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Source Sans Pr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2" name="BRIAN LI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47EACF3A-53AC-4FE6-9F40-BA6F041475D1}">
  <a:tblStyle styleId="{47EACF3A-53AC-4FE6-9F40-BA6F041475D1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SourceSansPro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SourceSansPr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ourceSansPro-boldItalic.fntdata"/><Relationship Id="rId30" Type="http://schemas.openxmlformats.org/officeDocument/2006/relationships/font" Target="fonts/SourceSansPr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 dt="2017-03-02T00:07:55.280">
    <p:pos x="6000" y="0"/>
    <p:text>I'm very open to renaming the title, Perhaps dropping "through HTCondor-CE"</p:text>
  </p:cm>
  <p:cm authorId="0" idx="2" dt="2017-03-02T00:07:55.280">
    <p:pos x="6000" y="100"/>
    <p:text>or blow it all up, idk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Shape 6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Shape 6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Shape 6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Shape 6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Shape 6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Shape 6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Shape 6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Shape 7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Shape 7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Shape 7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>
            <p:ph idx="2" type="sldImg"/>
          </p:nvPr>
        </p:nvSpPr>
        <p:spPr>
          <a:xfrm>
            <a:off x="381303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7" name="Shape 17"/>
          <p:cNvSpPr txBox="1"/>
          <p:nvPr/>
        </p:nvSpPr>
        <p:spPr>
          <a:xfrm>
            <a:off x="99950" y="4675300"/>
            <a:ext cx="58068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Connecting Resources with Science | OSG All Hands 2017 | Brian Lin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2" name="Shape 22"/>
          <p:cNvSpPr txBox="1"/>
          <p:nvPr/>
        </p:nvSpPr>
        <p:spPr>
          <a:xfrm>
            <a:off x="99950" y="4675300"/>
            <a:ext cx="58068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Connecting Resources with Science | OSG All Hands 2017 | Brian Lin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8" name="Shape 28"/>
          <p:cNvSpPr txBox="1"/>
          <p:nvPr/>
        </p:nvSpPr>
        <p:spPr>
          <a:xfrm>
            <a:off x="99950" y="4675300"/>
            <a:ext cx="58068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Connecting Resources with Science | OSG All Hands 2017 | Brian Lin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2" name="Shape 32"/>
          <p:cNvSpPr txBox="1"/>
          <p:nvPr/>
        </p:nvSpPr>
        <p:spPr>
          <a:xfrm>
            <a:off x="99950" y="4675300"/>
            <a:ext cx="58068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Connecting Resources with Science | OSG All Hands 2017 | Brian Lin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Sans Pro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Sans Pro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  <p:sp>
        <p:nvSpPr>
          <p:cNvPr id="9" name="Shape 9"/>
          <p:cNvSpPr txBox="1"/>
          <p:nvPr/>
        </p:nvSpPr>
        <p:spPr>
          <a:xfrm>
            <a:off x="99950" y="4675300"/>
            <a:ext cx="5806800" cy="2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Connecting Resources with Science | OSG All Hands 2017 | Brian Lin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4.png"/><Relationship Id="rId4" Type="http://schemas.openxmlformats.org/officeDocument/2006/relationships/image" Target="../media/image0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png"/><Relationship Id="rId4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Relationship Id="rId4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Relationship Id="rId4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Relationship Id="rId4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Relationship Id="rId4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311708" y="8207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Connecting Resources with Science via HTCondor-CE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Brian Lin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OSG All Hands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HTCondor-CE</a:t>
            </a:r>
            <a:r>
              <a:rPr lang="en"/>
              <a:t>: Site Gateway</a:t>
            </a:r>
          </a:p>
        </p:txBody>
      </p:sp>
      <p:sp>
        <p:nvSpPr>
          <p:cNvPr id="503" name="Shape 503"/>
          <p:cNvSpPr txBox="1"/>
          <p:nvPr>
            <p:ph idx="1" type="body"/>
          </p:nvPr>
        </p:nvSpPr>
        <p:spPr>
          <a:xfrm>
            <a:off x="311700" y="1152475"/>
            <a:ext cx="4576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Site gateway = HTCondor-CE on batch system submit host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OSG entry point for pilot jobs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Filter and transform incoming jobs for compatibility with site policy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Based on core HTCondor features</a:t>
            </a:r>
          </a:p>
        </p:txBody>
      </p:sp>
      <p:sp>
        <p:nvSpPr>
          <p:cNvPr id="504" name="Shape 50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505" name="Shape 505"/>
          <p:cNvSpPr/>
          <p:nvPr/>
        </p:nvSpPr>
        <p:spPr>
          <a:xfrm>
            <a:off x="6335700" y="1285875"/>
            <a:ext cx="2256600" cy="2869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Site Gateway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6" name="Shape 506"/>
          <p:cNvSpPr/>
          <p:nvPr/>
        </p:nvSpPr>
        <p:spPr>
          <a:xfrm>
            <a:off x="6465532" y="1992675"/>
            <a:ext cx="2040300" cy="4938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HTCondor-CE</a:t>
            </a:r>
          </a:p>
        </p:txBody>
      </p:sp>
      <p:sp>
        <p:nvSpPr>
          <p:cNvPr id="507" name="Shape 507"/>
          <p:cNvSpPr/>
          <p:nvPr/>
        </p:nvSpPr>
        <p:spPr>
          <a:xfrm>
            <a:off x="6465478" y="3039250"/>
            <a:ext cx="2040300" cy="962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3C78D8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Site Submit Software</a:t>
            </a:r>
          </a:p>
        </p:txBody>
      </p:sp>
      <p:cxnSp>
        <p:nvCxnSpPr>
          <p:cNvPr id="508" name="Shape 508"/>
          <p:cNvCxnSpPr/>
          <p:nvPr/>
        </p:nvCxnSpPr>
        <p:spPr>
          <a:xfrm>
            <a:off x="7485589" y="2546050"/>
            <a:ext cx="0" cy="434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09" name="Shape 509"/>
          <p:cNvCxnSpPr>
            <a:endCxn id="506" idx="1"/>
          </p:cNvCxnSpPr>
          <p:nvPr/>
        </p:nvCxnSpPr>
        <p:spPr>
          <a:xfrm>
            <a:off x="5654332" y="2239575"/>
            <a:ext cx="811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510" name="Shape 510"/>
          <p:cNvSpPr/>
          <p:nvPr/>
        </p:nvSpPr>
        <p:spPr>
          <a:xfrm>
            <a:off x="5084049" y="1965225"/>
            <a:ext cx="434400" cy="434400"/>
          </a:xfrm>
          <a:prstGeom prst="verticalScroll">
            <a:avLst>
              <a:gd fmla="val 12500" name="adj"/>
            </a:avLst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1" name="Shape 511"/>
          <p:cNvSpPr/>
          <p:nvPr/>
        </p:nvSpPr>
        <p:spPr>
          <a:xfrm>
            <a:off x="7612349" y="2545662"/>
            <a:ext cx="434400" cy="434400"/>
          </a:xfrm>
          <a:prstGeom prst="verticalScroll">
            <a:avLst>
              <a:gd fmla="val 12500" name="adj"/>
            </a:avLst>
          </a:prstGeom>
          <a:solidFill>
            <a:srgbClr val="3C78D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OSG Model: HTCondor-based</a:t>
            </a:r>
          </a:p>
        </p:txBody>
      </p:sp>
      <p:sp>
        <p:nvSpPr>
          <p:cNvPr id="517" name="Shape 5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518" name="Shape 518"/>
          <p:cNvGrpSpPr/>
          <p:nvPr/>
        </p:nvGrpSpPr>
        <p:grpSpPr>
          <a:xfrm>
            <a:off x="7117782" y="2213857"/>
            <a:ext cx="639153" cy="639153"/>
            <a:chOff x="5024863" y="2048287"/>
            <a:chExt cx="1280100" cy="1280100"/>
          </a:xfrm>
        </p:grpSpPr>
        <p:sp>
          <p:nvSpPr>
            <p:cNvPr id="519" name="Shape 519"/>
            <p:cNvSpPr/>
            <p:nvPr/>
          </p:nvSpPr>
          <p:spPr>
            <a:xfrm>
              <a:off x="5024863" y="2048287"/>
              <a:ext cx="1280100" cy="1280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5063262" y="2086698"/>
              <a:ext cx="1203300" cy="12033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21" name="Shape 521"/>
          <p:cNvCxnSpPr>
            <a:stCxn id="522" idx="6"/>
            <a:endCxn id="519" idx="3"/>
          </p:cNvCxnSpPr>
          <p:nvPr/>
        </p:nvCxnSpPr>
        <p:spPr>
          <a:xfrm flipH="1" rot="10800000">
            <a:off x="6950757" y="2759421"/>
            <a:ext cx="260700" cy="22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23" name="Shape 523"/>
          <p:cNvCxnSpPr>
            <a:stCxn id="524" idx="0"/>
            <a:endCxn id="519" idx="4"/>
          </p:cNvCxnSpPr>
          <p:nvPr/>
        </p:nvCxnSpPr>
        <p:spPr>
          <a:xfrm rot="10800000">
            <a:off x="7437447" y="2853139"/>
            <a:ext cx="36900" cy="31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25" name="Shape 525"/>
          <p:cNvCxnSpPr>
            <a:stCxn id="526" idx="0"/>
            <a:endCxn id="519" idx="5"/>
          </p:cNvCxnSpPr>
          <p:nvPr/>
        </p:nvCxnSpPr>
        <p:spPr>
          <a:xfrm rot="10800000">
            <a:off x="7663230" y="2759439"/>
            <a:ext cx="292800" cy="19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27" name="Shape 527"/>
          <p:cNvCxnSpPr>
            <a:stCxn id="528" idx="3"/>
            <a:endCxn id="519" idx="0"/>
          </p:cNvCxnSpPr>
          <p:nvPr/>
        </p:nvCxnSpPr>
        <p:spPr>
          <a:xfrm flipH="1">
            <a:off x="7437234" y="1799930"/>
            <a:ext cx="36600" cy="41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29" name="Shape 529"/>
          <p:cNvCxnSpPr>
            <a:stCxn id="530" idx="5"/>
            <a:endCxn id="519" idx="1"/>
          </p:cNvCxnSpPr>
          <p:nvPr/>
        </p:nvCxnSpPr>
        <p:spPr>
          <a:xfrm>
            <a:off x="6901177" y="2123342"/>
            <a:ext cx="310200" cy="18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grpSp>
        <p:nvGrpSpPr>
          <p:cNvPr id="531" name="Shape 531"/>
          <p:cNvGrpSpPr/>
          <p:nvPr/>
        </p:nvGrpSpPr>
        <p:grpSpPr>
          <a:xfrm>
            <a:off x="7851960" y="1754617"/>
            <a:ext cx="500598" cy="500598"/>
            <a:chOff x="6547219" y="1423756"/>
            <a:chExt cx="1002599" cy="1002600"/>
          </a:xfrm>
        </p:grpSpPr>
        <p:sp>
          <p:nvSpPr>
            <p:cNvPr id="532" name="Shape 532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rgbClr val="E06666"/>
            </a:solidFill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34" name="Shape 534"/>
          <p:cNvCxnSpPr>
            <a:stCxn id="532" idx="2"/>
            <a:endCxn id="519" idx="7"/>
          </p:cNvCxnSpPr>
          <p:nvPr/>
        </p:nvCxnSpPr>
        <p:spPr>
          <a:xfrm flipH="1">
            <a:off x="7663284" y="2094340"/>
            <a:ext cx="278100" cy="21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grpSp>
        <p:nvGrpSpPr>
          <p:cNvPr id="535" name="Shape 535"/>
          <p:cNvGrpSpPr/>
          <p:nvPr/>
        </p:nvGrpSpPr>
        <p:grpSpPr>
          <a:xfrm>
            <a:off x="641702" y="1621781"/>
            <a:ext cx="580586" cy="676533"/>
            <a:chOff x="1021424" y="2900775"/>
            <a:chExt cx="960600" cy="1119347"/>
          </a:xfrm>
        </p:grpSpPr>
        <p:sp>
          <p:nvSpPr>
            <p:cNvPr id="536" name="Shape 536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8" name="Shape 538"/>
          <p:cNvGrpSpPr/>
          <p:nvPr/>
        </p:nvGrpSpPr>
        <p:grpSpPr>
          <a:xfrm>
            <a:off x="1076602" y="1663856"/>
            <a:ext cx="580586" cy="676533"/>
            <a:chOff x="1021424" y="2900775"/>
            <a:chExt cx="960600" cy="1119347"/>
          </a:xfrm>
        </p:grpSpPr>
        <p:sp>
          <p:nvSpPr>
            <p:cNvPr id="539" name="Shape 539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1" name="Shape 541"/>
          <p:cNvGrpSpPr/>
          <p:nvPr/>
        </p:nvGrpSpPr>
        <p:grpSpPr>
          <a:xfrm>
            <a:off x="446977" y="2168669"/>
            <a:ext cx="580586" cy="676533"/>
            <a:chOff x="1021424" y="2900775"/>
            <a:chExt cx="960600" cy="1119347"/>
          </a:xfrm>
        </p:grpSpPr>
        <p:sp>
          <p:nvSpPr>
            <p:cNvPr id="542" name="Shape 542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4" name="Shape 544"/>
          <p:cNvGrpSpPr/>
          <p:nvPr/>
        </p:nvGrpSpPr>
        <p:grpSpPr>
          <a:xfrm>
            <a:off x="846302" y="1955519"/>
            <a:ext cx="580586" cy="676533"/>
            <a:chOff x="1021424" y="2900775"/>
            <a:chExt cx="960600" cy="1119347"/>
          </a:xfrm>
        </p:grpSpPr>
        <p:sp>
          <p:nvSpPr>
            <p:cNvPr id="545" name="Shape 545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Shape 547"/>
          <p:cNvGrpSpPr/>
          <p:nvPr/>
        </p:nvGrpSpPr>
        <p:grpSpPr>
          <a:xfrm>
            <a:off x="1186702" y="2168669"/>
            <a:ext cx="580586" cy="676533"/>
            <a:chOff x="1021424" y="2900775"/>
            <a:chExt cx="960600" cy="1119347"/>
          </a:xfrm>
        </p:grpSpPr>
        <p:sp>
          <p:nvSpPr>
            <p:cNvPr id="548" name="Shape 548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Shape 550"/>
          <p:cNvGrpSpPr/>
          <p:nvPr/>
        </p:nvGrpSpPr>
        <p:grpSpPr>
          <a:xfrm>
            <a:off x="806277" y="2309181"/>
            <a:ext cx="580586" cy="676533"/>
            <a:chOff x="1021424" y="2900775"/>
            <a:chExt cx="960600" cy="1119347"/>
          </a:xfrm>
        </p:grpSpPr>
        <p:sp>
          <p:nvSpPr>
            <p:cNvPr id="551" name="Shape 551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" name="Shape 553"/>
          <p:cNvGrpSpPr/>
          <p:nvPr/>
        </p:nvGrpSpPr>
        <p:grpSpPr>
          <a:xfrm>
            <a:off x="606102" y="2632044"/>
            <a:ext cx="580586" cy="676533"/>
            <a:chOff x="1021424" y="2900775"/>
            <a:chExt cx="960600" cy="1119347"/>
          </a:xfrm>
        </p:grpSpPr>
        <p:sp>
          <p:nvSpPr>
            <p:cNvPr id="554" name="Shape 554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6" name="Shape 556"/>
          <p:cNvGrpSpPr/>
          <p:nvPr/>
        </p:nvGrpSpPr>
        <p:grpSpPr>
          <a:xfrm>
            <a:off x="1076602" y="2567931"/>
            <a:ext cx="580586" cy="676533"/>
            <a:chOff x="1021424" y="2900775"/>
            <a:chExt cx="960600" cy="1119347"/>
          </a:xfrm>
        </p:grpSpPr>
        <p:sp>
          <p:nvSpPr>
            <p:cNvPr id="557" name="Shape 557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9" name="Shape 559"/>
          <p:cNvGrpSpPr/>
          <p:nvPr/>
        </p:nvGrpSpPr>
        <p:grpSpPr>
          <a:xfrm>
            <a:off x="446977" y="2845194"/>
            <a:ext cx="580586" cy="676533"/>
            <a:chOff x="1021424" y="2900775"/>
            <a:chExt cx="960600" cy="1119347"/>
          </a:xfrm>
        </p:grpSpPr>
        <p:sp>
          <p:nvSpPr>
            <p:cNvPr id="560" name="Shape 560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2" name="Shape 562"/>
          <p:cNvGrpSpPr/>
          <p:nvPr/>
        </p:nvGrpSpPr>
        <p:grpSpPr>
          <a:xfrm>
            <a:off x="1027577" y="2845194"/>
            <a:ext cx="580586" cy="676533"/>
            <a:chOff x="1021424" y="2900775"/>
            <a:chExt cx="960600" cy="1119347"/>
          </a:xfrm>
        </p:grpSpPr>
        <p:sp>
          <p:nvSpPr>
            <p:cNvPr id="563" name="Shape 563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5" name="Shape 565"/>
          <p:cNvGrpSpPr/>
          <p:nvPr/>
        </p:nvGrpSpPr>
        <p:grpSpPr>
          <a:xfrm rot="-261177">
            <a:off x="7260426" y="1369280"/>
            <a:ext cx="500638" cy="500646"/>
            <a:chOff x="6547219" y="1423756"/>
            <a:chExt cx="1002599" cy="1002600"/>
          </a:xfrm>
        </p:grpSpPr>
        <p:sp>
          <p:nvSpPr>
            <p:cNvPr id="528" name="Shape 528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rgbClr val="E06666"/>
            </a:solidFill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7" name="Shape 567"/>
          <p:cNvGrpSpPr/>
          <p:nvPr/>
        </p:nvGrpSpPr>
        <p:grpSpPr>
          <a:xfrm rot="1007890">
            <a:off x="6496039" y="1773523"/>
            <a:ext cx="500604" cy="500604"/>
            <a:chOff x="6547219" y="1423756"/>
            <a:chExt cx="1002599" cy="1002600"/>
          </a:xfrm>
        </p:grpSpPr>
        <p:sp>
          <p:nvSpPr>
            <p:cNvPr id="530" name="Shape 530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9" name="Shape 569"/>
          <p:cNvGrpSpPr/>
          <p:nvPr/>
        </p:nvGrpSpPr>
        <p:grpSpPr>
          <a:xfrm rot="-1409365">
            <a:off x="7851872" y="2811548"/>
            <a:ext cx="500570" cy="500570"/>
            <a:chOff x="6547219" y="1423756"/>
            <a:chExt cx="1002599" cy="1002600"/>
          </a:xfrm>
        </p:grpSpPr>
        <p:sp>
          <p:nvSpPr>
            <p:cNvPr id="526" name="Shape 526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rgbClr val="E06666"/>
            </a:solidFill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1" name="Shape 571"/>
          <p:cNvGrpSpPr/>
          <p:nvPr/>
        </p:nvGrpSpPr>
        <p:grpSpPr>
          <a:xfrm rot="1061900">
            <a:off x="7260287" y="3097966"/>
            <a:ext cx="500631" cy="500662"/>
            <a:chOff x="6547219" y="1423756"/>
            <a:chExt cx="1002599" cy="1002600"/>
          </a:xfrm>
        </p:grpSpPr>
        <p:sp>
          <p:nvSpPr>
            <p:cNvPr id="524" name="Shape 524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3" name="Shape 573"/>
          <p:cNvGrpSpPr/>
          <p:nvPr/>
        </p:nvGrpSpPr>
        <p:grpSpPr>
          <a:xfrm rot="-414011">
            <a:off x="6551398" y="2839225"/>
            <a:ext cx="500715" cy="500616"/>
            <a:chOff x="6547219" y="1423756"/>
            <a:chExt cx="1002599" cy="1002600"/>
          </a:xfrm>
        </p:grpSpPr>
        <p:sp>
          <p:nvSpPr>
            <p:cNvPr id="522" name="Shape 522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5" name="Shape 575"/>
          <p:cNvSpPr/>
          <p:nvPr/>
        </p:nvSpPr>
        <p:spPr>
          <a:xfrm>
            <a:off x="2717237" y="3174775"/>
            <a:ext cx="1669896" cy="128444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</a:p>
        </p:txBody>
      </p:sp>
      <p:grpSp>
        <p:nvGrpSpPr>
          <p:cNvPr id="576" name="Shape 576"/>
          <p:cNvGrpSpPr/>
          <p:nvPr/>
        </p:nvGrpSpPr>
        <p:grpSpPr>
          <a:xfrm rot="605544">
            <a:off x="5407001" y="2210498"/>
            <a:ext cx="722625" cy="722625"/>
            <a:chOff x="4941328" y="1964727"/>
            <a:chExt cx="1447200" cy="1447200"/>
          </a:xfrm>
        </p:grpSpPr>
        <p:sp>
          <p:nvSpPr>
            <p:cNvPr id="577" name="Shape 577"/>
            <p:cNvSpPr/>
            <p:nvPr/>
          </p:nvSpPr>
          <p:spPr>
            <a:xfrm>
              <a:off x="4941328" y="1964727"/>
              <a:ext cx="1447200" cy="14472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5063262" y="2086698"/>
              <a:ext cx="1203300" cy="12033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9" name="Shape 579"/>
          <p:cNvGrpSpPr/>
          <p:nvPr/>
        </p:nvGrpSpPr>
        <p:grpSpPr>
          <a:xfrm>
            <a:off x="2717257" y="1682557"/>
            <a:ext cx="639153" cy="639153"/>
            <a:chOff x="5024863" y="2048287"/>
            <a:chExt cx="1280100" cy="1280100"/>
          </a:xfrm>
        </p:grpSpPr>
        <p:sp>
          <p:nvSpPr>
            <p:cNvPr id="580" name="Shape 580"/>
            <p:cNvSpPr/>
            <p:nvPr/>
          </p:nvSpPr>
          <p:spPr>
            <a:xfrm>
              <a:off x="5024863" y="2048287"/>
              <a:ext cx="1280100" cy="1280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5063262" y="2086698"/>
              <a:ext cx="1203300" cy="12033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82" name="Shape 582"/>
          <p:cNvCxnSpPr>
            <a:stCxn id="583" idx="3"/>
          </p:cNvCxnSpPr>
          <p:nvPr/>
        </p:nvCxnSpPr>
        <p:spPr>
          <a:xfrm flipH="1">
            <a:off x="3036209" y="1267480"/>
            <a:ext cx="36600" cy="41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grpSp>
        <p:nvGrpSpPr>
          <p:cNvPr id="584" name="Shape 584"/>
          <p:cNvGrpSpPr/>
          <p:nvPr/>
        </p:nvGrpSpPr>
        <p:grpSpPr>
          <a:xfrm>
            <a:off x="3450935" y="1222167"/>
            <a:ext cx="500598" cy="500598"/>
            <a:chOff x="6547219" y="1423756"/>
            <a:chExt cx="1002599" cy="1002600"/>
          </a:xfrm>
        </p:grpSpPr>
        <p:sp>
          <p:nvSpPr>
            <p:cNvPr id="585" name="Shape 585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87" name="Shape 587"/>
          <p:cNvCxnSpPr>
            <a:stCxn id="585" idx="2"/>
          </p:cNvCxnSpPr>
          <p:nvPr/>
        </p:nvCxnSpPr>
        <p:spPr>
          <a:xfrm flipH="1">
            <a:off x="3262259" y="1561890"/>
            <a:ext cx="278100" cy="21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grpSp>
        <p:nvGrpSpPr>
          <p:cNvPr id="588" name="Shape 588"/>
          <p:cNvGrpSpPr/>
          <p:nvPr/>
        </p:nvGrpSpPr>
        <p:grpSpPr>
          <a:xfrm rot="-261177">
            <a:off x="2859401" y="836830"/>
            <a:ext cx="500638" cy="500646"/>
            <a:chOff x="6547219" y="1423756"/>
            <a:chExt cx="1002599" cy="1002600"/>
          </a:xfrm>
        </p:grpSpPr>
        <p:sp>
          <p:nvSpPr>
            <p:cNvPr id="583" name="Shape 583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90" name="Shape 590"/>
          <p:cNvCxnSpPr>
            <a:stCxn id="591" idx="0"/>
          </p:cNvCxnSpPr>
          <p:nvPr/>
        </p:nvCxnSpPr>
        <p:spPr>
          <a:xfrm rot="10800000">
            <a:off x="3302905" y="2204539"/>
            <a:ext cx="292800" cy="19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grpSp>
        <p:nvGrpSpPr>
          <p:cNvPr id="592" name="Shape 592"/>
          <p:cNvGrpSpPr/>
          <p:nvPr/>
        </p:nvGrpSpPr>
        <p:grpSpPr>
          <a:xfrm rot="-1409365">
            <a:off x="3491547" y="2256648"/>
            <a:ext cx="500570" cy="500570"/>
            <a:chOff x="6547219" y="1423756"/>
            <a:chExt cx="1002599" cy="1002600"/>
          </a:xfrm>
        </p:grpSpPr>
        <p:sp>
          <p:nvSpPr>
            <p:cNvPr id="591" name="Shape 591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htcondor0.png" id="594" name="Shape 5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125" y="2403861"/>
            <a:ext cx="1096373" cy="259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condor0.png" id="595" name="Shape 5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8637" y="1846698"/>
            <a:ext cx="1096373" cy="259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condor0.png" id="596" name="Shape 5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3999" y="3344086"/>
            <a:ext cx="1096373" cy="259128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Shape 597"/>
          <p:cNvSpPr txBox="1"/>
          <p:nvPr/>
        </p:nvSpPr>
        <p:spPr>
          <a:xfrm>
            <a:off x="4455975" y="1804875"/>
            <a:ext cx="19497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Site Gateway</a:t>
            </a:r>
          </a:p>
        </p:txBody>
      </p:sp>
      <p:sp>
        <p:nvSpPr>
          <p:cNvPr id="598" name="Shape 598"/>
          <p:cNvSpPr txBox="1"/>
          <p:nvPr/>
        </p:nvSpPr>
        <p:spPr>
          <a:xfrm>
            <a:off x="1885800" y="2241287"/>
            <a:ext cx="2053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User Submit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HTCondor-CE:</a:t>
            </a:r>
            <a:r>
              <a:rPr lang="en"/>
              <a:t> Central Collector</a:t>
            </a:r>
          </a:p>
        </p:txBody>
      </p:sp>
      <p:sp>
        <p:nvSpPr>
          <p:cNvPr id="604" name="Shape 604"/>
          <p:cNvSpPr txBox="1"/>
          <p:nvPr>
            <p:ph idx="1" type="body"/>
          </p:nvPr>
        </p:nvSpPr>
        <p:spPr>
          <a:xfrm>
            <a:off x="311700" y="1152475"/>
            <a:ext cx="4075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Central storage for site details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Takes advantage of core HTCondor ‘advertising’ feature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Allows us to transition away extra supporting software/protocols</a:t>
            </a:r>
          </a:p>
        </p:txBody>
      </p:sp>
      <p:sp>
        <p:nvSpPr>
          <p:cNvPr id="605" name="Shape 60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606" name="Shape 606"/>
          <p:cNvSpPr/>
          <p:nvPr/>
        </p:nvSpPr>
        <p:spPr>
          <a:xfrm>
            <a:off x="2717237" y="3174775"/>
            <a:ext cx="1669896" cy="128444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</a:p>
        </p:txBody>
      </p:sp>
      <p:grpSp>
        <p:nvGrpSpPr>
          <p:cNvPr id="607" name="Shape 607"/>
          <p:cNvGrpSpPr/>
          <p:nvPr/>
        </p:nvGrpSpPr>
        <p:grpSpPr>
          <a:xfrm rot="605544">
            <a:off x="5407001" y="2210498"/>
            <a:ext cx="722625" cy="722625"/>
            <a:chOff x="4941328" y="1964727"/>
            <a:chExt cx="1447200" cy="1447200"/>
          </a:xfrm>
        </p:grpSpPr>
        <p:sp>
          <p:nvSpPr>
            <p:cNvPr id="608" name="Shape 608"/>
            <p:cNvSpPr/>
            <p:nvPr/>
          </p:nvSpPr>
          <p:spPr>
            <a:xfrm>
              <a:off x="4941328" y="1964727"/>
              <a:ext cx="1447200" cy="14472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 rot="-605642">
              <a:off x="5063278" y="2086676"/>
              <a:ext cx="1203325" cy="1203325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610" name="Shape 610"/>
          <p:cNvSpPr txBox="1"/>
          <p:nvPr/>
        </p:nvSpPr>
        <p:spPr>
          <a:xfrm>
            <a:off x="4455975" y="1804875"/>
            <a:ext cx="19497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Site Gateway</a:t>
            </a:r>
          </a:p>
        </p:txBody>
      </p:sp>
      <p:grpSp>
        <p:nvGrpSpPr>
          <p:cNvPr id="611" name="Shape 611"/>
          <p:cNvGrpSpPr/>
          <p:nvPr/>
        </p:nvGrpSpPr>
        <p:grpSpPr>
          <a:xfrm>
            <a:off x="7117782" y="2213857"/>
            <a:ext cx="639153" cy="639153"/>
            <a:chOff x="5024863" y="2048287"/>
            <a:chExt cx="1280100" cy="1280100"/>
          </a:xfrm>
        </p:grpSpPr>
        <p:sp>
          <p:nvSpPr>
            <p:cNvPr id="612" name="Shape 612"/>
            <p:cNvSpPr/>
            <p:nvPr/>
          </p:nvSpPr>
          <p:spPr>
            <a:xfrm>
              <a:off x="5024863" y="2048287"/>
              <a:ext cx="1280100" cy="1280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5063262" y="2086698"/>
              <a:ext cx="1203300" cy="12033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14" name="Shape 614"/>
          <p:cNvCxnSpPr>
            <a:stCxn id="615" idx="6"/>
            <a:endCxn id="612" idx="3"/>
          </p:cNvCxnSpPr>
          <p:nvPr/>
        </p:nvCxnSpPr>
        <p:spPr>
          <a:xfrm flipH="1" rot="10800000">
            <a:off x="6950757" y="2759421"/>
            <a:ext cx="260700" cy="22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16" name="Shape 616"/>
          <p:cNvCxnSpPr>
            <a:stCxn id="617" idx="0"/>
            <a:endCxn id="612" idx="4"/>
          </p:cNvCxnSpPr>
          <p:nvPr/>
        </p:nvCxnSpPr>
        <p:spPr>
          <a:xfrm rot="10800000">
            <a:off x="7437447" y="2853139"/>
            <a:ext cx="36900" cy="31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18" name="Shape 618"/>
          <p:cNvCxnSpPr>
            <a:stCxn id="619" idx="0"/>
            <a:endCxn id="612" idx="5"/>
          </p:cNvCxnSpPr>
          <p:nvPr/>
        </p:nvCxnSpPr>
        <p:spPr>
          <a:xfrm rot="10800000">
            <a:off x="7663235" y="2759466"/>
            <a:ext cx="292800" cy="19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20" name="Shape 620"/>
          <p:cNvCxnSpPr>
            <a:stCxn id="621" idx="3"/>
            <a:endCxn id="612" idx="0"/>
          </p:cNvCxnSpPr>
          <p:nvPr/>
        </p:nvCxnSpPr>
        <p:spPr>
          <a:xfrm flipH="1">
            <a:off x="7437499" y="1799865"/>
            <a:ext cx="36300" cy="41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22" name="Shape 622"/>
          <p:cNvCxnSpPr>
            <a:stCxn id="623" idx="5"/>
            <a:endCxn id="612" idx="1"/>
          </p:cNvCxnSpPr>
          <p:nvPr/>
        </p:nvCxnSpPr>
        <p:spPr>
          <a:xfrm>
            <a:off x="6901177" y="2123342"/>
            <a:ext cx="310200" cy="18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24" name="Shape 624"/>
          <p:cNvSpPr/>
          <p:nvPr/>
        </p:nvSpPr>
        <p:spPr>
          <a:xfrm rot="-1744365">
            <a:off x="7918179" y="1820885"/>
            <a:ext cx="367961" cy="367961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5" name="Shape 625"/>
          <p:cNvSpPr/>
          <p:nvPr/>
        </p:nvSpPr>
        <p:spPr>
          <a:xfrm>
            <a:off x="7941330" y="1843978"/>
            <a:ext cx="321900" cy="3219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26" name="Shape 626"/>
          <p:cNvCxnSpPr>
            <a:stCxn id="624" idx="2"/>
            <a:endCxn id="612" idx="7"/>
          </p:cNvCxnSpPr>
          <p:nvPr/>
        </p:nvCxnSpPr>
        <p:spPr>
          <a:xfrm flipH="1">
            <a:off x="7663260" y="2094266"/>
            <a:ext cx="278100" cy="21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21" name="Shape 621"/>
          <p:cNvSpPr/>
          <p:nvPr/>
        </p:nvSpPr>
        <p:spPr>
          <a:xfrm rot="-2005863">
            <a:off x="7326659" y="1435501"/>
            <a:ext cx="368102" cy="368102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7" name="Shape 627"/>
          <p:cNvSpPr/>
          <p:nvPr/>
        </p:nvSpPr>
        <p:spPr>
          <a:xfrm rot="-259745">
            <a:off x="7349860" y="1458711"/>
            <a:ext cx="321918" cy="321941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28" name="Shape 628"/>
          <p:cNvGrpSpPr/>
          <p:nvPr/>
        </p:nvGrpSpPr>
        <p:grpSpPr>
          <a:xfrm rot="1007890">
            <a:off x="6496039" y="1773523"/>
            <a:ext cx="500604" cy="500604"/>
            <a:chOff x="6547219" y="1423756"/>
            <a:chExt cx="1002599" cy="1002600"/>
          </a:xfrm>
        </p:grpSpPr>
        <p:sp>
          <p:nvSpPr>
            <p:cNvPr id="623" name="Shape 623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19" name="Shape 619"/>
          <p:cNvSpPr/>
          <p:nvPr/>
        </p:nvSpPr>
        <p:spPr>
          <a:xfrm rot="-3153060">
            <a:off x="7918106" y="2877837"/>
            <a:ext cx="368058" cy="368058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0" name="Shape 630"/>
          <p:cNvSpPr/>
          <p:nvPr/>
        </p:nvSpPr>
        <p:spPr>
          <a:xfrm rot="-1410425">
            <a:off x="7941272" y="2900821"/>
            <a:ext cx="321915" cy="321915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31" name="Shape 631"/>
          <p:cNvGrpSpPr/>
          <p:nvPr/>
        </p:nvGrpSpPr>
        <p:grpSpPr>
          <a:xfrm rot="1061900">
            <a:off x="7260287" y="3097966"/>
            <a:ext cx="500631" cy="500662"/>
            <a:chOff x="6547219" y="1423756"/>
            <a:chExt cx="1002599" cy="1002600"/>
          </a:xfrm>
        </p:grpSpPr>
        <p:sp>
          <p:nvSpPr>
            <p:cNvPr id="617" name="Shape 617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3" name="Shape 633"/>
          <p:cNvGrpSpPr/>
          <p:nvPr/>
        </p:nvGrpSpPr>
        <p:grpSpPr>
          <a:xfrm rot="-414011">
            <a:off x="6551398" y="2839225"/>
            <a:ext cx="500715" cy="500616"/>
            <a:chOff x="6547219" y="1423756"/>
            <a:chExt cx="1002599" cy="1002600"/>
          </a:xfrm>
        </p:grpSpPr>
        <p:sp>
          <p:nvSpPr>
            <p:cNvPr id="615" name="Shape 615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35" name="Shape 635"/>
          <p:cNvCxnSpPr/>
          <p:nvPr/>
        </p:nvCxnSpPr>
        <p:spPr>
          <a:xfrm flipH="1" rot="10800000">
            <a:off x="4368009" y="2778573"/>
            <a:ext cx="1104000" cy="52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triangle"/>
            <a:tailEnd len="lg" w="lg" type="none"/>
          </a:ln>
        </p:spPr>
      </p:cxnSp>
      <p:sp>
        <p:nvSpPr>
          <p:cNvPr id="636" name="Shape 636"/>
          <p:cNvSpPr txBox="1"/>
          <p:nvPr/>
        </p:nvSpPr>
        <p:spPr>
          <a:xfrm rot="-1528683">
            <a:off x="4453670" y="2962086"/>
            <a:ext cx="1407366" cy="599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Site Information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HTCondor-CE: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Scalab</a:t>
            </a:r>
            <a:r>
              <a:rPr lang="en"/>
              <a:t>le</a:t>
            </a:r>
          </a:p>
        </p:txBody>
      </p:sp>
      <p:sp>
        <p:nvSpPr>
          <p:cNvPr id="642" name="Shape 6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643" name="Shape 6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475" y="1190437"/>
            <a:ext cx="4391925" cy="3300074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Shape 644"/>
          <p:cNvSpPr txBox="1"/>
          <p:nvPr>
            <p:ph idx="1" type="body"/>
          </p:nvPr>
        </p:nvSpPr>
        <p:spPr>
          <a:xfrm>
            <a:off x="4832400" y="11322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Benefit from HTCondor scale improvements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Last round of scale tests by Edgar in 2015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16k* jobs, 2 ports per-job with a start-up rate of 70 jobs/min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Scales horizontally!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* bottlenecked by the backend cluster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HTCondor-CE: In the Wild</a:t>
            </a:r>
          </a:p>
        </p:txBody>
      </p:sp>
      <p:sp>
        <p:nvSpPr>
          <p:cNvPr id="650" name="Shape 6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aphicFrame>
        <p:nvGraphicFramePr>
          <p:cNvPr id="651" name="Shape 651"/>
          <p:cNvGraphicFramePr/>
          <p:nvPr/>
        </p:nvGraphicFramePr>
        <p:xfrm>
          <a:off x="435975" y="104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{47EACF3A-53AC-4FE6-9F40-BA6F041475D1}</a:tableStyleId>
              </a:tblPr>
              <a:tblGrid>
                <a:gridCol w="1821950"/>
                <a:gridCol w="1288600"/>
                <a:gridCol w="52034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Site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Cluster Type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Site Policy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Vanderbilt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Slurm</a:t>
                      </a: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Stakeholder jobs run in preferred Slurm partitions; incoming jobs modified to accommodate hyper-threading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Purdue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HTCondor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Avoid subclusters that can’t run OSG jobs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PBS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Set PBS accounting group based on job submitter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Nebraska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Slurm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GPU jobs should run under a separate Slurm partition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HTCondor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Jobs need to run inside Docker containers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Syracuse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HTCondor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Jobs run under custom VM infrastructure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Langston University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HTCondor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Separate cluster for specific OSG jobs via chained CEs!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HTCondor-CE:</a:t>
            </a:r>
            <a:r>
              <a:rPr lang="en"/>
              <a:t> Job Router, HTCondor backend</a:t>
            </a:r>
          </a:p>
        </p:txBody>
      </p:sp>
      <p:sp>
        <p:nvSpPr>
          <p:cNvPr id="657" name="Shape 6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658" name="Shape 658"/>
          <p:cNvSpPr/>
          <p:nvPr/>
        </p:nvSpPr>
        <p:spPr>
          <a:xfrm>
            <a:off x="3423325" y="1746450"/>
            <a:ext cx="4658100" cy="2527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    </a:t>
            </a: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Site Gateway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9" name="Shape 659"/>
          <p:cNvSpPr/>
          <p:nvPr/>
        </p:nvSpPr>
        <p:spPr>
          <a:xfrm rot="-5400000">
            <a:off x="3244250" y="2428499"/>
            <a:ext cx="2046300" cy="14286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HTCondor-CE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60" name="Shape 660"/>
          <p:cNvSpPr/>
          <p:nvPr/>
        </p:nvSpPr>
        <p:spPr>
          <a:xfrm rot="-5400000">
            <a:off x="6360925" y="2661622"/>
            <a:ext cx="2063400" cy="962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3C78D8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Site Submit Software</a:t>
            </a:r>
          </a:p>
        </p:txBody>
      </p:sp>
      <p:cxnSp>
        <p:nvCxnSpPr>
          <p:cNvPr id="661" name="Shape 661"/>
          <p:cNvCxnSpPr>
            <a:stCxn id="662" idx="2"/>
            <a:endCxn id="660" idx="0"/>
          </p:cNvCxnSpPr>
          <p:nvPr/>
        </p:nvCxnSpPr>
        <p:spPr>
          <a:xfrm>
            <a:off x="4858350" y="3142716"/>
            <a:ext cx="2053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63" name="Shape 663"/>
          <p:cNvCxnSpPr/>
          <p:nvPr/>
        </p:nvCxnSpPr>
        <p:spPr>
          <a:xfrm>
            <a:off x="2043775" y="3142665"/>
            <a:ext cx="1509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664" name="Shape 664"/>
          <p:cNvSpPr txBox="1"/>
          <p:nvPr/>
        </p:nvSpPr>
        <p:spPr>
          <a:xfrm>
            <a:off x="864100" y="3467325"/>
            <a:ext cx="16866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6AA84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Distro = RHEL7</a:t>
            </a:r>
          </a:p>
        </p:txBody>
      </p:sp>
      <p:sp>
        <p:nvSpPr>
          <p:cNvPr id="665" name="Shape 665"/>
          <p:cNvSpPr txBox="1"/>
          <p:nvPr/>
        </p:nvSpPr>
        <p:spPr>
          <a:xfrm>
            <a:off x="4426525" y="4311300"/>
            <a:ext cx="30402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3C78D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VM_NAME = "ITS-SL72-OSG..."</a:t>
            </a:r>
          </a:p>
        </p:txBody>
      </p:sp>
      <p:sp>
        <p:nvSpPr>
          <p:cNvPr id="662" name="Shape 662"/>
          <p:cNvSpPr/>
          <p:nvPr/>
        </p:nvSpPr>
        <p:spPr>
          <a:xfrm rot="-5400000">
            <a:off x="3628500" y="2856366"/>
            <a:ext cx="1887000" cy="5727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Job Router</a:t>
            </a:r>
          </a:p>
        </p:txBody>
      </p:sp>
      <p:sp>
        <p:nvSpPr>
          <p:cNvPr id="666" name="Shape 666"/>
          <p:cNvSpPr/>
          <p:nvPr/>
        </p:nvSpPr>
        <p:spPr>
          <a:xfrm>
            <a:off x="5688174" y="2864550"/>
            <a:ext cx="393600" cy="393600"/>
          </a:xfrm>
          <a:prstGeom prst="verticalScroll">
            <a:avLst>
              <a:gd fmla="val 12500" name="adj"/>
            </a:avLst>
          </a:prstGeom>
          <a:solidFill>
            <a:srgbClr val="3C78D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1510611" y="2945875"/>
            <a:ext cx="393600" cy="393600"/>
          </a:xfrm>
          <a:prstGeom prst="verticalScroll">
            <a:avLst>
              <a:gd fmla="val 12500" name="adj"/>
            </a:avLst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668" name="Shape 668"/>
          <p:cNvGraphicFramePr/>
          <p:nvPr/>
        </p:nvGraphicFramePr>
        <p:xfrm>
          <a:off x="415025" y="117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{47EACF3A-53AC-4FE6-9F40-BA6F041475D1}</a:tableStyleId>
              </a:tblPr>
              <a:tblGrid>
                <a:gridCol w="1821950"/>
                <a:gridCol w="1288600"/>
                <a:gridCol w="52034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Syracuse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HTCondor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Jobs run under custom VM infrastructure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HTCondor-CE:</a:t>
            </a:r>
            <a:r>
              <a:rPr lang="en"/>
              <a:t> Job Router, non-HTCondor backend</a:t>
            </a:r>
          </a:p>
        </p:txBody>
      </p:sp>
      <p:sp>
        <p:nvSpPr>
          <p:cNvPr id="674" name="Shape 67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675" name="Shape 675"/>
          <p:cNvSpPr/>
          <p:nvPr/>
        </p:nvSpPr>
        <p:spPr>
          <a:xfrm>
            <a:off x="3423325" y="1746450"/>
            <a:ext cx="4658100" cy="265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Site Gateway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6" name="Shape 676"/>
          <p:cNvSpPr/>
          <p:nvPr/>
        </p:nvSpPr>
        <p:spPr>
          <a:xfrm rot="-5400000">
            <a:off x="3885350" y="1806332"/>
            <a:ext cx="2152200" cy="28167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HTCondor-CE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7" name="Shape 677"/>
          <p:cNvSpPr/>
          <p:nvPr/>
        </p:nvSpPr>
        <p:spPr>
          <a:xfrm rot="-5400000">
            <a:off x="6307675" y="2733639"/>
            <a:ext cx="2169900" cy="962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3C78D8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Site Submit Software</a:t>
            </a:r>
          </a:p>
        </p:txBody>
      </p:sp>
      <p:cxnSp>
        <p:nvCxnSpPr>
          <p:cNvPr id="678" name="Shape 678"/>
          <p:cNvCxnSpPr>
            <a:stCxn id="679" idx="2"/>
            <a:endCxn id="677" idx="0"/>
          </p:cNvCxnSpPr>
          <p:nvPr/>
        </p:nvCxnSpPr>
        <p:spPr>
          <a:xfrm>
            <a:off x="6171312" y="3214535"/>
            <a:ext cx="740400" cy="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680" name="Shape 680"/>
          <p:cNvCxnSpPr/>
          <p:nvPr/>
        </p:nvCxnSpPr>
        <p:spPr>
          <a:xfrm>
            <a:off x="2043775" y="3214702"/>
            <a:ext cx="1509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681" name="Shape 681"/>
          <p:cNvSpPr txBox="1"/>
          <p:nvPr/>
        </p:nvSpPr>
        <p:spPr>
          <a:xfrm>
            <a:off x="485300" y="3391950"/>
            <a:ext cx="23985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6AA84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User = “cms”; CPUs = 3</a:t>
            </a:r>
          </a:p>
        </p:txBody>
      </p:sp>
      <p:sp>
        <p:nvSpPr>
          <p:cNvPr id="682" name="Shape 682"/>
          <p:cNvSpPr/>
          <p:nvPr/>
        </p:nvSpPr>
        <p:spPr>
          <a:xfrm rot="-5400000">
            <a:off x="3579600" y="2928185"/>
            <a:ext cx="1984800" cy="5727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Job Router</a:t>
            </a:r>
          </a:p>
        </p:txBody>
      </p:sp>
      <p:sp>
        <p:nvSpPr>
          <p:cNvPr id="683" name="Shape 683"/>
          <p:cNvSpPr/>
          <p:nvPr/>
        </p:nvSpPr>
        <p:spPr>
          <a:xfrm rot="-5400000">
            <a:off x="4239925" y="2928185"/>
            <a:ext cx="1984800" cy="5727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Gridmanager</a:t>
            </a:r>
          </a:p>
        </p:txBody>
      </p:sp>
      <p:sp>
        <p:nvSpPr>
          <p:cNvPr id="679" name="Shape 679"/>
          <p:cNvSpPr/>
          <p:nvPr/>
        </p:nvSpPr>
        <p:spPr>
          <a:xfrm rot="-5400000">
            <a:off x="4892562" y="2928185"/>
            <a:ext cx="1984800" cy="5727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blahp</a:t>
            </a:r>
          </a:p>
        </p:txBody>
      </p:sp>
      <p:sp>
        <p:nvSpPr>
          <p:cNvPr id="684" name="Shape 684"/>
          <p:cNvSpPr/>
          <p:nvPr/>
        </p:nvSpPr>
        <p:spPr>
          <a:xfrm>
            <a:off x="6443886" y="2750198"/>
            <a:ext cx="393600" cy="350700"/>
          </a:xfrm>
          <a:prstGeom prst="verticalScroll">
            <a:avLst>
              <a:gd fmla="val 12500" name="adj"/>
            </a:avLst>
          </a:prstGeom>
          <a:solidFill>
            <a:srgbClr val="3C78D8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5" name="Shape 685"/>
          <p:cNvSpPr txBox="1"/>
          <p:nvPr/>
        </p:nvSpPr>
        <p:spPr>
          <a:xfrm>
            <a:off x="4223875" y="4316875"/>
            <a:ext cx="33222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3C78D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Partition = “high_prio”; CPUs = 2</a:t>
            </a:r>
          </a:p>
        </p:txBody>
      </p:sp>
      <p:sp>
        <p:nvSpPr>
          <p:cNvPr id="686" name="Shape 686"/>
          <p:cNvSpPr/>
          <p:nvPr/>
        </p:nvSpPr>
        <p:spPr>
          <a:xfrm>
            <a:off x="1487761" y="3017900"/>
            <a:ext cx="393600" cy="393600"/>
          </a:xfrm>
          <a:prstGeom prst="verticalScroll">
            <a:avLst>
              <a:gd fmla="val 12500" name="adj"/>
            </a:avLst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687" name="Shape 687"/>
          <p:cNvGraphicFramePr/>
          <p:nvPr/>
        </p:nvGraphicFramePr>
        <p:xfrm>
          <a:off x="435975" y="971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{47EACF3A-53AC-4FE6-9F40-BA6F041475D1}</a:tableStyleId>
              </a:tblPr>
              <a:tblGrid>
                <a:gridCol w="1821950"/>
                <a:gridCol w="1288600"/>
                <a:gridCol w="52034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Vanderbilt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Slurm</a:t>
                      </a: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Stakeholder jobs run in preferred Slurm partitions; incoming jobs modified to accommodate hyper-threading</a:t>
                      </a: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HTCondor-CE: Looking Forward</a:t>
            </a:r>
          </a:p>
        </p:txBody>
      </p:sp>
      <p:sp>
        <p:nvSpPr>
          <p:cNvPr id="693" name="Shape 69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694" name="Shape 694"/>
          <p:cNvSpPr txBox="1"/>
          <p:nvPr>
            <p:ph idx="1" type="body"/>
          </p:nvPr>
        </p:nvSpPr>
        <p:spPr>
          <a:xfrm>
            <a:off x="311700" y="1162500"/>
            <a:ext cx="4474200" cy="166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We have pilot job tracking and introspection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Missing easy payload job introspection and history</a:t>
            </a:r>
          </a:p>
        </p:txBody>
      </p:sp>
      <p:pic>
        <p:nvPicPr>
          <p:cNvPr descr="ce_status.png" id="695" name="Shape 6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99" y="2946500"/>
            <a:ext cx="8520600" cy="1460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ekly.png" id="696" name="Shape 6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0497" y="1162500"/>
            <a:ext cx="3691899" cy="17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HTCondor-CE</a:t>
            </a:r>
            <a:r>
              <a:rPr lang="en"/>
              <a:t>: Summary</a:t>
            </a:r>
          </a:p>
        </p:txBody>
      </p:sp>
      <p:sp>
        <p:nvSpPr>
          <p:cNvPr id="702" name="Shape 70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Pros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Source Sans Pro"/>
              <a:buChar char="-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Public, uniform job entry point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Source Sans Pro"/>
              <a:buChar char="-"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Scalable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Source Sans Pro"/>
              <a:buChar char="-"/>
            </a:pPr>
            <a:r>
              <a:rPr lang="en" sz="1800"/>
              <a:t>Site-l</a:t>
            </a: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ocal, flexible configuration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3" name="Shape 70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704" name="Shape 70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Cons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Site-local, flexible configuration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Source Sans Pro"/>
              <a:buChar char="-"/>
            </a:pPr>
            <a:r>
              <a:rPr lang="en" sz="1800"/>
              <a:t>Administrative overhead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/>
          <p:nvPr>
            <p:ph type="title"/>
          </p:nvPr>
        </p:nvSpPr>
        <p:spPr>
          <a:xfrm>
            <a:off x="311700" y="1566150"/>
            <a:ext cx="8520600" cy="817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Not ready to run your own HTCondor-CE</a:t>
            </a:r>
            <a:r>
              <a:rPr lang="en" sz="3600"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</a:p>
        </p:txBody>
      </p:sp>
      <p:sp>
        <p:nvSpPr>
          <p:cNvPr id="710" name="Shape 71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711" name="Shape 711"/>
          <p:cNvSpPr txBox="1"/>
          <p:nvPr>
            <p:ph idx="1" type="body"/>
          </p:nvPr>
        </p:nvSpPr>
        <p:spPr>
          <a:xfrm>
            <a:off x="311700" y="23701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See next talk on OSG-hosted CEs!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fundamental problem of scientific computing at scale is matchmaking</a:t>
            </a:r>
          </a:p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/>
          <p:nvPr>
            <p:ph type="title"/>
          </p:nvPr>
        </p:nvSpPr>
        <p:spPr>
          <a:xfrm>
            <a:off x="311700" y="1261350"/>
            <a:ext cx="8520600" cy="817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Source Sans Pro"/>
                <a:ea typeface="Source Sans Pro"/>
                <a:cs typeface="Source Sans Pro"/>
                <a:sym typeface="Source Sans Pro"/>
              </a:rPr>
              <a:t>Site Admin</a:t>
            </a:r>
            <a:r>
              <a:rPr lang="en" sz="3600">
                <a:latin typeface="Source Sans Pro"/>
                <a:ea typeface="Source Sans Pro"/>
                <a:cs typeface="Source Sans Pro"/>
                <a:sym typeface="Source Sans Pro"/>
              </a:rPr>
              <a:t> Sessions</a:t>
            </a:r>
          </a:p>
        </p:txBody>
      </p:sp>
      <p:sp>
        <p:nvSpPr>
          <p:cNvPr id="717" name="Shape 7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718" name="Shape 718"/>
          <p:cNvSpPr txBox="1"/>
          <p:nvPr>
            <p:ph idx="1" type="body"/>
          </p:nvPr>
        </p:nvSpPr>
        <p:spPr>
          <a:xfrm>
            <a:off x="311700" y="2161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Office Hours - Thursday @ 9 AM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Site Installation Overview - Thursday @ 11 AM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Questions?</a:t>
            </a:r>
          </a:p>
        </p:txBody>
      </p:sp>
      <p:sp>
        <p:nvSpPr>
          <p:cNvPr id="724" name="Shape 7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rot="574058">
            <a:off x="2839970" y="2336788"/>
            <a:ext cx="402498" cy="393620"/>
          </a:xfrm>
          <a:prstGeom prst="hear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73" name="Shape 73"/>
          <p:cNvSpPr/>
          <p:nvPr/>
        </p:nvSpPr>
        <p:spPr>
          <a:xfrm>
            <a:off x="3273616" y="2574214"/>
            <a:ext cx="207600" cy="198600"/>
          </a:xfrm>
          <a:prstGeom prst="hear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 rot="-1044495">
            <a:off x="3499571" y="2336769"/>
            <a:ext cx="264725" cy="258747"/>
          </a:xfrm>
          <a:prstGeom prst="hear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 rot="-283630">
            <a:off x="3754069" y="2589701"/>
            <a:ext cx="469597" cy="459083"/>
          </a:xfrm>
          <a:prstGeom prst="hear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4161698" y="2207675"/>
            <a:ext cx="330300" cy="316800"/>
          </a:xfrm>
          <a:prstGeom prst="hear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 rot="796203">
            <a:off x="4498473" y="2589622"/>
            <a:ext cx="266618" cy="255487"/>
          </a:xfrm>
          <a:prstGeom prst="hear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 rot="-316566">
            <a:off x="4828154" y="2266771"/>
            <a:ext cx="476318" cy="465807"/>
          </a:xfrm>
          <a:prstGeom prst="hear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 rot="-2025576">
            <a:off x="5320759" y="2113970"/>
            <a:ext cx="205682" cy="201106"/>
          </a:xfrm>
          <a:prstGeom prst="hear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 rot="865970">
            <a:off x="5582938" y="1931397"/>
            <a:ext cx="473028" cy="462261"/>
          </a:xfrm>
          <a:prstGeom prst="hear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/>
        </p:nvSpPr>
        <p:spPr>
          <a:xfrm rot="-919035">
            <a:off x="5954539" y="2335719"/>
            <a:ext cx="266880" cy="260617"/>
          </a:xfrm>
          <a:prstGeom prst="heart">
            <a:avLst/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ericlemerdy-Servers-1-2400px.png"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1499" y="1234325"/>
            <a:ext cx="1626073" cy="2674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croscope.png"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6424" y="1351037"/>
            <a:ext cx="1543275" cy="2441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Managing Scale</a:t>
            </a:r>
          </a:p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90" name="Shape 90"/>
          <p:cNvGrpSpPr/>
          <p:nvPr/>
        </p:nvGrpSpPr>
        <p:grpSpPr>
          <a:xfrm>
            <a:off x="7117782" y="2213857"/>
            <a:ext cx="639153" cy="639153"/>
            <a:chOff x="5024863" y="2048287"/>
            <a:chExt cx="1280100" cy="1280100"/>
          </a:xfrm>
        </p:grpSpPr>
        <p:sp>
          <p:nvSpPr>
            <p:cNvPr id="91" name="Shape 91"/>
            <p:cNvSpPr/>
            <p:nvPr/>
          </p:nvSpPr>
          <p:spPr>
            <a:xfrm>
              <a:off x="5024863" y="2048287"/>
              <a:ext cx="1280100" cy="1280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063262" y="2086698"/>
              <a:ext cx="1203300" cy="12033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93" name="Shape 93"/>
          <p:cNvCxnSpPr>
            <a:stCxn id="94" idx="6"/>
            <a:endCxn id="91" idx="3"/>
          </p:cNvCxnSpPr>
          <p:nvPr/>
        </p:nvCxnSpPr>
        <p:spPr>
          <a:xfrm flipH="1" rot="10800000">
            <a:off x="6950757" y="2759421"/>
            <a:ext cx="260700" cy="22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5" name="Shape 95"/>
          <p:cNvCxnSpPr>
            <a:stCxn id="96" idx="0"/>
            <a:endCxn id="91" idx="4"/>
          </p:cNvCxnSpPr>
          <p:nvPr/>
        </p:nvCxnSpPr>
        <p:spPr>
          <a:xfrm rot="10800000">
            <a:off x="7437447" y="2853139"/>
            <a:ext cx="36900" cy="31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7" name="Shape 97"/>
          <p:cNvCxnSpPr>
            <a:stCxn id="98" idx="0"/>
            <a:endCxn id="91" idx="5"/>
          </p:cNvCxnSpPr>
          <p:nvPr/>
        </p:nvCxnSpPr>
        <p:spPr>
          <a:xfrm rot="10800000">
            <a:off x="7663230" y="2759439"/>
            <a:ext cx="292800" cy="19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9" name="Shape 99"/>
          <p:cNvCxnSpPr>
            <a:stCxn id="100" idx="3"/>
            <a:endCxn id="91" idx="0"/>
          </p:cNvCxnSpPr>
          <p:nvPr/>
        </p:nvCxnSpPr>
        <p:spPr>
          <a:xfrm flipH="1">
            <a:off x="7437234" y="1799930"/>
            <a:ext cx="36600" cy="41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1" name="Shape 101"/>
          <p:cNvCxnSpPr>
            <a:stCxn id="102" idx="5"/>
            <a:endCxn id="91" idx="1"/>
          </p:cNvCxnSpPr>
          <p:nvPr/>
        </p:nvCxnSpPr>
        <p:spPr>
          <a:xfrm>
            <a:off x="6901177" y="2123342"/>
            <a:ext cx="310200" cy="18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grpSp>
        <p:nvGrpSpPr>
          <p:cNvPr id="103" name="Shape 103"/>
          <p:cNvGrpSpPr/>
          <p:nvPr/>
        </p:nvGrpSpPr>
        <p:grpSpPr>
          <a:xfrm>
            <a:off x="7851960" y="1754617"/>
            <a:ext cx="500598" cy="500598"/>
            <a:chOff x="6547219" y="1423756"/>
            <a:chExt cx="1002599" cy="1002600"/>
          </a:xfrm>
        </p:grpSpPr>
        <p:sp>
          <p:nvSpPr>
            <p:cNvPr id="104" name="Shape 104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rgbClr val="E06666"/>
            </a:solidFill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06" name="Shape 106"/>
          <p:cNvCxnSpPr>
            <a:stCxn id="104" idx="2"/>
            <a:endCxn id="91" idx="7"/>
          </p:cNvCxnSpPr>
          <p:nvPr/>
        </p:nvCxnSpPr>
        <p:spPr>
          <a:xfrm flipH="1">
            <a:off x="7663284" y="2094340"/>
            <a:ext cx="278100" cy="21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grpSp>
        <p:nvGrpSpPr>
          <p:cNvPr id="107" name="Shape 107"/>
          <p:cNvGrpSpPr/>
          <p:nvPr/>
        </p:nvGrpSpPr>
        <p:grpSpPr>
          <a:xfrm rot="-261177">
            <a:off x="7260426" y="1369280"/>
            <a:ext cx="500638" cy="500646"/>
            <a:chOff x="6547219" y="1423756"/>
            <a:chExt cx="1002599" cy="1002600"/>
          </a:xfrm>
        </p:grpSpPr>
        <p:sp>
          <p:nvSpPr>
            <p:cNvPr id="100" name="Shape 100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" name="Shape 109"/>
          <p:cNvGrpSpPr/>
          <p:nvPr/>
        </p:nvGrpSpPr>
        <p:grpSpPr>
          <a:xfrm rot="1007890">
            <a:off x="6496039" y="1773523"/>
            <a:ext cx="500604" cy="500604"/>
            <a:chOff x="6547219" y="1423756"/>
            <a:chExt cx="1002599" cy="1002600"/>
          </a:xfrm>
        </p:grpSpPr>
        <p:sp>
          <p:nvSpPr>
            <p:cNvPr id="102" name="Shape 102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" name="Shape 111"/>
          <p:cNvGrpSpPr/>
          <p:nvPr/>
        </p:nvGrpSpPr>
        <p:grpSpPr>
          <a:xfrm rot="-1409365">
            <a:off x="7851872" y="2811548"/>
            <a:ext cx="500570" cy="500570"/>
            <a:chOff x="6547219" y="1423756"/>
            <a:chExt cx="1002599" cy="1002600"/>
          </a:xfrm>
        </p:grpSpPr>
        <p:sp>
          <p:nvSpPr>
            <p:cNvPr id="98" name="Shape 98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" name="Shape 113"/>
          <p:cNvGrpSpPr/>
          <p:nvPr/>
        </p:nvGrpSpPr>
        <p:grpSpPr>
          <a:xfrm rot="1061900">
            <a:off x="7260287" y="3097966"/>
            <a:ext cx="500631" cy="500662"/>
            <a:chOff x="6547219" y="1423756"/>
            <a:chExt cx="1002599" cy="1002600"/>
          </a:xfrm>
        </p:grpSpPr>
        <p:sp>
          <p:nvSpPr>
            <p:cNvPr id="96" name="Shape 96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 rot="-414011">
            <a:off x="6551398" y="2839225"/>
            <a:ext cx="500715" cy="500616"/>
            <a:chOff x="6547219" y="1423756"/>
            <a:chExt cx="1002599" cy="1002600"/>
          </a:xfrm>
        </p:grpSpPr>
        <p:sp>
          <p:nvSpPr>
            <p:cNvPr id="94" name="Shape 94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17" name="Shape 117"/>
          <p:cNvCxnSpPr/>
          <p:nvPr/>
        </p:nvCxnSpPr>
        <p:spPr>
          <a:xfrm>
            <a:off x="2027450" y="2571750"/>
            <a:ext cx="4250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grpSp>
        <p:nvGrpSpPr>
          <p:cNvPr id="118" name="Shape 118"/>
          <p:cNvGrpSpPr/>
          <p:nvPr/>
        </p:nvGrpSpPr>
        <p:grpSpPr>
          <a:xfrm>
            <a:off x="1186702" y="2168669"/>
            <a:ext cx="580586" cy="676533"/>
            <a:chOff x="1021424" y="2900775"/>
            <a:chExt cx="960600" cy="1119347"/>
          </a:xfrm>
        </p:grpSpPr>
        <p:sp>
          <p:nvSpPr>
            <p:cNvPr id="119" name="Shape 119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atom-fancy.png"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879" y="2321449"/>
            <a:ext cx="438878" cy="50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Managing Scale</a:t>
            </a:r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128" name="Shape 128"/>
          <p:cNvGrpSpPr/>
          <p:nvPr/>
        </p:nvGrpSpPr>
        <p:grpSpPr>
          <a:xfrm>
            <a:off x="7117782" y="2213857"/>
            <a:ext cx="639153" cy="639153"/>
            <a:chOff x="5024863" y="2048287"/>
            <a:chExt cx="1280100" cy="1280100"/>
          </a:xfrm>
        </p:grpSpPr>
        <p:sp>
          <p:nvSpPr>
            <p:cNvPr id="129" name="Shape 129"/>
            <p:cNvSpPr/>
            <p:nvPr/>
          </p:nvSpPr>
          <p:spPr>
            <a:xfrm>
              <a:off x="5024863" y="2048287"/>
              <a:ext cx="1280100" cy="1280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5063262" y="2086698"/>
              <a:ext cx="1203300" cy="12033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1" name="Shape 131"/>
          <p:cNvCxnSpPr>
            <a:stCxn id="132" idx="6"/>
            <a:endCxn id="129" idx="3"/>
          </p:cNvCxnSpPr>
          <p:nvPr/>
        </p:nvCxnSpPr>
        <p:spPr>
          <a:xfrm flipH="1" rot="10800000">
            <a:off x="6950757" y="2759421"/>
            <a:ext cx="260700" cy="22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3" name="Shape 133"/>
          <p:cNvCxnSpPr>
            <a:stCxn id="134" idx="0"/>
            <a:endCxn id="129" idx="4"/>
          </p:cNvCxnSpPr>
          <p:nvPr/>
        </p:nvCxnSpPr>
        <p:spPr>
          <a:xfrm rot="10800000">
            <a:off x="7437447" y="2853139"/>
            <a:ext cx="36900" cy="31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5" name="Shape 135"/>
          <p:cNvCxnSpPr>
            <a:stCxn id="136" idx="0"/>
            <a:endCxn id="129" idx="5"/>
          </p:cNvCxnSpPr>
          <p:nvPr/>
        </p:nvCxnSpPr>
        <p:spPr>
          <a:xfrm rot="10800000">
            <a:off x="7663230" y="2759439"/>
            <a:ext cx="292800" cy="19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7" name="Shape 137"/>
          <p:cNvCxnSpPr>
            <a:stCxn id="138" idx="3"/>
            <a:endCxn id="129" idx="0"/>
          </p:cNvCxnSpPr>
          <p:nvPr/>
        </p:nvCxnSpPr>
        <p:spPr>
          <a:xfrm flipH="1">
            <a:off x="7437234" y="1799930"/>
            <a:ext cx="36600" cy="41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9" name="Shape 139"/>
          <p:cNvCxnSpPr>
            <a:stCxn id="140" idx="5"/>
            <a:endCxn id="129" idx="1"/>
          </p:cNvCxnSpPr>
          <p:nvPr/>
        </p:nvCxnSpPr>
        <p:spPr>
          <a:xfrm>
            <a:off x="6901177" y="2123342"/>
            <a:ext cx="310200" cy="18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1" name="Shape 141"/>
          <p:cNvSpPr/>
          <p:nvPr/>
        </p:nvSpPr>
        <p:spPr>
          <a:xfrm rot="-1744091">
            <a:off x="7918201" y="1820858"/>
            <a:ext cx="368116" cy="368116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7941330" y="1843978"/>
            <a:ext cx="321898" cy="321898"/>
          </a:xfrm>
          <a:prstGeom prst="ellipse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3" name="Shape 143"/>
          <p:cNvCxnSpPr>
            <a:stCxn id="141" idx="2"/>
            <a:endCxn id="129" idx="7"/>
          </p:cNvCxnSpPr>
          <p:nvPr/>
        </p:nvCxnSpPr>
        <p:spPr>
          <a:xfrm flipH="1">
            <a:off x="7663284" y="2094340"/>
            <a:ext cx="278100" cy="21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grpSp>
        <p:nvGrpSpPr>
          <p:cNvPr id="144" name="Shape 144"/>
          <p:cNvGrpSpPr/>
          <p:nvPr/>
        </p:nvGrpSpPr>
        <p:grpSpPr>
          <a:xfrm>
            <a:off x="641702" y="1621781"/>
            <a:ext cx="580586" cy="676533"/>
            <a:chOff x="1021424" y="2900775"/>
            <a:chExt cx="960600" cy="1119347"/>
          </a:xfrm>
        </p:grpSpPr>
        <p:sp>
          <p:nvSpPr>
            <p:cNvPr id="145" name="Shape 145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" name="Shape 147"/>
          <p:cNvGrpSpPr/>
          <p:nvPr/>
        </p:nvGrpSpPr>
        <p:grpSpPr>
          <a:xfrm>
            <a:off x="1076602" y="1663856"/>
            <a:ext cx="580586" cy="676533"/>
            <a:chOff x="1021424" y="2900775"/>
            <a:chExt cx="960600" cy="1119347"/>
          </a:xfrm>
        </p:grpSpPr>
        <p:sp>
          <p:nvSpPr>
            <p:cNvPr id="148" name="Shape 148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" name="Shape 150"/>
          <p:cNvGrpSpPr/>
          <p:nvPr/>
        </p:nvGrpSpPr>
        <p:grpSpPr>
          <a:xfrm>
            <a:off x="446977" y="2168669"/>
            <a:ext cx="580586" cy="676533"/>
            <a:chOff x="1021424" y="2900775"/>
            <a:chExt cx="960600" cy="1119347"/>
          </a:xfrm>
        </p:grpSpPr>
        <p:sp>
          <p:nvSpPr>
            <p:cNvPr id="151" name="Shape 151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" name="Shape 153"/>
          <p:cNvGrpSpPr/>
          <p:nvPr/>
        </p:nvGrpSpPr>
        <p:grpSpPr>
          <a:xfrm>
            <a:off x="846302" y="1955519"/>
            <a:ext cx="580586" cy="676533"/>
            <a:chOff x="1021424" y="2900775"/>
            <a:chExt cx="960600" cy="1119347"/>
          </a:xfrm>
        </p:grpSpPr>
        <p:sp>
          <p:nvSpPr>
            <p:cNvPr id="154" name="Shape 154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Shape 156"/>
          <p:cNvGrpSpPr/>
          <p:nvPr/>
        </p:nvGrpSpPr>
        <p:grpSpPr>
          <a:xfrm>
            <a:off x="1186702" y="2168669"/>
            <a:ext cx="580586" cy="676533"/>
            <a:chOff x="1021424" y="2900775"/>
            <a:chExt cx="960600" cy="1119347"/>
          </a:xfrm>
        </p:grpSpPr>
        <p:sp>
          <p:nvSpPr>
            <p:cNvPr id="157" name="Shape 157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" name="Shape 159"/>
          <p:cNvGrpSpPr/>
          <p:nvPr/>
        </p:nvGrpSpPr>
        <p:grpSpPr>
          <a:xfrm>
            <a:off x="806277" y="2309181"/>
            <a:ext cx="580586" cy="676533"/>
            <a:chOff x="1021424" y="2900775"/>
            <a:chExt cx="960600" cy="1119347"/>
          </a:xfrm>
        </p:grpSpPr>
        <p:sp>
          <p:nvSpPr>
            <p:cNvPr id="160" name="Shape 160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" name="Shape 162"/>
          <p:cNvGrpSpPr/>
          <p:nvPr/>
        </p:nvGrpSpPr>
        <p:grpSpPr>
          <a:xfrm>
            <a:off x="606102" y="2632044"/>
            <a:ext cx="580586" cy="676533"/>
            <a:chOff x="1021424" y="2900775"/>
            <a:chExt cx="960600" cy="1119347"/>
          </a:xfrm>
        </p:grpSpPr>
        <p:sp>
          <p:nvSpPr>
            <p:cNvPr id="163" name="Shape 163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" name="Shape 165"/>
          <p:cNvGrpSpPr/>
          <p:nvPr/>
        </p:nvGrpSpPr>
        <p:grpSpPr>
          <a:xfrm>
            <a:off x="1076602" y="2567931"/>
            <a:ext cx="580586" cy="676533"/>
            <a:chOff x="1021424" y="2900775"/>
            <a:chExt cx="960600" cy="1119347"/>
          </a:xfrm>
        </p:grpSpPr>
        <p:sp>
          <p:nvSpPr>
            <p:cNvPr id="166" name="Shape 166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" name="Shape 168"/>
          <p:cNvGrpSpPr/>
          <p:nvPr/>
        </p:nvGrpSpPr>
        <p:grpSpPr>
          <a:xfrm>
            <a:off x="446977" y="2845194"/>
            <a:ext cx="580586" cy="676533"/>
            <a:chOff x="1021424" y="2900775"/>
            <a:chExt cx="960600" cy="1119347"/>
          </a:xfrm>
        </p:grpSpPr>
        <p:sp>
          <p:nvSpPr>
            <p:cNvPr id="169" name="Shape 169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" name="Shape 171"/>
          <p:cNvGrpSpPr/>
          <p:nvPr/>
        </p:nvGrpSpPr>
        <p:grpSpPr>
          <a:xfrm>
            <a:off x="1027577" y="2845194"/>
            <a:ext cx="580586" cy="676533"/>
            <a:chOff x="1021424" y="2900775"/>
            <a:chExt cx="960600" cy="1119347"/>
          </a:xfrm>
        </p:grpSpPr>
        <p:sp>
          <p:nvSpPr>
            <p:cNvPr id="172" name="Shape 172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8" name="Shape 138"/>
          <p:cNvSpPr/>
          <p:nvPr/>
        </p:nvSpPr>
        <p:spPr>
          <a:xfrm rot="-2005452">
            <a:off x="7326687" y="1435512"/>
            <a:ext cx="368115" cy="368181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/>
        </p:nvSpPr>
        <p:spPr>
          <a:xfrm rot="-261177">
            <a:off x="7349805" y="1458648"/>
            <a:ext cx="321924" cy="321929"/>
          </a:xfrm>
          <a:prstGeom prst="ellipse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/>
        </p:nvSpPr>
        <p:spPr>
          <a:xfrm rot="-736202">
            <a:off x="6562281" y="1839764"/>
            <a:ext cx="368120" cy="36812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/>
        </p:nvSpPr>
        <p:spPr>
          <a:xfrm rot="1007890">
            <a:off x="6585406" y="1862891"/>
            <a:ext cx="321902" cy="321902"/>
          </a:xfrm>
          <a:prstGeom prst="ellipse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/>
        </p:nvSpPr>
        <p:spPr>
          <a:xfrm rot="-3153456">
            <a:off x="7918109" y="2877785"/>
            <a:ext cx="368096" cy="368096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/>
        </p:nvSpPr>
        <p:spPr>
          <a:xfrm rot="-1409365">
            <a:off x="7941241" y="2900895"/>
            <a:ext cx="321881" cy="321881"/>
          </a:xfrm>
          <a:prstGeom prst="ellipse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/>
        </p:nvSpPr>
        <p:spPr>
          <a:xfrm rot="-682125">
            <a:off x="7326515" y="3164233"/>
            <a:ext cx="368175" cy="368127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/>
        </p:nvSpPr>
        <p:spPr>
          <a:xfrm rot="1061900">
            <a:off x="7349659" y="3187345"/>
            <a:ext cx="321920" cy="321939"/>
          </a:xfrm>
          <a:prstGeom prst="ellipse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/>
        </p:nvSpPr>
        <p:spPr>
          <a:xfrm rot="-2157832">
            <a:off x="6617665" y="2905458"/>
            <a:ext cx="368181" cy="36815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/>
        </p:nvSpPr>
        <p:spPr>
          <a:xfrm rot="-414011">
            <a:off x="6640791" y="2928587"/>
            <a:ext cx="321974" cy="321910"/>
          </a:xfrm>
          <a:prstGeom prst="ellipse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79" name="Shape 179"/>
          <p:cNvGrpSpPr/>
          <p:nvPr/>
        </p:nvGrpSpPr>
        <p:grpSpPr>
          <a:xfrm>
            <a:off x="2027450" y="2081637"/>
            <a:ext cx="4250400" cy="980200"/>
            <a:chOff x="2027450" y="2081637"/>
            <a:chExt cx="4250400" cy="980200"/>
          </a:xfrm>
        </p:grpSpPr>
        <p:cxnSp>
          <p:nvCxnSpPr>
            <p:cNvPr id="180" name="Shape 180"/>
            <p:cNvCxnSpPr/>
            <p:nvPr/>
          </p:nvCxnSpPr>
          <p:spPr>
            <a:xfrm>
              <a:off x="2027450" y="2571750"/>
              <a:ext cx="425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81" name="Shape 181"/>
            <p:cNvCxnSpPr/>
            <p:nvPr/>
          </p:nvCxnSpPr>
          <p:spPr>
            <a:xfrm>
              <a:off x="2027450" y="3061837"/>
              <a:ext cx="425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82" name="Shape 182"/>
            <p:cNvCxnSpPr/>
            <p:nvPr/>
          </p:nvCxnSpPr>
          <p:spPr>
            <a:xfrm>
              <a:off x="2027450" y="2081637"/>
              <a:ext cx="42504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triangle"/>
            </a:ln>
          </p:spPr>
        </p:cxnSp>
      </p:grpSp>
      <p:grpSp>
        <p:nvGrpSpPr>
          <p:cNvPr id="183" name="Shape 183"/>
          <p:cNvGrpSpPr/>
          <p:nvPr/>
        </p:nvGrpSpPr>
        <p:grpSpPr>
          <a:xfrm>
            <a:off x="1849812" y="2304112"/>
            <a:ext cx="4250400" cy="980200"/>
            <a:chOff x="2027450" y="2081637"/>
            <a:chExt cx="4250400" cy="980200"/>
          </a:xfrm>
        </p:grpSpPr>
        <p:cxnSp>
          <p:nvCxnSpPr>
            <p:cNvPr id="184" name="Shape 184"/>
            <p:cNvCxnSpPr/>
            <p:nvPr/>
          </p:nvCxnSpPr>
          <p:spPr>
            <a:xfrm>
              <a:off x="2027450" y="2571750"/>
              <a:ext cx="4250400" cy="0"/>
            </a:xfrm>
            <a:prstGeom prst="straightConnector1">
              <a:avLst/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85" name="Shape 185"/>
            <p:cNvCxnSpPr/>
            <p:nvPr/>
          </p:nvCxnSpPr>
          <p:spPr>
            <a:xfrm>
              <a:off x="2027450" y="3061837"/>
              <a:ext cx="4250400" cy="0"/>
            </a:xfrm>
            <a:prstGeom prst="straightConnector1">
              <a:avLst/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86" name="Shape 186"/>
            <p:cNvCxnSpPr/>
            <p:nvPr/>
          </p:nvCxnSpPr>
          <p:spPr>
            <a:xfrm>
              <a:off x="2027450" y="2081637"/>
              <a:ext cx="4250400" cy="0"/>
            </a:xfrm>
            <a:prstGeom prst="straightConnector1">
              <a:avLst/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lg" w="lg" type="none"/>
              <a:tailEnd len="lg" w="lg" type="triangle"/>
            </a:ln>
          </p:spPr>
        </p:cxnSp>
      </p:grpSp>
      <p:cxnSp>
        <p:nvCxnSpPr>
          <p:cNvPr id="187" name="Shape 187"/>
          <p:cNvCxnSpPr/>
          <p:nvPr/>
        </p:nvCxnSpPr>
        <p:spPr>
          <a:xfrm>
            <a:off x="1849812" y="1830812"/>
            <a:ext cx="42504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descr="DNA-Helix-Variation-2.png"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1974" y="2699249"/>
            <a:ext cx="623926" cy="6225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om-fancy.png"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3529" y="1823249"/>
            <a:ext cx="438878" cy="50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OSG Model</a:t>
            </a:r>
          </a:p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196" name="Shape 196"/>
          <p:cNvGrpSpPr/>
          <p:nvPr/>
        </p:nvGrpSpPr>
        <p:grpSpPr>
          <a:xfrm>
            <a:off x="7117782" y="2213857"/>
            <a:ext cx="639153" cy="639153"/>
            <a:chOff x="5024863" y="2048287"/>
            <a:chExt cx="1280100" cy="1280100"/>
          </a:xfrm>
        </p:grpSpPr>
        <p:sp>
          <p:nvSpPr>
            <p:cNvPr id="197" name="Shape 197"/>
            <p:cNvSpPr/>
            <p:nvPr/>
          </p:nvSpPr>
          <p:spPr>
            <a:xfrm>
              <a:off x="5024863" y="2048287"/>
              <a:ext cx="1280100" cy="1280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5063262" y="2086698"/>
              <a:ext cx="1203300" cy="12033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99" name="Shape 199"/>
          <p:cNvCxnSpPr>
            <a:stCxn id="200" idx="6"/>
            <a:endCxn id="197" idx="3"/>
          </p:cNvCxnSpPr>
          <p:nvPr/>
        </p:nvCxnSpPr>
        <p:spPr>
          <a:xfrm flipH="1" rot="10800000">
            <a:off x="6950757" y="2759421"/>
            <a:ext cx="260700" cy="22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1" name="Shape 201"/>
          <p:cNvCxnSpPr>
            <a:stCxn id="202" idx="0"/>
            <a:endCxn id="197" idx="4"/>
          </p:cNvCxnSpPr>
          <p:nvPr/>
        </p:nvCxnSpPr>
        <p:spPr>
          <a:xfrm rot="10800000">
            <a:off x="7437447" y="2853139"/>
            <a:ext cx="36900" cy="31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3" name="Shape 203"/>
          <p:cNvCxnSpPr>
            <a:stCxn id="204" idx="0"/>
            <a:endCxn id="197" idx="5"/>
          </p:cNvCxnSpPr>
          <p:nvPr/>
        </p:nvCxnSpPr>
        <p:spPr>
          <a:xfrm rot="10800000">
            <a:off x="7663235" y="2759466"/>
            <a:ext cx="292800" cy="19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5" name="Shape 205"/>
          <p:cNvCxnSpPr>
            <a:stCxn id="206" idx="3"/>
            <a:endCxn id="197" idx="0"/>
          </p:cNvCxnSpPr>
          <p:nvPr/>
        </p:nvCxnSpPr>
        <p:spPr>
          <a:xfrm flipH="1">
            <a:off x="7437499" y="1799865"/>
            <a:ext cx="36300" cy="41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7" name="Shape 207"/>
          <p:cNvCxnSpPr>
            <a:stCxn id="208" idx="5"/>
            <a:endCxn id="197" idx="1"/>
          </p:cNvCxnSpPr>
          <p:nvPr/>
        </p:nvCxnSpPr>
        <p:spPr>
          <a:xfrm>
            <a:off x="6901177" y="2123342"/>
            <a:ext cx="310200" cy="18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09" name="Shape 209"/>
          <p:cNvSpPr/>
          <p:nvPr/>
        </p:nvSpPr>
        <p:spPr>
          <a:xfrm rot="-1744365">
            <a:off x="7918179" y="1820885"/>
            <a:ext cx="367961" cy="367961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7941330" y="1843978"/>
            <a:ext cx="321900" cy="3219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11" name="Shape 211"/>
          <p:cNvCxnSpPr>
            <a:stCxn id="209" idx="2"/>
            <a:endCxn id="197" idx="7"/>
          </p:cNvCxnSpPr>
          <p:nvPr/>
        </p:nvCxnSpPr>
        <p:spPr>
          <a:xfrm flipH="1">
            <a:off x="7663260" y="2094266"/>
            <a:ext cx="278100" cy="21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grpSp>
        <p:nvGrpSpPr>
          <p:cNvPr id="212" name="Shape 212"/>
          <p:cNvGrpSpPr/>
          <p:nvPr/>
        </p:nvGrpSpPr>
        <p:grpSpPr>
          <a:xfrm>
            <a:off x="641702" y="1621781"/>
            <a:ext cx="580586" cy="676533"/>
            <a:chOff x="1021424" y="2900775"/>
            <a:chExt cx="960600" cy="1119347"/>
          </a:xfrm>
        </p:grpSpPr>
        <p:sp>
          <p:nvSpPr>
            <p:cNvPr id="213" name="Shape 213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" name="Shape 215"/>
          <p:cNvGrpSpPr/>
          <p:nvPr/>
        </p:nvGrpSpPr>
        <p:grpSpPr>
          <a:xfrm>
            <a:off x="1076602" y="1663856"/>
            <a:ext cx="580586" cy="676533"/>
            <a:chOff x="1021424" y="2900775"/>
            <a:chExt cx="960600" cy="1119347"/>
          </a:xfrm>
        </p:grpSpPr>
        <p:sp>
          <p:nvSpPr>
            <p:cNvPr id="216" name="Shape 216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" name="Shape 218"/>
          <p:cNvGrpSpPr/>
          <p:nvPr/>
        </p:nvGrpSpPr>
        <p:grpSpPr>
          <a:xfrm>
            <a:off x="446977" y="2168669"/>
            <a:ext cx="580586" cy="676533"/>
            <a:chOff x="1021424" y="2900775"/>
            <a:chExt cx="960600" cy="1119347"/>
          </a:xfrm>
        </p:grpSpPr>
        <p:sp>
          <p:nvSpPr>
            <p:cNvPr id="219" name="Shape 219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" name="Shape 221"/>
          <p:cNvGrpSpPr/>
          <p:nvPr/>
        </p:nvGrpSpPr>
        <p:grpSpPr>
          <a:xfrm>
            <a:off x="846302" y="1955519"/>
            <a:ext cx="580586" cy="676533"/>
            <a:chOff x="1021424" y="2900775"/>
            <a:chExt cx="960600" cy="1119347"/>
          </a:xfrm>
        </p:grpSpPr>
        <p:sp>
          <p:nvSpPr>
            <p:cNvPr id="222" name="Shape 222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Shape 224"/>
          <p:cNvGrpSpPr/>
          <p:nvPr/>
        </p:nvGrpSpPr>
        <p:grpSpPr>
          <a:xfrm>
            <a:off x="1186702" y="2168669"/>
            <a:ext cx="580586" cy="676533"/>
            <a:chOff x="1021424" y="2900775"/>
            <a:chExt cx="960600" cy="1119347"/>
          </a:xfrm>
        </p:grpSpPr>
        <p:sp>
          <p:nvSpPr>
            <p:cNvPr id="225" name="Shape 225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" name="Shape 227"/>
          <p:cNvGrpSpPr/>
          <p:nvPr/>
        </p:nvGrpSpPr>
        <p:grpSpPr>
          <a:xfrm>
            <a:off x="806277" y="2309181"/>
            <a:ext cx="580586" cy="676533"/>
            <a:chOff x="1021424" y="2900775"/>
            <a:chExt cx="960600" cy="1119347"/>
          </a:xfrm>
        </p:grpSpPr>
        <p:sp>
          <p:nvSpPr>
            <p:cNvPr id="228" name="Shape 228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" name="Shape 230"/>
          <p:cNvGrpSpPr/>
          <p:nvPr/>
        </p:nvGrpSpPr>
        <p:grpSpPr>
          <a:xfrm>
            <a:off x="606102" y="2632044"/>
            <a:ext cx="580586" cy="676533"/>
            <a:chOff x="1021424" y="2900775"/>
            <a:chExt cx="960600" cy="1119347"/>
          </a:xfrm>
        </p:grpSpPr>
        <p:sp>
          <p:nvSpPr>
            <p:cNvPr id="231" name="Shape 231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Shape 233"/>
          <p:cNvGrpSpPr/>
          <p:nvPr/>
        </p:nvGrpSpPr>
        <p:grpSpPr>
          <a:xfrm>
            <a:off x="1076602" y="2567931"/>
            <a:ext cx="580586" cy="676533"/>
            <a:chOff x="1021424" y="2900775"/>
            <a:chExt cx="960600" cy="1119347"/>
          </a:xfrm>
        </p:grpSpPr>
        <p:sp>
          <p:nvSpPr>
            <p:cNvPr id="234" name="Shape 234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" name="Shape 236"/>
          <p:cNvGrpSpPr/>
          <p:nvPr/>
        </p:nvGrpSpPr>
        <p:grpSpPr>
          <a:xfrm>
            <a:off x="446977" y="2845194"/>
            <a:ext cx="580586" cy="676533"/>
            <a:chOff x="1021424" y="2900775"/>
            <a:chExt cx="960600" cy="1119347"/>
          </a:xfrm>
        </p:grpSpPr>
        <p:sp>
          <p:nvSpPr>
            <p:cNvPr id="237" name="Shape 237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" name="Shape 239"/>
          <p:cNvGrpSpPr/>
          <p:nvPr/>
        </p:nvGrpSpPr>
        <p:grpSpPr>
          <a:xfrm>
            <a:off x="1027577" y="2845194"/>
            <a:ext cx="580586" cy="676533"/>
            <a:chOff x="1021424" y="2900775"/>
            <a:chExt cx="960600" cy="1119347"/>
          </a:xfrm>
        </p:grpSpPr>
        <p:sp>
          <p:nvSpPr>
            <p:cNvPr id="240" name="Shape 240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06" name="Shape 206"/>
          <p:cNvSpPr/>
          <p:nvPr/>
        </p:nvSpPr>
        <p:spPr>
          <a:xfrm rot="-2005863">
            <a:off x="7326659" y="1435501"/>
            <a:ext cx="368102" cy="368102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/>
        </p:nvSpPr>
        <p:spPr>
          <a:xfrm rot="-259745">
            <a:off x="7349860" y="1458711"/>
            <a:ext cx="321918" cy="321941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43" name="Shape 243"/>
          <p:cNvGrpSpPr/>
          <p:nvPr/>
        </p:nvGrpSpPr>
        <p:grpSpPr>
          <a:xfrm rot="1007890">
            <a:off x="6496039" y="1773523"/>
            <a:ext cx="500604" cy="500604"/>
            <a:chOff x="6547219" y="1423756"/>
            <a:chExt cx="1002599" cy="1002600"/>
          </a:xfrm>
        </p:grpSpPr>
        <p:sp>
          <p:nvSpPr>
            <p:cNvPr id="208" name="Shape 208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Shape 204"/>
          <p:cNvSpPr/>
          <p:nvPr/>
        </p:nvSpPr>
        <p:spPr>
          <a:xfrm rot="-3153060">
            <a:off x="7918106" y="2877837"/>
            <a:ext cx="368058" cy="368058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/>
        </p:nvSpPr>
        <p:spPr>
          <a:xfrm rot="-1410425">
            <a:off x="7941272" y="2900821"/>
            <a:ext cx="321915" cy="321915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46" name="Shape 246"/>
          <p:cNvGrpSpPr/>
          <p:nvPr/>
        </p:nvGrpSpPr>
        <p:grpSpPr>
          <a:xfrm rot="1061900">
            <a:off x="7260287" y="3097966"/>
            <a:ext cx="500631" cy="500662"/>
            <a:chOff x="6547219" y="1423756"/>
            <a:chExt cx="1002599" cy="1002600"/>
          </a:xfrm>
        </p:grpSpPr>
        <p:sp>
          <p:nvSpPr>
            <p:cNvPr id="202" name="Shape 202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" name="Shape 248"/>
          <p:cNvGrpSpPr/>
          <p:nvPr/>
        </p:nvGrpSpPr>
        <p:grpSpPr>
          <a:xfrm rot="-414011">
            <a:off x="6551398" y="2839225"/>
            <a:ext cx="500715" cy="500616"/>
            <a:chOff x="6547219" y="1423756"/>
            <a:chExt cx="1002599" cy="1002600"/>
          </a:xfrm>
        </p:grpSpPr>
        <p:sp>
          <p:nvSpPr>
            <p:cNvPr id="200" name="Shape 200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50" name="Shape 250"/>
          <p:cNvSpPr/>
          <p:nvPr/>
        </p:nvSpPr>
        <p:spPr>
          <a:xfrm>
            <a:off x="2717237" y="3174775"/>
            <a:ext cx="1669896" cy="128444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</a:p>
        </p:txBody>
      </p:sp>
      <p:grpSp>
        <p:nvGrpSpPr>
          <p:cNvPr id="251" name="Shape 251"/>
          <p:cNvGrpSpPr/>
          <p:nvPr/>
        </p:nvGrpSpPr>
        <p:grpSpPr>
          <a:xfrm rot="605544">
            <a:off x="5407001" y="2210498"/>
            <a:ext cx="722625" cy="722625"/>
            <a:chOff x="4941328" y="1964727"/>
            <a:chExt cx="1447200" cy="1447200"/>
          </a:xfrm>
        </p:grpSpPr>
        <p:sp>
          <p:nvSpPr>
            <p:cNvPr id="252" name="Shape 252"/>
            <p:cNvSpPr/>
            <p:nvPr/>
          </p:nvSpPr>
          <p:spPr>
            <a:xfrm>
              <a:off x="4941328" y="1964727"/>
              <a:ext cx="1447200" cy="14472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 rot="-605642">
              <a:off x="5063278" y="2086676"/>
              <a:ext cx="1203325" cy="1203325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254" name="Shape 254"/>
          <p:cNvGrpSpPr/>
          <p:nvPr/>
        </p:nvGrpSpPr>
        <p:grpSpPr>
          <a:xfrm>
            <a:off x="2717257" y="1682557"/>
            <a:ext cx="639153" cy="639153"/>
            <a:chOff x="5024863" y="2048287"/>
            <a:chExt cx="1280100" cy="1280100"/>
          </a:xfrm>
        </p:grpSpPr>
        <p:sp>
          <p:nvSpPr>
            <p:cNvPr id="255" name="Shape 255"/>
            <p:cNvSpPr/>
            <p:nvPr/>
          </p:nvSpPr>
          <p:spPr>
            <a:xfrm>
              <a:off x="5024863" y="2048287"/>
              <a:ext cx="1280100" cy="1280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5063262" y="2086698"/>
              <a:ext cx="1203300" cy="12033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57" name="Shape 257"/>
          <p:cNvSpPr txBox="1"/>
          <p:nvPr/>
        </p:nvSpPr>
        <p:spPr>
          <a:xfrm>
            <a:off x="4455975" y="1804875"/>
            <a:ext cx="19497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Site Gateway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1885800" y="2241287"/>
            <a:ext cx="2053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User Submit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OSG Model</a:t>
            </a:r>
          </a:p>
        </p:txBody>
      </p:sp>
      <p:sp>
        <p:nvSpPr>
          <p:cNvPr id="264" name="Shape 26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265" name="Shape 265"/>
          <p:cNvGrpSpPr/>
          <p:nvPr/>
        </p:nvGrpSpPr>
        <p:grpSpPr>
          <a:xfrm>
            <a:off x="7117782" y="2213857"/>
            <a:ext cx="639153" cy="639153"/>
            <a:chOff x="5024863" y="2048287"/>
            <a:chExt cx="1280100" cy="1280100"/>
          </a:xfrm>
        </p:grpSpPr>
        <p:sp>
          <p:nvSpPr>
            <p:cNvPr id="266" name="Shape 266"/>
            <p:cNvSpPr/>
            <p:nvPr/>
          </p:nvSpPr>
          <p:spPr>
            <a:xfrm>
              <a:off x="5024863" y="2048287"/>
              <a:ext cx="1280100" cy="1280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5063262" y="2086698"/>
              <a:ext cx="1203300" cy="12033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68" name="Shape 268"/>
          <p:cNvCxnSpPr>
            <a:stCxn id="269" idx="6"/>
            <a:endCxn id="266" idx="3"/>
          </p:cNvCxnSpPr>
          <p:nvPr/>
        </p:nvCxnSpPr>
        <p:spPr>
          <a:xfrm flipH="1" rot="10800000">
            <a:off x="6950757" y="2759421"/>
            <a:ext cx="260700" cy="22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70" name="Shape 270"/>
          <p:cNvCxnSpPr>
            <a:stCxn id="271" idx="0"/>
            <a:endCxn id="266" idx="4"/>
          </p:cNvCxnSpPr>
          <p:nvPr/>
        </p:nvCxnSpPr>
        <p:spPr>
          <a:xfrm rot="10800000">
            <a:off x="7437447" y="2853139"/>
            <a:ext cx="36900" cy="31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72" name="Shape 272"/>
          <p:cNvCxnSpPr>
            <a:stCxn id="273" idx="0"/>
            <a:endCxn id="266" idx="5"/>
          </p:cNvCxnSpPr>
          <p:nvPr/>
        </p:nvCxnSpPr>
        <p:spPr>
          <a:xfrm rot="10800000">
            <a:off x="7663235" y="2759466"/>
            <a:ext cx="292800" cy="19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74" name="Shape 274"/>
          <p:cNvCxnSpPr>
            <a:stCxn id="275" idx="3"/>
            <a:endCxn id="266" idx="0"/>
          </p:cNvCxnSpPr>
          <p:nvPr/>
        </p:nvCxnSpPr>
        <p:spPr>
          <a:xfrm flipH="1">
            <a:off x="7437499" y="1799865"/>
            <a:ext cx="36300" cy="41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76" name="Shape 276"/>
          <p:cNvCxnSpPr>
            <a:stCxn id="277" idx="5"/>
            <a:endCxn id="266" idx="1"/>
          </p:cNvCxnSpPr>
          <p:nvPr/>
        </p:nvCxnSpPr>
        <p:spPr>
          <a:xfrm>
            <a:off x="6901177" y="2123342"/>
            <a:ext cx="310200" cy="18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78" name="Shape 278"/>
          <p:cNvSpPr/>
          <p:nvPr/>
        </p:nvSpPr>
        <p:spPr>
          <a:xfrm rot="-1744365">
            <a:off x="7918179" y="1820885"/>
            <a:ext cx="367961" cy="367961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7941330" y="1843978"/>
            <a:ext cx="321900" cy="3219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80" name="Shape 280"/>
          <p:cNvCxnSpPr>
            <a:stCxn id="278" idx="2"/>
            <a:endCxn id="266" idx="7"/>
          </p:cNvCxnSpPr>
          <p:nvPr/>
        </p:nvCxnSpPr>
        <p:spPr>
          <a:xfrm flipH="1">
            <a:off x="7663260" y="2094266"/>
            <a:ext cx="278100" cy="21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grpSp>
        <p:nvGrpSpPr>
          <p:cNvPr id="281" name="Shape 281"/>
          <p:cNvGrpSpPr/>
          <p:nvPr/>
        </p:nvGrpSpPr>
        <p:grpSpPr>
          <a:xfrm>
            <a:off x="641702" y="1621781"/>
            <a:ext cx="580586" cy="676533"/>
            <a:chOff x="1021424" y="2900775"/>
            <a:chExt cx="960600" cy="1119347"/>
          </a:xfrm>
        </p:grpSpPr>
        <p:sp>
          <p:nvSpPr>
            <p:cNvPr id="282" name="Shape 282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" name="Shape 284"/>
          <p:cNvGrpSpPr/>
          <p:nvPr/>
        </p:nvGrpSpPr>
        <p:grpSpPr>
          <a:xfrm>
            <a:off x="1076602" y="1663856"/>
            <a:ext cx="580586" cy="676533"/>
            <a:chOff x="1021424" y="2900775"/>
            <a:chExt cx="960600" cy="1119347"/>
          </a:xfrm>
        </p:grpSpPr>
        <p:sp>
          <p:nvSpPr>
            <p:cNvPr id="285" name="Shape 285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" name="Shape 287"/>
          <p:cNvGrpSpPr/>
          <p:nvPr/>
        </p:nvGrpSpPr>
        <p:grpSpPr>
          <a:xfrm>
            <a:off x="446977" y="2168669"/>
            <a:ext cx="580586" cy="676533"/>
            <a:chOff x="1021424" y="2900775"/>
            <a:chExt cx="960600" cy="1119347"/>
          </a:xfrm>
        </p:grpSpPr>
        <p:sp>
          <p:nvSpPr>
            <p:cNvPr id="288" name="Shape 288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" name="Shape 290"/>
          <p:cNvGrpSpPr/>
          <p:nvPr/>
        </p:nvGrpSpPr>
        <p:grpSpPr>
          <a:xfrm>
            <a:off x="846302" y="1955519"/>
            <a:ext cx="580586" cy="676533"/>
            <a:chOff x="1021424" y="2900775"/>
            <a:chExt cx="960600" cy="1119347"/>
          </a:xfrm>
        </p:grpSpPr>
        <p:sp>
          <p:nvSpPr>
            <p:cNvPr id="291" name="Shape 291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3" name="Shape 293"/>
          <p:cNvGrpSpPr/>
          <p:nvPr/>
        </p:nvGrpSpPr>
        <p:grpSpPr>
          <a:xfrm>
            <a:off x="1186702" y="2168669"/>
            <a:ext cx="580586" cy="676533"/>
            <a:chOff x="1021424" y="2900775"/>
            <a:chExt cx="960600" cy="1119347"/>
          </a:xfrm>
        </p:grpSpPr>
        <p:sp>
          <p:nvSpPr>
            <p:cNvPr id="294" name="Shape 294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" name="Shape 296"/>
          <p:cNvGrpSpPr/>
          <p:nvPr/>
        </p:nvGrpSpPr>
        <p:grpSpPr>
          <a:xfrm>
            <a:off x="806277" y="2309181"/>
            <a:ext cx="580586" cy="676533"/>
            <a:chOff x="1021424" y="2900775"/>
            <a:chExt cx="960600" cy="1119347"/>
          </a:xfrm>
        </p:grpSpPr>
        <p:sp>
          <p:nvSpPr>
            <p:cNvPr id="297" name="Shape 297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" name="Shape 299"/>
          <p:cNvGrpSpPr/>
          <p:nvPr/>
        </p:nvGrpSpPr>
        <p:grpSpPr>
          <a:xfrm>
            <a:off x="606102" y="2632044"/>
            <a:ext cx="580586" cy="676533"/>
            <a:chOff x="1021424" y="2900775"/>
            <a:chExt cx="960600" cy="1119347"/>
          </a:xfrm>
        </p:grpSpPr>
        <p:sp>
          <p:nvSpPr>
            <p:cNvPr id="300" name="Shape 300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" name="Shape 302"/>
          <p:cNvGrpSpPr/>
          <p:nvPr/>
        </p:nvGrpSpPr>
        <p:grpSpPr>
          <a:xfrm>
            <a:off x="1076602" y="2567931"/>
            <a:ext cx="580586" cy="676533"/>
            <a:chOff x="1021424" y="2900775"/>
            <a:chExt cx="960600" cy="1119347"/>
          </a:xfrm>
        </p:grpSpPr>
        <p:sp>
          <p:nvSpPr>
            <p:cNvPr id="303" name="Shape 303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" name="Shape 305"/>
          <p:cNvGrpSpPr/>
          <p:nvPr/>
        </p:nvGrpSpPr>
        <p:grpSpPr>
          <a:xfrm>
            <a:off x="446977" y="2845194"/>
            <a:ext cx="580586" cy="676533"/>
            <a:chOff x="1021424" y="2900775"/>
            <a:chExt cx="960600" cy="1119347"/>
          </a:xfrm>
        </p:grpSpPr>
        <p:sp>
          <p:nvSpPr>
            <p:cNvPr id="306" name="Shape 306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" name="Shape 308"/>
          <p:cNvGrpSpPr/>
          <p:nvPr/>
        </p:nvGrpSpPr>
        <p:grpSpPr>
          <a:xfrm>
            <a:off x="1027577" y="2845194"/>
            <a:ext cx="580586" cy="676533"/>
            <a:chOff x="1021424" y="2900775"/>
            <a:chExt cx="960600" cy="1119347"/>
          </a:xfrm>
        </p:grpSpPr>
        <p:sp>
          <p:nvSpPr>
            <p:cNvPr id="309" name="Shape 309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Shape 275"/>
          <p:cNvSpPr/>
          <p:nvPr/>
        </p:nvSpPr>
        <p:spPr>
          <a:xfrm rot="-2005863">
            <a:off x="7326659" y="1435501"/>
            <a:ext cx="368102" cy="368102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/>
          <p:nvPr/>
        </p:nvSpPr>
        <p:spPr>
          <a:xfrm rot="-259745">
            <a:off x="7349860" y="1458711"/>
            <a:ext cx="321918" cy="321941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12" name="Shape 312"/>
          <p:cNvGrpSpPr/>
          <p:nvPr/>
        </p:nvGrpSpPr>
        <p:grpSpPr>
          <a:xfrm rot="1007890">
            <a:off x="6496039" y="1773523"/>
            <a:ext cx="500604" cy="500604"/>
            <a:chOff x="6547219" y="1423756"/>
            <a:chExt cx="1002599" cy="1002600"/>
          </a:xfrm>
        </p:grpSpPr>
        <p:sp>
          <p:nvSpPr>
            <p:cNvPr id="277" name="Shape 277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73" name="Shape 273"/>
          <p:cNvSpPr/>
          <p:nvPr/>
        </p:nvSpPr>
        <p:spPr>
          <a:xfrm rot="-3153060">
            <a:off x="7918106" y="2877837"/>
            <a:ext cx="368058" cy="368058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/>
        </p:nvSpPr>
        <p:spPr>
          <a:xfrm rot="-1410425">
            <a:off x="7941272" y="2900821"/>
            <a:ext cx="321915" cy="321915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15" name="Shape 315"/>
          <p:cNvGrpSpPr/>
          <p:nvPr/>
        </p:nvGrpSpPr>
        <p:grpSpPr>
          <a:xfrm rot="1061900">
            <a:off x="7260287" y="3097966"/>
            <a:ext cx="500631" cy="500662"/>
            <a:chOff x="6547219" y="1423756"/>
            <a:chExt cx="1002599" cy="1002600"/>
          </a:xfrm>
        </p:grpSpPr>
        <p:sp>
          <p:nvSpPr>
            <p:cNvPr id="271" name="Shape 271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" name="Shape 317"/>
          <p:cNvGrpSpPr/>
          <p:nvPr/>
        </p:nvGrpSpPr>
        <p:grpSpPr>
          <a:xfrm rot="-414011">
            <a:off x="6551398" y="2839225"/>
            <a:ext cx="500715" cy="500616"/>
            <a:chOff x="6547219" y="1423756"/>
            <a:chExt cx="1002599" cy="1002600"/>
          </a:xfrm>
        </p:grpSpPr>
        <p:sp>
          <p:nvSpPr>
            <p:cNvPr id="269" name="Shape 269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19" name="Shape 319"/>
          <p:cNvSpPr/>
          <p:nvPr/>
        </p:nvSpPr>
        <p:spPr>
          <a:xfrm>
            <a:off x="2717237" y="3174775"/>
            <a:ext cx="1669896" cy="128444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</a:p>
        </p:txBody>
      </p:sp>
      <p:grpSp>
        <p:nvGrpSpPr>
          <p:cNvPr id="320" name="Shape 320"/>
          <p:cNvGrpSpPr/>
          <p:nvPr/>
        </p:nvGrpSpPr>
        <p:grpSpPr>
          <a:xfrm rot="605544">
            <a:off x="5407001" y="2210498"/>
            <a:ext cx="722625" cy="722625"/>
            <a:chOff x="4941328" y="1964727"/>
            <a:chExt cx="1447200" cy="1447200"/>
          </a:xfrm>
        </p:grpSpPr>
        <p:sp>
          <p:nvSpPr>
            <p:cNvPr id="321" name="Shape 321"/>
            <p:cNvSpPr/>
            <p:nvPr/>
          </p:nvSpPr>
          <p:spPr>
            <a:xfrm>
              <a:off x="4941328" y="1964727"/>
              <a:ext cx="1447200" cy="14472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 rot="-605642">
              <a:off x="5063278" y="2086676"/>
              <a:ext cx="1203325" cy="1203325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323" name="Shape 323"/>
          <p:cNvGrpSpPr/>
          <p:nvPr/>
        </p:nvGrpSpPr>
        <p:grpSpPr>
          <a:xfrm>
            <a:off x="2717257" y="1682557"/>
            <a:ext cx="639153" cy="639153"/>
            <a:chOff x="5024863" y="2048287"/>
            <a:chExt cx="1280100" cy="1280100"/>
          </a:xfrm>
        </p:grpSpPr>
        <p:sp>
          <p:nvSpPr>
            <p:cNvPr id="324" name="Shape 324"/>
            <p:cNvSpPr/>
            <p:nvPr/>
          </p:nvSpPr>
          <p:spPr>
            <a:xfrm>
              <a:off x="5024863" y="2048287"/>
              <a:ext cx="1280100" cy="1280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5063262" y="2086698"/>
              <a:ext cx="1203300" cy="12033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26" name="Shape 326"/>
          <p:cNvSpPr txBox="1"/>
          <p:nvPr/>
        </p:nvSpPr>
        <p:spPr>
          <a:xfrm>
            <a:off x="4455975" y="1804875"/>
            <a:ext cx="19497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Site Gateway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1885800" y="2241287"/>
            <a:ext cx="2053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User Submit</a:t>
            </a:r>
          </a:p>
        </p:txBody>
      </p:sp>
      <p:grpSp>
        <p:nvGrpSpPr>
          <p:cNvPr id="328" name="Shape 328"/>
          <p:cNvGrpSpPr/>
          <p:nvPr/>
        </p:nvGrpSpPr>
        <p:grpSpPr>
          <a:xfrm>
            <a:off x="1869012" y="1829687"/>
            <a:ext cx="792337" cy="438825"/>
            <a:chOff x="1792812" y="1677287"/>
            <a:chExt cx="792337" cy="438825"/>
          </a:xfrm>
        </p:grpSpPr>
        <p:cxnSp>
          <p:nvCxnSpPr>
            <p:cNvPr id="329" name="Shape 329"/>
            <p:cNvCxnSpPr/>
            <p:nvPr/>
          </p:nvCxnSpPr>
          <p:spPr>
            <a:xfrm>
              <a:off x="1970450" y="1969837"/>
              <a:ext cx="6147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330" name="Shape 330"/>
            <p:cNvCxnSpPr/>
            <p:nvPr/>
          </p:nvCxnSpPr>
          <p:spPr>
            <a:xfrm>
              <a:off x="1792812" y="2116112"/>
              <a:ext cx="702900" cy="0"/>
            </a:xfrm>
            <a:prstGeom prst="straightConnector1">
              <a:avLst/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331" name="Shape 331"/>
            <p:cNvCxnSpPr/>
            <p:nvPr/>
          </p:nvCxnSpPr>
          <p:spPr>
            <a:xfrm>
              <a:off x="1970450" y="1677287"/>
              <a:ext cx="6147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332" name="Shape 332"/>
            <p:cNvCxnSpPr/>
            <p:nvPr/>
          </p:nvCxnSpPr>
          <p:spPr>
            <a:xfrm>
              <a:off x="1792812" y="1823562"/>
              <a:ext cx="702900" cy="0"/>
            </a:xfrm>
            <a:prstGeom prst="straightConnector1">
              <a:avLst/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lg" w="lg" type="none"/>
              <a:tailEnd len="lg" w="lg" type="triangle"/>
            </a:ln>
          </p:spPr>
        </p:cxnSp>
      </p:grpSp>
      <p:pic>
        <p:nvPicPr>
          <p:cNvPr descr="DNA-Helix-Variation-2.png" id="333" name="Shape 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811" y="1364562"/>
            <a:ext cx="623926" cy="6225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om-fancy.png" id="334" name="Shape 3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3154" y="1965149"/>
            <a:ext cx="438878" cy="50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OSG Model</a:t>
            </a:r>
          </a:p>
        </p:txBody>
      </p:sp>
      <p:sp>
        <p:nvSpPr>
          <p:cNvPr id="340" name="Shape 3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341" name="Shape 341"/>
          <p:cNvGrpSpPr/>
          <p:nvPr/>
        </p:nvGrpSpPr>
        <p:grpSpPr>
          <a:xfrm>
            <a:off x="7117782" y="2213857"/>
            <a:ext cx="639153" cy="639153"/>
            <a:chOff x="5024863" y="2048287"/>
            <a:chExt cx="1280100" cy="1280100"/>
          </a:xfrm>
        </p:grpSpPr>
        <p:sp>
          <p:nvSpPr>
            <p:cNvPr id="342" name="Shape 342"/>
            <p:cNvSpPr/>
            <p:nvPr/>
          </p:nvSpPr>
          <p:spPr>
            <a:xfrm>
              <a:off x="5024863" y="2048287"/>
              <a:ext cx="1280100" cy="1280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5063262" y="2086698"/>
              <a:ext cx="1203300" cy="12033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44" name="Shape 344"/>
          <p:cNvCxnSpPr>
            <a:stCxn id="345" idx="6"/>
            <a:endCxn id="342" idx="3"/>
          </p:cNvCxnSpPr>
          <p:nvPr/>
        </p:nvCxnSpPr>
        <p:spPr>
          <a:xfrm flipH="1" rot="10800000">
            <a:off x="6950757" y="2759421"/>
            <a:ext cx="260700" cy="22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46" name="Shape 346"/>
          <p:cNvCxnSpPr>
            <a:stCxn id="347" idx="0"/>
            <a:endCxn id="342" idx="4"/>
          </p:cNvCxnSpPr>
          <p:nvPr/>
        </p:nvCxnSpPr>
        <p:spPr>
          <a:xfrm rot="10800000">
            <a:off x="7437447" y="2853139"/>
            <a:ext cx="36900" cy="31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48" name="Shape 348"/>
          <p:cNvCxnSpPr>
            <a:stCxn id="349" idx="0"/>
            <a:endCxn id="342" idx="5"/>
          </p:cNvCxnSpPr>
          <p:nvPr/>
        </p:nvCxnSpPr>
        <p:spPr>
          <a:xfrm rot="10800000">
            <a:off x="7663235" y="2759466"/>
            <a:ext cx="292800" cy="19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50" name="Shape 350"/>
          <p:cNvCxnSpPr>
            <a:stCxn id="351" idx="3"/>
            <a:endCxn id="342" idx="0"/>
          </p:cNvCxnSpPr>
          <p:nvPr/>
        </p:nvCxnSpPr>
        <p:spPr>
          <a:xfrm flipH="1">
            <a:off x="7437499" y="1799865"/>
            <a:ext cx="36300" cy="41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52" name="Shape 352"/>
          <p:cNvCxnSpPr>
            <a:stCxn id="353" idx="5"/>
            <a:endCxn id="342" idx="1"/>
          </p:cNvCxnSpPr>
          <p:nvPr/>
        </p:nvCxnSpPr>
        <p:spPr>
          <a:xfrm>
            <a:off x="6901177" y="2123342"/>
            <a:ext cx="310200" cy="18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54" name="Shape 354"/>
          <p:cNvSpPr/>
          <p:nvPr/>
        </p:nvSpPr>
        <p:spPr>
          <a:xfrm rot="-1744365">
            <a:off x="7918179" y="1820885"/>
            <a:ext cx="367961" cy="367961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7941330" y="1843978"/>
            <a:ext cx="321900" cy="321900"/>
          </a:xfrm>
          <a:prstGeom prst="ellipse">
            <a:avLst/>
          </a:prstGeom>
          <a:solidFill>
            <a:srgbClr val="E06666"/>
          </a:solidFill>
          <a:ln cap="flat" cmpd="sng" w="9525">
            <a:solidFill>
              <a:srgbClr val="666666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56" name="Shape 356"/>
          <p:cNvCxnSpPr>
            <a:stCxn id="354" idx="2"/>
            <a:endCxn id="342" idx="7"/>
          </p:cNvCxnSpPr>
          <p:nvPr/>
        </p:nvCxnSpPr>
        <p:spPr>
          <a:xfrm flipH="1">
            <a:off x="7663260" y="2094266"/>
            <a:ext cx="278100" cy="21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grpSp>
        <p:nvGrpSpPr>
          <p:cNvPr id="357" name="Shape 357"/>
          <p:cNvGrpSpPr/>
          <p:nvPr/>
        </p:nvGrpSpPr>
        <p:grpSpPr>
          <a:xfrm>
            <a:off x="641702" y="1621781"/>
            <a:ext cx="580586" cy="676533"/>
            <a:chOff x="1021424" y="2900775"/>
            <a:chExt cx="960600" cy="1119347"/>
          </a:xfrm>
        </p:grpSpPr>
        <p:sp>
          <p:nvSpPr>
            <p:cNvPr id="358" name="Shape 358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" name="Shape 360"/>
          <p:cNvGrpSpPr/>
          <p:nvPr/>
        </p:nvGrpSpPr>
        <p:grpSpPr>
          <a:xfrm>
            <a:off x="1076602" y="1663856"/>
            <a:ext cx="580586" cy="676533"/>
            <a:chOff x="1021424" y="2900775"/>
            <a:chExt cx="960600" cy="1119347"/>
          </a:xfrm>
        </p:grpSpPr>
        <p:sp>
          <p:nvSpPr>
            <p:cNvPr id="361" name="Shape 361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" name="Shape 363"/>
          <p:cNvGrpSpPr/>
          <p:nvPr/>
        </p:nvGrpSpPr>
        <p:grpSpPr>
          <a:xfrm>
            <a:off x="446977" y="2168669"/>
            <a:ext cx="580586" cy="676533"/>
            <a:chOff x="1021424" y="2900775"/>
            <a:chExt cx="960600" cy="1119347"/>
          </a:xfrm>
        </p:grpSpPr>
        <p:sp>
          <p:nvSpPr>
            <p:cNvPr id="364" name="Shape 364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" name="Shape 366"/>
          <p:cNvGrpSpPr/>
          <p:nvPr/>
        </p:nvGrpSpPr>
        <p:grpSpPr>
          <a:xfrm>
            <a:off x="846302" y="1955519"/>
            <a:ext cx="580586" cy="676533"/>
            <a:chOff x="1021424" y="2900775"/>
            <a:chExt cx="960600" cy="1119347"/>
          </a:xfrm>
        </p:grpSpPr>
        <p:sp>
          <p:nvSpPr>
            <p:cNvPr id="367" name="Shape 367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Shape 369"/>
          <p:cNvGrpSpPr/>
          <p:nvPr/>
        </p:nvGrpSpPr>
        <p:grpSpPr>
          <a:xfrm>
            <a:off x="1186702" y="2168669"/>
            <a:ext cx="580586" cy="676533"/>
            <a:chOff x="1021424" y="2900775"/>
            <a:chExt cx="960600" cy="1119347"/>
          </a:xfrm>
        </p:grpSpPr>
        <p:sp>
          <p:nvSpPr>
            <p:cNvPr id="370" name="Shape 370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Shape 372"/>
          <p:cNvGrpSpPr/>
          <p:nvPr/>
        </p:nvGrpSpPr>
        <p:grpSpPr>
          <a:xfrm>
            <a:off x="806277" y="2309181"/>
            <a:ext cx="580586" cy="676533"/>
            <a:chOff x="1021424" y="2900775"/>
            <a:chExt cx="960600" cy="1119347"/>
          </a:xfrm>
        </p:grpSpPr>
        <p:sp>
          <p:nvSpPr>
            <p:cNvPr id="373" name="Shape 373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Shape 375"/>
          <p:cNvGrpSpPr/>
          <p:nvPr/>
        </p:nvGrpSpPr>
        <p:grpSpPr>
          <a:xfrm>
            <a:off x="606102" y="2632044"/>
            <a:ext cx="580586" cy="676533"/>
            <a:chOff x="1021424" y="2900775"/>
            <a:chExt cx="960600" cy="1119347"/>
          </a:xfrm>
        </p:grpSpPr>
        <p:sp>
          <p:nvSpPr>
            <p:cNvPr id="376" name="Shape 376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" name="Shape 378"/>
          <p:cNvGrpSpPr/>
          <p:nvPr/>
        </p:nvGrpSpPr>
        <p:grpSpPr>
          <a:xfrm>
            <a:off x="1076602" y="2567931"/>
            <a:ext cx="580586" cy="676533"/>
            <a:chOff x="1021424" y="2900775"/>
            <a:chExt cx="960600" cy="1119347"/>
          </a:xfrm>
        </p:grpSpPr>
        <p:sp>
          <p:nvSpPr>
            <p:cNvPr id="379" name="Shape 379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Shape 381"/>
          <p:cNvGrpSpPr/>
          <p:nvPr/>
        </p:nvGrpSpPr>
        <p:grpSpPr>
          <a:xfrm>
            <a:off x="446977" y="2845194"/>
            <a:ext cx="580586" cy="676533"/>
            <a:chOff x="1021424" y="2900775"/>
            <a:chExt cx="960600" cy="1119347"/>
          </a:xfrm>
        </p:grpSpPr>
        <p:sp>
          <p:nvSpPr>
            <p:cNvPr id="382" name="Shape 382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4" name="Shape 384"/>
          <p:cNvGrpSpPr/>
          <p:nvPr/>
        </p:nvGrpSpPr>
        <p:grpSpPr>
          <a:xfrm>
            <a:off x="1027577" y="2845194"/>
            <a:ext cx="580586" cy="676533"/>
            <a:chOff x="1021424" y="2900775"/>
            <a:chExt cx="960600" cy="1119347"/>
          </a:xfrm>
        </p:grpSpPr>
        <p:sp>
          <p:nvSpPr>
            <p:cNvPr id="385" name="Shape 385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1" name="Shape 351"/>
          <p:cNvSpPr/>
          <p:nvPr/>
        </p:nvSpPr>
        <p:spPr>
          <a:xfrm rot="-2005863">
            <a:off x="7326659" y="1435501"/>
            <a:ext cx="368102" cy="368102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7" name="Shape 387"/>
          <p:cNvSpPr/>
          <p:nvPr/>
        </p:nvSpPr>
        <p:spPr>
          <a:xfrm rot="-259745">
            <a:off x="7349860" y="1458711"/>
            <a:ext cx="321918" cy="321941"/>
          </a:xfrm>
          <a:prstGeom prst="ellipse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88" name="Shape 388"/>
          <p:cNvGrpSpPr/>
          <p:nvPr/>
        </p:nvGrpSpPr>
        <p:grpSpPr>
          <a:xfrm rot="1007890">
            <a:off x="6496039" y="1773523"/>
            <a:ext cx="500604" cy="500604"/>
            <a:chOff x="6547219" y="1423756"/>
            <a:chExt cx="1002599" cy="1002600"/>
          </a:xfrm>
        </p:grpSpPr>
        <p:sp>
          <p:nvSpPr>
            <p:cNvPr id="353" name="Shape 353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49" name="Shape 349"/>
          <p:cNvSpPr/>
          <p:nvPr/>
        </p:nvSpPr>
        <p:spPr>
          <a:xfrm rot="-3153060">
            <a:off x="7918106" y="2877837"/>
            <a:ext cx="368058" cy="368058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/>
          <p:nvPr/>
        </p:nvSpPr>
        <p:spPr>
          <a:xfrm rot="-1410425">
            <a:off x="7941272" y="2900821"/>
            <a:ext cx="321915" cy="321915"/>
          </a:xfrm>
          <a:prstGeom prst="ellipse">
            <a:avLst/>
          </a:prstGeom>
          <a:solidFill>
            <a:srgbClr val="E06666"/>
          </a:solidFill>
          <a:ln cap="flat" cmpd="sng" w="9525">
            <a:solidFill>
              <a:srgbClr val="666666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91" name="Shape 391"/>
          <p:cNvGrpSpPr/>
          <p:nvPr/>
        </p:nvGrpSpPr>
        <p:grpSpPr>
          <a:xfrm rot="1061900">
            <a:off x="7260287" y="3097966"/>
            <a:ext cx="500631" cy="500662"/>
            <a:chOff x="6547219" y="1423756"/>
            <a:chExt cx="1002599" cy="1002600"/>
          </a:xfrm>
        </p:grpSpPr>
        <p:sp>
          <p:nvSpPr>
            <p:cNvPr id="347" name="Shape 347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Shape 393"/>
          <p:cNvGrpSpPr/>
          <p:nvPr/>
        </p:nvGrpSpPr>
        <p:grpSpPr>
          <a:xfrm rot="-414011">
            <a:off x="6551398" y="2839225"/>
            <a:ext cx="500715" cy="500616"/>
            <a:chOff x="6547219" y="1423756"/>
            <a:chExt cx="1002599" cy="1002600"/>
          </a:xfrm>
        </p:grpSpPr>
        <p:sp>
          <p:nvSpPr>
            <p:cNvPr id="345" name="Shape 345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5" name="Shape 395"/>
          <p:cNvSpPr/>
          <p:nvPr/>
        </p:nvSpPr>
        <p:spPr>
          <a:xfrm>
            <a:off x="2717237" y="3174775"/>
            <a:ext cx="1669896" cy="128444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</a:p>
        </p:txBody>
      </p:sp>
      <p:grpSp>
        <p:nvGrpSpPr>
          <p:cNvPr id="396" name="Shape 396"/>
          <p:cNvGrpSpPr/>
          <p:nvPr/>
        </p:nvGrpSpPr>
        <p:grpSpPr>
          <a:xfrm rot="605544">
            <a:off x="5407001" y="2210498"/>
            <a:ext cx="722625" cy="722625"/>
            <a:chOff x="4941328" y="1964727"/>
            <a:chExt cx="1447200" cy="1447200"/>
          </a:xfrm>
        </p:grpSpPr>
        <p:sp>
          <p:nvSpPr>
            <p:cNvPr id="397" name="Shape 397"/>
            <p:cNvSpPr/>
            <p:nvPr/>
          </p:nvSpPr>
          <p:spPr>
            <a:xfrm>
              <a:off x="4941328" y="1964727"/>
              <a:ext cx="1447200" cy="14472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 rot="-605642">
              <a:off x="5063278" y="2086676"/>
              <a:ext cx="1203325" cy="1203325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399" name="Shape 399"/>
          <p:cNvGrpSpPr/>
          <p:nvPr/>
        </p:nvGrpSpPr>
        <p:grpSpPr>
          <a:xfrm>
            <a:off x="2717257" y="1682557"/>
            <a:ext cx="639153" cy="639153"/>
            <a:chOff x="5024863" y="2048287"/>
            <a:chExt cx="1280100" cy="1280100"/>
          </a:xfrm>
        </p:grpSpPr>
        <p:sp>
          <p:nvSpPr>
            <p:cNvPr id="400" name="Shape 400"/>
            <p:cNvSpPr/>
            <p:nvPr/>
          </p:nvSpPr>
          <p:spPr>
            <a:xfrm>
              <a:off x="5024863" y="2048287"/>
              <a:ext cx="1280100" cy="1280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5063262" y="2086698"/>
              <a:ext cx="1203300" cy="12033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02" name="Shape 402"/>
          <p:cNvCxnSpPr>
            <a:endCxn id="397" idx="3"/>
          </p:cNvCxnSpPr>
          <p:nvPr/>
        </p:nvCxnSpPr>
        <p:spPr>
          <a:xfrm flipH="1" rot="10800000">
            <a:off x="4368009" y="2778573"/>
            <a:ext cx="1104000" cy="524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03" name="Shape 403"/>
          <p:cNvCxnSpPr/>
          <p:nvPr/>
        </p:nvCxnSpPr>
        <p:spPr>
          <a:xfrm>
            <a:off x="6187360" y="2571750"/>
            <a:ext cx="858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grpSp>
        <p:nvGrpSpPr>
          <p:cNvPr id="404" name="Shape 404"/>
          <p:cNvGrpSpPr/>
          <p:nvPr/>
        </p:nvGrpSpPr>
        <p:grpSpPr>
          <a:xfrm>
            <a:off x="4938878" y="3129975"/>
            <a:ext cx="454850" cy="467950"/>
            <a:chOff x="4938878" y="3129975"/>
            <a:chExt cx="454850" cy="467950"/>
          </a:xfrm>
        </p:grpSpPr>
        <p:sp>
          <p:nvSpPr>
            <p:cNvPr id="405" name="Shape 405"/>
            <p:cNvSpPr/>
            <p:nvPr/>
          </p:nvSpPr>
          <p:spPr>
            <a:xfrm>
              <a:off x="4938878" y="3129975"/>
              <a:ext cx="272700" cy="272700"/>
            </a:xfrm>
            <a:prstGeom prst="verticalScroll">
              <a:avLst>
                <a:gd fmla="val 125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5023403" y="3222825"/>
              <a:ext cx="272700" cy="272700"/>
            </a:xfrm>
            <a:prstGeom prst="verticalScroll">
              <a:avLst>
                <a:gd fmla="val 125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5121028" y="3325225"/>
              <a:ext cx="272700" cy="272700"/>
            </a:xfrm>
            <a:prstGeom prst="verticalScroll">
              <a:avLst>
                <a:gd fmla="val 12500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08" name="Shape 408"/>
          <p:cNvSpPr txBox="1"/>
          <p:nvPr/>
        </p:nvSpPr>
        <p:spPr>
          <a:xfrm>
            <a:off x="4455975" y="1804875"/>
            <a:ext cx="19497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Site Gateway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1885800" y="2241287"/>
            <a:ext cx="2053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User Submit</a:t>
            </a:r>
          </a:p>
        </p:txBody>
      </p:sp>
      <p:pic>
        <p:nvPicPr>
          <p:cNvPr descr="DNA-Helix-Variation-2.png" id="410" name="Shape 4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811" y="1364562"/>
            <a:ext cx="623926" cy="6225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om-fancy.png" id="411" name="Shape 4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3154" y="1965149"/>
            <a:ext cx="438878" cy="50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OSG Model</a:t>
            </a:r>
          </a:p>
        </p:txBody>
      </p:sp>
      <p:sp>
        <p:nvSpPr>
          <p:cNvPr id="417" name="Shape 4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418" name="Shape 418"/>
          <p:cNvGrpSpPr/>
          <p:nvPr/>
        </p:nvGrpSpPr>
        <p:grpSpPr>
          <a:xfrm>
            <a:off x="7117782" y="2213857"/>
            <a:ext cx="639153" cy="639153"/>
            <a:chOff x="5024863" y="2048287"/>
            <a:chExt cx="1280100" cy="1280100"/>
          </a:xfrm>
        </p:grpSpPr>
        <p:sp>
          <p:nvSpPr>
            <p:cNvPr id="419" name="Shape 419"/>
            <p:cNvSpPr/>
            <p:nvPr/>
          </p:nvSpPr>
          <p:spPr>
            <a:xfrm>
              <a:off x="5024863" y="2048287"/>
              <a:ext cx="1280100" cy="1280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5063262" y="2086698"/>
              <a:ext cx="1203300" cy="12033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21" name="Shape 421"/>
          <p:cNvCxnSpPr>
            <a:stCxn id="422" idx="6"/>
            <a:endCxn id="419" idx="3"/>
          </p:cNvCxnSpPr>
          <p:nvPr/>
        </p:nvCxnSpPr>
        <p:spPr>
          <a:xfrm flipH="1" rot="10800000">
            <a:off x="6950757" y="2759421"/>
            <a:ext cx="260700" cy="22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23" name="Shape 423"/>
          <p:cNvCxnSpPr>
            <a:stCxn id="424" idx="0"/>
            <a:endCxn id="419" idx="4"/>
          </p:cNvCxnSpPr>
          <p:nvPr/>
        </p:nvCxnSpPr>
        <p:spPr>
          <a:xfrm rot="10800000">
            <a:off x="7437447" y="2853139"/>
            <a:ext cx="36900" cy="31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25" name="Shape 425"/>
          <p:cNvCxnSpPr>
            <a:stCxn id="426" idx="0"/>
            <a:endCxn id="419" idx="5"/>
          </p:cNvCxnSpPr>
          <p:nvPr/>
        </p:nvCxnSpPr>
        <p:spPr>
          <a:xfrm rot="10800000">
            <a:off x="7663230" y="2759439"/>
            <a:ext cx="292800" cy="19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27" name="Shape 427"/>
          <p:cNvCxnSpPr>
            <a:stCxn id="428" idx="3"/>
            <a:endCxn id="419" idx="0"/>
          </p:cNvCxnSpPr>
          <p:nvPr/>
        </p:nvCxnSpPr>
        <p:spPr>
          <a:xfrm flipH="1">
            <a:off x="7437234" y="1799930"/>
            <a:ext cx="36600" cy="41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29" name="Shape 429"/>
          <p:cNvCxnSpPr>
            <a:stCxn id="430" idx="5"/>
            <a:endCxn id="419" idx="1"/>
          </p:cNvCxnSpPr>
          <p:nvPr/>
        </p:nvCxnSpPr>
        <p:spPr>
          <a:xfrm>
            <a:off x="6901177" y="2123342"/>
            <a:ext cx="310200" cy="18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grpSp>
        <p:nvGrpSpPr>
          <p:cNvPr id="431" name="Shape 431"/>
          <p:cNvGrpSpPr/>
          <p:nvPr/>
        </p:nvGrpSpPr>
        <p:grpSpPr>
          <a:xfrm>
            <a:off x="7851960" y="1754617"/>
            <a:ext cx="500598" cy="500598"/>
            <a:chOff x="6547219" y="1423756"/>
            <a:chExt cx="1002599" cy="1002600"/>
          </a:xfrm>
        </p:grpSpPr>
        <p:sp>
          <p:nvSpPr>
            <p:cNvPr id="432" name="Shape 432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rgbClr val="E06666"/>
            </a:solidFill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4" name="Shape 434"/>
          <p:cNvCxnSpPr>
            <a:stCxn id="432" idx="2"/>
            <a:endCxn id="419" idx="7"/>
          </p:cNvCxnSpPr>
          <p:nvPr/>
        </p:nvCxnSpPr>
        <p:spPr>
          <a:xfrm flipH="1">
            <a:off x="7663284" y="2094340"/>
            <a:ext cx="278100" cy="21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grpSp>
        <p:nvGrpSpPr>
          <p:cNvPr id="435" name="Shape 435"/>
          <p:cNvGrpSpPr/>
          <p:nvPr/>
        </p:nvGrpSpPr>
        <p:grpSpPr>
          <a:xfrm>
            <a:off x="641702" y="1621781"/>
            <a:ext cx="580586" cy="676533"/>
            <a:chOff x="1021424" y="2900775"/>
            <a:chExt cx="960600" cy="1119347"/>
          </a:xfrm>
        </p:grpSpPr>
        <p:sp>
          <p:nvSpPr>
            <p:cNvPr id="436" name="Shape 436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" name="Shape 438"/>
          <p:cNvGrpSpPr/>
          <p:nvPr/>
        </p:nvGrpSpPr>
        <p:grpSpPr>
          <a:xfrm>
            <a:off x="1076602" y="1663856"/>
            <a:ext cx="580586" cy="676533"/>
            <a:chOff x="1021424" y="2900775"/>
            <a:chExt cx="960600" cy="1119347"/>
          </a:xfrm>
        </p:grpSpPr>
        <p:sp>
          <p:nvSpPr>
            <p:cNvPr id="439" name="Shape 439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Shape 441"/>
          <p:cNvGrpSpPr/>
          <p:nvPr/>
        </p:nvGrpSpPr>
        <p:grpSpPr>
          <a:xfrm>
            <a:off x="446977" y="2168669"/>
            <a:ext cx="580586" cy="676533"/>
            <a:chOff x="1021424" y="2900775"/>
            <a:chExt cx="960600" cy="1119347"/>
          </a:xfrm>
        </p:grpSpPr>
        <p:sp>
          <p:nvSpPr>
            <p:cNvPr id="442" name="Shape 442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" name="Shape 444"/>
          <p:cNvGrpSpPr/>
          <p:nvPr/>
        </p:nvGrpSpPr>
        <p:grpSpPr>
          <a:xfrm>
            <a:off x="846302" y="1955519"/>
            <a:ext cx="580586" cy="676533"/>
            <a:chOff x="1021424" y="2900775"/>
            <a:chExt cx="960600" cy="1119347"/>
          </a:xfrm>
        </p:grpSpPr>
        <p:sp>
          <p:nvSpPr>
            <p:cNvPr id="445" name="Shape 445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7" name="Shape 447"/>
          <p:cNvGrpSpPr/>
          <p:nvPr/>
        </p:nvGrpSpPr>
        <p:grpSpPr>
          <a:xfrm>
            <a:off x="1186702" y="2168669"/>
            <a:ext cx="580586" cy="676533"/>
            <a:chOff x="1021424" y="2900775"/>
            <a:chExt cx="960600" cy="1119347"/>
          </a:xfrm>
        </p:grpSpPr>
        <p:sp>
          <p:nvSpPr>
            <p:cNvPr id="448" name="Shape 448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0" name="Shape 450"/>
          <p:cNvGrpSpPr/>
          <p:nvPr/>
        </p:nvGrpSpPr>
        <p:grpSpPr>
          <a:xfrm>
            <a:off x="806277" y="2309181"/>
            <a:ext cx="580586" cy="676533"/>
            <a:chOff x="1021424" y="2900775"/>
            <a:chExt cx="960600" cy="1119347"/>
          </a:xfrm>
        </p:grpSpPr>
        <p:sp>
          <p:nvSpPr>
            <p:cNvPr id="451" name="Shape 451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" name="Shape 453"/>
          <p:cNvGrpSpPr/>
          <p:nvPr/>
        </p:nvGrpSpPr>
        <p:grpSpPr>
          <a:xfrm>
            <a:off x="606102" y="2632044"/>
            <a:ext cx="580586" cy="676533"/>
            <a:chOff x="1021424" y="2900775"/>
            <a:chExt cx="960600" cy="1119347"/>
          </a:xfrm>
        </p:grpSpPr>
        <p:sp>
          <p:nvSpPr>
            <p:cNvPr id="454" name="Shape 454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6" name="Shape 456"/>
          <p:cNvGrpSpPr/>
          <p:nvPr/>
        </p:nvGrpSpPr>
        <p:grpSpPr>
          <a:xfrm>
            <a:off x="1076602" y="2567931"/>
            <a:ext cx="580586" cy="676533"/>
            <a:chOff x="1021424" y="2900775"/>
            <a:chExt cx="960600" cy="1119347"/>
          </a:xfrm>
        </p:grpSpPr>
        <p:sp>
          <p:nvSpPr>
            <p:cNvPr id="457" name="Shape 457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" name="Shape 459"/>
          <p:cNvGrpSpPr/>
          <p:nvPr/>
        </p:nvGrpSpPr>
        <p:grpSpPr>
          <a:xfrm>
            <a:off x="446977" y="2845194"/>
            <a:ext cx="580586" cy="676533"/>
            <a:chOff x="1021424" y="2900775"/>
            <a:chExt cx="960600" cy="1119347"/>
          </a:xfrm>
        </p:grpSpPr>
        <p:sp>
          <p:nvSpPr>
            <p:cNvPr id="460" name="Shape 460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2" name="Shape 462"/>
          <p:cNvGrpSpPr/>
          <p:nvPr/>
        </p:nvGrpSpPr>
        <p:grpSpPr>
          <a:xfrm>
            <a:off x="1027577" y="2845194"/>
            <a:ext cx="580586" cy="676533"/>
            <a:chOff x="1021424" y="2900775"/>
            <a:chExt cx="960600" cy="1119347"/>
          </a:xfrm>
        </p:grpSpPr>
        <p:sp>
          <p:nvSpPr>
            <p:cNvPr id="463" name="Shape 463"/>
            <p:cNvSpPr/>
            <p:nvPr/>
          </p:nvSpPr>
          <p:spPr>
            <a:xfrm rot="6759958">
              <a:off x="1128824" y="3170499"/>
              <a:ext cx="745800" cy="729646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Shape 465"/>
          <p:cNvGrpSpPr/>
          <p:nvPr/>
        </p:nvGrpSpPr>
        <p:grpSpPr>
          <a:xfrm rot="-261177">
            <a:off x="7260426" y="1369280"/>
            <a:ext cx="500638" cy="500646"/>
            <a:chOff x="6547219" y="1423756"/>
            <a:chExt cx="1002599" cy="1002600"/>
          </a:xfrm>
        </p:grpSpPr>
        <p:sp>
          <p:nvSpPr>
            <p:cNvPr id="428" name="Shape 428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rgbClr val="E06666"/>
            </a:solidFill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" name="Shape 467"/>
          <p:cNvGrpSpPr/>
          <p:nvPr/>
        </p:nvGrpSpPr>
        <p:grpSpPr>
          <a:xfrm rot="1007890">
            <a:off x="6496039" y="1773523"/>
            <a:ext cx="500604" cy="500604"/>
            <a:chOff x="6547219" y="1423756"/>
            <a:chExt cx="1002599" cy="1002600"/>
          </a:xfrm>
        </p:grpSpPr>
        <p:sp>
          <p:nvSpPr>
            <p:cNvPr id="430" name="Shape 430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9" name="Shape 469"/>
          <p:cNvGrpSpPr/>
          <p:nvPr/>
        </p:nvGrpSpPr>
        <p:grpSpPr>
          <a:xfrm rot="-1409365">
            <a:off x="7851872" y="2811548"/>
            <a:ext cx="500570" cy="500570"/>
            <a:chOff x="6547219" y="1423756"/>
            <a:chExt cx="1002599" cy="1002600"/>
          </a:xfrm>
        </p:grpSpPr>
        <p:sp>
          <p:nvSpPr>
            <p:cNvPr id="426" name="Shape 426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rgbClr val="E06666"/>
            </a:solidFill>
            <a:ln cap="flat" cmpd="sng" w="9525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Shape 471"/>
          <p:cNvGrpSpPr/>
          <p:nvPr/>
        </p:nvGrpSpPr>
        <p:grpSpPr>
          <a:xfrm rot="1061900">
            <a:off x="7260287" y="3097966"/>
            <a:ext cx="500631" cy="500662"/>
            <a:chOff x="6547219" y="1423756"/>
            <a:chExt cx="1002599" cy="1002600"/>
          </a:xfrm>
        </p:grpSpPr>
        <p:sp>
          <p:nvSpPr>
            <p:cNvPr id="424" name="Shape 424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3" name="Shape 473"/>
          <p:cNvGrpSpPr/>
          <p:nvPr/>
        </p:nvGrpSpPr>
        <p:grpSpPr>
          <a:xfrm rot="-414011">
            <a:off x="6551398" y="2839225"/>
            <a:ext cx="500715" cy="500616"/>
            <a:chOff x="6547219" y="1423756"/>
            <a:chExt cx="1002599" cy="1002600"/>
          </a:xfrm>
        </p:grpSpPr>
        <p:sp>
          <p:nvSpPr>
            <p:cNvPr id="422" name="Shape 422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75" name="Shape 475"/>
          <p:cNvSpPr/>
          <p:nvPr/>
        </p:nvSpPr>
        <p:spPr>
          <a:xfrm>
            <a:off x="2717237" y="3174775"/>
            <a:ext cx="1669896" cy="128444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</a:p>
        </p:txBody>
      </p:sp>
      <p:grpSp>
        <p:nvGrpSpPr>
          <p:cNvPr id="476" name="Shape 476"/>
          <p:cNvGrpSpPr/>
          <p:nvPr/>
        </p:nvGrpSpPr>
        <p:grpSpPr>
          <a:xfrm rot="605544">
            <a:off x="5407001" y="2210498"/>
            <a:ext cx="722625" cy="722625"/>
            <a:chOff x="4941328" y="1964727"/>
            <a:chExt cx="1447200" cy="1447200"/>
          </a:xfrm>
        </p:grpSpPr>
        <p:sp>
          <p:nvSpPr>
            <p:cNvPr id="477" name="Shape 477"/>
            <p:cNvSpPr/>
            <p:nvPr/>
          </p:nvSpPr>
          <p:spPr>
            <a:xfrm>
              <a:off x="4941328" y="1964727"/>
              <a:ext cx="1447200" cy="14472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5063262" y="2086698"/>
              <a:ext cx="1203300" cy="12033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" name="Shape 479"/>
          <p:cNvGrpSpPr/>
          <p:nvPr/>
        </p:nvGrpSpPr>
        <p:grpSpPr>
          <a:xfrm>
            <a:off x="2717257" y="1682557"/>
            <a:ext cx="639153" cy="639153"/>
            <a:chOff x="5024863" y="2048287"/>
            <a:chExt cx="1280100" cy="1280100"/>
          </a:xfrm>
        </p:grpSpPr>
        <p:sp>
          <p:nvSpPr>
            <p:cNvPr id="480" name="Shape 480"/>
            <p:cNvSpPr/>
            <p:nvPr/>
          </p:nvSpPr>
          <p:spPr>
            <a:xfrm>
              <a:off x="5024863" y="2048287"/>
              <a:ext cx="1280100" cy="12801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5063262" y="2086698"/>
              <a:ext cx="1203300" cy="12033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82" name="Shape 482"/>
          <p:cNvCxnSpPr>
            <a:stCxn id="483" idx="3"/>
          </p:cNvCxnSpPr>
          <p:nvPr/>
        </p:nvCxnSpPr>
        <p:spPr>
          <a:xfrm flipH="1">
            <a:off x="3036209" y="1267480"/>
            <a:ext cx="36600" cy="41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grpSp>
        <p:nvGrpSpPr>
          <p:cNvPr id="484" name="Shape 484"/>
          <p:cNvGrpSpPr/>
          <p:nvPr/>
        </p:nvGrpSpPr>
        <p:grpSpPr>
          <a:xfrm>
            <a:off x="3450935" y="1222167"/>
            <a:ext cx="500598" cy="500598"/>
            <a:chOff x="6547219" y="1423756"/>
            <a:chExt cx="1002599" cy="1002600"/>
          </a:xfrm>
        </p:grpSpPr>
        <p:sp>
          <p:nvSpPr>
            <p:cNvPr id="485" name="Shape 485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87" name="Shape 487"/>
          <p:cNvCxnSpPr>
            <a:stCxn id="485" idx="2"/>
          </p:cNvCxnSpPr>
          <p:nvPr/>
        </p:nvCxnSpPr>
        <p:spPr>
          <a:xfrm flipH="1">
            <a:off x="3262259" y="1561890"/>
            <a:ext cx="278100" cy="21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grpSp>
        <p:nvGrpSpPr>
          <p:cNvPr id="488" name="Shape 488"/>
          <p:cNvGrpSpPr/>
          <p:nvPr/>
        </p:nvGrpSpPr>
        <p:grpSpPr>
          <a:xfrm rot="-261177">
            <a:off x="2859401" y="836830"/>
            <a:ext cx="500638" cy="500646"/>
            <a:chOff x="6547219" y="1423756"/>
            <a:chExt cx="1002599" cy="1002600"/>
          </a:xfrm>
        </p:grpSpPr>
        <p:sp>
          <p:nvSpPr>
            <p:cNvPr id="483" name="Shape 483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90" name="Shape 490"/>
          <p:cNvCxnSpPr>
            <a:stCxn id="491" idx="0"/>
          </p:cNvCxnSpPr>
          <p:nvPr/>
        </p:nvCxnSpPr>
        <p:spPr>
          <a:xfrm rot="10800000">
            <a:off x="3302905" y="2204539"/>
            <a:ext cx="292800" cy="19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grpSp>
        <p:nvGrpSpPr>
          <p:cNvPr id="492" name="Shape 492"/>
          <p:cNvGrpSpPr/>
          <p:nvPr/>
        </p:nvGrpSpPr>
        <p:grpSpPr>
          <a:xfrm rot="-1409365">
            <a:off x="3491547" y="2256648"/>
            <a:ext cx="500570" cy="500570"/>
            <a:chOff x="6547219" y="1423756"/>
            <a:chExt cx="1002599" cy="1002600"/>
          </a:xfrm>
        </p:grpSpPr>
        <p:sp>
          <p:nvSpPr>
            <p:cNvPr id="491" name="Shape 491"/>
            <p:cNvSpPr/>
            <p:nvPr/>
          </p:nvSpPr>
          <p:spPr>
            <a:xfrm rot="-1744091">
              <a:off x="6679887" y="1556423"/>
              <a:ext cx="737264" cy="737264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6726211" y="1602729"/>
              <a:ext cx="644700" cy="644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94" name="Shape 494"/>
          <p:cNvSpPr txBox="1"/>
          <p:nvPr/>
        </p:nvSpPr>
        <p:spPr>
          <a:xfrm>
            <a:off x="4455975" y="1804875"/>
            <a:ext cx="19497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Site Gateway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1885800" y="2241287"/>
            <a:ext cx="2053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User Submit</a:t>
            </a:r>
          </a:p>
        </p:txBody>
      </p:sp>
      <p:pic>
        <p:nvPicPr>
          <p:cNvPr descr="DNA-Helix-Variation-2.png" id="496" name="Shape 4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811" y="1364562"/>
            <a:ext cx="623926" cy="6225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om-fancy.png" id="497" name="Shape 4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3154" y="1965149"/>
            <a:ext cx="438878" cy="50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