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3"/>
  </p:notesMasterIdLst>
  <p:sldIdLst>
    <p:sldId id="857" r:id="rId2"/>
    <p:sldId id="858" r:id="rId3"/>
    <p:sldId id="892" r:id="rId4"/>
    <p:sldId id="863" r:id="rId5"/>
    <p:sldId id="859" r:id="rId6"/>
    <p:sldId id="860" r:id="rId7"/>
    <p:sldId id="862" r:id="rId8"/>
    <p:sldId id="861" r:id="rId9"/>
    <p:sldId id="890" r:id="rId10"/>
    <p:sldId id="895" r:id="rId11"/>
    <p:sldId id="866" r:id="rId12"/>
    <p:sldId id="889" r:id="rId13"/>
    <p:sldId id="868" r:id="rId14"/>
    <p:sldId id="869" r:id="rId15"/>
    <p:sldId id="881" r:id="rId16"/>
    <p:sldId id="885" r:id="rId17"/>
    <p:sldId id="870" r:id="rId18"/>
    <p:sldId id="871" r:id="rId19"/>
    <p:sldId id="888" r:id="rId20"/>
    <p:sldId id="887" r:id="rId21"/>
    <p:sldId id="872" r:id="rId22"/>
    <p:sldId id="875" r:id="rId23"/>
    <p:sldId id="891" r:id="rId24"/>
    <p:sldId id="867" r:id="rId25"/>
    <p:sldId id="884" r:id="rId26"/>
    <p:sldId id="882" r:id="rId27"/>
    <p:sldId id="874" r:id="rId28"/>
    <p:sldId id="896" r:id="rId29"/>
    <p:sldId id="873" r:id="rId30"/>
    <p:sldId id="883" r:id="rId31"/>
    <p:sldId id="897" r:id="rId32"/>
    <p:sldId id="893" r:id="rId33"/>
    <p:sldId id="894" r:id="rId34"/>
    <p:sldId id="902" r:id="rId35"/>
    <p:sldId id="898" r:id="rId36"/>
    <p:sldId id="903" r:id="rId37"/>
    <p:sldId id="899" r:id="rId38"/>
    <p:sldId id="900" r:id="rId39"/>
    <p:sldId id="904" r:id="rId40"/>
    <p:sldId id="909" r:id="rId41"/>
    <p:sldId id="901" r:id="rId42"/>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0036"/>
    <a:srgbClr val="FF9933"/>
    <a:srgbClr val="FF00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94657" autoAdjust="0"/>
  </p:normalViewPr>
  <p:slideViewPr>
    <p:cSldViewPr snapToGrid="0">
      <p:cViewPr varScale="1">
        <p:scale>
          <a:sx n="98" d="100"/>
          <a:sy n="98" d="100"/>
        </p:scale>
        <p:origin x="855" y="39"/>
      </p:cViewPr>
      <p:guideLst/>
    </p:cSldViewPr>
  </p:slideViewPr>
  <p:outlineViewPr>
    <p:cViewPr>
      <p:scale>
        <a:sx n="33" d="100"/>
        <a:sy n="33" d="100"/>
      </p:scale>
      <p:origin x="0" y="-9510"/>
    </p:cViewPr>
  </p:outlineViewPr>
  <p:notesTextViewPr>
    <p:cViewPr>
      <p:scale>
        <a:sx n="1" d="1"/>
        <a:sy n="1" d="1"/>
      </p:scale>
      <p:origin x="0" y="0"/>
    </p:cViewPr>
  </p:notesTextViewPr>
  <p:sorterViewPr>
    <p:cViewPr>
      <p:scale>
        <a:sx n="100" d="100"/>
        <a:sy n="100" d="100"/>
      </p:scale>
      <p:origin x="0" y="-5130"/>
    </p:cViewPr>
  </p:sorterViewPr>
  <p:notesViewPr>
    <p:cSldViewPr snapToGrid="0">
      <p:cViewPr>
        <p:scale>
          <a:sx n="100" d="100"/>
          <a:sy n="100" d="100"/>
        </p:scale>
        <p:origin x="2289" y="-30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03C4B088-25E5-4B8D-8B65-4E4D5136B3A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simplify, just say I’m from UW-Madison. :)</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1</a:t>
            </a:fld>
            <a:endParaRPr lang="en-US" altLang="en-US"/>
          </a:p>
        </p:txBody>
      </p:sp>
    </p:spTree>
    <p:extLst>
      <p:ext uri="{BB962C8B-B14F-4D97-AF65-F5344CB8AC3E}">
        <p14:creationId xmlns:p14="http://schemas.microsoft.com/office/powerpoint/2010/main" val="425722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10</a:t>
            </a:fld>
            <a:endParaRPr lang="en-US" altLang="en-US"/>
          </a:p>
        </p:txBody>
      </p:sp>
    </p:spTree>
    <p:extLst>
      <p:ext uri="{BB962C8B-B14F-4D97-AF65-F5344CB8AC3E}">
        <p14:creationId xmlns:p14="http://schemas.microsoft.com/office/powerpoint/2010/main" val="247609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11</a:t>
            </a:fld>
            <a:endParaRPr lang="en-US" altLang="en-US"/>
          </a:p>
        </p:txBody>
      </p:sp>
    </p:spTree>
    <p:extLst>
      <p:ext uri="{BB962C8B-B14F-4D97-AF65-F5344CB8AC3E}">
        <p14:creationId xmlns:p14="http://schemas.microsoft.com/office/powerpoint/2010/main" val="2564761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12</a:t>
            </a:fld>
            <a:endParaRPr lang="en-US" altLang="en-US"/>
          </a:p>
        </p:txBody>
      </p:sp>
    </p:spTree>
    <p:extLst>
      <p:ext uri="{BB962C8B-B14F-4D97-AF65-F5344CB8AC3E}">
        <p14:creationId xmlns:p14="http://schemas.microsoft.com/office/powerpoint/2010/main" val="189228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13</a:t>
            </a:fld>
            <a:endParaRPr lang="en-US" altLang="en-US"/>
          </a:p>
        </p:txBody>
      </p:sp>
    </p:spTree>
    <p:extLst>
      <p:ext uri="{BB962C8B-B14F-4D97-AF65-F5344CB8AC3E}">
        <p14:creationId xmlns:p14="http://schemas.microsoft.com/office/powerpoint/2010/main" val="1109802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Generally, we’d like to be able to have the </a:t>
            </a:r>
            <a:r>
              <a:rPr lang="en-US" dirty="0" err="1"/>
              <a:t>HTCondor</a:t>
            </a:r>
            <a:r>
              <a:rPr lang="en-US" dirty="0"/>
              <a:t> admin tweak the default for their users.  For instance, if all of your pool’s machines have R installed, you might want to modify the annex default image to include R.</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14</a:t>
            </a:fld>
            <a:endParaRPr lang="en-US" altLang="en-US"/>
          </a:p>
        </p:txBody>
      </p:sp>
    </p:spTree>
    <p:extLst>
      <p:ext uri="{BB962C8B-B14F-4D97-AF65-F5344CB8AC3E}">
        <p14:creationId xmlns:p14="http://schemas.microsoft.com/office/powerpoint/2010/main" val="3797102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15</a:t>
            </a:fld>
            <a:endParaRPr lang="en-US" altLang="en-US"/>
          </a:p>
        </p:txBody>
      </p:sp>
    </p:spTree>
    <p:extLst>
      <p:ext uri="{BB962C8B-B14F-4D97-AF65-F5344CB8AC3E}">
        <p14:creationId xmlns:p14="http://schemas.microsoft.com/office/powerpoint/2010/main" val="243624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“role” is one of the details handled by the set-up instructions.</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16</a:t>
            </a:fld>
            <a:endParaRPr lang="en-US" altLang="en-US"/>
          </a:p>
        </p:txBody>
      </p:sp>
    </p:spTree>
    <p:extLst>
      <p:ext uri="{BB962C8B-B14F-4D97-AF65-F5344CB8AC3E}">
        <p14:creationId xmlns:p14="http://schemas.microsoft.com/office/powerpoint/2010/main" val="340647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17</a:t>
            </a:fld>
            <a:endParaRPr lang="en-US" altLang="en-US"/>
          </a:p>
        </p:txBody>
      </p:sp>
    </p:spTree>
    <p:extLst>
      <p:ext uri="{BB962C8B-B14F-4D97-AF65-F5344CB8AC3E}">
        <p14:creationId xmlns:p14="http://schemas.microsoft.com/office/powerpoint/2010/main" val="2156767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initial set-up instructions create the Lambda function; the per-annex timer is set up by </a:t>
            </a:r>
            <a:r>
              <a:rPr lang="en-US" dirty="0" err="1"/>
              <a:t>condor_annex</a:t>
            </a:r>
            <a:r>
              <a:rPr lang="en-US" dirty="0"/>
              <a:t>.</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18</a:t>
            </a:fld>
            <a:endParaRPr lang="en-US" altLang="en-US"/>
          </a:p>
        </p:txBody>
      </p:sp>
    </p:spTree>
    <p:extLst>
      <p:ext uri="{BB962C8B-B14F-4D97-AF65-F5344CB8AC3E}">
        <p14:creationId xmlns:p14="http://schemas.microsoft.com/office/powerpoint/2010/main" val="1686611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19</a:t>
            </a:fld>
            <a:endParaRPr lang="en-US" altLang="en-US"/>
          </a:p>
        </p:txBody>
      </p:sp>
    </p:spTree>
    <p:extLst>
      <p:ext uri="{BB962C8B-B14F-4D97-AF65-F5344CB8AC3E}">
        <p14:creationId xmlns:p14="http://schemas.microsoft.com/office/powerpoint/2010/main" val="93932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Mention very-large memory machines as another specialized hardware option.</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2</a:t>
            </a:fld>
            <a:endParaRPr lang="en-US" altLang="en-US"/>
          </a:p>
        </p:txBody>
      </p:sp>
    </p:spTree>
    <p:extLst>
      <p:ext uri="{BB962C8B-B14F-4D97-AF65-F5344CB8AC3E}">
        <p14:creationId xmlns:p14="http://schemas.microsoft.com/office/powerpoint/2010/main" val="3090293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We’d like to have </a:t>
            </a:r>
            <a:r>
              <a:rPr lang="en-US" dirty="0" err="1"/>
              <a:t>condor_annex</a:t>
            </a:r>
            <a:r>
              <a:rPr lang="en-US" dirty="0"/>
              <a:t> automatically pick up on its pool’s default image, but that’s at least another version away.</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20</a:t>
            </a:fld>
            <a:endParaRPr lang="en-US" altLang="en-US"/>
          </a:p>
        </p:txBody>
      </p:sp>
    </p:spTree>
    <p:extLst>
      <p:ext uri="{BB962C8B-B14F-4D97-AF65-F5344CB8AC3E}">
        <p14:creationId xmlns:p14="http://schemas.microsoft.com/office/powerpoint/2010/main" val="1611952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that’s not a whole lot that’s required; you have a great deal of freedom in making an annex-compatible image.</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21</a:t>
            </a:fld>
            <a:endParaRPr lang="en-US" altLang="en-US"/>
          </a:p>
        </p:txBody>
      </p:sp>
    </p:spTree>
    <p:extLst>
      <p:ext uri="{BB962C8B-B14F-4D97-AF65-F5344CB8AC3E}">
        <p14:creationId xmlns:p14="http://schemas.microsoft.com/office/powerpoint/2010/main" val="3250792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22</a:t>
            </a:fld>
            <a:endParaRPr lang="en-US" altLang="en-US"/>
          </a:p>
        </p:txBody>
      </p:sp>
    </p:spTree>
    <p:extLst>
      <p:ext uri="{BB962C8B-B14F-4D97-AF65-F5344CB8AC3E}">
        <p14:creationId xmlns:p14="http://schemas.microsoft.com/office/powerpoint/2010/main" val="709756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24</a:t>
            </a:fld>
            <a:endParaRPr lang="en-US" altLang="en-US"/>
          </a:p>
        </p:txBody>
      </p:sp>
    </p:spTree>
    <p:extLst>
      <p:ext uri="{BB962C8B-B14F-4D97-AF65-F5344CB8AC3E}">
        <p14:creationId xmlns:p14="http://schemas.microsoft.com/office/powerpoint/2010/main" val="660322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25</a:t>
            </a:fld>
            <a:endParaRPr lang="en-US" altLang="en-US"/>
          </a:p>
        </p:txBody>
      </p:sp>
    </p:spTree>
    <p:extLst>
      <p:ext uri="{BB962C8B-B14F-4D97-AF65-F5344CB8AC3E}">
        <p14:creationId xmlns:p14="http://schemas.microsoft.com/office/powerpoint/2010/main" val="3567495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26</a:t>
            </a:fld>
            <a:endParaRPr lang="en-US" altLang="en-US"/>
          </a:p>
        </p:txBody>
      </p:sp>
    </p:spTree>
    <p:extLst>
      <p:ext uri="{BB962C8B-B14F-4D97-AF65-F5344CB8AC3E}">
        <p14:creationId xmlns:p14="http://schemas.microsoft.com/office/powerpoint/2010/main" val="405259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about where the sign-up sheet is.]</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27</a:t>
            </a:fld>
            <a:endParaRPr lang="en-US" altLang="en-US"/>
          </a:p>
        </p:txBody>
      </p:sp>
    </p:spTree>
    <p:extLst>
      <p:ext uri="{BB962C8B-B14F-4D97-AF65-F5344CB8AC3E}">
        <p14:creationId xmlns:p14="http://schemas.microsoft.com/office/powerpoint/2010/main" val="4134419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 good place to start, I think, because it’s simple to explain and works relatively well.  It’s a bad place to start because our use </a:t>
            </a:r>
            <a:r>
              <a:rPr lang="en-US"/>
              <a:t>cases all kind of </a:t>
            </a:r>
            <a:r>
              <a:rPr lang="en-US" dirty="0"/>
              <a:t>assume </a:t>
            </a:r>
            <a:r>
              <a:rPr lang="en-US"/>
              <a:t>a populated</a:t>
            </a:r>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29</a:t>
            </a:fld>
            <a:endParaRPr lang="en-US" altLang="en-US"/>
          </a:p>
        </p:txBody>
      </p:sp>
    </p:spTree>
    <p:extLst>
      <p:ext uri="{BB962C8B-B14F-4D97-AF65-F5344CB8AC3E}">
        <p14:creationId xmlns:p14="http://schemas.microsoft.com/office/powerpoint/2010/main" val="2174982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30</a:t>
            </a:fld>
            <a:endParaRPr lang="en-US" altLang="en-US"/>
          </a:p>
        </p:txBody>
      </p:sp>
    </p:spTree>
    <p:extLst>
      <p:ext uri="{BB962C8B-B14F-4D97-AF65-F5344CB8AC3E}">
        <p14:creationId xmlns:p14="http://schemas.microsoft.com/office/powerpoint/2010/main" val="1285228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 with a small, private condor pool on a single 8-core machine.</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32</a:t>
            </a:fld>
            <a:endParaRPr lang="en-US" altLang="en-US"/>
          </a:p>
        </p:txBody>
      </p:sp>
    </p:spTree>
    <p:extLst>
      <p:ext uri="{BB962C8B-B14F-4D97-AF65-F5344CB8AC3E}">
        <p14:creationId xmlns:p14="http://schemas.microsoft.com/office/powerpoint/2010/main" val="100559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virtual machine – if I say that instead of “computational resource” – is a way to time-share hardware such that nobody can tell they don’t have a full machine.</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3</a:t>
            </a:fld>
            <a:endParaRPr lang="en-US" altLang="en-US"/>
          </a:p>
        </p:txBody>
      </p:sp>
    </p:spTree>
    <p:extLst>
      <p:ext uri="{BB962C8B-B14F-4D97-AF65-F5344CB8AC3E}">
        <p14:creationId xmlns:p14="http://schemas.microsoft.com/office/powerpoint/2010/main" val="2441621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have a lot of jobs left…</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33</a:t>
            </a:fld>
            <a:endParaRPr lang="en-US" altLang="en-US"/>
          </a:p>
        </p:txBody>
      </p:sp>
    </p:spTree>
    <p:extLst>
      <p:ext uri="{BB962C8B-B14F-4D97-AF65-F5344CB8AC3E}">
        <p14:creationId xmlns:p14="http://schemas.microsoft.com/office/powerpoint/2010/main" val="3413991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and an Amazon account that’s not doing anything.</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34</a:t>
            </a:fld>
            <a:endParaRPr lang="en-US" altLang="en-US"/>
          </a:p>
        </p:txBody>
      </p:sp>
    </p:spTree>
    <p:extLst>
      <p:ext uri="{BB962C8B-B14F-4D97-AF65-F5344CB8AC3E}">
        <p14:creationId xmlns:p14="http://schemas.microsoft.com/office/powerpoint/2010/main" val="3833993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I ask </a:t>
            </a:r>
            <a:r>
              <a:rPr lang="en-US" dirty="0" err="1"/>
              <a:t>condor_annex</a:t>
            </a:r>
            <a:r>
              <a:rPr lang="en-US" dirty="0"/>
              <a:t> to get me four more machines with the name “</a:t>
            </a:r>
            <a:r>
              <a:rPr lang="en-US" dirty="0" err="1"/>
              <a:t>DemoAnnex</a:t>
            </a:r>
            <a:r>
              <a:rPr lang="en-US" dirty="0"/>
              <a:t>.”  </a:t>
            </a:r>
            <a:r>
              <a:rPr lang="en-US" dirty="0" err="1"/>
              <a:t>condor_annex</a:t>
            </a:r>
            <a:r>
              <a:rPr lang="en-US" dirty="0"/>
              <a:t> prints out more about what I’m asking it do, including the default values that I didn’t supply – like what kind of hardware I’ll get, how long it’ll be before the annex expires, and how long each resource can be idle for before it gives up.  The next few lines are instructions about how to change the defaults, if you want to.  In the next version, it probably won’t bother to tell you about options you’ve already used; it may also ask you to confirm that you want to make such an annex.  The last line is an identifier – called the “client token” – that’s only useful for debugging.  I’ll talk a little bit more about it later on, but the next version probably won’t bother to print it.</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35</a:t>
            </a:fld>
            <a:endParaRPr lang="en-US" altLang="en-US"/>
          </a:p>
        </p:txBody>
      </p:sp>
    </p:spTree>
    <p:extLst>
      <p:ext uri="{BB962C8B-B14F-4D97-AF65-F5344CB8AC3E}">
        <p14:creationId xmlns:p14="http://schemas.microsoft.com/office/powerpoint/2010/main" val="1016345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Almost immediately – on the order of a few seconds – we see that Amazon has given us four machines, and that they’re booting up.</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36</a:t>
            </a:fld>
            <a:endParaRPr lang="en-US" altLang="en-US"/>
          </a:p>
        </p:txBody>
      </p:sp>
    </p:spTree>
    <p:extLst>
      <p:ext uri="{BB962C8B-B14F-4D97-AF65-F5344CB8AC3E}">
        <p14:creationId xmlns:p14="http://schemas.microsoft.com/office/powerpoint/2010/main" val="3489819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little bit later, without any further interaction from the user, those machines will show up in the pool and start running jobs.  We’ve doubled the size of my pool with one command.</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37</a:t>
            </a:fld>
            <a:endParaRPr lang="en-US" altLang="en-US"/>
          </a:p>
        </p:txBody>
      </p:sp>
    </p:spTree>
    <p:extLst>
      <p:ext uri="{BB962C8B-B14F-4D97-AF65-F5344CB8AC3E}">
        <p14:creationId xmlns:p14="http://schemas.microsoft.com/office/powerpoint/2010/main" val="1551315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can also pass the –annex flag to </a:t>
            </a:r>
            <a:r>
              <a:rPr lang="en-US" dirty="0" err="1"/>
              <a:t>condor_status</a:t>
            </a:r>
            <a:r>
              <a:rPr lang="en-US" dirty="0"/>
              <a:t>, if you only want to know about the annex in question.</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38</a:t>
            </a:fld>
            <a:endParaRPr lang="en-US" altLang="en-US"/>
          </a:p>
        </p:txBody>
      </p:sp>
    </p:spTree>
    <p:extLst>
      <p:ext uri="{BB962C8B-B14F-4D97-AF65-F5344CB8AC3E}">
        <p14:creationId xmlns:p14="http://schemas.microsoft.com/office/powerpoint/2010/main" val="3675675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We’ve also added the annex flag to tools like </a:t>
            </a:r>
            <a:r>
              <a:rPr lang="en-US" dirty="0" err="1"/>
              <a:t>condor_off</a:t>
            </a:r>
            <a:r>
              <a:rPr lang="en-US" dirty="0"/>
              <a:t>, which you can see here identifying the machines in the annex and shutting them down.  I’ll explain how that works in a bit.</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39</a:t>
            </a:fld>
            <a:endParaRPr lang="en-US" altLang="en-US"/>
          </a:p>
        </p:txBody>
      </p:sp>
    </p:spTree>
    <p:extLst>
      <p:ext uri="{BB962C8B-B14F-4D97-AF65-F5344CB8AC3E}">
        <p14:creationId xmlns:p14="http://schemas.microsoft.com/office/powerpoint/2010/main" val="491148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But you can see on the console that those machines have terminated.</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40</a:t>
            </a:fld>
            <a:endParaRPr lang="en-US" altLang="en-US"/>
          </a:p>
        </p:txBody>
      </p:sp>
    </p:spTree>
    <p:extLst>
      <p:ext uri="{BB962C8B-B14F-4D97-AF65-F5344CB8AC3E}">
        <p14:creationId xmlns:p14="http://schemas.microsoft.com/office/powerpoint/2010/main" val="3693840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And if you ask </a:t>
            </a:r>
            <a:r>
              <a:rPr lang="en-US" dirty="0" err="1"/>
              <a:t>HTCondor</a:t>
            </a:r>
            <a:r>
              <a:rPr lang="en-US" dirty="0"/>
              <a:t>, they’ve exited the pool cleanly.</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41</a:t>
            </a:fld>
            <a:endParaRPr lang="en-US" altLang="en-US"/>
          </a:p>
        </p:txBody>
      </p:sp>
    </p:spTree>
    <p:extLst>
      <p:ext uri="{BB962C8B-B14F-4D97-AF65-F5344CB8AC3E}">
        <p14:creationId xmlns:p14="http://schemas.microsoft.com/office/powerpoint/2010/main" val="117025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4</a:t>
            </a:fld>
            <a:endParaRPr lang="en-US" altLang="en-US"/>
          </a:p>
        </p:txBody>
      </p:sp>
    </p:spTree>
    <p:extLst>
      <p:ext uri="{BB962C8B-B14F-4D97-AF65-F5344CB8AC3E}">
        <p14:creationId xmlns:p14="http://schemas.microsoft.com/office/powerpoint/2010/main" val="202065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I’ll discuss the limitations later, after I’ve convinced you that a user-oriented tool is a good idea.</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5</a:t>
            </a:fld>
            <a:endParaRPr lang="en-US" altLang="en-US"/>
          </a:p>
        </p:txBody>
      </p:sp>
    </p:spTree>
    <p:extLst>
      <p:ext uri="{BB962C8B-B14F-4D97-AF65-F5344CB8AC3E}">
        <p14:creationId xmlns:p14="http://schemas.microsoft.com/office/powerpoint/2010/main" val="416210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 sure to say right away that this use cases addresses users directly.</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6</a:t>
            </a:fld>
            <a:endParaRPr lang="en-US" altLang="en-US"/>
          </a:p>
        </p:txBody>
      </p:sp>
    </p:spTree>
    <p:extLst>
      <p:ext uri="{BB962C8B-B14F-4D97-AF65-F5344CB8AC3E}">
        <p14:creationId xmlns:p14="http://schemas.microsoft.com/office/powerpoint/2010/main" val="241822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use case is for both users and admins.</a:t>
            </a:r>
          </a:p>
          <a:p>
            <a:pPr marL="171450" indent="-171450">
              <a:buFont typeface="Arial" panose="020B0604020202020204" pitchFamily="34" charset="0"/>
              <a:buChar char="•"/>
            </a:pPr>
            <a:r>
              <a:rPr lang="en-US" dirty="0"/>
              <a:t>The AWS public data sets include, for example, Landsat, the Sloan digital sky survey, or the 1000 genomes project.</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7</a:t>
            </a:fld>
            <a:endParaRPr lang="en-US" altLang="en-US"/>
          </a:p>
        </p:txBody>
      </p:sp>
    </p:spTree>
    <p:extLst>
      <p:ext uri="{BB962C8B-B14F-4D97-AF65-F5344CB8AC3E}">
        <p14:creationId xmlns:p14="http://schemas.microsoft.com/office/powerpoint/2010/main" val="124976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use case is for admins.</a:t>
            </a:r>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8</a:t>
            </a:fld>
            <a:endParaRPr lang="en-US" altLang="en-US"/>
          </a:p>
        </p:txBody>
      </p:sp>
    </p:spTree>
    <p:extLst>
      <p:ext uri="{BB962C8B-B14F-4D97-AF65-F5344CB8AC3E}">
        <p14:creationId xmlns:p14="http://schemas.microsoft.com/office/powerpoint/2010/main" val="340712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3C4B088-25E5-4B8D-8B65-4E4D5136B3A0}" type="slidenum">
              <a:rPr lang="en-US" altLang="en-US" smtClean="0"/>
              <a:pPr/>
              <a:t>9</a:t>
            </a:fld>
            <a:endParaRPr lang="en-US" altLang="en-US"/>
          </a:p>
        </p:txBody>
      </p:sp>
    </p:spTree>
    <p:extLst>
      <p:ext uri="{BB962C8B-B14F-4D97-AF65-F5344CB8AC3E}">
        <p14:creationId xmlns:p14="http://schemas.microsoft.com/office/powerpoint/2010/main" val="1596169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CHTC_logo_color_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5513" y="582613"/>
            <a:ext cx="2211387"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Users\vmuser\Desktop\HTCondor_red_blk_no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225" y="1992313"/>
            <a:ext cx="27082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2" name="Rectangle 2"/>
          <p:cNvSpPr>
            <a:spLocks noGrp="1" noChangeArrowheads="1"/>
          </p:cNvSpPr>
          <p:nvPr>
            <p:ph type="ctrTitle"/>
          </p:nvPr>
        </p:nvSpPr>
        <p:spPr>
          <a:xfrm>
            <a:off x="685800" y="3110107"/>
            <a:ext cx="7772400" cy="2438400"/>
          </a:xfrm>
        </p:spPr>
        <p:txBody>
          <a:bodyPr/>
          <a:lstStyle>
            <a:lvl1pPr>
              <a:defRPr/>
            </a:lvl1pPr>
          </a:lstStyle>
          <a:p>
            <a:pPr lvl="0"/>
            <a:r>
              <a:rPr lang="en-US" noProof="0"/>
              <a:t>Click to edit Master title style</a:t>
            </a:r>
          </a:p>
        </p:txBody>
      </p:sp>
    </p:spTree>
    <p:extLst>
      <p:ext uri="{BB962C8B-B14F-4D97-AF65-F5344CB8AC3E}">
        <p14:creationId xmlns:p14="http://schemas.microsoft.com/office/powerpoint/2010/main" val="261953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fld id="{DFF61365-E3D1-425E-BF49-DF7C7388E7D3}" type="slidenum">
              <a:rPr lang="en-US" altLang="en-US"/>
              <a:pPr/>
              <a:t>‹#›</a:t>
            </a:fld>
            <a:endParaRPr lang="en-US" altLang="en-US"/>
          </a:p>
        </p:txBody>
      </p:sp>
    </p:spTree>
    <p:extLst>
      <p:ext uri="{BB962C8B-B14F-4D97-AF65-F5344CB8AC3E}">
        <p14:creationId xmlns:p14="http://schemas.microsoft.com/office/powerpoint/2010/main" val="230673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fld id="{586B4667-D209-4660-B5A2-173A01679EA4}" type="slidenum">
              <a:rPr lang="en-US" altLang="en-US"/>
              <a:pPr/>
              <a:t>‹#›</a:t>
            </a:fld>
            <a:endParaRPr lang="en-US" altLang="en-US"/>
          </a:p>
        </p:txBody>
      </p:sp>
    </p:spTree>
    <p:extLst>
      <p:ext uri="{BB962C8B-B14F-4D97-AF65-F5344CB8AC3E}">
        <p14:creationId xmlns:p14="http://schemas.microsoft.com/office/powerpoint/2010/main" val="166121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10"/>
          </p:nvPr>
        </p:nvSpPr>
        <p:spPr/>
        <p:txBody>
          <a:bodyPr/>
          <a:lstStyle>
            <a:lvl1pPr>
              <a:defRPr/>
            </a:lvl1pPr>
          </a:lstStyle>
          <a:p>
            <a:fld id="{A112ED7D-98F8-4F4F-A793-74ECB7F395DA}" type="slidenum">
              <a:rPr lang="en-US" altLang="en-US"/>
              <a:pPr/>
              <a:t>‹#›</a:t>
            </a:fld>
            <a:endParaRPr lang="en-US" altLang="en-US"/>
          </a:p>
        </p:txBody>
      </p:sp>
    </p:spTree>
    <p:extLst>
      <p:ext uri="{BB962C8B-B14F-4D97-AF65-F5344CB8AC3E}">
        <p14:creationId xmlns:p14="http://schemas.microsoft.com/office/powerpoint/2010/main" val="16251326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Slide Number Placeholder 1"/>
          <p:cNvSpPr>
            <a:spLocks noGrp="1"/>
          </p:cNvSpPr>
          <p:nvPr>
            <p:ph type="sldNum" sz="quarter" idx="10"/>
          </p:nvPr>
        </p:nvSpPr>
        <p:spPr/>
        <p:txBody>
          <a:bodyPr/>
          <a:lstStyle>
            <a:lvl1pPr>
              <a:defRPr/>
            </a:lvl1pPr>
          </a:lstStyle>
          <a:p>
            <a:fld id="{D10469D7-1015-4FED-8446-77ED6DA8F092}" type="slidenum">
              <a:rPr lang="en-US" altLang="en-US"/>
              <a:pPr/>
              <a:t>‹#›</a:t>
            </a:fld>
            <a:endParaRPr lang="en-US" altLang="en-US"/>
          </a:p>
        </p:txBody>
      </p:sp>
    </p:spTree>
    <p:extLst>
      <p:ext uri="{BB962C8B-B14F-4D97-AF65-F5344CB8AC3E}">
        <p14:creationId xmlns:p14="http://schemas.microsoft.com/office/powerpoint/2010/main" val="325926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7467600" y="6248400"/>
            <a:ext cx="990600" cy="457200"/>
          </a:xfrm>
        </p:spPr>
        <p:txBody>
          <a:bodyPr/>
          <a:lstStyle>
            <a:lvl1pPr>
              <a:defRPr/>
            </a:lvl1pPr>
          </a:lstStyle>
          <a:p>
            <a:fld id="{59406ACC-1ABF-4FD7-A7C6-60EC0F162726}" type="slidenum">
              <a:rPr lang="en-US" altLang="en-US"/>
              <a:pPr/>
              <a:t>‹#›</a:t>
            </a:fld>
            <a:endParaRPr lang="en-US" altLang="en-US"/>
          </a:p>
        </p:txBody>
      </p:sp>
    </p:spTree>
    <p:extLst>
      <p:ext uri="{BB962C8B-B14F-4D97-AF65-F5344CB8AC3E}">
        <p14:creationId xmlns:p14="http://schemas.microsoft.com/office/powerpoint/2010/main" val="7515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7" name="Slide Number Placeholder 1"/>
          <p:cNvSpPr>
            <a:spLocks noGrp="1"/>
          </p:cNvSpPr>
          <p:nvPr>
            <p:ph type="sldNum" sz="quarter" idx="10"/>
          </p:nvPr>
        </p:nvSpPr>
        <p:spPr/>
        <p:txBody>
          <a:bodyPr/>
          <a:lstStyle>
            <a:lvl1pPr>
              <a:defRPr/>
            </a:lvl1pPr>
          </a:lstStyle>
          <a:p>
            <a:fld id="{0ADA5ABD-C121-4FCB-ACC5-F1D637EDE9BC}" type="slidenum">
              <a:rPr lang="en-US" altLang="en-US"/>
              <a:pPr/>
              <a:t>‹#›</a:t>
            </a:fld>
            <a:endParaRPr lang="en-US" altLang="en-US"/>
          </a:p>
        </p:txBody>
      </p:sp>
    </p:spTree>
    <p:extLst>
      <p:ext uri="{BB962C8B-B14F-4D97-AF65-F5344CB8AC3E}">
        <p14:creationId xmlns:p14="http://schemas.microsoft.com/office/powerpoint/2010/main" val="415840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fld id="{296919AD-8CC6-4D3E-873A-09FDF857086C}" type="slidenum">
              <a:rPr lang="en-US" altLang="en-US"/>
              <a:pPr/>
              <a:t>‹#›</a:t>
            </a:fld>
            <a:endParaRPr lang="en-US" altLang="en-US"/>
          </a:p>
        </p:txBody>
      </p:sp>
    </p:spTree>
    <p:extLst>
      <p:ext uri="{BB962C8B-B14F-4D97-AF65-F5344CB8AC3E}">
        <p14:creationId xmlns:p14="http://schemas.microsoft.com/office/powerpoint/2010/main" val="407079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377B610-C23B-4654-9A9B-90E751C4D594}" type="slidenum">
              <a:rPr lang="en-US" altLang="en-US"/>
              <a:pPr/>
              <a:t>‹#›</a:t>
            </a:fld>
            <a:endParaRPr lang="en-US" altLang="en-US"/>
          </a:p>
        </p:txBody>
      </p:sp>
    </p:spTree>
    <p:extLst>
      <p:ext uri="{BB962C8B-B14F-4D97-AF65-F5344CB8AC3E}">
        <p14:creationId xmlns:p14="http://schemas.microsoft.com/office/powerpoint/2010/main" val="101137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1"/>
          <p:cNvSpPr>
            <a:spLocks noGrp="1"/>
          </p:cNvSpPr>
          <p:nvPr>
            <p:ph type="sldNum" sz="quarter" idx="10"/>
          </p:nvPr>
        </p:nvSpPr>
        <p:spPr/>
        <p:txBody>
          <a:bodyPr/>
          <a:lstStyle>
            <a:lvl1pPr>
              <a:defRPr/>
            </a:lvl1pPr>
          </a:lstStyle>
          <a:p>
            <a:fld id="{9F760E29-F06A-40D6-A318-8DED73A00E81}" type="slidenum">
              <a:rPr lang="en-US" altLang="en-US"/>
              <a:pPr/>
              <a:t>‹#›</a:t>
            </a:fld>
            <a:endParaRPr lang="en-US" altLang="en-US"/>
          </a:p>
        </p:txBody>
      </p:sp>
    </p:spTree>
    <p:extLst>
      <p:ext uri="{BB962C8B-B14F-4D97-AF65-F5344CB8AC3E}">
        <p14:creationId xmlns:p14="http://schemas.microsoft.com/office/powerpoint/2010/main" val="273597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1"/>
          <p:cNvSpPr>
            <a:spLocks noGrp="1"/>
          </p:cNvSpPr>
          <p:nvPr>
            <p:ph type="sldNum" sz="quarter" idx="10"/>
          </p:nvPr>
        </p:nvSpPr>
        <p:spPr/>
        <p:txBody>
          <a:bodyPr/>
          <a:lstStyle>
            <a:lvl1pPr>
              <a:defRPr/>
            </a:lvl1pPr>
          </a:lstStyle>
          <a:p>
            <a:fld id="{1868C85E-C72D-4615-9825-0A07FFE50E82}" type="slidenum">
              <a:rPr lang="en-US" altLang="en-US"/>
              <a:pPr/>
              <a:t>‹#›</a:t>
            </a:fld>
            <a:endParaRPr lang="en-US" altLang="en-US"/>
          </a:p>
        </p:txBody>
      </p:sp>
    </p:spTree>
    <p:extLst>
      <p:ext uri="{BB962C8B-B14F-4D97-AF65-F5344CB8AC3E}">
        <p14:creationId xmlns:p14="http://schemas.microsoft.com/office/powerpoint/2010/main" val="297029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85379" name="Rectangle 3"/>
          <p:cNvSpPr>
            <a:spLocks noGrp="1" noChangeArrowheads="1"/>
          </p:cNvSpPr>
          <p:nvPr>
            <p:ph type="body" idx="1"/>
          </p:nvPr>
        </p:nvSpPr>
        <p:spPr bwMode="auto">
          <a:xfrm>
            <a:off x="322263" y="1355725"/>
            <a:ext cx="8399462"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8" name="Picture 1" descr="CHTC_logo_color_horiz.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275388"/>
            <a:ext cx="27622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0" y="6254750"/>
            <a:ext cx="91440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Slide Number Placeholder 1"/>
          <p:cNvSpPr>
            <a:spLocks noGrp="1"/>
          </p:cNvSpPr>
          <p:nvPr>
            <p:ph type="sldNum" sz="quarter" idx="4"/>
          </p:nvPr>
        </p:nvSpPr>
        <p:spPr>
          <a:xfrm>
            <a:off x="3505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anose="020B0604020202020204" pitchFamily="34" charset="0"/>
              </a:defRPr>
            </a:lvl1pPr>
          </a:lstStyle>
          <a:p>
            <a:fld id="{DCC3D3B6-6FB5-4946-B030-0DFF06AB1739}" type="slidenum">
              <a:rPr lang="en-US" altLang="en-US"/>
              <a:pPr/>
              <a:t>‹#›</a:t>
            </a:fld>
            <a:endParaRPr lang="en-US" altLang="en-US"/>
          </a:p>
        </p:txBody>
      </p:sp>
      <p:pic>
        <p:nvPicPr>
          <p:cNvPr id="1031" name="Picture 8" descr="C:\Users\vmuser\Desktop\HTCondor_red_blk_nota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5725" y="6181725"/>
            <a:ext cx="27082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29" r:id="rId2"/>
    <p:sldLayoutId id="2147483730" r:id="rId3"/>
    <p:sldLayoutId id="2147483739"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p:titleStyle>
    <p:body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tcondor-wiki.cs.wisc.edu/index.cgi/wiki?p=HowToUseCondorAnnexWithOnDemandInstanc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htcondor-wiki.cs.wisc.edu/index.cgi/wiki?p=UsingCondorAnnexForTheFirstTim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tlmiller@cs.wisc.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ws.amazon.com/public-datase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09913"/>
            <a:ext cx="7772400" cy="2438400"/>
          </a:xfrm>
        </p:spPr>
        <p:txBody>
          <a:bodyPr/>
          <a:lstStyle/>
          <a:p>
            <a:pPr>
              <a:defRPr/>
            </a:pPr>
            <a:r>
              <a:rPr lang="en-US" dirty="0" err="1">
                <a:ea typeface="+mj-ea"/>
                <a:cs typeface="+mj-cs"/>
              </a:rPr>
              <a:t>HTCondor</a:t>
            </a:r>
            <a:r>
              <a:rPr lang="en-US" dirty="0">
                <a:ea typeface="+mj-ea"/>
                <a:cs typeface="+mj-cs"/>
              </a:rPr>
              <a:t> Annex</a:t>
            </a:r>
            <a:br>
              <a:rPr lang="en-US" dirty="0">
                <a:ea typeface="+mj-ea"/>
                <a:cs typeface="+mj-cs"/>
              </a:rPr>
            </a:br>
            <a:r>
              <a:rPr lang="en-US" sz="3600" dirty="0">
                <a:ea typeface="+mj-ea"/>
                <a:cs typeface="+mj-cs"/>
              </a:rPr>
              <a:t>(There are many clouds like it, but this one is mine.)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a:t>
            </a:r>
          </a:p>
        </p:txBody>
      </p:sp>
      <p:sp>
        <p:nvSpPr>
          <p:cNvPr id="3" name="Text Placeholder 2"/>
          <p:cNvSpPr>
            <a:spLocks noGrp="1"/>
          </p:cNvSpPr>
          <p:nvPr>
            <p:ph type="body" idx="1"/>
          </p:nvPr>
        </p:nvSpPr>
        <p:spPr/>
        <p:txBody>
          <a:bodyPr/>
          <a:lstStyle/>
          <a:p>
            <a:r>
              <a:rPr lang="en-US" sz="1600" dirty="0">
                <a:latin typeface="Arial Narrow" panose="020B0606020202030204" pitchFamily="34" charset="0"/>
                <a:hlinkClick r:id="rId3"/>
              </a:rPr>
              <a:t>https://htcondor-wiki.cs.wisc.edu/index.cgi/wiki?p=HowToUseCondorAnnexWithOnDemandInstances</a:t>
            </a:r>
            <a:endParaRPr lang="en-US" sz="16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D10469D7-1015-4FED-8446-77ED6DA8F092}" type="slidenum">
              <a:rPr lang="en-US" altLang="en-US" smtClean="0"/>
              <a:pPr/>
              <a:t>10</a:t>
            </a:fld>
            <a:endParaRPr lang="en-US" altLang="en-US"/>
          </a:p>
        </p:txBody>
      </p:sp>
    </p:spTree>
    <p:extLst>
      <p:ext uri="{BB962C8B-B14F-4D97-AF65-F5344CB8AC3E}">
        <p14:creationId xmlns:p14="http://schemas.microsoft.com/office/powerpoint/2010/main" val="263113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Only works with Amazon</a:t>
            </a:r>
          </a:p>
          <a:p>
            <a:r>
              <a:rPr lang="en-US" dirty="0"/>
              <a:t>One configuration at a time, so you shouldn’t start a second annex until the first one is up</a:t>
            </a:r>
          </a:p>
          <a:p>
            <a:r>
              <a:rPr lang="en-US" dirty="0"/>
              <a:t>Hard to restrict annexed resources to the user who’s actually paying for them</a:t>
            </a:r>
          </a:p>
          <a:p>
            <a:r>
              <a:rPr lang="en-US" dirty="0"/>
              <a:t>Initial set-up documented, but long and detailed</a:t>
            </a:r>
          </a:p>
        </p:txBody>
      </p:sp>
      <p:sp>
        <p:nvSpPr>
          <p:cNvPr id="3" name="Title 2"/>
          <p:cNvSpPr>
            <a:spLocks noGrp="1"/>
          </p:cNvSpPr>
          <p:nvPr>
            <p:ph type="title"/>
          </p:nvPr>
        </p:nvSpPr>
        <p:spPr/>
        <p:txBody>
          <a:bodyPr/>
          <a:lstStyle/>
          <a:p>
            <a:r>
              <a:rPr lang="en-US" dirty="0"/>
              <a:t>Opportunities for Improvement</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11</a:t>
            </a:fld>
            <a:endParaRPr lang="en-US" altLang="en-US"/>
          </a:p>
        </p:txBody>
      </p:sp>
    </p:spTree>
    <p:extLst>
      <p:ext uri="{BB962C8B-B14F-4D97-AF65-F5344CB8AC3E}">
        <p14:creationId xmlns:p14="http://schemas.microsoft.com/office/powerpoint/2010/main" val="428523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Annex lifecycle</a:t>
            </a:r>
          </a:p>
        </p:txBody>
      </p:sp>
      <p:sp>
        <p:nvSpPr>
          <p:cNvPr id="3" name="Text Placeholder 2"/>
          <p:cNvSpPr>
            <a:spLocks noGrp="1"/>
          </p:cNvSpPr>
          <p:nvPr>
            <p:ph type="body" idx="1"/>
          </p:nvPr>
        </p:nvSpPr>
        <p:spPr/>
        <p:txBody>
          <a:bodyPr/>
          <a:lstStyle/>
          <a:p>
            <a:r>
              <a:rPr lang="en-US" dirty="0"/>
              <a:t>A brief overview of the</a:t>
            </a:r>
          </a:p>
        </p:txBody>
      </p:sp>
      <p:sp>
        <p:nvSpPr>
          <p:cNvPr id="4" name="Slide Number Placeholder 3"/>
          <p:cNvSpPr>
            <a:spLocks noGrp="1"/>
          </p:cNvSpPr>
          <p:nvPr>
            <p:ph type="sldNum" sz="quarter" idx="10"/>
          </p:nvPr>
        </p:nvSpPr>
        <p:spPr/>
        <p:txBody>
          <a:bodyPr/>
          <a:lstStyle/>
          <a:p>
            <a:fld id="{D10469D7-1015-4FED-8446-77ED6DA8F092}" type="slidenum">
              <a:rPr lang="en-US" altLang="en-US" smtClean="0"/>
              <a:pPr/>
              <a:t>12</a:t>
            </a:fld>
            <a:endParaRPr lang="en-US" altLang="en-US"/>
          </a:p>
        </p:txBody>
      </p:sp>
    </p:spTree>
    <p:extLst>
      <p:ext uri="{BB962C8B-B14F-4D97-AF65-F5344CB8AC3E}">
        <p14:creationId xmlns:p14="http://schemas.microsoft.com/office/powerpoint/2010/main" val="2527491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a:t>User requests resources</a:t>
            </a:r>
          </a:p>
          <a:p>
            <a:pPr marL="514350" indent="-514350">
              <a:buFont typeface="+mj-lt"/>
              <a:buAutoNum type="arabicPeriod"/>
            </a:pPr>
            <a:r>
              <a:rPr lang="en-US" dirty="0">
                <a:cs typeface="Courier New" panose="02070309020205020404" pitchFamily="49" charset="0"/>
              </a:rPr>
              <a:t>Then </a:t>
            </a:r>
            <a:r>
              <a:rPr lang="en-US" dirty="0" err="1">
                <a:latin typeface="Courier New" panose="02070309020205020404" pitchFamily="49" charset="0"/>
                <a:cs typeface="Courier New" panose="02070309020205020404" pitchFamily="49" charset="0"/>
              </a:rPr>
              <a:t>condor_annex</a:t>
            </a:r>
            <a:r>
              <a:rPr lang="en-US" dirty="0"/>
              <a:t> starts resources</a:t>
            </a:r>
          </a:p>
          <a:p>
            <a:pPr marL="514350" indent="-514350">
              <a:buFont typeface="+mj-lt"/>
              <a:buAutoNum type="arabicPeriod"/>
            </a:pPr>
            <a:r>
              <a:rPr lang="en-US" dirty="0"/>
              <a:t>Resources join pool</a:t>
            </a:r>
          </a:p>
          <a:p>
            <a:pPr marL="514350" indent="-514350">
              <a:buFont typeface="+mj-lt"/>
              <a:buAutoNum type="arabicPeriod"/>
            </a:pPr>
            <a:r>
              <a:rPr lang="en-US" dirty="0"/>
              <a:t>Resources stop spending your money:</a:t>
            </a:r>
          </a:p>
          <a:p>
            <a:pPr marL="914400" lvl="1" indent="-514350"/>
            <a:r>
              <a:rPr lang="en-US" dirty="0"/>
              <a:t>if they become idle</a:t>
            </a:r>
          </a:p>
          <a:p>
            <a:pPr marL="914400" lvl="1" indent="-514350"/>
            <a:r>
              <a:rPr lang="en-US" dirty="0"/>
              <a:t>after the pre-selected duration</a:t>
            </a:r>
          </a:p>
        </p:txBody>
      </p:sp>
      <p:sp>
        <p:nvSpPr>
          <p:cNvPr id="3" name="Title 2"/>
          <p:cNvSpPr>
            <a:spLocks noGrp="1"/>
          </p:cNvSpPr>
          <p:nvPr>
            <p:ph type="title"/>
          </p:nvPr>
        </p:nvSpPr>
        <p:spPr/>
        <p:txBody>
          <a:bodyPr/>
          <a:lstStyle/>
          <a:p>
            <a:r>
              <a:rPr lang="en-US" dirty="0"/>
              <a:t>Annex Lifecycle</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13</a:t>
            </a:fld>
            <a:endParaRPr lang="en-US" altLang="en-US"/>
          </a:p>
        </p:txBody>
      </p:sp>
    </p:spTree>
    <p:extLst>
      <p:ext uri="{BB962C8B-B14F-4D97-AF65-F5344CB8AC3E}">
        <p14:creationId xmlns:p14="http://schemas.microsoft.com/office/powerpoint/2010/main" val="238515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263" y="1355725"/>
            <a:ext cx="8399462" cy="4227513"/>
          </a:xfrm>
        </p:spPr>
        <p:txBody>
          <a:bodyPr/>
          <a:lstStyle/>
          <a:p>
            <a:r>
              <a:rPr lang="en-US" dirty="0"/>
              <a:t>User requests may specify:</a:t>
            </a:r>
          </a:p>
          <a:p>
            <a:pPr lvl="1"/>
            <a:r>
              <a:rPr lang="en-US" dirty="0"/>
              <a:t>hardware (CPUs, memory, disk, GPUs) </a:t>
            </a:r>
          </a:p>
          <a:p>
            <a:pPr lvl="1"/>
            <a:r>
              <a:rPr lang="en-US" dirty="0"/>
              <a:t>disk image (OS and pre-installed software)</a:t>
            </a:r>
          </a:p>
          <a:p>
            <a:pPr lvl="1"/>
            <a:r>
              <a:rPr lang="en-US" dirty="0"/>
              <a:t>number of resources and maximum lifetime</a:t>
            </a:r>
          </a:p>
          <a:p>
            <a:pPr lvl="1"/>
            <a:r>
              <a:rPr lang="en-US" dirty="0"/>
              <a:t>sane defaults for all of these</a:t>
            </a:r>
          </a:p>
          <a:p>
            <a:r>
              <a:rPr lang="en-US" dirty="0"/>
              <a:t>Two types of resource</a:t>
            </a:r>
          </a:p>
          <a:p>
            <a:pPr lvl="1"/>
            <a:r>
              <a:rPr lang="en-US" dirty="0"/>
              <a:t>on-demand: pricier, yours until you stop them</a:t>
            </a:r>
          </a:p>
          <a:p>
            <a:pPr lvl="1"/>
            <a:r>
              <a:rPr lang="en-US" dirty="0"/>
              <a:t>spot: cheaper, can be lost to a higher bidder after a two-minute warning</a:t>
            </a:r>
          </a:p>
        </p:txBody>
      </p:sp>
      <p:sp>
        <p:nvSpPr>
          <p:cNvPr id="3" name="Title 2"/>
          <p:cNvSpPr>
            <a:spLocks noGrp="1"/>
          </p:cNvSpPr>
          <p:nvPr>
            <p:ph type="title"/>
          </p:nvPr>
        </p:nvSpPr>
        <p:spPr/>
        <p:txBody>
          <a:bodyPr/>
          <a:lstStyle/>
          <a:p>
            <a:r>
              <a:rPr lang="en-US" dirty="0"/>
              <a:t>User Requests Resources</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14</a:t>
            </a:fld>
            <a:endParaRPr lang="en-US" altLang="en-US"/>
          </a:p>
        </p:txBody>
      </p:sp>
    </p:spTree>
    <p:extLst>
      <p:ext uri="{BB962C8B-B14F-4D97-AF65-F5344CB8AC3E}">
        <p14:creationId xmlns:p14="http://schemas.microsoft.com/office/powerpoint/2010/main" val="94632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Amazon offers, and </a:t>
            </a:r>
            <a:r>
              <a:rPr lang="en-US" dirty="0" err="1">
                <a:latin typeface="Courier New" panose="02070309020205020404" pitchFamily="49" charset="0"/>
                <a:cs typeface="Courier New" panose="02070309020205020404" pitchFamily="49" charset="0"/>
              </a:rPr>
              <a:t>condor_annex</a:t>
            </a:r>
            <a:r>
              <a:rPr lang="en-US" dirty="0"/>
              <a:t> supports, a mechanism called “Spot Fleet”</a:t>
            </a:r>
          </a:p>
          <a:p>
            <a:r>
              <a:rPr lang="en-US" dirty="0"/>
              <a:t>A “Spot Fleet” automatically chooses the cheapest way to satisfy spot resource requests which aren’t picky about their hardware requirements</a:t>
            </a:r>
          </a:p>
          <a:p>
            <a:r>
              <a:rPr lang="en-US" dirty="0"/>
              <a:t>Spot instances only suitable for short or </a:t>
            </a:r>
            <a:r>
              <a:rPr lang="en-US" dirty="0" err="1"/>
              <a:t>resumable</a:t>
            </a:r>
            <a:r>
              <a:rPr lang="en-US" dirty="0"/>
              <a:t> jobs.</a:t>
            </a:r>
          </a:p>
        </p:txBody>
      </p:sp>
      <p:sp>
        <p:nvSpPr>
          <p:cNvPr id="3" name="Title 2"/>
          <p:cNvSpPr>
            <a:spLocks noGrp="1"/>
          </p:cNvSpPr>
          <p:nvPr>
            <p:ph type="title"/>
          </p:nvPr>
        </p:nvSpPr>
        <p:spPr/>
        <p:txBody>
          <a:bodyPr/>
          <a:lstStyle/>
          <a:p>
            <a:r>
              <a:rPr lang="en-US" dirty="0"/>
              <a:t>Spot Fleet</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15</a:t>
            </a:fld>
            <a:endParaRPr lang="en-US" altLang="en-US"/>
          </a:p>
        </p:txBody>
      </p:sp>
    </p:spTree>
    <p:extLst>
      <p:ext uri="{BB962C8B-B14F-4D97-AF65-F5344CB8AC3E}">
        <p14:creationId xmlns:p14="http://schemas.microsoft.com/office/powerpoint/2010/main" val="1729054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263" y="1355725"/>
            <a:ext cx="8399462" cy="4227513"/>
          </a:xfrm>
        </p:spPr>
        <p:txBody>
          <a:bodyPr/>
          <a:lstStyle/>
          <a:p>
            <a:r>
              <a:rPr lang="en-US" dirty="0" err="1">
                <a:latin typeface="Courier New" panose="02070309020205020404" pitchFamily="49" charset="0"/>
                <a:cs typeface="Courier New" panose="02070309020205020404" pitchFamily="49" charset="0"/>
              </a:rPr>
              <a:t>condor_annex</a:t>
            </a:r>
            <a:r>
              <a:rPr lang="en-US" dirty="0"/>
              <a:t> machinery starts each resource, specifying two extra things:</a:t>
            </a:r>
          </a:p>
          <a:p>
            <a:pPr lvl="1"/>
            <a:r>
              <a:rPr lang="en-US" dirty="0"/>
              <a:t>a “client token” (intended for fault tolerance); we use it to indelibly mark each resource as part of a particular annex</a:t>
            </a:r>
          </a:p>
          <a:p>
            <a:pPr lvl="1"/>
            <a:r>
              <a:rPr lang="en-US" dirty="0"/>
              <a:t>a “role,” which helps connect the resource to your </a:t>
            </a:r>
            <a:r>
              <a:rPr lang="en-US" dirty="0" err="1"/>
              <a:t>HTCondor</a:t>
            </a:r>
            <a:r>
              <a:rPr lang="en-US" dirty="0"/>
              <a:t> pool</a:t>
            </a:r>
          </a:p>
          <a:p>
            <a:pPr lvl="1"/>
            <a:endParaRPr lang="en-US" dirty="0"/>
          </a:p>
        </p:txBody>
      </p:sp>
      <p:sp>
        <p:nvSpPr>
          <p:cNvPr id="3" name="Title 2"/>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condor_annex</a:t>
            </a:r>
            <a:r>
              <a:rPr lang="en-US" dirty="0">
                <a:cs typeface="Courier New" panose="02070309020205020404" pitchFamily="49" charset="0"/>
              </a:rPr>
              <a:t> S</a:t>
            </a:r>
            <a:r>
              <a:rPr lang="en-US" dirty="0"/>
              <a:t>tarts Resources</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16</a:t>
            </a:fld>
            <a:endParaRPr lang="en-US" altLang="en-US"/>
          </a:p>
        </p:txBody>
      </p:sp>
    </p:spTree>
    <p:extLst>
      <p:ext uri="{BB962C8B-B14F-4D97-AF65-F5344CB8AC3E}">
        <p14:creationId xmlns:p14="http://schemas.microsoft.com/office/powerpoint/2010/main" val="109718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“role” is a set of permissions.</a:t>
            </a:r>
          </a:p>
          <a:p>
            <a:r>
              <a:rPr lang="en-US" dirty="0"/>
              <a:t>The annex role’s permissions are to:</a:t>
            </a:r>
          </a:p>
          <a:p>
            <a:pPr lvl="1"/>
            <a:r>
              <a:rPr lang="en-US" dirty="0"/>
              <a:t>read a file from otherwise-private cloud storage</a:t>
            </a:r>
          </a:p>
          <a:p>
            <a:pPr lvl="1"/>
            <a:r>
              <a:rPr lang="en-US" dirty="0"/>
              <a:t>look at the role</a:t>
            </a:r>
          </a:p>
          <a:p>
            <a:r>
              <a:rPr lang="en-US" dirty="0"/>
              <a:t>When </a:t>
            </a:r>
            <a:r>
              <a:rPr lang="en-US" dirty="0" err="1"/>
              <a:t>HTCondor</a:t>
            </a:r>
            <a:r>
              <a:rPr lang="en-US" dirty="0"/>
              <a:t> starts up, it inspects the role to figure out which file it has permission to read – and then does.</a:t>
            </a:r>
          </a:p>
          <a:p>
            <a:r>
              <a:rPr lang="en-US" dirty="0"/>
              <a:t>Admins: this leaves the “user data” </a:t>
            </a:r>
            <a:r>
              <a:rPr lang="en-US" dirty="0" err="1"/>
              <a:t>avaible</a:t>
            </a:r>
            <a:r>
              <a:rPr lang="en-US" dirty="0"/>
              <a:t> for you to use.</a:t>
            </a:r>
          </a:p>
        </p:txBody>
      </p:sp>
      <p:sp>
        <p:nvSpPr>
          <p:cNvPr id="3" name="Title 2"/>
          <p:cNvSpPr>
            <a:spLocks noGrp="1"/>
          </p:cNvSpPr>
          <p:nvPr>
            <p:ph type="title"/>
          </p:nvPr>
        </p:nvSpPr>
        <p:spPr/>
        <p:txBody>
          <a:bodyPr/>
          <a:lstStyle/>
          <a:p>
            <a:r>
              <a:rPr lang="en-US" dirty="0"/>
              <a:t>Resource Securely Joins Pool</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17</a:t>
            </a:fld>
            <a:endParaRPr lang="en-US" altLang="en-US"/>
          </a:p>
        </p:txBody>
      </p:sp>
    </p:spTree>
    <p:extLst>
      <p:ext uri="{BB962C8B-B14F-4D97-AF65-F5344CB8AC3E}">
        <p14:creationId xmlns:p14="http://schemas.microsoft.com/office/powerpoint/2010/main" val="1364117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Fail-safe: </a:t>
            </a:r>
            <a:r>
              <a:rPr lang="en-US"/>
              <a:t>the resources </a:t>
            </a:r>
            <a:r>
              <a:rPr lang="en-US" i="1"/>
              <a:t>always</a:t>
            </a:r>
            <a:r>
              <a:rPr lang="en-US"/>
              <a:t> </a:t>
            </a:r>
            <a:r>
              <a:rPr lang="en-US" dirty="0"/>
              <a:t>stop</a:t>
            </a:r>
          </a:p>
          <a:p>
            <a:pPr lvl="1"/>
            <a:r>
              <a:rPr lang="en-US" dirty="0"/>
              <a:t>Even the user’s machine goes offline</a:t>
            </a:r>
          </a:p>
          <a:p>
            <a:r>
              <a:rPr lang="en-US" dirty="0"/>
              <a:t>Implemented entirely in the cloud</a:t>
            </a:r>
          </a:p>
          <a:p>
            <a:pPr marL="457200" lvl="1" indent="0">
              <a:buNone/>
            </a:pPr>
            <a:r>
              <a:rPr lang="en-US" dirty="0"/>
              <a:t>(Uses AWS Lambda and </a:t>
            </a:r>
            <a:r>
              <a:rPr lang="en-US" dirty="0" err="1"/>
              <a:t>CloudWatch</a:t>
            </a:r>
            <a:r>
              <a:rPr lang="en-US" dirty="0"/>
              <a:t> Events)</a:t>
            </a:r>
          </a:p>
          <a:p>
            <a:r>
              <a:rPr lang="en-US" dirty="0"/>
              <a:t>Checks the duration every five minutes</a:t>
            </a:r>
          </a:p>
          <a:p>
            <a:pPr marL="457200" lvl="1" indent="0">
              <a:buNone/>
            </a:pPr>
            <a:r>
              <a:rPr lang="en-US" dirty="0"/>
              <a:t>(Uses “client token” to identify annex instances)</a:t>
            </a:r>
          </a:p>
        </p:txBody>
      </p:sp>
      <p:sp>
        <p:nvSpPr>
          <p:cNvPr id="3" name="Title 2"/>
          <p:cNvSpPr>
            <a:spLocks noGrp="1"/>
          </p:cNvSpPr>
          <p:nvPr>
            <p:ph type="title"/>
          </p:nvPr>
        </p:nvSpPr>
        <p:spPr/>
        <p:txBody>
          <a:bodyPr/>
          <a:lstStyle/>
          <a:p>
            <a:r>
              <a:rPr lang="en-US" dirty="0"/>
              <a:t>Resources Stop Spending</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18</a:t>
            </a:fld>
            <a:endParaRPr lang="en-US" altLang="en-US"/>
          </a:p>
        </p:txBody>
      </p:sp>
    </p:spTree>
    <p:extLst>
      <p:ext uri="{BB962C8B-B14F-4D97-AF65-F5344CB8AC3E}">
        <p14:creationId xmlns:p14="http://schemas.microsoft.com/office/powerpoint/2010/main" val="62111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Customization</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0469D7-1015-4FED-8446-77ED6DA8F092}" type="slidenum">
              <a:rPr lang="en-US" altLang="en-US" smtClean="0"/>
              <a:pPr/>
              <a:t>19</a:t>
            </a:fld>
            <a:endParaRPr lang="en-US" altLang="en-US"/>
          </a:p>
        </p:txBody>
      </p:sp>
    </p:spTree>
    <p:extLst>
      <p:ext uri="{BB962C8B-B14F-4D97-AF65-F5344CB8AC3E}">
        <p14:creationId xmlns:p14="http://schemas.microsoft.com/office/powerpoint/2010/main" val="41540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a:t>An annex is “a building joined to main building, providing additional space or accommodations”</a:t>
            </a:r>
          </a:p>
          <a:p>
            <a:pPr>
              <a:defRPr/>
            </a:pPr>
            <a:r>
              <a:rPr lang="en-US" dirty="0"/>
              <a:t>An </a:t>
            </a:r>
            <a:r>
              <a:rPr lang="en-US" dirty="0" err="1"/>
              <a:t>HTCondor</a:t>
            </a:r>
            <a:r>
              <a:rPr lang="en-US" dirty="0"/>
              <a:t> annex could provide:</a:t>
            </a:r>
          </a:p>
          <a:p>
            <a:pPr lvl="1">
              <a:defRPr/>
            </a:pPr>
            <a:r>
              <a:rPr lang="en-US" dirty="0"/>
              <a:t>more machines</a:t>
            </a:r>
          </a:p>
          <a:p>
            <a:pPr lvl="1">
              <a:defRPr/>
            </a:pPr>
            <a:r>
              <a:rPr lang="en-US" dirty="0"/>
              <a:t>specialized hardware (GPUs)</a:t>
            </a:r>
          </a:p>
          <a:p>
            <a:pPr lvl="1">
              <a:defRPr/>
            </a:pPr>
            <a:r>
              <a:rPr lang="en-US" dirty="0"/>
              <a:t>specialized policies (longer runtimes)</a:t>
            </a:r>
          </a:p>
          <a:p>
            <a:pPr>
              <a:defRPr/>
            </a:pPr>
            <a:r>
              <a:rPr lang="en-US" dirty="0"/>
              <a:t>To </a:t>
            </a:r>
            <a:r>
              <a:rPr lang="en-US" dirty="0" err="1">
                <a:latin typeface="Courier New" panose="02070309020205020404" pitchFamily="49" charset="0"/>
                <a:cs typeface="Courier New" panose="02070309020205020404" pitchFamily="49" charset="0"/>
              </a:rPr>
              <a:t>condor_annex</a:t>
            </a:r>
            <a:r>
              <a:rPr lang="en-US" dirty="0"/>
              <a:t> is then “to append or add as an extra or subordinate pool”</a:t>
            </a:r>
          </a:p>
        </p:txBody>
      </p:sp>
      <p:sp>
        <p:nvSpPr>
          <p:cNvPr id="3" name="Slide Number Placeholder 2"/>
          <p:cNvSpPr>
            <a:spLocks noGrp="1"/>
          </p:cNvSpPr>
          <p:nvPr>
            <p:ph type="sldNum" sz="quarter" idx="10"/>
          </p:nvPr>
        </p:nvSpPr>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7A3FD86-82FE-461D-BC47-D7E4910BE182}" type="slidenum">
              <a:rPr lang="en-US" altLang="en-US" sz="1200">
                <a:solidFill>
                  <a:srgbClr val="898989"/>
                </a:solidFill>
                <a:latin typeface="Arial" panose="020B0604020202020204" pitchFamily="34" charset="0"/>
              </a:rPr>
              <a:pPr/>
              <a:t>2</a:t>
            </a:fld>
            <a:endParaRPr lang="en-US" altLang="en-US" sz="1200">
              <a:solidFill>
                <a:srgbClr val="898989"/>
              </a:solidFill>
              <a:latin typeface="Arial" panose="020B0604020202020204" pitchFamily="34" charset="0"/>
            </a:endParaRPr>
          </a:p>
        </p:txBody>
      </p:sp>
      <p:sp>
        <p:nvSpPr>
          <p:cNvPr id="4" name="Title 3"/>
          <p:cNvSpPr>
            <a:spLocks noGrp="1"/>
          </p:cNvSpPr>
          <p:nvPr>
            <p:ph type="title"/>
          </p:nvPr>
        </p:nvSpPr>
        <p:spPr/>
        <p:txBody>
          <a:bodyPr/>
          <a:lstStyle/>
          <a:p>
            <a:pPr>
              <a:defRPr/>
            </a:pPr>
            <a:r>
              <a:rPr lang="en-US" dirty="0"/>
              <a:t>Annex means (an) Addition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resource </a:t>
            </a:r>
            <a:r>
              <a:rPr lang="en-US" i="1" dirty="0"/>
              <a:t>must</a:t>
            </a:r>
            <a:r>
              <a:rPr lang="en-US" dirty="0"/>
              <a:t> have a disk image</a:t>
            </a:r>
          </a:p>
          <a:p>
            <a:pPr marL="457200" lvl="1" indent="0">
              <a:buNone/>
            </a:pPr>
            <a:r>
              <a:rPr lang="en-US" dirty="0"/>
              <a:t>(OS, applications, configuration, maybe data)</a:t>
            </a:r>
          </a:p>
          <a:p>
            <a:r>
              <a:rPr lang="en-US" dirty="0" err="1"/>
              <a:t>HTCondor</a:t>
            </a:r>
            <a:r>
              <a:rPr lang="en-US" dirty="0"/>
              <a:t> provides a default disk image that should work for most users</a:t>
            </a:r>
          </a:p>
          <a:p>
            <a:r>
              <a:rPr lang="en-US" dirty="0"/>
              <a:t>If you create disk images for your users, you can copy and customize the default image for them, or make your own from scratch, subject to a few restrictions</a:t>
            </a:r>
          </a:p>
        </p:txBody>
      </p:sp>
      <p:sp>
        <p:nvSpPr>
          <p:cNvPr id="3" name="Title 2"/>
          <p:cNvSpPr>
            <a:spLocks noGrp="1"/>
          </p:cNvSpPr>
          <p:nvPr>
            <p:ph type="title"/>
          </p:nvPr>
        </p:nvSpPr>
        <p:spPr/>
        <p:txBody>
          <a:bodyPr/>
          <a:lstStyle/>
          <a:p>
            <a:r>
              <a:rPr lang="en-US" dirty="0"/>
              <a:t>Disk Image Customization</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20</a:t>
            </a:fld>
            <a:endParaRPr lang="en-US" altLang="en-US"/>
          </a:p>
        </p:txBody>
      </p:sp>
    </p:spTree>
    <p:extLst>
      <p:ext uri="{BB962C8B-B14F-4D97-AF65-F5344CB8AC3E}">
        <p14:creationId xmlns:p14="http://schemas.microsoft.com/office/powerpoint/2010/main" val="4278862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default disk image does all this</a:t>
            </a:r>
          </a:p>
          <a:p>
            <a:r>
              <a:rPr lang="en-US" dirty="0"/>
              <a:t>Start-up to fetch config and security data</a:t>
            </a:r>
          </a:p>
          <a:p>
            <a:pPr lvl="1"/>
            <a:r>
              <a:rPr lang="en-US" dirty="0"/>
              <a:t>currently requires AWS CLI tool</a:t>
            </a:r>
          </a:p>
          <a:p>
            <a:r>
              <a:rPr lang="en-US" dirty="0" err="1"/>
              <a:t>HTCondor</a:t>
            </a:r>
            <a:r>
              <a:rPr lang="en-US" dirty="0"/>
              <a:t> configured to turn off when it’s idle for too long.</a:t>
            </a:r>
          </a:p>
          <a:p>
            <a:pPr lvl="1"/>
            <a:r>
              <a:rPr lang="en-US" dirty="0">
                <a:latin typeface="Courier New" panose="02070309020205020404" pitchFamily="49" charset="0"/>
                <a:cs typeface="Courier New" panose="02070309020205020404" pitchFamily="49" charset="0"/>
              </a:rPr>
              <a:t>STARTD_NOCLAIM_SHUTDOWN</a:t>
            </a:r>
          </a:p>
          <a:p>
            <a:r>
              <a:rPr lang="en-US" dirty="0" err="1"/>
              <a:t>HTCondor</a:t>
            </a:r>
            <a:r>
              <a:rPr lang="en-US" dirty="0"/>
              <a:t> configured to turn instance off when the master exits.</a:t>
            </a:r>
          </a:p>
          <a:p>
            <a:pPr lvl="1"/>
            <a:r>
              <a:rPr lang="en-US" dirty="0">
                <a:latin typeface="Courier New" panose="02070309020205020404" pitchFamily="49" charset="0"/>
                <a:cs typeface="Courier New" panose="02070309020205020404" pitchFamily="49" charset="0"/>
              </a:rPr>
              <a:t>DEFAULT_MASTER_SHUTDOWN_SCRIPT</a:t>
            </a:r>
          </a:p>
          <a:p>
            <a:pPr lvl="1"/>
            <a:endParaRPr lang="en-US" dirty="0">
              <a:latin typeface="Courier New" panose="02070309020205020404" pitchFamily="49" charset="0"/>
              <a:cs typeface="Courier New" panose="02070309020205020404" pitchFamily="49" charset="0"/>
            </a:endParaRPr>
          </a:p>
          <a:p>
            <a:endParaRPr lang="en-US" dirty="0"/>
          </a:p>
        </p:txBody>
      </p:sp>
      <p:sp>
        <p:nvSpPr>
          <p:cNvPr id="3" name="Title 2"/>
          <p:cNvSpPr>
            <a:spLocks noGrp="1"/>
          </p:cNvSpPr>
          <p:nvPr>
            <p:ph type="title"/>
          </p:nvPr>
        </p:nvSpPr>
        <p:spPr/>
        <p:txBody>
          <a:bodyPr/>
          <a:lstStyle/>
          <a:p>
            <a:r>
              <a:rPr lang="en-US" dirty="0"/>
              <a:t>Disk Image Requirements</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21</a:t>
            </a:fld>
            <a:endParaRPr lang="en-US" altLang="en-US"/>
          </a:p>
        </p:txBody>
      </p:sp>
    </p:spTree>
    <p:extLst>
      <p:ext uri="{BB962C8B-B14F-4D97-AF65-F5344CB8AC3E}">
        <p14:creationId xmlns:p14="http://schemas.microsoft.com/office/powerpoint/2010/main" val="2639066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default disk image does all this</a:t>
            </a:r>
          </a:p>
          <a:p>
            <a:r>
              <a:rPr lang="en-US" dirty="0"/>
              <a:t>Advertise instance ID in master and </a:t>
            </a:r>
            <a:r>
              <a:rPr lang="en-US" dirty="0" err="1"/>
              <a:t>startd</a:t>
            </a:r>
            <a:endParaRPr lang="en-US" dirty="0"/>
          </a:p>
          <a:p>
            <a:r>
              <a:rPr lang="en-US" dirty="0"/>
              <a:t>Use public IP addresses and set </a:t>
            </a:r>
            <a:r>
              <a:rPr lang="en-US" dirty="0">
                <a:latin typeface="Courier New" panose="02070309020205020404" pitchFamily="49" charset="0"/>
                <a:cs typeface="Courier New" panose="02070309020205020404" pitchFamily="49" charset="0"/>
              </a:rPr>
              <a:t>TCP_FORWARDING_HOST</a:t>
            </a:r>
            <a:endParaRPr lang="en-US" dirty="0"/>
          </a:p>
          <a:p>
            <a:r>
              <a:rPr lang="en-US" dirty="0"/>
              <a:t>Turn communications integrity and encryption on</a:t>
            </a:r>
          </a:p>
          <a:p>
            <a:r>
              <a:rPr lang="en-US" dirty="0"/>
              <a:t>Encrypt the run directories</a:t>
            </a:r>
          </a:p>
        </p:txBody>
      </p:sp>
      <p:sp>
        <p:nvSpPr>
          <p:cNvPr id="3" name="Title 2"/>
          <p:cNvSpPr>
            <a:spLocks noGrp="1"/>
          </p:cNvSpPr>
          <p:nvPr>
            <p:ph type="title"/>
          </p:nvPr>
        </p:nvSpPr>
        <p:spPr/>
        <p:txBody>
          <a:bodyPr/>
          <a:lstStyle/>
          <a:p>
            <a:r>
              <a:rPr lang="en-US" dirty="0"/>
              <a:t>Image Suggestions</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22</a:t>
            </a:fld>
            <a:endParaRPr lang="en-US" altLang="en-US"/>
          </a:p>
        </p:txBody>
      </p:sp>
    </p:spTree>
    <p:extLst>
      <p:ext uri="{BB962C8B-B14F-4D97-AF65-F5344CB8AC3E}">
        <p14:creationId xmlns:p14="http://schemas.microsoft.com/office/powerpoint/2010/main" val="544748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today?</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69D7-1015-4FED-8446-77ED6DA8F092}" type="slidenum">
              <a:rPr lang="en-US" altLang="en-US" smtClean="0"/>
              <a:pPr/>
              <a:t>23</a:t>
            </a:fld>
            <a:endParaRPr lang="en-US" altLang="en-US"/>
          </a:p>
        </p:txBody>
      </p:sp>
    </p:spTree>
    <p:extLst>
      <p:ext uri="{BB962C8B-B14F-4D97-AF65-F5344CB8AC3E}">
        <p14:creationId xmlns:p14="http://schemas.microsoft.com/office/powerpoint/2010/main" val="2097322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Follow the </a:t>
            </a:r>
            <a:r>
              <a:rPr lang="en-US" dirty="0">
                <a:hlinkClick r:id="rId3"/>
              </a:rPr>
              <a:t>initial set-up instructions</a:t>
            </a:r>
            <a:r>
              <a:rPr lang="en-US" dirty="0"/>
              <a:t> to connect </a:t>
            </a:r>
            <a:r>
              <a:rPr lang="en-US" dirty="0" err="1">
                <a:latin typeface="Courier New" panose="02070309020205020404" pitchFamily="49" charset="0"/>
                <a:cs typeface="Courier New" panose="02070309020205020404" pitchFamily="49" charset="0"/>
              </a:rPr>
              <a:t>condor_annex</a:t>
            </a:r>
            <a:r>
              <a:rPr lang="en-US" dirty="0"/>
              <a:t> to an AWS account via </a:t>
            </a:r>
            <a:r>
              <a:rPr lang="en-US" dirty="0" err="1"/>
              <a:t>HTCondor</a:t>
            </a:r>
            <a:r>
              <a:rPr lang="en-US" dirty="0"/>
              <a:t> configuration</a:t>
            </a:r>
          </a:p>
          <a:p>
            <a:r>
              <a:rPr lang="en-US" dirty="0"/>
              <a:t>Assumptions (mostly for simplicity):</a:t>
            </a:r>
          </a:p>
          <a:p>
            <a:pPr lvl="1"/>
            <a:r>
              <a:rPr lang="en-US" dirty="0"/>
              <a:t>public IP address, open port</a:t>
            </a:r>
          </a:p>
          <a:p>
            <a:pPr lvl="1"/>
            <a:r>
              <a:rPr lang="en-US" dirty="0"/>
              <a:t>Linux</a:t>
            </a:r>
          </a:p>
          <a:p>
            <a:pPr lvl="1"/>
            <a:r>
              <a:rPr lang="en-US" dirty="0"/>
              <a:t>new, private </a:t>
            </a:r>
            <a:r>
              <a:rPr lang="en-US" dirty="0" err="1"/>
              <a:t>HTCondor</a:t>
            </a:r>
            <a:r>
              <a:rPr lang="en-US" dirty="0"/>
              <a:t> pool</a:t>
            </a:r>
          </a:p>
          <a:p>
            <a:pPr lvl="1"/>
            <a:endParaRPr lang="en-US" dirty="0"/>
          </a:p>
          <a:p>
            <a:pPr marL="0" indent="0">
              <a:buNone/>
            </a:pPr>
            <a:r>
              <a:rPr lang="en-US" sz="2000" dirty="0">
                <a:latin typeface="Arial Narrow" panose="020B0606020202030204" pitchFamily="34" charset="0"/>
                <a:hlinkClick r:id="rId3"/>
              </a:rPr>
              <a:t>https://htcondor-wiki.cs.wisc.edu/index.cgi/wiki?p=UsingCondorAnnexForTheFirstTime</a:t>
            </a:r>
            <a:endParaRPr lang="en-US" sz="2000" dirty="0"/>
          </a:p>
        </p:txBody>
      </p:sp>
      <p:sp>
        <p:nvSpPr>
          <p:cNvPr id="3" name="Title 2"/>
          <p:cNvSpPr>
            <a:spLocks noGrp="1"/>
          </p:cNvSpPr>
          <p:nvPr>
            <p:ph type="title"/>
          </p:nvPr>
        </p:nvSpPr>
        <p:spPr/>
        <p:txBody>
          <a:bodyPr/>
          <a:lstStyle/>
          <a:p>
            <a:r>
              <a:rPr lang="en-US" dirty="0"/>
              <a:t>Initial Set-Up</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24</a:t>
            </a:fld>
            <a:endParaRPr lang="en-US" altLang="en-US"/>
          </a:p>
        </p:txBody>
      </p:sp>
    </p:spTree>
    <p:extLst>
      <p:ext uri="{BB962C8B-B14F-4D97-AF65-F5344CB8AC3E}">
        <p14:creationId xmlns:p14="http://schemas.microsoft.com/office/powerpoint/2010/main" val="3889013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a:t>Deadlines – not recommended</a:t>
            </a:r>
          </a:p>
          <a:p>
            <a:pPr marL="914400" lvl="1" indent="-514350"/>
            <a:r>
              <a:rPr lang="en-US" dirty="0"/>
              <a:t>resource not isolated by default</a:t>
            </a:r>
          </a:p>
          <a:p>
            <a:pPr marL="914400" lvl="1" indent="-514350"/>
            <a:r>
              <a:rPr lang="en-US" dirty="0"/>
              <a:t>user’s jobs in another queue</a:t>
            </a:r>
          </a:p>
          <a:p>
            <a:pPr marL="514350" indent="-514350">
              <a:buFont typeface="+mj-lt"/>
              <a:buAutoNum type="arabicPeriod"/>
            </a:pPr>
            <a:r>
              <a:rPr lang="en-US" dirty="0"/>
              <a:t>Capability – should be usable for admins</a:t>
            </a:r>
          </a:p>
          <a:p>
            <a:pPr marL="514350" indent="-514350">
              <a:buFont typeface="+mj-lt"/>
              <a:buAutoNum type="arabicPeriod"/>
            </a:pPr>
            <a:r>
              <a:rPr lang="en-US" dirty="0"/>
              <a:t>Capacity – should be usable for admins</a:t>
            </a:r>
          </a:p>
          <a:p>
            <a:pPr marL="400050" lvl="1" indent="0">
              <a:buNone/>
            </a:pPr>
            <a:endParaRPr lang="en-US" dirty="0"/>
          </a:p>
          <a:p>
            <a:pPr marL="400050" lvl="1" indent="0">
              <a:buNone/>
            </a:pPr>
            <a:endParaRPr lang="en-US" dirty="0"/>
          </a:p>
          <a:p>
            <a:pPr marL="400050" lvl="1" indent="0">
              <a:buNone/>
            </a:pPr>
            <a:r>
              <a:rPr lang="en-US" dirty="0"/>
              <a:t>Contact us if you have trouble adapting the instructions for your particular situation. </a:t>
            </a:r>
          </a:p>
        </p:txBody>
      </p:sp>
      <p:sp>
        <p:nvSpPr>
          <p:cNvPr id="3" name="Title 2"/>
          <p:cNvSpPr>
            <a:spLocks noGrp="1"/>
          </p:cNvSpPr>
          <p:nvPr>
            <p:ph type="title"/>
          </p:nvPr>
        </p:nvSpPr>
        <p:spPr/>
        <p:txBody>
          <a:bodyPr/>
          <a:lstStyle/>
          <a:p>
            <a:r>
              <a:rPr lang="en-US" dirty="0"/>
              <a:t>Use Cases</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25</a:t>
            </a:fld>
            <a:endParaRPr lang="en-US" altLang="en-US"/>
          </a:p>
        </p:txBody>
      </p:sp>
    </p:spTree>
    <p:extLst>
      <p:ext uri="{BB962C8B-B14F-4D97-AF65-F5344CB8AC3E}">
        <p14:creationId xmlns:p14="http://schemas.microsoft.com/office/powerpoint/2010/main" val="900899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Allow changes to annex lifetimes</a:t>
            </a:r>
          </a:p>
          <a:p>
            <a:r>
              <a:rPr lang="en-US" dirty="0"/>
              <a:t>Allow multiple simultaneous annexes</a:t>
            </a:r>
          </a:p>
          <a:p>
            <a:r>
              <a:rPr lang="en-US" dirty="0"/>
              <a:t>Automate initial set-up (and verify it)</a:t>
            </a:r>
          </a:p>
          <a:p>
            <a:r>
              <a:rPr lang="en-US" dirty="0"/>
              <a:t>Check network back to your pool on start</a:t>
            </a:r>
          </a:p>
          <a:p>
            <a:r>
              <a:rPr lang="en-US" dirty="0"/>
              <a:t>UI improvements</a:t>
            </a:r>
          </a:p>
        </p:txBody>
      </p:sp>
      <p:sp>
        <p:nvSpPr>
          <p:cNvPr id="3" name="Title 2"/>
          <p:cNvSpPr>
            <a:spLocks noGrp="1"/>
          </p:cNvSpPr>
          <p:nvPr>
            <p:ph type="title"/>
          </p:nvPr>
        </p:nvSpPr>
        <p:spPr/>
        <p:txBody>
          <a:bodyPr/>
          <a:lstStyle/>
          <a:p>
            <a:r>
              <a:rPr lang="en-US" dirty="0"/>
              <a:t>Plans for the Next Release</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26</a:t>
            </a:fld>
            <a:endParaRPr lang="en-US" altLang="en-US"/>
          </a:p>
        </p:txBody>
      </p:sp>
    </p:spTree>
    <p:extLst>
      <p:ext uri="{BB962C8B-B14F-4D97-AF65-F5344CB8AC3E}">
        <p14:creationId xmlns:p14="http://schemas.microsoft.com/office/powerpoint/2010/main" val="1848176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Please sign up for a time to talk!</a:t>
            </a:r>
          </a:p>
          <a:p>
            <a:r>
              <a:rPr lang="en-US" dirty="0"/>
              <a:t>Administrators</a:t>
            </a:r>
          </a:p>
          <a:p>
            <a:pPr lvl="1"/>
            <a:r>
              <a:rPr lang="en-US" dirty="0"/>
              <a:t>Todd Miller</a:t>
            </a:r>
            <a:endParaRPr lang="en-US" dirty="0">
              <a:hlinkClick r:id="rId3"/>
            </a:endParaRPr>
          </a:p>
          <a:p>
            <a:pPr lvl="1"/>
            <a:r>
              <a:rPr lang="en-US" dirty="0"/>
              <a:t>tlmiller@cs.wisc.edu</a:t>
            </a:r>
          </a:p>
          <a:p>
            <a:pPr lvl="1"/>
            <a:r>
              <a:rPr lang="en-US" dirty="0"/>
              <a:t>(608) 262-3924</a:t>
            </a:r>
          </a:p>
          <a:p>
            <a:r>
              <a:rPr lang="en-US" dirty="0"/>
              <a:t>Users, especially of </a:t>
            </a:r>
            <a:r>
              <a:rPr lang="en-US" dirty="0" err="1"/>
              <a:t>osg</a:t>
            </a:r>
            <a:r>
              <a:rPr lang="en-US" dirty="0"/>
              <a:t>-connect</a:t>
            </a:r>
          </a:p>
          <a:p>
            <a:pPr lvl="1"/>
            <a:r>
              <a:rPr lang="en-US" dirty="0"/>
              <a:t>Mats </a:t>
            </a:r>
            <a:r>
              <a:rPr lang="en-US" dirty="0" err="1"/>
              <a:t>Rynge</a:t>
            </a:r>
            <a:endParaRPr lang="en-US" dirty="0"/>
          </a:p>
          <a:p>
            <a:pPr lvl="1"/>
            <a:r>
              <a:rPr lang="en-US" dirty="0"/>
              <a:t>rynge@isi.edu</a:t>
            </a:r>
          </a:p>
          <a:p>
            <a:pPr lvl="1"/>
            <a:r>
              <a:rPr lang="en-US" dirty="0"/>
              <a:t>(310) 448-8414</a:t>
            </a:r>
          </a:p>
        </p:txBody>
      </p:sp>
      <p:sp>
        <p:nvSpPr>
          <p:cNvPr id="3" name="Title 2"/>
          <p:cNvSpPr>
            <a:spLocks noGrp="1"/>
          </p:cNvSpPr>
          <p:nvPr>
            <p:ph type="title"/>
          </p:nvPr>
        </p:nvSpPr>
        <p:spPr/>
        <p:txBody>
          <a:bodyPr/>
          <a:lstStyle/>
          <a:p>
            <a:r>
              <a:rPr lang="en-US" dirty="0"/>
              <a:t>Contact Us</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27</a:t>
            </a:fld>
            <a:endParaRPr lang="en-US" altLang="en-US"/>
          </a:p>
        </p:txBody>
      </p:sp>
    </p:spTree>
    <p:extLst>
      <p:ext uri="{BB962C8B-B14F-4D97-AF65-F5344CB8AC3E}">
        <p14:creationId xmlns:p14="http://schemas.microsoft.com/office/powerpoint/2010/main" val="4096778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material</a:t>
            </a:r>
          </a:p>
        </p:txBody>
      </p:sp>
      <p:sp>
        <p:nvSpPr>
          <p:cNvPr id="3" name="Text Placeholder 2"/>
          <p:cNvSpPr>
            <a:spLocks noGrp="1"/>
          </p:cNvSpPr>
          <p:nvPr>
            <p:ph type="body" idx="1"/>
          </p:nvPr>
        </p:nvSpPr>
        <p:spPr/>
        <p:txBody>
          <a:bodyPr/>
          <a:lstStyle/>
          <a:p>
            <a:r>
              <a:rPr lang="en-US" dirty="0"/>
              <a:t>advanced usage only beyond this point</a:t>
            </a:r>
          </a:p>
        </p:txBody>
      </p:sp>
      <p:sp>
        <p:nvSpPr>
          <p:cNvPr id="4" name="Slide Number Placeholder 3"/>
          <p:cNvSpPr>
            <a:spLocks noGrp="1"/>
          </p:cNvSpPr>
          <p:nvPr>
            <p:ph type="sldNum" sz="quarter" idx="10"/>
          </p:nvPr>
        </p:nvSpPr>
        <p:spPr/>
        <p:txBody>
          <a:bodyPr/>
          <a:lstStyle/>
          <a:p>
            <a:fld id="{D10469D7-1015-4FED-8446-77ED6DA8F092}" type="slidenum">
              <a:rPr lang="en-US" altLang="en-US" smtClean="0"/>
              <a:pPr/>
              <a:t>28</a:t>
            </a:fld>
            <a:endParaRPr lang="en-US" altLang="en-US"/>
          </a:p>
        </p:txBody>
      </p:sp>
    </p:spTree>
    <p:extLst>
      <p:ext uri="{BB962C8B-B14F-4D97-AF65-F5344CB8AC3E}">
        <p14:creationId xmlns:p14="http://schemas.microsoft.com/office/powerpoint/2010/main" val="4256764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Instructions create a private, single-user annex with no jobs, but our use cases all assume you already have too many.</a:t>
            </a:r>
          </a:p>
          <a:p>
            <a:r>
              <a:rPr lang="en-US" dirty="0"/>
              <a:t>Lots of ways to solve this problem.</a:t>
            </a:r>
          </a:p>
          <a:p>
            <a:r>
              <a:rPr lang="en-US" dirty="0"/>
              <a:t>I haven’t tried any. :(</a:t>
            </a:r>
          </a:p>
          <a:p>
            <a:r>
              <a:rPr lang="en-US" dirty="0"/>
              <a:t>Maybe a personal job router?  It wouldn’t require any configuration changes to the existing pool…</a:t>
            </a:r>
          </a:p>
          <a:p>
            <a:endParaRPr lang="en-US" dirty="0"/>
          </a:p>
        </p:txBody>
      </p:sp>
      <p:sp>
        <p:nvSpPr>
          <p:cNvPr id="3" name="Title 2"/>
          <p:cNvSpPr>
            <a:spLocks noGrp="1"/>
          </p:cNvSpPr>
          <p:nvPr>
            <p:ph type="title"/>
          </p:nvPr>
        </p:nvSpPr>
        <p:spPr/>
        <p:txBody>
          <a:bodyPr/>
          <a:lstStyle/>
          <a:p>
            <a:r>
              <a:rPr lang="en-US" dirty="0"/>
              <a:t>Private Annexes?</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29</a:t>
            </a:fld>
            <a:endParaRPr lang="en-US" altLang="en-US"/>
          </a:p>
        </p:txBody>
      </p:sp>
    </p:spTree>
    <p:extLst>
      <p:ext uri="{BB962C8B-B14F-4D97-AF65-F5344CB8AC3E}">
        <p14:creationId xmlns:p14="http://schemas.microsoft.com/office/powerpoint/2010/main" val="30500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a:t>Commercial services which rent computational resources by the hour</a:t>
            </a:r>
          </a:p>
          <a:p>
            <a:pPr>
              <a:defRPr/>
            </a:pPr>
            <a:r>
              <a:rPr lang="en-US" dirty="0"/>
              <a:t>They own the hardware</a:t>
            </a:r>
          </a:p>
          <a:p>
            <a:pPr>
              <a:defRPr/>
            </a:pPr>
            <a:r>
              <a:rPr lang="en-US" dirty="0"/>
              <a:t>You provide the software</a:t>
            </a:r>
          </a:p>
          <a:p>
            <a:pPr marL="457200" lvl="1" indent="0">
              <a:buNone/>
              <a:defRPr/>
            </a:pPr>
            <a:r>
              <a:rPr lang="en-US" dirty="0"/>
              <a:t>(OS, applications, configuration, data)</a:t>
            </a:r>
          </a:p>
          <a:p>
            <a:pPr>
              <a:defRPr/>
            </a:pPr>
            <a:r>
              <a:rPr lang="en-US" dirty="0"/>
              <a:t>You can configure the networking and storage as well</a:t>
            </a:r>
          </a:p>
        </p:txBody>
      </p:sp>
      <p:sp>
        <p:nvSpPr>
          <p:cNvPr id="3" name="Slide Number Placeholder 2"/>
          <p:cNvSpPr>
            <a:spLocks noGrp="1"/>
          </p:cNvSpPr>
          <p:nvPr>
            <p:ph type="sldNum" sz="quarter" idx="10"/>
          </p:nvPr>
        </p:nvSpPr>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7A3FD86-82FE-461D-BC47-D7E4910BE182}" type="slidenum">
              <a:rPr lang="en-US" altLang="en-US" sz="1200">
                <a:solidFill>
                  <a:srgbClr val="898989"/>
                </a:solidFill>
                <a:latin typeface="Arial" panose="020B0604020202020204" pitchFamily="34" charset="0"/>
              </a:rPr>
              <a:pPr/>
              <a:t>3</a:t>
            </a:fld>
            <a:endParaRPr lang="en-US" altLang="en-US" sz="1200">
              <a:solidFill>
                <a:srgbClr val="898989"/>
              </a:solidFill>
              <a:latin typeface="Arial" panose="020B0604020202020204" pitchFamily="34" charset="0"/>
            </a:endParaRPr>
          </a:p>
        </p:txBody>
      </p:sp>
      <p:sp>
        <p:nvSpPr>
          <p:cNvPr id="4" name="Title 3"/>
          <p:cNvSpPr>
            <a:spLocks noGrp="1"/>
          </p:cNvSpPr>
          <p:nvPr>
            <p:ph type="title"/>
          </p:nvPr>
        </p:nvSpPr>
        <p:spPr/>
        <p:txBody>
          <a:bodyPr/>
          <a:lstStyle/>
          <a:p>
            <a:pPr>
              <a:defRPr/>
            </a:pPr>
            <a:r>
              <a:rPr lang="en-US" dirty="0"/>
              <a:t>What is the cloud?</a:t>
            </a:r>
          </a:p>
        </p:txBody>
      </p:sp>
    </p:spTree>
    <p:extLst>
      <p:ext uri="{BB962C8B-B14F-4D97-AF65-F5344CB8AC3E}">
        <p14:creationId xmlns:p14="http://schemas.microsoft.com/office/powerpoint/2010/main" val="2905479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Job transfer mechanisms?</a:t>
            </a:r>
          </a:p>
          <a:p>
            <a:pPr lvl="1"/>
            <a:r>
              <a:rPr lang="en-US" dirty="0"/>
              <a:t>Flocking?  Job router?</a:t>
            </a:r>
          </a:p>
          <a:p>
            <a:pPr lvl="1"/>
            <a:r>
              <a:rPr lang="en-US" dirty="0"/>
              <a:t>Using </a:t>
            </a:r>
            <a:r>
              <a:rPr lang="en-US" dirty="0">
                <a:latin typeface="Courier New" panose="02070309020205020404" pitchFamily="49" charset="0"/>
                <a:cs typeface="Courier New" panose="02070309020205020404" pitchFamily="49" charset="0"/>
              </a:rPr>
              <a:t>START</a:t>
            </a:r>
            <a:r>
              <a:rPr lang="en-US" dirty="0"/>
              <a:t> expressions instead?</a:t>
            </a:r>
          </a:p>
          <a:p>
            <a:pPr marL="914400" lvl="2" indent="0">
              <a:buNone/>
            </a:pPr>
            <a:r>
              <a:rPr lang="en-US" dirty="0"/>
              <a:t>(Security implications of sharing pool password?)</a:t>
            </a:r>
          </a:p>
          <a:p>
            <a:r>
              <a:rPr lang="en-US" dirty="0"/>
              <a:t>What about an infrastructural annex?</a:t>
            </a:r>
          </a:p>
          <a:p>
            <a:r>
              <a:rPr lang="en-US" dirty="0"/>
              <a:t>What about an annex for a group?</a:t>
            </a:r>
          </a:p>
          <a:p>
            <a:pPr marL="457200" lvl="1" indent="0">
              <a:buNone/>
            </a:pPr>
            <a:r>
              <a:rPr lang="en-US" dirty="0"/>
              <a:t>(secure group identification?)</a:t>
            </a:r>
          </a:p>
        </p:txBody>
      </p:sp>
      <p:sp>
        <p:nvSpPr>
          <p:cNvPr id="3" name="Title 2"/>
          <p:cNvSpPr>
            <a:spLocks noGrp="1"/>
          </p:cNvSpPr>
          <p:nvPr>
            <p:ph type="title"/>
          </p:nvPr>
        </p:nvSpPr>
        <p:spPr/>
        <p:txBody>
          <a:bodyPr/>
          <a:lstStyle/>
          <a:p>
            <a:r>
              <a:rPr lang="en-US" dirty="0"/>
              <a:t>Other Installation Thoughts</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30</a:t>
            </a:fld>
            <a:endParaRPr lang="en-US" altLang="en-US"/>
          </a:p>
        </p:txBody>
      </p:sp>
    </p:spTree>
    <p:extLst>
      <p:ext uri="{BB962C8B-B14F-4D97-AF65-F5344CB8AC3E}">
        <p14:creationId xmlns:p14="http://schemas.microsoft.com/office/powerpoint/2010/main" val="1634446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a:t>
            </a:r>
          </a:p>
        </p:txBody>
      </p:sp>
      <p:sp>
        <p:nvSpPr>
          <p:cNvPr id="3" name="Text Placeholder 2"/>
          <p:cNvSpPr>
            <a:spLocks noGrp="1"/>
          </p:cNvSpPr>
          <p:nvPr>
            <p:ph type="body" idx="1"/>
          </p:nvPr>
        </p:nvSpPr>
        <p:spPr/>
        <p:txBody>
          <a:bodyPr/>
          <a:lstStyle/>
          <a:p>
            <a:r>
              <a:rPr lang="en-US" dirty="0"/>
              <a:t>it’s dead, Jim</a:t>
            </a:r>
          </a:p>
        </p:txBody>
      </p:sp>
      <p:sp>
        <p:nvSpPr>
          <p:cNvPr id="4" name="Slide Number Placeholder 3"/>
          <p:cNvSpPr>
            <a:spLocks noGrp="1"/>
          </p:cNvSpPr>
          <p:nvPr>
            <p:ph type="sldNum" sz="quarter" idx="10"/>
          </p:nvPr>
        </p:nvSpPr>
        <p:spPr/>
        <p:txBody>
          <a:bodyPr/>
          <a:lstStyle/>
          <a:p>
            <a:fld id="{D10469D7-1015-4FED-8446-77ED6DA8F092}" type="slidenum">
              <a:rPr lang="en-US" altLang="en-US" smtClean="0"/>
              <a:pPr/>
              <a:t>31</a:t>
            </a:fld>
            <a:endParaRPr lang="en-US" altLang="en-US"/>
          </a:p>
        </p:txBody>
      </p:sp>
    </p:spTree>
    <p:extLst>
      <p:ext uri="{BB962C8B-B14F-4D97-AF65-F5344CB8AC3E}">
        <p14:creationId xmlns:p14="http://schemas.microsoft.com/office/powerpoint/2010/main" val="3952603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320040"/>
            <a:ext cx="8961120" cy="5486400"/>
          </a:xfrm>
        </p:spPr>
        <p:txBody>
          <a:bodyPr/>
          <a:lstStyle/>
          <a:p>
            <a:pPr marL="0" indent="0">
              <a:buNone/>
            </a:pPr>
            <a:r>
              <a:rPr lang="en-US" sz="1400" b="1" dirty="0">
                <a:latin typeface="Courier New" panose="02070309020205020404" pitchFamily="49" charset="0"/>
                <a:cs typeface="Courier New" panose="02070309020205020404" pitchFamily="49" charset="0"/>
              </a:rPr>
              <a:t>submit-3:/scratch/</a:t>
            </a:r>
            <a:r>
              <a:rPr lang="en-US" sz="1400" b="1" dirty="0" err="1">
                <a:latin typeface="Courier New" panose="02070309020205020404" pitchFamily="49" charset="0"/>
                <a:cs typeface="Courier New" panose="02070309020205020404" pitchFamily="49" charset="0"/>
              </a:rPr>
              <a:t>tlmiller</a:t>
            </a:r>
            <a:r>
              <a:rPr lang="en-US" sz="1400" b="1" dirty="0">
                <a:latin typeface="Courier New" panose="02070309020205020404" pitchFamily="49" charset="0"/>
                <a:cs typeface="Courier New" panose="02070309020205020404" pitchFamily="49" charset="0"/>
              </a:rPr>
              <a:t>/condor-8.7.0$ </a:t>
            </a:r>
            <a:r>
              <a:rPr lang="en-US" sz="1400" b="1" dirty="0" err="1">
                <a:latin typeface="Courier New" panose="02070309020205020404" pitchFamily="49" charset="0"/>
                <a:cs typeface="Courier New" panose="02070309020205020404" pitchFamily="49" charset="0"/>
              </a:rPr>
              <a:t>condor_status</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Name                      </a:t>
            </a:r>
            <a:r>
              <a:rPr lang="en-US" sz="1400" b="1" dirty="0" err="1">
                <a:latin typeface="Courier New" panose="02070309020205020404" pitchFamily="49" charset="0"/>
                <a:cs typeface="Courier New" panose="02070309020205020404" pitchFamily="49" charset="0"/>
              </a:rPr>
              <a:t>OpSys</a:t>
            </a:r>
            <a:r>
              <a:rPr lang="en-US" sz="1400" b="1" dirty="0">
                <a:latin typeface="Courier New" panose="02070309020205020404" pitchFamily="49" charset="0"/>
                <a:cs typeface="Courier New" panose="02070309020205020404" pitchFamily="49" charset="0"/>
              </a:rPr>
              <a:t>      Arch   State     Activity </a:t>
            </a:r>
            <a:r>
              <a:rPr lang="en-US" sz="1400" b="1" dirty="0" err="1">
                <a:latin typeface="Courier New" panose="02070309020205020404" pitchFamily="49" charset="0"/>
                <a:cs typeface="Courier New" panose="02070309020205020404" pitchFamily="49" charset="0"/>
              </a:rPr>
              <a:t>LoadAv</a:t>
            </a:r>
            <a:r>
              <a:rPr lang="en-US" sz="1400" b="1" dirty="0">
                <a:latin typeface="Courier New" panose="02070309020205020404" pitchFamily="49" charset="0"/>
                <a:cs typeface="Courier New" panose="02070309020205020404" pitchFamily="49" charset="0"/>
              </a:rPr>
              <a:t> Mem   Act</a:t>
            </a: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slot1@submit-3.batlab.org LINUX      X86_64 Claimed   Busy      0.680 1992  0+0</a:t>
            </a:r>
          </a:p>
          <a:p>
            <a:pPr marL="0" indent="0">
              <a:buNone/>
            </a:pPr>
            <a:r>
              <a:rPr lang="en-US" sz="1400" b="1" dirty="0">
                <a:latin typeface="Courier New" panose="02070309020205020404" pitchFamily="49" charset="0"/>
                <a:cs typeface="Courier New" panose="02070309020205020404" pitchFamily="49" charset="0"/>
              </a:rPr>
              <a:t>slot2@submit-3.batlab.org LINUX      X86_64 Claimed   Busy      0.000 1992  0+0</a:t>
            </a:r>
          </a:p>
          <a:p>
            <a:pPr marL="0" indent="0">
              <a:buNone/>
            </a:pPr>
            <a:r>
              <a:rPr lang="en-US" sz="1400" b="1" dirty="0">
                <a:latin typeface="Courier New" panose="02070309020205020404" pitchFamily="49" charset="0"/>
                <a:cs typeface="Courier New" panose="02070309020205020404" pitchFamily="49" charset="0"/>
              </a:rPr>
              <a:t>slot3@submit-3.batlab.org LINUX      X86_64 Claimed   Busy      0.000 1992  0+0</a:t>
            </a:r>
          </a:p>
          <a:p>
            <a:pPr marL="0" indent="0">
              <a:buNone/>
            </a:pPr>
            <a:r>
              <a:rPr lang="en-US" sz="1400" b="1" dirty="0">
                <a:latin typeface="Courier New" panose="02070309020205020404" pitchFamily="49" charset="0"/>
                <a:cs typeface="Courier New" panose="02070309020205020404" pitchFamily="49" charset="0"/>
              </a:rPr>
              <a:t>slot4@submit-3.batlab.org LINUX      X86_64 Claimed   Busy      0.000 1992  0+0</a:t>
            </a:r>
          </a:p>
          <a:p>
            <a:pPr marL="0" indent="0">
              <a:buNone/>
            </a:pPr>
            <a:r>
              <a:rPr lang="en-US" sz="1400" b="1" dirty="0">
                <a:latin typeface="Courier New" panose="02070309020205020404" pitchFamily="49" charset="0"/>
                <a:cs typeface="Courier New" panose="02070309020205020404" pitchFamily="49" charset="0"/>
              </a:rPr>
              <a:t>slot5@submit-3.batlab.org LINUX      X86_64 Claimed   Busy      0.000 1992  0+0</a:t>
            </a:r>
          </a:p>
          <a:p>
            <a:pPr marL="0" indent="0">
              <a:buNone/>
            </a:pPr>
            <a:r>
              <a:rPr lang="en-US" sz="1400" b="1" dirty="0">
                <a:latin typeface="Courier New" panose="02070309020205020404" pitchFamily="49" charset="0"/>
                <a:cs typeface="Courier New" panose="02070309020205020404" pitchFamily="49" charset="0"/>
              </a:rPr>
              <a:t>slot6@submit-3.batlab.org LINUX      X86_64 Claimed   Busy      0.000 1992  0+0</a:t>
            </a:r>
          </a:p>
          <a:p>
            <a:pPr marL="0" indent="0">
              <a:buNone/>
            </a:pPr>
            <a:r>
              <a:rPr lang="en-US" sz="1400" b="1" dirty="0">
                <a:latin typeface="Courier New" panose="02070309020205020404" pitchFamily="49" charset="0"/>
                <a:cs typeface="Courier New" panose="02070309020205020404" pitchFamily="49" charset="0"/>
              </a:rPr>
              <a:t>slot7@submit-3.batlab.org LINUX      X86_64 Claimed   Busy      0.000 1992  0+0</a:t>
            </a:r>
          </a:p>
          <a:p>
            <a:pPr marL="0" indent="0">
              <a:buNone/>
            </a:pPr>
            <a:r>
              <a:rPr lang="en-US" sz="1400" b="1" dirty="0">
                <a:latin typeface="Courier New" panose="02070309020205020404" pitchFamily="49" charset="0"/>
                <a:cs typeface="Courier New" panose="02070309020205020404" pitchFamily="49" charset="0"/>
              </a:rPr>
              <a:t>slot8@submit-3.batlab.org LINUX      X86_64 Claimed   Busy      0.000 1992  0+0</a:t>
            </a: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               Total Owner Claimed Unclaimed Matched Preempting Backfill  Drain</a:t>
            </a:r>
          </a:p>
          <a:p>
            <a:pPr marL="0" indent="0">
              <a:buNone/>
            </a:pPr>
            <a:r>
              <a:rPr lang="en-US" sz="1400" b="1" dirty="0">
                <a:latin typeface="Courier New" panose="02070309020205020404" pitchFamily="49" charset="0"/>
                <a:cs typeface="Courier New" panose="02070309020205020404" pitchFamily="49" charset="0"/>
              </a:rPr>
              <a:t>  X86_64/LINUX     8     0       8         0       0          0        0      0</a:t>
            </a:r>
          </a:p>
          <a:p>
            <a:pPr marL="0" indent="0">
              <a:buNone/>
            </a:pPr>
            <a:r>
              <a:rPr lang="en-US" sz="1400" b="1" dirty="0">
                <a:latin typeface="Courier New" panose="02070309020205020404" pitchFamily="49" charset="0"/>
                <a:cs typeface="Courier New" panose="02070309020205020404" pitchFamily="49" charset="0"/>
              </a:rPr>
              <a:t>         Total     8     0       8         0       0          0        0      0</a:t>
            </a:r>
          </a:p>
          <a:p>
            <a:pPr marL="0" indent="0">
              <a:buNone/>
            </a:pPr>
            <a:endParaRPr lang="en-US" sz="12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32</a:t>
            </a:fld>
            <a:endParaRPr lang="en-US" altLang="en-US"/>
          </a:p>
        </p:txBody>
      </p:sp>
    </p:spTree>
    <p:extLst>
      <p:ext uri="{BB962C8B-B14F-4D97-AF65-F5344CB8AC3E}">
        <p14:creationId xmlns:p14="http://schemas.microsoft.com/office/powerpoint/2010/main" val="1380255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320040"/>
            <a:ext cx="8961120" cy="5486400"/>
          </a:xfrm>
        </p:spPr>
        <p:txBody>
          <a:bodyPr/>
          <a:lstStyle/>
          <a:p>
            <a:pPr marL="0" indent="0">
              <a:buNone/>
            </a:pPr>
            <a:r>
              <a:rPr lang="en-US" sz="1400" b="1" dirty="0">
                <a:latin typeface="Courier New" panose="02070309020205020404" pitchFamily="49" charset="0"/>
                <a:cs typeface="Courier New" panose="02070309020205020404" pitchFamily="49" charset="0"/>
              </a:rPr>
              <a:t>submit-3:/scratch/</a:t>
            </a:r>
            <a:r>
              <a:rPr lang="en-US" sz="1400" b="1" dirty="0" err="1">
                <a:latin typeface="Courier New" panose="02070309020205020404" pitchFamily="49" charset="0"/>
                <a:cs typeface="Courier New" panose="02070309020205020404" pitchFamily="49" charset="0"/>
              </a:rPr>
              <a:t>tlmiller</a:t>
            </a:r>
            <a:r>
              <a:rPr lang="en-US" sz="1400" b="1" dirty="0">
                <a:latin typeface="Courier New" panose="02070309020205020404" pitchFamily="49" charset="0"/>
                <a:cs typeface="Courier New" panose="02070309020205020404" pitchFamily="49" charset="0"/>
              </a:rPr>
              <a:t>/condor-8.7.0$ </a:t>
            </a:r>
            <a:r>
              <a:rPr lang="en-US" sz="1400" b="1" dirty="0" err="1">
                <a:latin typeface="Courier New" panose="02070309020205020404" pitchFamily="49" charset="0"/>
                <a:cs typeface="Courier New" panose="02070309020205020404" pitchFamily="49" charset="0"/>
              </a:rPr>
              <a:t>condor_q</a:t>
            </a:r>
            <a:endParaRPr lang="en-US" sz="1400" b="1" dirty="0">
              <a:latin typeface="Courier New" panose="02070309020205020404" pitchFamily="49" charset="0"/>
              <a:cs typeface="Courier New" panose="02070309020205020404" pitchFamily="49" charset="0"/>
            </a:endParaRP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Schedd</a:t>
            </a:r>
            <a:r>
              <a:rPr lang="en-US" sz="1400" b="1" dirty="0">
                <a:latin typeface="Courier New" panose="02070309020205020404" pitchFamily="49" charset="0"/>
                <a:cs typeface="Courier New" panose="02070309020205020404" pitchFamily="49" charset="0"/>
              </a:rPr>
              <a:t>: submit-3.batlab.org : &lt;128.104.100.22:50002?... @ 03/02/17 17:02:24</a:t>
            </a:r>
          </a:p>
          <a:p>
            <a:pPr marL="0" indent="0">
              <a:buNone/>
            </a:pPr>
            <a:r>
              <a:rPr lang="en-US" sz="1400" b="1" dirty="0">
                <a:latin typeface="Courier New" panose="02070309020205020404" pitchFamily="49" charset="0"/>
                <a:cs typeface="Courier New" panose="02070309020205020404" pitchFamily="49" charset="0"/>
              </a:rPr>
              <a:t>OWNER    BATCH_NAME       SUBMITTED   DONE   RUN    IDLE  TOTAL JOB_IDS</a:t>
            </a:r>
          </a:p>
          <a:p>
            <a:pPr marL="0" indent="0">
              <a:buNone/>
            </a:pPr>
            <a:r>
              <a:rPr lang="en-US" sz="1400" b="1" dirty="0" err="1">
                <a:latin typeface="Courier New" panose="02070309020205020404" pitchFamily="49" charset="0"/>
                <a:cs typeface="Courier New" panose="02070309020205020404" pitchFamily="49" charset="0"/>
              </a:rPr>
              <a:t>tlmiller</a:t>
            </a:r>
            <a:r>
              <a:rPr lang="en-US" sz="1400" b="1" dirty="0">
                <a:latin typeface="Courier New" panose="02070309020205020404" pitchFamily="49" charset="0"/>
                <a:cs typeface="Courier New" panose="02070309020205020404" pitchFamily="49" charset="0"/>
              </a:rPr>
              <a:t> CMD: /bin/</a:t>
            </a:r>
            <a:r>
              <a:rPr lang="en-US" sz="1400" b="1" dirty="0" err="1">
                <a:latin typeface="Courier New" panose="02070309020205020404" pitchFamily="49" charset="0"/>
                <a:cs typeface="Courier New" panose="02070309020205020404" pitchFamily="49" charset="0"/>
              </a:rPr>
              <a:t>sle</a:t>
            </a:r>
            <a:r>
              <a:rPr lang="en-US" sz="1400" b="1" dirty="0">
                <a:latin typeface="Courier New" panose="02070309020205020404" pitchFamily="49" charset="0"/>
                <a:cs typeface="Courier New" panose="02070309020205020404" pitchFamily="49" charset="0"/>
              </a:rPr>
              <a:t>   3/2  09:59    320      8    672   1000 3.320-999</a:t>
            </a: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680 jobs; 0 completed, 0 removed, 672 idle, 8 running, 0 held, 0 suspended</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33</a:t>
            </a:fld>
            <a:endParaRPr lang="en-US" altLang="en-US"/>
          </a:p>
        </p:txBody>
      </p:sp>
    </p:spTree>
    <p:extLst>
      <p:ext uri="{BB962C8B-B14F-4D97-AF65-F5344CB8AC3E}">
        <p14:creationId xmlns:p14="http://schemas.microsoft.com/office/powerpoint/2010/main" val="1807418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112ED7D-98F8-4F4F-A793-74ECB7F395DA}" type="slidenum">
              <a:rPr lang="en-US" altLang="en-US" smtClean="0"/>
              <a:pPr/>
              <a:t>34</a:t>
            </a:fld>
            <a:endParaRPr lang="en-US" altLang="en-US"/>
          </a:p>
        </p:txBody>
      </p:sp>
      <p:pic>
        <p:nvPicPr>
          <p:cNvPr id="6" name="Content Placeholder 5"/>
          <p:cNvPicPr>
            <a:picLocks noGrp="1" noChangeAspect="1"/>
          </p:cNvPicPr>
          <p:nvPr>
            <p:ph idx="1"/>
          </p:nvPr>
        </p:nvPicPr>
        <p:blipFill rotWithShape="1">
          <a:blip r:embed="rId3"/>
          <a:srcRect l="257" t="6118" r="257" b="6118"/>
          <a:stretch/>
        </p:blipFill>
        <p:spPr>
          <a:xfrm>
            <a:off x="91440" y="502920"/>
            <a:ext cx="8915400" cy="5212080"/>
          </a:xfrm>
        </p:spPr>
      </p:pic>
    </p:spTree>
    <p:extLst>
      <p:ext uri="{BB962C8B-B14F-4D97-AF65-F5344CB8AC3E}">
        <p14:creationId xmlns:p14="http://schemas.microsoft.com/office/powerpoint/2010/main" val="139564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320040"/>
            <a:ext cx="8961120" cy="5486400"/>
          </a:xfrm>
        </p:spPr>
        <p:txBody>
          <a:bodyPr/>
          <a:lstStyle/>
          <a:p>
            <a:pPr marL="0" indent="0">
              <a:buNone/>
            </a:pPr>
            <a:r>
              <a:rPr lang="en-US" sz="1400" b="1" dirty="0">
                <a:latin typeface="Courier New" panose="02070309020205020404" pitchFamily="49" charset="0"/>
                <a:cs typeface="Courier New" panose="02070309020205020404" pitchFamily="49" charset="0"/>
              </a:rPr>
              <a:t>submit-3:/scratch/</a:t>
            </a:r>
            <a:r>
              <a:rPr lang="en-US" sz="1400" b="1" dirty="0" err="1">
                <a:latin typeface="Courier New" panose="02070309020205020404" pitchFamily="49" charset="0"/>
                <a:cs typeface="Courier New" panose="02070309020205020404" pitchFamily="49" charset="0"/>
              </a:rPr>
              <a:t>tlmiller</a:t>
            </a:r>
            <a:r>
              <a:rPr lang="en-US" sz="1400" b="1" dirty="0">
                <a:latin typeface="Courier New" panose="02070309020205020404" pitchFamily="49" charset="0"/>
                <a:cs typeface="Courier New" panose="02070309020205020404" pitchFamily="49" charset="0"/>
              </a:rPr>
              <a:t>/condor-8.7.0$ </a:t>
            </a:r>
            <a:r>
              <a:rPr lang="en-US" sz="1400" b="1" dirty="0" err="1">
                <a:latin typeface="Courier New" panose="02070309020205020404" pitchFamily="49" charset="0"/>
                <a:cs typeface="Courier New" panose="02070309020205020404" pitchFamily="49" charset="0"/>
              </a:rPr>
              <a:t>condor_annex</a:t>
            </a:r>
            <a:r>
              <a:rPr lang="en-US" sz="1400" b="1" dirty="0">
                <a:latin typeface="Courier New" panose="02070309020205020404" pitchFamily="49" charset="0"/>
                <a:cs typeface="Courier New" panose="02070309020205020404" pitchFamily="49" charset="0"/>
              </a:rPr>
              <a:t> -count 4 -annex-name </a:t>
            </a:r>
            <a:r>
              <a:rPr lang="en-US" sz="1400" b="1" dirty="0" err="1">
                <a:latin typeface="Courier New" panose="02070309020205020404" pitchFamily="49" charset="0"/>
                <a:cs typeface="Courier New" panose="02070309020205020404" pitchFamily="49" charset="0"/>
              </a:rPr>
              <a:t>DemoAnnex</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Will request 4 m4.large on-demand instances for 0.83 hours.  Each instance will terminate after being idle for 0.25 hours.</a:t>
            </a:r>
          </a:p>
          <a:p>
            <a:pPr marL="0" indent="0">
              <a:buNone/>
            </a:pPr>
            <a:r>
              <a:rPr lang="en-US" sz="1400" b="1" dirty="0">
                <a:latin typeface="Courier New" panose="02070309020205020404" pitchFamily="49" charset="0"/>
                <a:cs typeface="Courier New" panose="02070309020205020404" pitchFamily="49" charset="0"/>
              </a:rPr>
              <a:t>To change the instance type, use the -</a:t>
            </a:r>
            <a:r>
              <a:rPr lang="en-US" sz="1400" b="1" dirty="0" err="1">
                <a:latin typeface="Courier New" panose="02070309020205020404" pitchFamily="49" charset="0"/>
                <a:cs typeface="Courier New" panose="02070309020205020404" pitchFamily="49" charset="0"/>
              </a:rPr>
              <a:t>aws</a:t>
            </a:r>
            <a:r>
              <a:rPr lang="en-US" sz="1400" b="1" dirty="0">
                <a:latin typeface="Courier New" panose="02070309020205020404" pitchFamily="49" charset="0"/>
                <a:cs typeface="Courier New" panose="02070309020205020404" pitchFamily="49" charset="0"/>
              </a:rPr>
              <a:t>-on-demand-instance-type flag.</a:t>
            </a:r>
          </a:p>
          <a:p>
            <a:pPr marL="0" indent="0">
              <a:buNone/>
            </a:pPr>
            <a:r>
              <a:rPr lang="en-US" sz="1400" b="1" dirty="0">
                <a:latin typeface="Courier New" panose="02070309020205020404" pitchFamily="49" charset="0"/>
                <a:cs typeface="Courier New" panose="02070309020205020404" pitchFamily="49" charset="0"/>
              </a:rPr>
              <a:t>To change the lease duration, use the -duration flag.</a:t>
            </a:r>
          </a:p>
          <a:p>
            <a:pPr marL="0" indent="0">
              <a:buNone/>
            </a:pPr>
            <a:r>
              <a:rPr lang="en-US" sz="1400" b="1" dirty="0">
                <a:latin typeface="Courier New" panose="02070309020205020404" pitchFamily="49" charset="0"/>
                <a:cs typeface="Courier New" panose="02070309020205020404" pitchFamily="49" charset="0"/>
              </a:rPr>
              <a:t>To change how long an idle instance will wait before terminating itself, use the -idle flag.</a:t>
            </a:r>
          </a:p>
          <a:p>
            <a:pPr marL="0" indent="0">
              <a:buNone/>
            </a:pPr>
            <a:r>
              <a:rPr lang="en-US" sz="1400" b="1" dirty="0">
                <a:latin typeface="Courier New" panose="02070309020205020404" pitchFamily="49" charset="0"/>
                <a:cs typeface="Courier New" panose="02070309020205020404" pitchFamily="49" charset="0"/>
              </a:rPr>
              <a:t>DemoAnnexfd036dff-2a62-431f-95b4-d03ebe407729</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35</a:t>
            </a:fld>
            <a:endParaRPr lang="en-US" altLang="en-US"/>
          </a:p>
        </p:txBody>
      </p:sp>
    </p:spTree>
    <p:extLst>
      <p:ext uri="{BB962C8B-B14F-4D97-AF65-F5344CB8AC3E}">
        <p14:creationId xmlns:p14="http://schemas.microsoft.com/office/powerpoint/2010/main" val="2884673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112ED7D-98F8-4F4F-A793-74ECB7F395DA}" type="slidenum">
              <a:rPr lang="en-US" altLang="en-US" smtClean="0"/>
              <a:pPr/>
              <a:t>36</a:t>
            </a:fld>
            <a:endParaRPr lang="en-US" altLang="en-US"/>
          </a:p>
        </p:txBody>
      </p:sp>
      <p:pic>
        <p:nvPicPr>
          <p:cNvPr id="6" name="Content Placeholder 5"/>
          <p:cNvPicPr>
            <a:picLocks noGrp="1" noChangeAspect="1"/>
          </p:cNvPicPr>
          <p:nvPr>
            <p:ph idx="1"/>
          </p:nvPr>
        </p:nvPicPr>
        <p:blipFill rotWithShape="1">
          <a:blip r:embed="rId3"/>
          <a:srcRect l="256" t="6153" r="256" b="6153"/>
          <a:stretch/>
        </p:blipFill>
        <p:spPr>
          <a:xfrm>
            <a:off x="91440" y="502920"/>
            <a:ext cx="8915400" cy="5212080"/>
          </a:xfrm>
        </p:spPr>
      </p:pic>
    </p:spTree>
    <p:extLst>
      <p:ext uri="{BB962C8B-B14F-4D97-AF65-F5344CB8AC3E}">
        <p14:creationId xmlns:p14="http://schemas.microsoft.com/office/powerpoint/2010/main" val="4254270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320040"/>
            <a:ext cx="8961120" cy="5486400"/>
          </a:xfrm>
        </p:spPr>
        <p:txBody>
          <a:bodyPr/>
          <a:lstStyle/>
          <a:p>
            <a:pPr marL="0" indent="0">
              <a:buNone/>
            </a:pPr>
            <a:r>
              <a:rPr lang="en-US" sz="1400" b="1" dirty="0">
                <a:latin typeface="Courier New" panose="02070309020205020404" pitchFamily="49" charset="0"/>
                <a:cs typeface="Courier New" panose="02070309020205020404" pitchFamily="49" charset="0"/>
              </a:rPr>
              <a:t>submit-3:/scratch/</a:t>
            </a:r>
            <a:r>
              <a:rPr lang="en-US" sz="1400" b="1" dirty="0" err="1">
                <a:latin typeface="Courier New" panose="02070309020205020404" pitchFamily="49" charset="0"/>
                <a:cs typeface="Courier New" panose="02070309020205020404" pitchFamily="49" charset="0"/>
              </a:rPr>
              <a:t>tlmiller</a:t>
            </a:r>
            <a:r>
              <a:rPr lang="en-US" sz="1400" b="1" dirty="0">
                <a:latin typeface="Courier New" panose="02070309020205020404" pitchFamily="49" charset="0"/>
                <a:cs typeface="Courier New" panose="02070309020205020404" pitchFamily="49" charset="0"/>
              </a:rPr>
              <a:t>/condor-8.7.0$ </a:t>
            </a:r>
            <a:r>
              <a:rPr lang="en-US" sz="1400" b="1" dirty="0" err="1">
                <a:latin typeface="Courier New" panose="02070309020205020404" pitchFamily="49" charset="0"/>
                <a:cs typeface="Courier New" panose="02070309020205020404" pitchFamily="49" charset="0"/>
              </a:rPr>
              <a:t>condor_status</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Name                               </a:t>
            </a:r>
            <a:r>
              <a:rPr lang="en-US" sz="1400" b="1" dirty="0" err="1">
                <a:latin typeface="Courier New" panose="02070309020205020404" pitchFamily="49" charset="0"/>
                <a:cs typeface="Courier New" panose="02070309020205020404" pitchFamily="49" charset="0"/>
              </a:rPr>
              <a:t>OpSys</a:t>
            </a:r>
            <a:r>
              <a:rPr lang="en-US" sz="1400" b="1" dirty="0">
                <a:latin typeface="Courier New" panose="02070309020205020404" pitchFamily="49" charset="0"/>
                <a:cs typeface="Courier New" panose="02070309020205020404" pitchFamily="49" charset="0"/>
              </a:rPr>
              <a:t>      Arch   State     Activity </a:t>
            </a:r>
            <a:r>
              <a:rPr lang="en-US" sz="1400" b="1" dirty="0" err="1">
                <a:latin typeface="Courier New" panose="02070309020205020404" pitchFamily="49" charset="0"/>
                <a:cs typeface="Courier New" panose="02070309020205020404" pitchFamily="49" charset="0"/>
              </a:rPr>
              <a:t>LoadAv</a:t>
            </a:r>
            <a:endParaRPr lang="en-US" sz="1400" b="1" dirty="0">
              <a:latin typeface="Courier New" panose="02070309020205020404" pitchFamily="49" charset="0"/>
              <a:cs typeface="Courier New" panose="02070309020205020404" pitchFamily="49" charset="0"/>
            </a:endParaRP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slot1@ip-172-31-1-200.ec2.internal LINUX      X86_64 Claimed   Busy      0.750</a:t>
            </a:r>
          </a:p>
          <a:p>
            <a:pPr marL="0" indent="0">
              <a:buNone/>
            </a:pPr>
            <a:r>
              <a:rPr lang="en-US" sz="1400" b="1" dirty="0">
                <a:latin typeface="Courier New" panose="02070309020205020404" pitchFamily="49" charset="0"/>
                <a:cs typeface="Courier New" panose="02070309020205020404" pitchFamily="49" charset="0"/>
              </a:rPr>
              <a:t>slot2@ip-172-31-1-200.ec2.internal LINUX      X86_64 Claimed   Busy      0.000</a:t>
            </a:r>
          </a:p>
          <a:p>
            <a:pPr marL="0" indent="0">
              <a:buNone/>
            </a:pPr>
            <a:r>
              <a:rPr lang="en-US" sz="1400" b="1" dirty="0">
                <a:latin typeface="Courier New" panose="02070309020205020404" pitchFamily="49" charset="0"/>
                <a:cs typeface="Courier New" panose="02070309020205020404" pitchFamily="49" charset="0"/>
              </a:rPr>
              <a:t>slot1@ip-172-31-7-143.ec2.internal LINUX      X86_64 Claimed   Busy      0.820</a:t>
            </a:r>
          </a:p>
          <a:p>
            <a:pPr marL="0" indent="0">
              <a:buNone/>
            </a:pPr>
            <a:r>
              <a:rPr lang="en-US" sz="1400" b="1" dirty="0">
                <a:latin typeface="Courier New" panose="02070309020205020404" pitchFamily="49" charset="0"/>
                <a:cs typeface="Courier New" panose="02070309020205020404" pitchFamily="49" charset="0"/>
              </a:rPr>
              <a:t>slot2@ip-172-31-7-143.ec2.internal LINUX      X86_64 Claimed   Busy      0.000</a:t>
            </a:r>
          </a:p>
          <a:p>
            <a:pPr marL="0" indent="0">
              <a:buNone/>
            </a:pPr>
            <a:r>
              <a:rPr lang="en-US" sz="1400" b="1" dirty="0">
                <a:latin typeface="Courier New" panose="02070309020205020404" pitchFamily="49" charset="0"/>
                <a:cs typeface="Courier New" panose="02070309020205020404" pitchFamily="49" charset="0"/>
              </a:rPr>
              <a:t>slot1@ip-172-31-8-173.ec2.internal LINUX      X86_64 Claimed   Busy      0.590</a:t>
            </a:r>
          </a:p>
          <a:p>
            <a:pPr marL="0" indent="0">
              <a:buNone/>
            </a:pPr>
            <a:r>
              <a:rPr lang="en-US" sz="1400" b="1" dirty="0">
                <a:latin typeface="Courier New" panose="02070309020205020404" pitchFamily="49" charset="0"/>
                <a:cs typeface="Courier New" panose="02070309020205020404" pitchFamily="49" charset="0"/>
              </a:rPr>
              <a:t>slot2@ip-172-31-8-173.ec2.internal LINUX      X86_64 Claimed   Busy      0.000</a:t>
            </a:r>
          </a:p>
          <a:p>
            <a:pPr marL="0" indent="0">
              <a:buNone/>
            </a:pPr>
            <a:r>
              <a:rPr lang="en-US" sz="1400" b="1" dirty="0">
                <a:latin typeface="Courier New" panose="02070309020205020404" pitchFamily="49" charset="0"/>
                <a:cs typeface="Courier New" panose="02070309020205020404" pitchFamily="49" charset="0"/>
              </a:rPr>
              <a:t>slot1@ip-172-31-15-86.ec2.internal LINUX      X86_64 Claimed   Busy      0.650</a:t>
            </a:r>
          </a:p>
          <a:p>
            <a:pPr marL="0" indent="0">
              <a:buNone/>
            </a:pPr>
            <a:r>
              <a:rPr lang="en-US" sz="1400" b="1" dirty="0">
                <a:latin typeface="Courier New" panose="02070309020205020404" pitchFamily="49" charset="0"/>
                <a:cs typeface="Courier New" panose="02070309020205020404" pitchFamily="49" charset="0"/>
              </a:rPr>
              <a:t>slot2@ip-172-31-15-86.ec2.internal LINUX      X86_64 Claimed   Busy      0.000</a:t>
            </a:r>
          </a:p>
          <a:p>
            <a:pPr marL="0" indent="0">
              <a:buNone/>
            </a:pPr>
            <a:r>
              <a:rPr lang="en-US" sz="1400" b="1" dirty="0">
                <a:latin typeface="Courier New" panose="02070309020205020404" pitchFamily="49" charset="0"/>
                <a:cs typeface="Courier New" panose="02070309020205020404" pitchFamily="49" charset="0"/>
              </a:rPr>
              <a:t>slot1@submit-3.batlab.org          LINUX      X86_64 Claimed   Busy      0.940</a:t>
            </a:r>
          </a:p>
          <a:p>
            <a:pPr marL="0" indent="0">
              <a:buNone/>
            </a:pPr>
            <a:r>
              <a:rPr lang="en-US" sz="1400" b="1" dirty="0">
                <a:latin typeface="Courier New" panose="02070309020205020404" pitchFamily="49" charset="0"/>
                <a:cs typeface="Courier New" panose="02070309020205020404" pitchFamily="49" charset="0"/>
              </a:rPr>
              <a:t>slot2@submit-3.batlab.org          LINUX      X86_64 Claimed   Busy      0.000</a:t>
            </a:r>
          </a:p>
          <a:p>
            <a:pPr marL="0" indent="0">
              <a:buNone/>
            </a:pPr>
            <a:r>
              <a:rPr lang="en-US" sz="1400" b="1" dirty="0">
                <a:latin typeface="Courier New" panose="02070309020205020404" pitchFamily="49" charset="0"/>
                <a:cs typeface="Courier New" panose="02070309020205020404" pitchFamily="49" charset="0"/>
              </a:rPr>
              <a:t>slot3@submit-3.batlab.org          LINUX      X86_64 Claimed   Busy      0.000</a:t>
            </a:r>
          </a:p>
          <a:p>
            <a:pPr marL="0" indent="0">
              <a:buNone/>
            </a:pPr>
            <a:r>
              <a:rPr lang="en-US" sz="1400" b="1" dirty="0">
                <a:latin typeface="Courier New" panose="02070309020205020404" pitchFamily="49" charset="0"/>
                <a:cs typeface="Courier New" panose="02070309020205020404" pitchFamily="49" charset="0"/>
              </a:rPr>
              <a:t>slot4@submit-3.batlab.org          LINUX      X86_64 Claimed   Busy      0.000</a:t>
            </a:r>
          </a:p>
          <a:p>
            <a:pPr marL="0" indent="0">
              <a:buNone/>
            </a:pPr>
            <a:r>
              <a:rPr lang="en-US" sz="1400" b="1" dirty="0">
                <a:latin typeface="Courier New" panose="02070309020205020404" pitchFamily="49" charset="0"/>
                <a:cs typeface="Courier New" panose="02070309020205020404" pitchFamily="49" charset="0"/>
              </a:rPr>
              <a:t>slot5@submit-3.batlab.org          LINUX      X86_64 Claimed   Busy      0.000</a:t>
            </a:r>
          </a:p>
          <a:p>
            <a:pPr marL="0" indent="0">
              <a:buNone/>
            </a:pPr>
            <a:r>
              <a:rPr lang="en-US" sz="1400" b="1" dirty="0">
                <a:latin typeface="Courier New" panose="02070309020205020404" pitchFamily="49" charset="0"/>
                <a:cs typeface="Courier New" panose="02070309020205020404" pitchFamily="49" charset="0"/>
              </a:rPr>
              <a:t>slot6@submit-3.batlab.org          LINUX      X86_64 Claimed   Busy      0.000</a:t>
            </a:r>
          </a:p>
          <a:p>
            <a:pPr marL="0" indent="0">
              <a:buNone/>
            </a:pPr>
            <a:r>
              <a:rPr lang="en-US" sz="1400" b="1" dirty="0">
                <a:latin typeface="Courier New" panose="02070309020205020404" pitchFamily="49" charset="0"/>
                <a:cs typeface="Courier New" panose="02070309020205020404" pitchFamily="49" charset="0"/>
              </a:rPr>
              <a:t>slot7@submit-3.batlab.org          LINUX      X86_64 Claimed   Busy      0.000</a:t>
            </a:r>
          </a:p>
          <a:p>
            <a:pPr marL="0" indent="0">
              <a:buNone/>
            </a:pPr>
            <a:r>
              <a:rPr lang="en-US" sz="1400" b="1" dirty="0">
                <a:latin typeface="Courier New" panose="02070309020205020404" pitchFamily="49" charset="0"/>
                <a:cs typeface="Courier New" panose="02070309020205020404" pitchFamily="49" charset="0"/>
              </a:rPr>
              <a:t>slot8@submit-3.batlab.org          LINUX      X86_64 Claimed   Busy      0.000</a:t>
            </a: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              Total Owner Claimed Unclaimed Matched Preempting Backfill  Drain</a:t>
            </a:r>
          </a:p>
          <a:p>
            <a:pPr marL="0" indent="0">
              <a:buNone/>
            </a:pPr>
            <a:r>
              <a:rPr lang="en-US" sz="1400" b="1" dirty="0">
                <a:latin typeface="Courier New" panose="02070309020205020404" pitchFamily="49" charset="0"/>
                <a:cs typeface="Courier New" panose="02070309020205020404" pitchFamily="49" charset="0"/>
              </a:rPr>
              <a:t> X86_64/LINUX    16     0      16         0       0          0        0      0</a:t>
            </a:r>
          </a:p>
          <a:p>
            <a:pPr marL="0" indent="0">
              <a:buNone/>
            </a:pPr>
            <a:r>
              <a:rPr lang="en-US" sz="1400" b="1" dirty="0">
                <a:latin typeface="Courier New" panose="02070309020205020404" pitchFamily="49" charset="0"/>
                <a:cs typeface="Courier New" panose="02070309020205020404" pitchFamily="49" charset="0"/>
              </a:rPr>
              <a:t>        Total    16     0      16         0       0          0        0      0</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37</a:t>
            </a:fld>
            <a:endParaRPr lang="en-US" altLang="en-US"/>
          </a:p>
        </p:txBody>
      </p:sp>
    </p:spTree>
    <p:extLst>
      <p:ext uri="{BB962C8B-B14F-4D97-AF65-F5344CB8AC3E}">
        <p14:creationId xmlns:p14="http://schemas.microsoft.com/office/powerpoint/2010/main" val="1901006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320040"/>
            <a:ext cx="8961120" cy="5486400"/>
          </a:xfrm>
        </p:spPr>
        <p:txBody>
          <a:bodyPr/>
          <a:lstStyle/>
          <a:p>
            <a:pPr marL="0" indent="0">
              <a:buNone/>
            </a:pPr>
            <a:r>
              <a:rPr lang="en-US" sz="1400" b="1" dirty="0">
                <a:latin typeface="Courier New" panose="02070309020205020404" pitchFamily="49" charset="0"/>
                <a:cs typeface="Courier New" panose="02070309020205020404" pitchFamily="49" charset="0"/>
              </a:rPr>
              <a:t>submit-3:/scratch/</a:t>
            </a:r>
            <a:r>
              <a:rPr lang="en-US" sz="1400" b="1" dirty="0" err="1">
                <a:latin typeface="Courier New" panose="02070309020205020404" pitchFamily="49" charset="0"/>
                <a:cs typeface="Courier New" panose="02070309020205020404" pitchFamily="49" charset="0"/>
              </a:rPr>
              <a:t>tlmiller</a:t>
            </a:r>
            <a:r>
              <a:rPr lang="en-US" sz="1400" b="1" dirty="0">
                <a:latin typeface="Courier New" panose="02070309020205020404" pitchFamily="49" charset="0"/>
                <a:cs typeface="Courier New" panose="02070309020205020404" pitchFamily="49" charset="0"/>
              </a:rPr>
              <a:t>/condor-8.7.0$ </a:t>
            </a:r>
            <a:r>
              <a:rPr lang="en-US" sz="1400" b="1" dirty="0" err="1">
                <a:latin typeface="Courier New" panose="02070309020205020404" pitchFamily="49" charset="0"/>
                <a:cs typeface="Courier New" panose="02070309020205020404" pitchFamily="49" charset="0"/>
              </a:rPr>
              <a:t>condor_status</a:t>
            </a:r>
            <a:r>
              <a:rPr lang="en-US" sz="1400" b="1" dirty="0">
                <a:latin typeface="Courier New" panose="02070309020205020404" pitchFamily="49" charset="0"/>
                <a:cs typeface="Courier New" panose="02070309020205020404" pitchFamily="49" charset="0"/>
              </a:rPr>
              <a:t> -annex </a:t>
            </a:r>
            <a:r>
              <a:rPr lang="en-US" sz="1400" b="1" dirty="0" err="1">
                <a:latin typeface="Courier New" panose="02070309020205020404" pitchFamily="49" charset="0"/>
                <a:cs typeface="Courier New" panose="02070309020205020404" pitchFamily="49" charset="0"/>
              </a:rPr>
              <a:t>DemoAnnex</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Name                               </a:t>
            </a:r>
            <a:r>
              <a:rPr lang="en-US" sz="1400" b="1" dirty="0" err="1">
                <a:latin typeface="Courier New" panose="02070309020205020404" pitchFamily="49" charset="0"/>
                <a:cs typeface="Courier New" panose="02070309020205020404" pitchFamily="49" charset="0"/>
              </a:rPr>
              <a:t>OpSys</a:t>
            </a:r>
            <a:r>
              <a:rPr lang="en-US" sz="1400" b="1" dirty="0">
                <a:latin typeface="Courier New" panose="02070309020205020404" pitchFamily="49" charset="0"/>
                <a:cs typeface="Courier New" panose="02070309020205020404" pitchFamily="49" charset="0"/>
              </a:rPr>
              <a:t>      Arch   State     Activity </a:t>
            </a:r>
            <a:r>
              <a:rPr lang="en-US" sz="1400" b="1" dirty="0" err="1">
                <a:latin typeface="Courier New" panose="02070309020205020404" pitchFamily="49" charset="0"/>
                <a:cs typeface="Courier New" panose="02070309020205020404" pitchFamily="49" charset="0"/>
              </a:rPr>
              <a:t>LoadAv</a:t>
            </a:r>
            <a:endParaRPr lang="en-US" sz="1400" b="1" dirty="0">
              <a:latin typeface="Courier New" panose="02070309020205020404" pitchFamily="49" charset="0"/>
              <a:cs typeface="Courier New" panose="02070309020205020404" pitchFamily="49" charset="0"/>
            </a:endParaRP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slot1@ip-172-31-1-200.ec2.internal LINUX      X86_64 Claimed   Busy      0.010</a:t>
            </a:r>
          </a:p>
          <a:p>
            <a:pPr marL="0" indent="0">
              <a:buNone/>
            </a:pPr>
            <a:r>
              <a:rPr lang="en-US" sz="1400" b="1" dirty="0">
                <a:latin typeface="Courier New" panose="02070309020205020404" pitchFamily="49" charset="0"/>
                <a:cs typeface="Courier New" panose="02070309020205020404" pitchFamily="49" charset="0"/>
              </a:rPr>
              <a:t>slot2@ip-172-31-1-200.ec2.internal LINUX      X86_64 Claimed   Busy      0.000</a:t>
            </a:r>
          </a:p>
          <a:p>
            <a:pPr marL="0" indent="0">
              <a:buNone/>
            </a:pPr>
            <a:r>
              <a:rPr lang="en-US" sz="1400" b="1" dirty="0">
                <a:latin typeface="Courier New" panose="02070309020205020404" pitchFamily="49" charset="0"/>
                <a:cs typeface="Courier New" panose="02070309020205020404" pitchFamily="49" charset="0"/>
              </a:rPr>
              <a:t>slot1@ip-172-31-7-143.ec2.internal LINUX      X86_64 Claimed   Busy      0.820</a:t>
            </a:r>
          </a:p>
          <a:p>
            <a:pPr marL="0" indent="0">
              <a:buNone/>
            </a:pPr>
            <a:r>
              <a:rPr lang="en-US" sz="1400" b="1" dirty="0">
                <a:latin typeface="Courier New" panose="02070309020205020404" pitchFamily="49" charset="0"/>
                <a:cs typeface="Courier New" panose="02070309020205020404" pitchFamily="49" charset="0"/>
              </a:rPr>
              <a:t>slot2@ip-172-31-7-143.ec2.internal LINUX      X86_64 Claimed   Busy      0.000</a:t>
            </a:r>
          </a:p>
          <a:p>
            <a:pPr marL="0" indent="0">
              <a:buNone/>
            </a:pPr>
            <a:r>
              <a:rPr lang="en-US" sz="1400" b="1" dirty="0">
                <a:latin typeface="Courier New" panose="02070309020205020404" pitchFamily="49" charset="0"/>
                <a:cs typeface="Courier New" panose="02070309020205020404" pitchFamily="49" charset="0"/>
              </a:rPr>
              <a:t>slot1@ip-172-31-8-173.ec2.internal LINUX      X86_64 Claimed   Busy      0.590</a:t>
            </a:r>
          </a:p>
          <a:p>
            <a:pPr marL="0" indent="0">
              <a:buNone/>
            </a:pPr>
            <a:r>
              <a:rPr lang="en-US" sz="1400" b="1" dirty="0">
                <a:latin typeface="Courier New" panose="02070309020205020404" pitchFamily="49" charset="0"/>
                <a:cs typeface="Courier New" panose="02070309020205020404" pitchFamily="49" charset="0"/>
              </a:rPr>
              <a:t>slot2@ip-172-31-8-173.ec2.internal LINUX      X86_64 Claimed   Busy      0.000</a:t>
            </a:r>
          </a:p>
          <a:p>
            <a:pPr marL="0" indent="0">
              <a:buNone/>
            </a:pPr>
            <a:r>
              <a:rPr lang="en-US" sz="1400" b="1" dirty="0">
                <a:latin typeface="Courier New" panose="02070309020205020404" pitchFamily="49" charset="0"/>
                <a:cs typeface="Courier New" panose="02070309020205020404" pitchFamily="49" charset="0"/>
              </a:rPr>
              <a:t>slot1@ip-172-31-15-86.ec2.internal LINUX      X86_64 Claimed   Busy      0.650</a:t>
            </a:r>
          </a:p>
          <a:p>
            <a:pPr marL="0" indent="0">
              <a:buNone/>
            </a:pPr>
            <a:r>
              <a:rPr lang="en-US" sz="1400" b="1" dirty="0">
                <a:latin typeface="Courier New" panose="02070309020205020404" pitchFamily="49" charset="0"/>
                <a:cs typeface="Courier New" panose="02070309020205020404" pitchFamily="49" charset="0"/>
              </a:rPr>
              <a:t>slot2@ip-172-31-15-86.ec2.internal LINUX      X86_64 Claimed   Busy      0.000</a:t>
            </a: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              Total Owner Claimed Unclaimed Matched Preempting Backfill  Drain</a:t>
            </a:r>
          </a:p>
          <a:p>
            <a:pPr marL="0" indent="0">
              <a:buNone/>
            </a:pPr>
            <a:r>
              <a:rPr lang="en-US" sz="1400" b="1" dirty="0">
                <a:latin typeface="Courier New" panose="02070309020205020404" pitchFamily="49" charset="0"/>
                <a:cs typeface="Courier New" panose="02070309020205020404" pitchFamily="49" charset="0"/>
              </a:rPr>
              <a:t> X86_64/LINUX     8     0       8         0       0          0        0      0</a:t>
            </a:r>
          </a:p>
          <a:p>
            <a:pPr marL="0" indent="0">
              <a:buNone/>
            </a:pPr>
            <a:r>
              <a:rPr lang="en-US" sz="1400" b="1" dirty="0">
                <a:latin typeface="Courier New" panose="02070309020205020404" pitchFamily="49" charset="0"/>
                <a:cs typeface="Courier New" panose="02070309020205020404" pitchFamily="49" charset="0"/>
              </a:rPr>
              <a:t>        Total     8     0       8         0       0          0        0      0</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38</a:t>
            </a:fld>
            <a:endParaRPr lang="en-US" altLang="en-US"/>
          </a:p>
        </p:txBody>
      </p:sp>
    </p:spTree>
    <p:extLst>
      <p:ext uri="{BB962C8B-B14F-4D97-AF65-F5344CB8AC3E}">
        <p14:creationId xmlns:p14="http://schemas.microsoft.com/office/powerpoint/2010/main" val="4082690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320040"/>
            <a:ext cx="8961120" cy="5486400"/>
          </a:xfrm>
        </p:spPr>
        <p:txBody>
          <a:bodyPr/>
          <a:lstStyle/>
          <a:p>
            <a:pPr marL="0" indent="0">
              <a:buNone/>
            </a:pPr>
            <a:r>
              <a:rPr lang="en-US" sz="1400" b="1" dirty="0">
                <a:latin typeface="Courier New" panose="02070309020205020404" pitchFamily="49" charset="0"/>
                <a:cs typeface="Courier New" panose="02070309020205020404" pitchFamily="49" charset="0"/>
              </a:rPr>
              <a:t>submit-3:/scratch/</a:t>
            </a:r>
            <a:r>
              <a:rPr lang="en-US" sz="1400" b="1" dirty="0" err="1">
                <a:latin typeface="Courier New" panose="02070309020205020404" pitchFamily="49" charset="0"/>
                <a:cs typeface="Courier New" panose="02070309020205020404" pitchFamily="49" charset="0"/>
              </a:rPr>
              <a:t>tlmiller</a:t>
            </a:r>
            <a:r>
              <a:rPr lang="en-US" sz="1400" b="1" dirty="0">
                <a:latin typeface="Courier New" panose="02070309020205020404" pitchFamily="49" charset="0"/>
                <a:cs typeface="Courier New" panose="02070309020205020404" pitchFamily="49" charset="0"/>
              </a:rPr>
              <a:t>/condor-8.7.0$ </a:t>
            </a:r>
            <a:r>
              <a:rPr lang="en-US" sz="1400" b="1" dirty="0" err="1">
                <a:latin typeface="Courier New" panose="02070309020205020404" pitchFamily="49" charset="0"/>
                <a:cs typeface="Courier New" panose="02070309020205020404" pitchFamily="49" charset="0"/>
              </a:rPr>
              <a:t>condor_off</a:t>
            </a:r>
            <a:r>
              <a:rPr lang="en-US" sz="1400" b="1" dirty="0">
                <a:latin typeface="Courier New" panose="02070309020205020404" pitchFamily="49" charset="0"/>
                <a:cs typeface="Courier New" panose="02070309020205020404" pitchFamily="49" charset="0"/>
              </a:rPr>
              <a:t> -master -annex </a:t>
            </a:r>
            <a:r>
              <a:rPr lang="en-US" sz="1400" b="1" dirty="0" err="1">
                <a:latin typeface="Courier New" panose="02070309020205020404" pitchFamily="49" charset="0"/>
                <a:cs typeface="Courier New" panose="02070309020205020404" pitchFamily="49" charset="0"/>
              </a:rPr>
              <a:t>DemoAnnex</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Sent "Kill-Daemon" command for "master" to master ip-172-31-7-143.ec2.internal</a:t>
            </a:r>
          </a:p>
          <a:p>
            <a:pPr marL="0" indent="0">
              <a:buNone/>
            </a:pPr>
            <a:r>
              <a:rPr lang="en-US" sz="1400" b="1" dirty="0">
                <a:latin typeface="Courier New" panose="02070309020205020404" pitchFamily="49" charset="0"/>
                <a:cs typeface="Courier New" panose="02070309020205020404" pitchFamily="49" charset="0"/>
              </a:rPr>
              <a:t>Sent "Kill-Daemon" command for "master" to master ip-172-31-1-200.ec2.internal</a:t>
            </a:r>
          </a:p>
          <a:p>
            <a:pPr marL="0" indent="0">
              <a:buNone/>
            </a:pPr>
            <a:r>
              <a:rPr lang="en-US" sz="1400" b="1" dirty="0">
                <a:latin typeface="Courier New" panose="02070309020205020404" pitchFamily="49" charset="0"/>
                <a:cs typeface="Courier New" panose="02070309020205020404" pitchFamily="49" charset="0"/>
              </a:rPr>
              <a:t>Sent "Kill-Daemon" command for "master" to master ip-172-31-8-173.ec2.internal</a:t>
            </a:r>
          </a:p>
          <a:p>
            <a:pPr marL="0" indent="0">
              <a:buNone/>
            </a:pPr>
            <a:r>
              <a:rPr lang="en-US" sz="1400" b="1" dirty="0">
                <a:latin typeface="Courier New" panose="02070309020205020404" pitchFamily="49" charset="0"/>
                <a:cs typeface="Courier New" panose="02070309020205020404" pitchFamily="49" charset="0"/>
              </a:rPr>
              <a:t>Sent "Kill-Daemon" command for "master" to master ip-172-31-15-86.ec2.internal</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39</a:t>
            </a:fld>
            <a:endParaRPr lang="en-US" altLang="en-US"/>
          </a:p>
        </p:txBody>
      </p:sp>
    </p:spTree>
    <p:extLst>
      <p:ext uri="{BB962C8B-B14F-4D97-AF65-F5344CB8AC3E}">
        <p14:creationId xmlns:p14="http://schemas.microsoft.com/office/powerpoint/2010/main" val="345570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Cloud resources are typically available faster and in greater quantity</a:t>
            </a:r>
          </a:p>
          <a:p>
            <a:r>
              <a:rPr lang="en-US" dirty="0"/>
              <a:t>Cloud resources are more customizable</a:t>
            </a:r>
          </a:p>
          <a:p>
            <a:pPr marL="457200" lvl="1" indent="0">
              <a:buNone/>
            </a:pPr>
            <a:r>
              <a:rPr lang="en-US" dirty="0"/>
              <a:t>(networking, software, configuration/policy, </a:t>
            </a:r>
            <a:r>
              <a:rPr lang="en-US" dirty="0" err="1"/>
              <a:t>etc</a:t>
            </a:r>
            <a:r>
              <a:rPr lang="en-US" dirty="0"/>
              <a:t>)</a:t>
            </a:r>
          </a:p>
          <a:p>
            <a:endParaRPr lang="en-US" dirty="0"/>
          </a:p>
        </p:txBody>
      </p:sp>
      <p:sp>
        <p:nvSpPr>
          <p:cNvPr id="3" name="Title 2"/>
          <p:cNvSpPr>
            <a:spLocks noGrp="1"/>
          </p:cNvSpPr>
          <p:nvPr>
            <p:ph type="title"/>
          </p:nvPr>
        </p:nvSpPr>
        <p:spPr/>
        <p:txBody>
          <a:bodyPr/>
          <a:lstStyle/>
          <a:p>
            <a:r>
              <a:rPr lang="en-US" dirty="0"/>
              <a:t>Why not keep using the Grid?</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4</a:t>
            </a:fld>
            <a:endParaRPr lang="en-US" altLang="en-US"/>
          </a:p>
        </p:txBody>
      </p:sp>
    </p:spTree>
    <p:extLst>
      <p:ext uri="{BB962C8B-B14F-4D97-AF65-F5344CB8AC3E}">
        <p14:creationId xmlns:p14="http://schemas.microsoft.com/office/powerpoint/2010/main" val="1435680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112ED7D-98F8-4F4F-A793-74ECB7F395DA}" type="slidenum">
              <a:rPr lang="en-US" altLang="en-US" smtClean="0"/>
              <a:pPr/>
              <a:t>40</a:t>
            </a:fld>
            <a:endParaRPr lang="en-US" altLang="en-US"/>
          </a:p>
        </p:txBody>
      </p:sp>
      <p:pic>
        <p:nvPicPr>
          <p:cNvPr id="6" name="Content Placeholder 5"/>
          <p:cNvPicPr>
            <a:picLocks noGrp="1" noChangeAspect="1"/>
          </p:cNvPicPr>
          <p:nvPr>
            <p:ph idx="1"/>
          </p:nvPr>
        </p:nvPicPr>
        <p:blipFill rotWithShape="1">
          <a:blip r:embed="rId3"/>
          <a:srcRect l="256" t="6154" r="256" b="6154"/>
          <a:stretch/>
        </p:blipFill>
        <p:spPr>
          <a:xfrm>
            <a:off x="91440" y="502920"/>
            <a:ext cx="8915400" cy="5212080"/>
          </a:xfrm>
        </p:spPr>
      </p:pic>
    </p:spTree>
    <p:extLst>
      <p:ext uri="{BB962C8B-B14F-4D97-AF65-F5344CB8AC3E}">
        <p14:creationId xmlns:p14="http://schemas.microsoft.com/office/powerpoint/2010/main" val="2460355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320040"/>
            <a:ext cx="8961120" cy="5486400"/>
          </a:xfrm>
        </p:spPr>
        <p:txBody>
          <a:bodyPr/>
          <a:lstStyle/>
          <a:p>
            <a:pPr marL="0" indent="0">
              <a:buNone/>
            </a:pPr>
            <a:r>
              <a:rPr lang="en-US" sz="1400" b="1" dirty="0">
                <a:latin typeface="Courier New" panose="02070309020205020404" pitchFamily="49" charset="0"/>
                <a:cs typeface="Courier New" panose="02070309020205020404" pitchFamily="49" charset="0"/>
              </a:rPr>
              <a:t>submit-3:/scratch/</a:t>
            </a:r>
            <a:r>
              <a:rPr lang="en-US" sz="1400" b="1" dirty="0" err="1">
                <a:latin typeface="Courier New" panose="02070309020205020404" pitchFamily="49" charset="0"/>
                <a:cs typeface="Courier New" panose="02070309020205020404" pitchFamily="49" charset="0"/>
              </a:rPr>
              <a:t>tlmiller</a:t>
            </a:r>
            <a:r>
              <a:rPr lang="en-US" sz="1400" b="1" dirty="0">
                <a:latin typeface="Courier New" panose="02070309020205020404" pitchFamily="49" charset="0"/>
                <a:cs typeface="Courier New" panose="02070309020205020404" pitchFamily="49" charset="0"/>
              </a:rPr>
              <a:t>/condor-8.7.0$ </a:t>
            </a:r>
            <a:r>
              <a:rPr lang="en-US" sz="1400" b="1" dirty="0" err="1">
                <a:latin typeface="Courier New" panose="02070309020205020404" pitchFamily="49" charset="0"/>
                <a:cs typeface="Courier New" panose="02070309020205020404" pitchFamily="49" charset="0"/>
              </a:rPr>
              <a:t>condor_status</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Name                      </a:t>
            </a:r>
            <a:r>
              <a:rPr lang="en-US" sz="1400" b="1" dirty="0" err="1">
                <a:latin typeface="Courier New" panose="02070309020205020404" pitchFamily="49" charset="0"/>
                <a:cs typeface="Courier New" panose="02070309020205020404" pitchFamily="49" charset="0"/>
              </a:rPr>
              <a:t>OpSys</a:t>
            </a:r>
            <a:r>
              <a:rPr lang="en-US" sz="1400" b="1" dirty="0">
                <a:latin typeface="Courier New" panose="02070309020205020404" pitchFamily="49" charset="0"/>
                <a:cs typeface="Courier New" panose="02070309020205020404" pitchFamily="49" charset="0"/>
              </a:rPr>
              <a:t>      Arch   State     Activity </a:t>
            </a:r>
            <a:r>
              <a:rPr lang="en-US" sz="1400" b="1" dirty="0" err="1">
                <a:latin typeface="Courier New" panose="02070309020205020404" pitchFamily="49" charset="0"/>
                <a:cs typeface="Courier New" panose="02070309020205020404" pitchFamily="49" charset="0"/>
              </a:rPr>
              <a:t>LoadAv</a:t>
            </a:r>
            <a:r>
              <a:rPr lang="en-US" sz="1400" b="1" dirty="0">
                <a:latin typeface="Courier New" panose="02070309020205020404" pitchFamily="49" charset="0"/>
                <a:cs typeface="Courier New" panose="02070309020205020404" pitchFamily="49" charset="0"/>
              </a:rPr>
              <a:t> Mem   Act</a:t>
            </a: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slot1@submit-3.batlab.org LINUX      X86_64 Claimed   Busy      0.000 1992  0+0</a:t>
            </a:r>
          </a:p>
          <a:p>
            <a:pPr marL="0" indent="0">
              <a:buNone/>
            </a:pPr>
            <a:r>
              <a:rPr lang="en-US" sz="1400" b="1" dirty="0">
                <a:latin typeface="Courier New" panose="02070309020205020404" pitchFamily="49" charset="0"/>
                <a:cs typeface="Courier New" panose="02070309020205020404" pitchFamily="49" charset="0"/>
              </a:rPr>
              <a:t>slot2@submit-3.batlab.org LINUX      X86_64 Claimed   Busy      0.820 1992  0+0</a:t>
            </a:r>
          </a:p>
          <a:p>
            <a:pPr marL="0" indent="0">
              <a:buNone/>
            </a:pPr>
            <a:r>
              <a:rPr lang="en-US" sz="1400" b="1" dirty="0">
                <a:latin typeface="Courier New" panose="02070309020205020404" pitchFamily="49" charset="0"/>
                <a:cs typeface="Courier New" panose="02070309020205020404" pitchFamily="49" charset="0"/>
              </a:rPr>
              <a:t>slot3@submit-3.batlab.org LINUX      X86_64 Claimed   Busy      0.000 1992  0+0</a:t>
            </a:r>
          </a:p>
          <a:p>
            <a:pPr marL="0" indent="0">
              <a:buNone/>
            </a:pPr>
            <a:r>
              <a:rPr lang="en-US" sz="1400" b="1" dirty="0">
                <a:latin typeface="Courier New" panose="02070309020205020404" pitchFamily="49" charset="0"/>
                <a:cs typeface="Courier New" panose="02070309020205020404" pitchFamily="49" charset="0"/>
              </a:rPr>
              <a:t>slot4@submit-3.batlab.org LINUX      X86_64 Claimed   Busy      0.000 1992  0+0</a:t>
            </a:r>
          </a:p>
          <a:p>
            <a:pPr marL="0" indent="0">
              <a:buNone/>
            </a:pPr>
            <a:r>
              <a:rPr lang="en-US" sz="1400" b="1" dirty="0">
                <a:latin typeface="Courier New" panose="02070309020205020404" pitchFamily="49" charset="0"/>
                <a:cs typeface="Courier New" panose="02070309020205020404" pitchFamily="49" charset="0"/>
              </a:rPr>
              <a:t>slot5@submit-3.batlab.org LINUX      X86_64 Claimed   Busy      0.000 1992  0+0</a:t>
            </a:r>
          </a:p>
          <a:p>
            <a:pPr marL="0" indent="0">
              <a:buNone/>
            </a:pPr>
            <a:r>
              <a:rPr lang="en-US" sz="1400" b="1" dirty="0">
                <a:latin typeface="Courier New" panose="02070309020205020404" pitchFamily="49" charset="0"/>
                <a:cs typeface="Courier New" panose="02070309020205020404" pitchFamily="49" charset="0"/>
              </a:rPr>
              <a:t>slot6@submit-3.batlab.org LINUX      X86_64 Claimed   Busy      0.000 1992  0+0</a:t>
            </a:r>
          </a:p>
          <a:p>
            <a:pPr marL="0" indent="0">
              <a:buNone/>
            </a:pPr>
            <a:r>
              <a:rPr lang="en-US" sz="1400" b="1" dirty="0">
                <a:latin typeface="Courier New" panose="02070309020205020404" pitchFamily="49" charset="0"/>
                <a:cs typeface="Courier New" panose="02070309020205020404" pitchFamily="49" charset="0"/>
              </a:rPr>
              <a:t>slot7@submit-3.batlab.org LINUX      X86_64 Claimed   Busy      0.000 1992  0+0</a:t>
            </a:r>
          </a:p>
          <a:p>
            <a:pPr marL="0" indent="0">
              <a:buNone/>
            </a:pPr>
            <a:r>
              <a:rPr lang="en-US" sz="1400" b="1" dirty="0">
                <a:latin typeface="Courier New" panose="02070309020205020404" pitchFamily="49" charset="0"/>
                <a:cs typeface="Courier New" panose="02070309020205020404" pitchFamily="49" charset="0"/>
              </a:rPr>
              <a:t>slot8@submit-3.batlab.org LINUX      X86_64 Claimed   Busy      0.000 1992  0+0</a:t>
            </a: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               Total Owner Claimed Unclaimed Matched Preempting Backfill  Drain</a:t>
            </a:r>
          </a:p>
          <a:p>
            <a:pPr marL="0" indent="0">
              <a:buNone/>
            </a:pPr>
            <a:r>
              <a:rPr lang="en-US" sz="1400" b="1" dirty="0">
                <a:latin typeface="Courier New" panose="02070309020205020404" pitchFamily="49" charset="0"/>
                <a:cs typeface="Courier New" panose="02070309020205020404" pitchFamily="49" charset="0"/>
              </a:rPr>
              <a:t>  X86_64/LINUX     8     0       8         0       0          0        0      0</a:t>
            </a:r>
          </a:p>
          <a:p>
            <a:pPr marL="0" indent="0">
              <a:buNone/>
            </a:pPr>
            <a:r>
              <a:rPr lang="en-US" sz="1400" b="1" dirty="0">
                <a:latin typeface="Courier New" panose="02070309020205020404" pitchFamily="49" charset="0"/>
                <a:cs typeface="Courier New" panose="02070309020205020404" pitchFamily="49" charset="0"/>
              </a:rPr>
              <a:t>         Total     8     0       8         0       0          0        0      0</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41</a:t>
            </a:fld>
            <a:endParaRPr lang="en-US" altLang="en-US"/>
          </a:p>
        </p:txBody>
      </p:sp>
    </p:spTree>
    <p:extLst>
      <p:ext uri="{BB962C8B-B14F-4D97-AF65-F5344CB8AC3E}">
        <p14:creationId xmlns:p14="http://schemas.microsoft.com/office/powerpoint/2010/main" val="92922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t>
            </a:r>
            <a:r>
              <a:rPr lang="en-US" dirty="0" err="1">
                <a:latin typeface="Courier New" panose="02070309020205020404" pitchFamily="49" charset="0"/>
                <a:cs typeface="Courier New" panose="02070309020205020404" pitchFamily="49" charset="0"/>
              </a:rPr>
              <a:t>condor_annex</a:t>
            </a:r>
            <a:r>
              <a:rPr lang="en-US" dirty="0"/>
              <a:t> tool was first released last week, in </a:t>
            </a:r>
            <a:r>
              <a:rPr lang="en-US" dirty="0" err="1"/>
              <a:t>HTCondor</a:t>
            </a:r>
            <a:r>
              <a:rPr lang="en-US" dirty="0"/>
              <a:t> 8.7.0</a:t>
            </a:r>
          </a:p>
          <a:p>
            <a:r>
              <a:rPr lang="en-US" dirty="0"/>
              <a:t>Labeled as “experimental” because the interface(s) might change</a:t>
            </a:r>
          </a:p>
          <a:p>
            <a:r>
              <a:rPr lang="en-US" dirty="0"/>
              <a:t>First version has limited functionality and hence limited applicability</a:t>
            </a:r>
          </a:p>
        </p:txBody>
      </p:sp>
      <p:sp>
        <p:nvSpPr>
          <p:cNvPr id="3" name="Title 2"/>
          <p:cNvSpPr>
            <a:spLocks noGrp="1"/>
          </p:cNvSpPr>
          <p:nvPr>
            <p:ph type="title"/>
          </p:nvPr>
        </p:nvSpPr>
        <p:spPr/>
        <p:txBody>
          <a:bodyPr/>
          <a:lstStyle/>
          <a:p>
            <a:r>
              <a:rPr lang="en-US" dirty="0"/>
              <a:t>A Tool for Users</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5</a:t>
            </a:fld>
            <a:endParaRPr lang="en-US" altLang="en-US"/>
          </a:p>
        </p:txBody>
      </p:sp>
    </p:spTree>
    <p:extLst>
      <p:ext uri="{BB962C8B-B14F-4D97-AF65-F5344CB8AC3E}">
        <p14:creationId xmlns:p14="http://schemas.microsoft.com/office/powerpoint/2010/main" val="106303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important is that user’s deadline?</a:t>
            </a:r>
          </a:p>
          <a:p>
            <a:pPr lvl="1"/>
            <a:r>
              <a:rPr lang="en-US" dirty="0"/>
              <a:t>Is she willing to spend money on it?</a:t>
            </a:r>
          </a:p>
          <a:p>
            <a:r>
              <a:rPr lang="en-US" dirty="0"/>
              <a:t>Make it easy for the user to run jobs in the cloud, trading money for job completion</a:t>
            </a:r>
          </a:p>
          <a:p>
            <a:pPr lvl="1"/>
            <a:r>
              <a:rPr lang="en-US" dirty="0"/>
              <a:t>automation</a:t>
            </a:r>
          </a:p>
          <a:p>
            <a:pPr lvl="1"/>
            <a:r>
              <a:rPr lang="en-US" dirty="0"/>
              <a:t>sane defaults</a:t>
            </a:r>
          </a:p>
          <a:p>
            <a:pPr lvl="1"/>
            <a:r>
              <a:rPr lang="en-US" dirty="0"/>
              <a:t>admin configuration</a:t>
            </a:r>
          </a:p>
        </p:txBody>
      </p:sp>
      <p:sp>
        <p:nvSpPr>
          <p:cNvPr id="3" name="Title 2"/>
          <p:cNvSpPr>
            <a:spLocks noGrp="1"/>
          </p:cNvSpPr>
          <p:nvPr>
            <p:ph type="title"/>
          </p:nvPr>
        </p:nvSpPr>
        <p:spPr/>
        <p:txBody>
          <a:bodyPr/>
          <a:lstStyle/>
          <a:p>
            <a:r>
              <a:rPr lang="en-US" dirty="0"/>
              <a:t>Use Case 1: Deadlines</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6</a:t>
            </a:fld>
            <a:endParaRPr lang="en-US" altLang="en-US"/>
          </a:p>
        </p:txBody>
      </p:sp>
    </p:spTree>
    <p:extLst>
      <p:ext uri="{BB962C8B-B14F-4D97-AF65-F5344CB8AC3E}">
        <p14:creationId xmlns:p14="http://schemas.microsoft.com/office/powerpoint/2010/main" val="2913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Meet intermittent needs for hardware</a:t>
            </a:r>
          </a:p>
          <a:p>
            <a:pPr lvl="1"/>
            <a:r>
              <a:rPr lang="en-US" dirty="0"/>
              <a:t>with lots (TBs) of memory</a:t>
            </a:r>
          </a:p>
          <a:p>
            <a:pPr lvl="1"/>
            <a:r>
              <a:rPr lang="en-US" dirty="0"/>
              <a:t>with GPUs</a:t>
            </a:r>
          </a:p>
          <a:p>
            <a:pPr lvl="1"/>
            <a:r>
              <a:rPr lang="en-US" dirty="0"/>
              <a:t>with fast local storage of shared data</a:t>
            </a:r>
          </a:p>
          <a:p>
            <a:pPr lvl="2"/>
            <a:r>
              <a:rPr lang="en-US" dirty="0"/>
              <a:t>especially if one of the </a:t>
            </a:r>
            <a:r>
              <a:rPr lang="en-US" dirty="0">
                <a:hlinkClick r:id="rId3"/>
              </a:rPr>
              <a:t>AWS public data sets</a:t>
            </a:r>
            <a:endParaRPr lang="en-US" dirty="0"/>
          </a:p>
          <a:p>
            <a:r>
              <a:rPr lang="en-US" dirty="0"/>
              <a:t>Special job policies, like long runtimes</a:t>
            </a:r>
          </a:p>
        </p:txBody>
      </p:sp>
      <p:sp>
        <p:nvSpPr>
          <p:cNvPr id="3" name="Title 2"/>
          <p:cNvSpPr>
            <a:spLocks noGrp="1"/>
          </p:cNvSpPr>
          <p:nvPr>
            <p:ph type="title"/>
          </p:nvPr>
        </p:nvSpPr>
        <p:spPr/>
        <p:txBody>
          <a:bodyPr/>
          <a:lstStyle/>
          <a:p>
            <a:r>
              <a:rPr lang="en-US" dirty="0"/>
              <a:t>Use Case 2: Capability</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7</a:t>
            </a:fld>
            <a:endParaRPr lang="en-US" altLang="en-US"/>
          </a:p>
        </p:txBody>
      </p:sp>
    </p:spTree>
    <p:extLst>
      <p:ext uri="{BB962C8B-B14F-4D97-AF65-F5344CB8AC3E}">
        <p14:creationId xmlns:p14="http://schemas.microsoft.com/office/powerpoint/2010/main" val="178248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Lower costs through higher utilization, with cloud rentals covering usage bursts</a:t>
            </a:r>
          </a:p>
          <a:p>
            <a:r>
              <a:rPr lang="en-US" dirty="0"/>
              <a:t>Without </a:t>
            </a:r>
            <a:r>
              <a:rPr lang="en-US" dirty="0" err="1">
                <a:latin typeface="Courier New" panose="02070309020205020404" pitchFamily="49" charset="0"/>
                <a:cs typeface="Courier New" panose="02070309020205020404" pitchFamily="49" charset="0"/>
              </a:rPr>
              <a:t>condor_annex</a:t>
            </a:r>
            <a:r>
              <a:rPr lang="en-US" dirty="0"/>
              <a:t>, expanding an </a:t>
            </a:r>
            <a:r>
              <a:rPr lang="en-US" dirty="0" err="1"/>
              <a:t>HTCondor</a:t>
            </a:r>
            <a:r>
              <a:rPr lang="en-US" dirty="0"/>
              <a:t> pool into the cloud isn’t easy</a:t>
            </a:r>
          </a:p>
        </p:txBody>
      </p:sp>
      <p:sp>
        <p:nvSpPr>
          <p:cNvPr id="3" name="Title 2"/>
          <p:cNvSpPr>
            <a:spLocks noGrp="1"/>
          </p:cNvSpPr>
          <p:nvPr>
            <p:ph type="title"/>
          </p:nvPr>
        </p:nvSpPr>
        <p:spPr/>
        <p:txBody>
          <a:bodyPr/>
          <a:lstStyle/>
          <a:p>
            <a:r>
              <a:rPr lang="en-US" dirty="0"/>
              <a:t>Use Case 3: Capacity</a:t>
            </a:r>
          </a:p>
        </p:txBody>
      </p:sp>
      <p:sp>
        <p:nvSpPr>
          <p:cNvPr id="4" name="Slide Number Placeholder 3"/>
          <p:cNvSpPr>
            <a:spLocks noGrp="1"/>
          </p:cNvSpPr>
          <p:nvPr>
            <p:ph type="sldNum" sz="quarter" idx="10"/>
          </p:nvPr>
        </p:nvSpPr>
        <p:spPr/>
        <p:txBody>
          <a:bodyPr/>
          <a:lstStyle/>
          <a:p>
            <a:fld id="{A112ED7D-98F8-4F4F-A793-74ECB7F395DA}" type="slidenum">
              <a:rPr lang="en-US" altLang="en-US" smtClean="0"/>
              <a:pPr/>
              <a:t>8</a:t>
            </a:fld>
            <a:endParaRPr lang="en-US" altLang="en-US"/>
          </a:p>
        </p:txBody>
      </p:sp>
    </p:spTree>
    <p:extLst>
      <p:ext uri="{BB962C8B-B14F-4D97-AF65-F5344CB8AC3E}">
        <p14:creationId xmlns:p14="http://schemas.microsoft.com/office/powerpoint/2010/main" val="57738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a:t>
            </a:r>
          </a:p>
        </p:txBody>
      </p:sp>
      <p:sp>
        <p:nvSpPr>
          <p:cNvPr id="3" name="Text Placeholder 2"/>
          <p:cNvSpPr>
            <a:spLocks noGrp="1"/>
          </p:cNvSpPr>
          <p:nvPr>
            <p:ph type="body" idx="1"/>
          </p:nvPr>
        </p:nvSpPr>
        <p:spPr/>
        <p:txBody>
          <a:bodyPr/>
          <a:lstStyle/>
          <a:p>
            <a:r>
              <a:rPr lang="en-US" dirty="0"/>
              <a:t>A brave but ill-considered live</a:t>
            </a:r>
          </a:p>
        </p:txBody>
      </p:sp>
      <p:sp>
        <p:nvSpPr>
          <p:cNvPr id="4" name="Slide Number Placeholder 3"/>
          <p:cNvSpPr>
            <a:spLocks noGrp="1"/>
          </p:cNvSpPr>
          <p:nvPr>
            <p:ph type="sldNum" sz="quarter" idx="10"/>
          </p:nvPr>
        </p:nvSpPr>
        <p:spPr/>
        <p:txBody>
          <a:bodyPr/>
          <a:lstStyle/>
          <a:p>
            <a:fld id="{D10469D7-1015-4FED-8446-77ED6DA8F092}" type="slidenum">
              <a:rPr lang="en-US" altLang="en-US" smtClean="0"/>
              <a:pPr/>
              <a:t>9</a:t>
            </a:fld>
            <a:endParaRPr lang="en-US" altLang="en-US"/>
          </a:p>
        </p:txBody>
      </p:sp>
    </p:spTree>
    <p:extLst>
      <p:ext uri="{BB962C8B-B14F-4D97-AF65-F5344CB8AC3E}">
        <p14:creationId xmlns:p14="http://schemas.microsoft.com/office/powerpoint/2010/main" val="3666116649"/>
      </p:ext>
    </p:extLst>
  </p:cSld>
  <p:clrMapOvr>
    <a:masterClrMapping/>
  </p:clrMapOvr>
</p:sld>
</file>

<file path=ppt/theme/theme1.xml><?xml version="1.0" encoding="utf-8"?>
<a:theme xmlns:a="http://schemas.openxmlformats.org/drawingml/2006/main" name="CHTC-Presentation-Template-4">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ondor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ondor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ondor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ondor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ondor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ondor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HTCondor-Presentation-Template-1</Template>
  <TotalTime>7017</TotalTime>
  <Words>2813</Words>
  <Application>Microsoft Office PowerPoint</Application>
  <PresentationFormat>On-screen Show (4:3)</PresentationFormat>
  <Paragraphs>349</Paragraphs>
  <Slides>41</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ＭＳ Ｐゴシック</vt:lpstr>
      <vt:lpstr>Arial</vt:lpstr>
      <vt:lpstr>Arial Narrow</vt:lpstr>
      <vt:lpstr>Comic Sans MS</vt:lpstr>
      <vt:lpstr>Courier New</vt:lpstr>
      <vt:lpstr>Marlett</vt:lpstr>
      <vt:lpstr>Times New Roman</vt:lpstr>
      <vt:lpstr>CHTC-Presentation-Template-4</vt:lpstr>
      <vt:lpstr>HTCondor Annex (There are many clouds like it, but this one is mine.)</vt:lpstr>
      <vt:lpstr>Annex means (an) Addition</vt:lpstr>
      <vt:lpstr>What is the cloud?</vt:lpstr>
      <vt:lpstr>Why not keep using the Grid?</vt:lpstr>
      <vt:lpstr>A Tool for Users</vt:lpstr>
      <vt:lpstr>Use Case 1: Deadlines</vt:lpstr>
      <vt:lpstr>Use Case 2: Capability</vt:lpstr>
      <vt:lpstr>Use Case 3: Capacity</vt:lpstr>
      <vt:lpstr>demonstration</vt:lpstr>
      <vt:lpstr>Instructions</vt:lpstr>
      <vt:lpstr>Opportunities for Improvement</vt:lpstr>
      <vt:lpstr>Annex lifecycle</vt:lpstr>
      <vt:lpstr>Annex Lifecycle</vt:lpstr>
      <vt:lpstr>User Requests Resources</vt:lpstr>
      <vt:lpstr>Spot Fleet</vt:lpstr>
      <vt:lpstr>condor_annex Starts Resources</vt:lpstr>
      <vt:lpstr>Resource Securely Joins Pool</vt:lpstr>
      <vt:lpstr>Resources Stop Spending</vt:lpstr>
      <vt:lpstr>Customization</vt:lpstr>
      <vt:lpstr>Disk Image Customization</vt:lpstr>
      <vt:lpstr>Disk Image Requirements</vt:lpstr>
      <vt:lpstr>Image Suggestions</vt:lpstr>
      <vt:lpstr>What can you do today?</vt:lpstr>
      <vt:lpstr>Initial Set-Up</vt:lpstr>
      <vt:lpstr>Use Cases</vt:lpstr>
      <vt:lpstr>Plans for the Next Release</vt:lpstr>
      <vt:lpstr>Contact Us</vt:lpstr>
      <vt:lpstr>Extra material</vt:lpstr>
      <vt:lpstr>Private Annexes?</vt:lpstr>
      <vt:lpstr>Other Installation Thoughts</vt:lpstr>
      <vt:lpstr>Demonstration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HTCondor Annex (There are many cloud like it, but this one is mine.)</dc:title>
  <dc:creator>_Quinn</dc:creator>
  <cp:lastModifiedBy>_Quinn</cp:lastModifiedBy>
  <cp:revision>98</cp:revision>
  <dcterms:created xsi:type="dcterms:W3CDTF">2017-02-21T20:59:50Z</dcterms:created>
  <dcterms:modified xsi:type="dcterms:W3CDTF">2017-03-05T22:14:43Z</dcterms:modified>
</cp:coreProperties>
</file>