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</p:sldIdLst>
  <p:sldSz cy="5143500" cx="9144000"/>
  <p:notesSz cx="6858000" cy="9144000"/>
  <p:embeddedFontLst>
    <p:embeddedFont>
      <p:font typeface="Roboto Slab"/>
      <p:regular r:id="rId46"/>
      <p:bold r:id="rId47"/>
    </p:embeddedFont>
    <p:embeddedFont>
      <p:font typeface="Source Sans Pro"/>
      <p:regular r:id="rId48"/>
      <p:bold r:id="rId49"/>
      <p:italic r:id="rId50"/>
      <p:boldItalic r:id="rId5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font" Target="fonts/RobotoSlab-regular.fntdata"/><Relationship Id="rId45" Type="http://schemas.openxmlformats.org/officeDocument/2006/relationships/slide" Target="slides/slide41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font" Target="fonts/SourceSansPro-regular.fntdata"/><Relationship Id="rId47" Type="http://schemas.openxmlformats.org/officeDocument/2006/relationships/font" Target="fonts/RobotoSlab-bold.fntdata"/><Relationship Id="rId49" Type="http://schemas.openxmlformats.org/officeDocument/2006/relationships/font" Target="fonts/SourceSansPr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font" Target="fonts/SourceSansPro-boldItalic.fntdata"/><Relationship Id="rId50" Type="http://schemas.openxmlformats.org/officeDocument/2006/relationships/font" Target="fonts/SourceSansPro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Shape 3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Shape 4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6" name="Shape 4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4" name="Shape 4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1" name="Shape 5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Shape 5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5" name="Shape 5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2" name="Shape 5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9" name="Shape 5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4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6" name="Shape 5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2" name="Shape 5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Shape 5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4" name="Shape 5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8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0" name="Shape 5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4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6" name="Shape 5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0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2" name="Shape 5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6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8" name="Shape 5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2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Shape 583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4" name="Shape 5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8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0" name="Shape 5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5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Shape 596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7" name="Shape 5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2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Shape 6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4" name="Shape 6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8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Shape 609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0" name="Shape 6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Shape 616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7" name="Shape 6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2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Shape 623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Shape 6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4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6" name="Shape 6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0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Shape 691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2" name="Shape 6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7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Shape 698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9" name="Shape 6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4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Shape 765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6" name="Shape 7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Shape 772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3" name="Shape 7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8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Shape 779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0" name="Shape 7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5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Shape 786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7" name="Shape 7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Shape 792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3" name="Shape 7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Shape 3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Shape 3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/>
          <p:nvPr>
            <p:ph idx="2" type="sldImg"/>
          </p:nvPr>
        </p:nvSpPr>
        <p:spPr>
          <a:xfrm>
            <a:off x="381303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Shape 3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9" name="Shape 3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None/>
              <a:defRPr sz="2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None/>
              <a:defRPr sz="2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None/>
              <a:defRPr sz="2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None/>
              <a:defRPr sz="2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None/>
              <a:defRPr sz="2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None/>
              <a:defRPr sz="2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None/>
              <a:defRPr sz="2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None/>
              <a:defRPr sz="2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Source Sans Pro"/>
              <a:buNone/>
              <a:defRPr sz="2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Sans Pro"/>
              <a:defRPr sz="1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Sans Pro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Sans Pro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Sans Pro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Sans Pro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Sans Pro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Sans Pro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Sans Pro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Sans Pro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  <p:sp>
        <p:nvSpPr>
          <p:cNvPr id="9" name="Shape 9"/>
          <p:cNvSpPr txBox="1"/>
          <p:nvPr/>
        </p:nvSpPr>
        <p:spPr>
          <a:xfrm>
            <a:off x="99950" y="4675300"/>
            <a:ext cx="5806800" cy="2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Site Installation Overview </a:t>
            </a: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| OSG All Hands 2017 | Brian Lin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oim.opensciencegrid.org/oim/certificaterequestuser" TargetMode="External"/><Relationship Id="rId4" Type="http://schemas.openxmlformats.org/officeDocument/2006/relationships/hyperlink" Target="https://twiki.opensciencegrid.org/bin/view/Operations/OIMRegistrationInstructions#Facility_Registration" TargetMode="External"/><Relationship Id="rId5" Type="http://schemas.openxmlformats.org/officeDocument/2006/relationships/hyperlink" Target="https://oim.opensciencegrid.org/oim/gridadmin" TargetMode="External"/><Relationship Id="rId6" Type="http://schemas.openxmlformats.org/officeDocument/2006/relationships/hyperlink" Target="https://oim.opensciencegrid.org/oim/certificaterequesthost" TargetMode="External"/><Relationship Id="rId7" Type="http://schemas.openxmlformats.org/officeDocument/2006/relationships/hyperlink" Target="mailto:goc@opensciencegrid.org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twiki.grid.iu.edu/bin/view/Documentation/Release3/InstallHTCondorCE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twiki.grid.iu.edu/bin/view/Documentation/Release3/InstallHTCondorCE#Configuring_authorization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twiki.opensciencegrid.org/bin/view/Documentation/Release3/JobRouterRecipes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twiki.opensciencegrid.org/bin/view/Documentation/Release3/JobRouterRecipes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twiki.opensciencegrid.org/bin/view/Documentation/Release3/JobRouterRecipes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twiki.opensciencegrid.org/bin/view/Documentation/Release3/JobRouterRecipes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twiki.opensciencegrid.org/bin/view/Documentation/Release3/JobRouterRecipes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twiki.opensciencegrid.org/bin/view/Documentation/Release3/JobRouterRecipes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twiki.opensciencegrid.org/bin/view/Documentation/Release3/JobRouterRecipes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s://twiki.opensciencegrid.org/bin/view/Documentation/Release3/JobRouterRecipes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twiki.opensciencegrid.org/bin/view/Documentation/Release3/JobRouterRecipes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s://twiki.opensciencegrid.org/bin/view/Documentation/Release3/JobRouterRecipes" TargetMode="Externa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s://twiki.grid.iu.edu/bin/view/Documentation/Release3/InstallHTCondorCE#CeView" TargetMode="Externa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twiki.opensciencegrid.org/bin/view/Documentation/Release3/TroubleshootingHTCondorCE" TargetMode="External"/><Relationship Id="rId4" Type="http://schemas.openxmlformats.org/officeDocument/2006/relationships/hyperlink" Target="mailto:goc@opensciencegrid.or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s://twiki.grid.iu.edu/bin/view/Documentation/Release3/InstallWNClient" TargetMode="External"/><Relationship Id="rId4" Type="http://schemas.openxmlformats.org/officeDocument/2006/relationships/hyperlink" Target="https://twiki.grid.iu.edu/bin/view/Documentation/Release3/InstallWNClientTarball" TargetMode="External"/><Relationship Id="rId5" Type="http://schemas.openxmlformats.org/officeDocument/2006/relationships/hyperlink" Target="https://twiki.grid.iu.edu/bin/view/Documentation/Release3/UsingOSGWnClientFromOASIS" TargetMode="Externa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hyperlink" Target="mailto:osg-gfactory-support@physics.ucsd.edu" TargetMode="Externa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Relationship Id="rId3" Type="http://schemas.openxmlformats.org/officeDocument/2006/relationships/hyperlink" Target="https://twiki.opensciencegrid.org/bin/view/Documentation/Release3/InstallCvmfs" TargetMode="External"/><Relationship Id="rId4" Type="http://schemas.openxmlformats.org/officeDocument/2006/relationships/hyperlink" Target="https://twiki.opensciencegrid.org/bin/view/Documentation/Release3/InstallFrontierSquid" TargetMode="Externa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Relationship Id="rId3" Type="http://schemas.openxmlformats.org/officeDocument/2006/relationships/hyperlink" Target="http://oim.opensciencegrid.org/" TargetMode="External"/><Relationship Id="rId4" Type="http://schemas.openxmlformats.org/officeDocument/2006/relationships/hyperlink" Target="https://twiki.grid.iu.edu/bin/view/Documentation/Release3/InstallHTCondorCE" TargetMode="External"/><Relationship Id="rId11" Type="http://schemas.openxmlformats.org/officeDocument/2006/relationships/hyperlink" Target="https://twiki.opensciencegrid.org/bin/view/Documentation/Release3/InstallFrontierSquid" TargetMode="External"/><Relationship Id="rId10" Type="http://schemas.openxmlformats.org/officeDocument/2006/relationships/hyperlink" Target="https://twiki.opensciencegrid.org/bin/view/Documentation/Release3/InstallCvmfs" TargetMode="External"/><Relationship Id="rId9" Type="http://schemas.openxmlformats.org/officeDocument/2006/relationships/hyperlink" Target="https://twiki.grid.iu.edu/bin/view/Documentation/Release3/UsingOSGWnClientFromOASIS" TargetMode="External"/><Relationship Id="rId5" Type="http://schemas.openxmlformats.org/officeDocument/2006/relationships/hyperlink" Target="https://twiki.opensciencegrid.org/bin/view/Documentation/Release3/JobRouterRecipes" TargetMode="External"/><Relationship Id="rId6" Type="http://schemas.openxmlformats.org/officeDocument/2006/relationships/hyperlink" Target="https://twiki.opensciencegrid.org/bin/view/Documentation/Release3/TroubleshootingHTCondorCE" TargetMode="External"/><Relationship Id="rId7" Type="http://schemas.openxmlformats.org/officeDocument/2006/relationships/hyperlink" Target="https://twiki.grid.iu.edu/bin/view/Documentation/Release3/InstallWNClient" TargetMode="External"/><Relationship Id="rId8" Type="http://schemas.openxmlformats.org/officeDocument/2006/relationships/hyperlink" Target="https://twiki.grid.iu.edu/bin/view/Documentation/Release3/InstallWNClientTarball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png"/><Relationship Id="rId4" Type="http://schemas.openxmlformats.org/officeDocument/2006/relationships/image" Target="../media/image00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Relationship Id="rId3" Type="http://schemas.openxmlformats.org/officeDocument/2006/relationships/hyperlink" Target="mailto:user-support@opensciencegrid.org" TargetMode="External"/><Relationship Id="rId4" Type="http://schemas.openxmlformats.org/officeDocument/2006/relationships/hyperlink" Target="mailto:osg-gfactory-support@physics.ucsd.edu" TargetMode="External"/><Relationship Id="rId5" Type="http://schemas.openxmlformats.org/officeDocument/2006/relationships/hyperlink" Target="mailto:goc@opensciencegrid.org" TargetMode="Externa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png"/><Relationship Id="rId4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3.png"/><Relationship Id="rId4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user-connect@opensciencegrid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ctrTitle"/>
          </p:nvPr>
        </p:nvSpPr>
        <p:spPr>
          <a:xfrm>
            <a:off x="311708" y="8207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OSG Site Installation Overview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Brian Lin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OSG All Hands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/>
          <p:nvPr/>
        </p:nvSpPr>
        <p:spPr>
          <a:xfrm>
            <a:off x="4998725" y="1310150"/>
            <a:ext cx="3712800" cy="31659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6" name="Shape 3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OSG-Hosted CE</a:t>
            </a:r>
          </a:p>
        </p:txBody>
      </p:sp>
      <p:sp>
        <p:nvSpPr>
          <p:cNvPr id="397" name="Shape 39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grpSp>
        <p:nvGrpSpPr>
          <p:cNvPr id="398" name="Shape 398"/>
          <p:cNvGrpSpPr/>
          <p:nvPr/>
        </p:nvGrpSpPr>
        <p:grpSpPr>
          <a:xfrm>
            <a:off x="6928353" y="2480053"/>
            <a:ext cx="880452" cy="880452"/>
            <a:chOff x="5024863" y="2048287"/>
            <a:chExt cx="1280100" cy="1280100"/>
          </a:xfrm>
        </p:grpSpPr>
        <p:sp>
          <p:nvSpPr>
            <p:cNvPr id="399" name="Shape 399"/>
            <p:cNvSpPr/>
            <p:nvPr/>
          </p:nvSpPr>
          <p:spPr>
            <a:xfrm>
              <a:off x="5024863" y="2048287"/>
              <a:ext cx="1280100" cy="12801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0" name="Shape 400"/>
            <p:cNvSpPr/>
            <p:nvPr/>
          </p:nvSpPr>
          <p:spPr>
            <a:xfrm>
              <a:off x="5063262" y="2086698"/>
              <a:ext cx="1203300" cy="12033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401" name="Shape 401"/>
          <p:cNvCxnSpPr>
            <a:stCxn id="402" idx="6"/>
            <a:endCxn id="399" idx="3"/>
          </p:cNvCxnSpPr>
          <p:nvPr/>
        </p:nvCxnSpPr>
        <p:spPr>
          <a:xfrm flipH="1" rot="10800000">
            <a:off x="6697716" y="3231593"/>
            <a:ext cx="359700" cy="306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03" name="Shape 403"/>
          <p:cNvCxnSpPr>
            <a:stCxn id="404" idx="0"/>
            <a:endCxn id="399" idx="4"/>
          </p:cNvCxnSpPr>
          <p:nvPr/>
        </p:nvCxnSpPr>
        <p:spPr>
          <a:xfrm rot="10800000">
            <a:off x="7368685" y="3360631"/>
            <a:ext cx="51000" cy="43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05" name="Shape 405"/>
          <p:cNvCxnSpPr>
            <a:stCxn id="406" idx="0"/>
            <a:endCxn id="399" idx="5"/>
          </p:cNvCxnSpPr>
          <p:nvPr/>
        </p:nvCxnSpPr>
        <p:spPr>
          <a:xfrm rot="10800000">
            <a:off x="7679962" y="3231666"/>
            <a:ext cx="402900" cy="26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07" name="Shape 407"/>
          <p:cNvCxnSpPr>
            <a:stCxn id="408" idx="3"/>
            <a:endCxn id="399" idx="0"/>
          </p:cNvCxnSpPr>
          <p:nvPr/>
        </p:nvCxnSpPr>
        <p:spPr>
          <a:xfrm flipH="1">
            <a:off x="7368725" y="1909851"/>
            <a:ext cx="49800" cy="57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09" name="Shape 409"/>
          <p:cNvCxnSpPr>
            <a:stCxn id="410" idx="5"/>
            <a:endCxn id="399" idx="1"/>
          </p:cNvCxnSpPr>
          <p:nvPr/>
        </p:nvCxnSpPr>
        <p:spPr>
          <a:xfrm>
            <a:off x="6629571" y="2355505"/>
            <a:ext cx="427800" cy="25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11" name="Shape 411"/>
          <p:cNvSpPr/>
          <p:nvPr/>
        </p:nvSpPr>
        <p:spPr>
          <a:xfrm rot="-1744067">
            <a:off x="8030663" y="1938669"/>
            <a:ext cx="506952" cy="506952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2" name="Shape 412"/>
          <p:cNvSpPr/>
          <p:nvPr/>
        </p:nvSpPr>
        <p:spPr>
          <a:xfrm>
            <a:off x="8062543" y="1970481"/>
            <a:ext cx="443400" cy="443400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3" name="Shape 413"/>
          <p:cNvCxnSpPr>
            <a:stCxn id="411" idx="2"/>
            <a:endCxn id="399" idx="7"/>
          </p:cNvCxnSpPr>
          <p:nvPr/>
        </p:nvCxnSpPr>
        <p:spPr>
          <a:xfrm flipH="1">
            <a:off x="7679790" y="2315296"/>
            <a:ext cx="382800" cy="293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08" name="Shape 408"/>
          <p:cNvSpPr/>
          <p:nvPr/>
        </p:nvSpPr>
        <p:spPr>
          <a:xfrm rot="-2005047">
            <a:off x="7215867" y="1407874"/>
            <a:ext cx="507140" cy="50714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4" name="Shape 414"/>
          <p:cNvSpPr/>
          <p:nvPr/>
        </p:nvSpPr>
        <p:spPr>
          <a:xfrm rot="-260712">
            <a:off x="7247827" y="1439732"/>
            <a:ext cx="443474" cy="443497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15" name="Shape 415"/>
          <p:cNvGrpSpPr/>
          <p:nvPr/>
        </p:nvGrpSpPr>
        <p:grpSpPr>
          <a:xfrm rot="1008083">
            <a:off x="6071529" y="1873641"/>
            <a:ext cx="689546" cy="689546"/>
            <a:chOff x="6547219" y="1423756"/>
            <a:chExt cx="1002599" cy="1002600"/>
          </a:xfrm>
        </p:grpSpPr>
        <p:sp>
          <p:nvSpPr>
            <p:cNvPr id="410" name="Shape 410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6" name="Shape 416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06" name="Shape 406"/>
          <p:cNvSpPr/>
          <p:nvPr/>
        </p:nvSpPr>
        <p:spPr>
          <a:xfrm rot="-3152828">
            <a:off x="8030589" y="3394493"/>
            <a:ext cx="507146" cy="507146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7" name="Shape 417"/>
          <p:cNvSpPr/>
          <p:nvPr/>
        </p:nvSpPr>
        <p:spPr>
          <a:xfrm rot="-1411769">
            <a:off x="8062498" y="3426126"/>
            <a:ext cx="443363" cy="443363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18" name="Shape 418"/>
          <p:cNvGrpSpPr/>
          <p:nvPr/>
        </p:nvGrpSpPr>
        <p:grpSpPr>
          <a:xfrm rot="1061843">
            <a:off x="7124825" y="3697883"/>
            <a:ext cx="689640" cy="689671"/>
            <a:chOff x="6547219" y="1423756"/>
            <a:chExt cx="1002599" cy="1002600"/>
          </a:xfrm>
        </p:grpSpPr>
        <p:sp>
          <p:nvSpPr>
            <p:cNvPr id="404" name="Shape 404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9" name="Shape 419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0" name="Shape 420"/>
          <p:cNvGrpSpPr/>
          <p:nvPr/>
        </p:nvGrpSpPr>
        <p:grpSpPr>
          <a:xfrm rot="-413802">
            <a:off x="6147646" y="3341713"/>
            <a:ext cx="689665" cy="689566"/>
            <a:chOff x="6547219" y="1423756"/>
            <a:chExt cx="1002599" cy="1002600"/>
          </a:xfrm>
        </p:grpSpPr>
        <p:sp>
          <p:nvSpPr>
            <p:cNvPr id="402" name="Shape 402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1" name="Shape 421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2" name="Shape 422"/>
          <p:cNvGrpSpPr/>
          <p:nvPr/>
        </p:nvGrpSpPr>
        <p:grpSpPr>
          <a:xfrm rot="2343862">
            <a:off x="2677587" y="2252557"/>
            <a:ext cx="1400395" cy="1400395"/>
            <a:chOff x="4647089" y="1670503"/>
            <a:chExt cx="2035800" cy="2035800"/>
          </a:xfrm>
        </p:grpSpPr>
        <p:sp>
          <p:nvSpPr>
            <p:cNvPr id="423" name="Shape 423"/>
            <p:cNvSpPr/>
            <p:nvPr/>
          </p:nvSpPr>
          <p:spPr>
            <a:xfrm rot="-2343627">
              <a:off x="4941340" y="1964755"/>
              <a:ext cx="1447297" cy="1447297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4" name="Shape 424"/>
            <p:cNvSpPr/>
            <p:nvPr/>
          </p:nvSpPr>
          <p:spPr>
            <a:xfrm rot="-605642">
              <a:off x="5063278" y="2086676"/>
              <a:ext cx="1203325" cy="1203325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sp>
        <p:nvSpPr>
          <p:cNvPr id="425" name="Shape 425"/>
          <p:cNvSpPr txBox="1"/>
          <p:nvPr/>
        </p:nvSpPr>
        <p:spPr>
          <a:xfrm>
            <a:off x="2532400" y="3490700"/>
            <a:ext cx="18669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Site Gateway</a:t>
            </a:r>
          </a:p>
        </p:txBody>
      </p:sp>
      <p:sp>
        <p:nvSpPr>
          <p:cNvPr id="426" name="Shape 426"/>
          <p:cNvSpPr txBox="1"/>
          <p:nvPr/>
        </p:nvSpPr>
        <p:spPr>
          <a:xfrm>
            <a:off x="4198571" y="2437950"/>
            <a:ext cx="7026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SSH</a:t>
            </a:r>
          </a:p>
        </p:txBody>
      </p:sp>
      <p:sp>
        <p:nvSpPr>
          <p:cNvPr id="427" name="Shape 427"/>
          <p:cNvSpPr txBox="1"/>
          <p:nvPr/>
        </p:nvSpPr>
        <p:spPr>
          <a:xfrm>
            <a:off x="5005425" y="1347350"/>
            <a:ext cx="1311300" cy="47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Your Site</a:t>
            </a:r>
          </a:p>
        </p:txBody>
      </p:sp>
      <p:cxnSp>
        <p:nvCxnSpPr>
          <p:cNvPr id="428" name="Shape 428"/>
          <p:cNvCxnSpPr>
            <a:stCxn id="423" idx="2"/>
          </p:cNvCxnSpPr>
          <p:nvPr/>
        </p:nvCxnSpPr>
        <p:spPr>
          <a:xfrm rot="10800000">
            <a:off x="-85201" y="2952720"/>
            <a:ext cx="2965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triangle"/>
            <a:tailEnd len="lg" w="lg" type="none"/>
          </a:ln>
        </p:spPr>
      </p:cxnSp>
      <p:grpSp>
        <p:nvGrpSpPr>
          <p:cNvPr id="429" name="Shape 429"/>
          <p:cNvGrpSpPr/>
          <p:nvPr/>
        </p:nvGrpSpPr>
        <p:grpSpPr>
          <a:xfrm>
            <a:off x="916415" y="2256110"/>
            <a:ext cx="548685" cy="564488"/>
            <a:chOff x="4938878" y="3129975"/>
            <a:chExt cx="454850" cy="467950"/>
          </a:xfrm>
        </p:grpSpPr>
        <p:sp>
          <p:nvSpPr>
            <p:cNvPr id="430" name="Shape 430"/>
            <p:cNvSpPr/>
            <p:nvPr/>
          </p:nvSpPr>
          <p:spPr>
            <a:xfrm>
              <a:off x="4938878" y="312997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6AA84F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1" name="Shape 431"/>
            <p:cNvSpPr/>
            <p:nvPr/>
          </p:nvSpPr>
          <p:spPr>
            <a:xfrm>
              <a:off x="5023403" y="322282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6AA84F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2" name="Shape 432"/>
            <p:cNvSpPr/>
            <p:nvPr/>
          </p:nvSpPr>
          <p:spPr>
            <a:xfrm>
              <a:off x="5121028" y="332522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6AA84F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433" name="Shape 433"/>
          <p:cNvCxnSpPr>
            <a:stCxn id="423" idx="6"/>
          </p:cNvCxnSpPr>
          <p:nvPr/>
        </p:nvCxnSpPr>
        <p:spPr>
          <a:xfrm>
            <a:off x="3875572" y="2952788"/>
            <a:ext cx="2991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grpSp>
        <p:nvGrpSpPr>
          <p:cNvPr id="434" name="Shape 434"/>
          <p:cNvGrpSpPr/>
          <p:nvPr/>
        </p:nvGrpSpPr>
        <p:grpSpPr>
          <a:xfrm>
            <a:off x="5188177" y="2256110"/>
            <a:ext cx="548685" cy="564488"/>
            <a:chOff x="4938878" y="3129975"/>
            <a:chExt cx="454850" cy="467950"/>
          </a:xfrm>
        </p:grpSpPr>
        <p:sp>
          <p:nvSpPr>
            <p:cNvPr id="435" name="Shape 435"/>
            <p:cNvSpPr/>
            <p:nvPr/>
          </p:nvSpPr>
          <p:spPr>
            <a:xfrm>
              <a:off x="4938878" y="312997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3C78D8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6" name="Shape 436"/>
            <p:cNvSpPr/>
            <p:nvPr/>
          </p:nvSpPr>
          <p:spPr>
            <a:xfrm>
              <a:off x="5023403" y="322282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3C78D8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7" name="Shape 437"/>
            <p:cNvSpPr/>
            <p:nvPr/>
          </p:nvSpPr>
          <p:spPr>
            <a:xfrm>
              <a:off x="5121028" y="332522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3C78D8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You’re done!</a:t>
            </a:r>
          </a:p>
        </p:txBody>
      </p:sp>
      <p:sp>
        <p:nvSpPr>
          <p:cNvPr id="443" name="Shape 4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/>
          <p:nvPr/>
        </p:nvSpPr>
        <p:spPr>
          <a:xfrm>
            <a:off x="2392875" y="1310150"/>
            <a:ext cx="6318900" cy="3165900"/>
          </a:xfrm>
          <a:prstGeom prst="rect">
            <a:avLst/>
          </a:prstGeom>
          <a:noFill/>
          <a:ln cap="flat" cmpd="sng" w="19050">
            <a:solidFill>
              <a:srgbClr val="3C78D8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9" name="Shape 4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HTCondor-CE</a:t>
            </a:r>
          </a:p>
        </p:txBody>
      </p:sp>
      <p:sp>
        <p:nvSpPr>
          <p:cNvPr id="450" name="Shape 4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grpSp>
        <p:nvGrpSpPr>
          <p:cNvPr id="451" name="Shape 451"/>
          <p:cNvGrpSpPr/>
          <p:nvPr/>
        </p:nvGrpSpPr>
        <p:grpSpPr>
          <a:xfrm>
            <a:off x="6928353" y="2480053"/>
            <a:ext cx="880452" cy="880452"/>
            <a:chOff x="5024863" y="2048287"/>
            <a:chExt cx="1280100" cy="1280100"/>
          </a:xfrm>
        </p:grpSpPr>
        <p:sp>
          <p:nvSpPr>
            <p:cNvPr id="452" name="Shape 452"/>
            <p:cNvSpPr/>
            <p:nvPr/>
          </p:nvSpPr>
          <p:spPr>
            <a:xfrm>
              <a:off x="5024863" y="2048287"/>
              <a:ext cx="1280100" cy="12801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3" name="Shape 453"/>
            <p:cNvSpPr/>
            <p:nvPr/>
          </p:nvSpPr>
          <p:spPr>
            <a:xfrm>
              <a:off x="5063262" y="2086698"/>
              <a:ext cx="1203300" cy="12033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454" name="Shape 454"/>
          <p:cNvCxnSpPr>
            <a:stCxn id="455" idx="6"/>
            <a:endCxn id="452" idx="3"/>
          </p:cNvCxnSpPr>
          <p:nvPr/>
        </p:nvCxnSpPr>
        <p:spPr>
          <a:xfrm flipH="1" rot="10800000">
            <a:off x="6697716" y="3231593"/>
            <a:ext cx="359700" cy="306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56" name="Shape 456"/>
          <p:cNvCxnSpPr>
            <a:stCxn id="457" idx="0"/>
            <a:endCxn id="452" idx="4"/>
          </p:cNvCxnSpPr>
          <p:nvPr/>
        </p:nvCxnSpPr>
        <p:spPr>
          <a:xfrm rot="10800000">
            <a:off x="7368685" y="3360631"/>
            <a:ext cx="51000" cy="43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58" name="Shape 458"/>
          <p:cNvCxnSpPr>
            <a:stCxn id="459" idx="0"/>
            <a:endCxn id="452" idx="5"/>
          </p:cNvCxnSpPr>
          <p:nvPr/>
        </p:nvCxnSpPr>
        <p:spPr>
          <a:xfrm rot="10800000">
            <a:off x="7679962" y="3231666"/>
            <a:ext cx="402900" cy="26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60" name="Shape 460"/>
          <p:cNvCxnSpPr>
            <a:stCxn id="461" idx="3"/>
            <a:endCxn id="452" idx="0"/>
          </p:cNvCxnSpPr>
          <p:nvPr/>
        </p:nvCxnSpPr>
        <p:spPr>
          <a:xfrm flipH="1">
            <a:off x="7368725" y="1909851"/>
            <a:ext cx="49800" cy="57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462" name="Shape 462"/>
          <p:cNvCxnSpPr>
            <a:stCxn id="463" idx="5"/>
            <a:endCxn id="452" idx="1"/>
          </p:cNvCxnSpPr>
          <p:nvPr/>
        </p:nvCxnSpPr>
        <p:spPr>
          <a:xfrm>
            <a:off x="6629571" y="2355505"/>
            <a:ext cx="427800" cy="25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64" name="Shape 464"/>
          <p:cNvSpPr/>
          <p:nvPr/>
        </p:nvSpPr>
        <p:spPr>
          <a:xfrm rot="-1744067">
            <a:off x="8030663" y="1938669"/>
            <a:ext cx="506952" cy="506952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5" name="Shape 465"/>
          <p:cNvSpPr/>
          <p:nvPr/>
        </p:nvSpPr>
        <p:spPr>
          <a:xfrm>
            <a:off x="8062543" y="1970481"/>
            <a:ext cx="443400" cy="443400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66" name="Shape 466"/>
          <p:cNvCxnSpPr>
            <a:stCxn id="464" idx="2"/>
            <a:endCxn id="452" idx="7"/>
          </p:cNvCxnSpPr>
          <p:nvPr/>
        </p:nvCxnSpPr>
        <p:spPr>
          <a:xfrm flipH="1">
            <a:off x="7679790" y="2315296"/>
            <a:ext cx="382800" cy="293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61" name="Shape 461"/>
          <p:cNvSpPr/>
          <p:nvPr/>
        </p:nvSpPr>
        <p:spPr>
          <a:xfrm rot="-2005047">
            <a:off x="7215867" y="1407874"/>
            <a:ext cx="507140" cy="50714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7" name="Shape 467"/>
          <p:cNvSpPr/>
          <p:nvPr/>
        </p:nvSpPr>
        <p:spPr>
          <a:xfrm rot="-260712">
            <a:off x="7247827" y="1439732"/>
            <a:ext cx="443474" cy="443497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68" name="Shape 468"/>
          <p:cNvGrpSpPr/>
          <p:nvPr/>
        </p:nvGrpSpPr>
        <p:grpSpPr>
          <a:xfrm rot="1008083">
            <a:off x="6071529" y="1873641"/>
            <a:ext cx="689546" cy="689546"/>
            <a:chOff x="6547219" y="1423756"/>
            <a:chExt cx="1002599" cy="1002600"/>
          </a:xfrm>
        </p:grpSpPr>
        <p:sp>
          <p:nvSpPr>
            <p:cNvPr id="463" name="Shape 463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9" name="Shape 469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59" name="Shape 459"/>
          <p:cNvSpPr/>
          <p:nvPr/>
        </p:nvSpPr>
        <p:spPr>
          <a:xfrm rot="-3152828">
            <a:off x="8030589" y="3394493"/>
            <a:ext cx="507146" cy="507146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0" name="Shape 470"/>
          <p:cNvSpPr/>
          <p:nvPr/>
        </p:nvSpPr>
        <p:spPr>
          <a:xfrm rot="-1411769">
            <a:off x="8062498" y="3426126"/>
            <a:ext cx="443363" cy="443363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71" name="Shape 471"/>
          <p:cNvGrpSpPr/>
          <p:nvPr/>
        </p:nvGrpSpPr>
        <p:grpSpPr>
          <a:xfrm rot="1061843">
            <a:off x="7124825" y="3697883"/>
            <a:ext cx="689640" cy="689671"/>
            <a:chOff x="6547219" y="1423756"/>
            <a:chExt cx="1002599" cy="1002600"/>
          </a:xfrm>
        </p:grpSpPr>
        <p:sp>
          <p:nvSpPr>
            <p:cNvPr id="457" name="Shape 457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2" name="Shape 472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3" name="Shape 473"/>
          <p:cNvGrpSpPr/>
          <p:nvPr/>
        </p:nvGrpSpPr>
        <p:grpSpPr>
          <a:xfrm rot="-413802">
            <a:off x="6147646" y="3341713"/>
            <a:ext cx="689665" cy="689566"/>
            <a:chOff x="6547219" y="1423756"/>
            <a:chExt cx="1002599" cy="1002600"/>
          </a:xfrm>
        </p:grpSpPr>
        <p:sp>
          <p:nvSpPr>
            <p:cNvPr id="455" name="Shape 455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4" name="Shape 474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5" name="Shape 475"/>
          <p:cNvGrpSpPr/>
          <p:nvPr/>
        </p:nvGrpSpPr>
        <p:grpSpPr>
          <a:xfrm rot="2343862">
            <a:off x="2677587" y="2252557"/>
            <a:ext cx="1400395" cy="1400395"/>
            <a:chOff x="4647089" y="1670503"/>
            <a:chExt cx="2035800" cy="2035800"/>
          </a:xfrm>
        </p:grpSpPr>
        <p:sp>
          <p:nvSpPr>
            <p:cNvPr id="476" name="Shape 476"/>
            <p:cNvSpPr/>
            <p:nvPr/>
          </p:nvSpPr>
          <p:spPr>
            <a:xfrm rot="-2343627">
              <a:off x="4941340" y="1964755"/>
              <a:ext cx="1447297" cy="1447297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7" name="Shape 477"/>
            <p:cNvSpPr/>
            <p:nvPr/>
          </p:nvSpPr>
          <p:spPr>
            <a:xfrm rot="-605642">
              <a:off x="5063278" y="2086676"/>
              <a:ext cx="1203325" cy="1203325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sp>
        <p:nvSpPr>
          <p:cNvPr id="478" name="Shape 478"/>
          <p:cNvSpPr txBox="1"/>
          <p:nvPr/>
        </p:nvSpPr>
        <p:spPr>
          <a:xfrm>
            <a:off x="2532400" y="3490700"/>
            <a:ext cx="18669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Site Gateway</a:t>
            </a:r>
          </a:p>
        </p:txBody>
      </p:sp>
      <p:sp>
        <p:nvSpPr>
          <p:cNvPr id="479" name="Shape 479"/>
          <p:cNvSpPr txBox="1"/>
          <p:nvPr/>
        </p:nvSpPr>
        <p:spPr>
          <a:xfrm>
            <a:off x="4213437" y="2442675"/>
            <a:ext cx="9537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Direct</a:t>
            </a:r>
          </a:p>
        </p:txBody>
      </p:sp>
      <p:sp>
        <p:nvSpPr>
          <p:cNvPr id="480" name="Shape 480"/>
          <p:cNvSpPr txBox="1"/>
          <p:nvPr/>
        </p:nvSpPr>
        <p:spPr>
          <a:xfrm>
            <a:off x="4232200" y="2948650"/>
            <a:ext cx="18306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Submission</a:t>
            </a:r>
          </a:p>
        </p:txBody>
      </p:sp>
      <p:sp>
        <p:nvSpPr>
          <p:cNvPr id="481" name="Shape 481"/>
          <p:cNvSpPr txBox="1"/>
          <p:nvPr/>
        </p:nvSpPr>
        <p:spPr>
          <a:xfrm>
            <a:off x="2532400" y="1325725"/>
            <a:ext cx="1311300" cy="47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3C78D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Your Site</a:t>
            </a:r>
          </a:p>
        </p:txBody>
      </p:sp>
      <p:cxnSp>
        <p:nvCxnSpPr>
          <p:cNvPr id="482" name="Shape 482"/>
          <p:cNvCxnSpPr>
            <a:stCxn id="476" idx="2"/>
          </p:cNvCxnSpPr>
          <p:nvPr/>
        </p:nvCxnSpPr>
        <p:spPr>
          <a:xfrm rot="10800000">
            <a:off x="-85201" y="2952720"/>
            <a:ext cx="2965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triangle"/>
            <a:tailEnd len="lg" w="lg" type="none"/>
          </a:ln>
        </p:spPr>
      </p:cxnSp>
      <p:grpSp>
        <p:nvGrpSpPr>
          <p:cNvPr id="483" name="Shape 483"/>
          <p:cNvGrpSpPr/>
          <p:nvPr/>
        </p:nvGrpSpPr>
        <p:grpSpPr>
          <a:xfrm>
            <a:off x="916415" y="2256110"/>
            <a:ext cx="548685" cy="564488"/>
            <a:chOff x="4938878" y="3129975"/>
            <a:chExt cx="454850" cy="467950"/>
          </a:xfrm>
        </p:grpSpPr>
        <p:sp>
          <p:nvSpPr>
            <p:cNvPr id="484" name="Shape 484"/>
            <p:cNvSpPr/>
            <p:nvPr/>
          </p:nvSpPr>
          <p:spPr>
            <a:xfrm>
              <a:off x="4938878" y="312997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6AA84F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85" name="Shape 485"/>
            <p:cNvSpPr/>
            <p:nvPr/>
          </p:nvSpPr>
          <p:spPr>
            <a:xfrm>
              <a:off x="5023403" y="322282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6AA84F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86" name="Shape 486"/>
            <p:cNvSpPr/>
            <p:nvPr/>
          </p:nvSpPr>
          <p:spPr>
            <a:xfrm>
              <a:off x="5121028" y="332522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6AA84F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487" name="Shape 487"/>
          <p:cNvCxnSpPr>
            <a:stCxn id="476" idx="6"/>
          </p:cNvCxnSpPr>
          <p:nvPr/>
        </p:nvCxnSpPr>
        <p:spPr>
          <a:xfrm>
            <a:off x="3875572" y="2952788"/>
            <a:ext cx="2991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grpSp>
        <p:nvGrpSpPr>
          <p:cNvPr id="488" name="Shape 488"/>
          <p:cNvGrpSpPr/>
          <p:nvPr/>
        </p:nvGrpSpPr>
        <p:grpSpPr>
          <a:xfrm>
            <a:off x="5203790" y="2256110"/>
            <a:ext cx="548685" cy="564488"/>
            <a:chOff x="4938878" y="3129975"/>
            <a:chExt cx="454850" cy="467950"/>
          </a:xfrm>
        </p:grpSpPr>
        <p:sp>
          <p:nvSpPr>
            <p:cNvPr id="489" name="Shape 489"/>
            <p:cNvSpPr/>
            <p:nvPr/>
          </p:nvSpPr>
          <p:spPr>
            <a:xfrm>
              <a:off x="4938878" y="312997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3C78D8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0" name="Shape 490"/>
            <p:cNvSpPr/>
            <p:nvPr/>
          </p:nvSpPr>
          <p:spPr>
            <a:xfrm>
              <a:off x="5023403" y="322282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3C78D8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1" name="Shape 491"/>
            <p:cNvSpPr/>
            <p:nvPr/>
          </p:nvSpPr>
          <p:spPr>
            <a:xfrm>
              <a:off x="5121028" y="332522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3C78D8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OSG Information Management System</a:t>
            </a:r>
          </a:p>
        </p:txBody>
      </p:sp>
      <p:sp>
        <p:nvSpPr>
          <p:cNvPr id="497" name="Shape 4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>
                <a:solidFill>
                  <a:srgbClr val="000000"/>
                </a:solidFill>
              </a:rPr>
              <a:t>Request a user certificate (if you don’t have one already)</a:t>
            </a:r>
            <a:br>
              <a:rPr lang="en"/>
            </a:br>
            <a:r>
              <a:rPr lang="en" sz="1400" u="sng">
                <a:solidFill>
                  <a:schemeClr val="hlink"/>
                </a:solidFill>
                <a:hlinkClick r:id="rId3"/>
              </a:rPr>
              <a:t>Https://oim.opensciencegrid.org/oim/certificaterequestuser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>
                <a:solidFill>
                  <a:srgbClr val="000000"/>
                </a:solidFill>
              </a:rPr>
              <a:t>Register a facility, site, resource group, and resource if not already in the topology</a:t>
            </a:r>
            <a:br>
              <a:rPr lang="en"/>
            </a:br>
            <a:r>
              <a:rPr lang="en" sz="1400" u="sng">
                <a:solidFill>
                  <a:schemeClr val="hlink"/>
                </a:solidFill>
                <a:hlinkClick r:id="rId4"/>
              </a:rPr>
              <a:t>https://twiki.opensciencegrid.org/bin/view/Operations/OIMRegistrationInstructions#Facility_Registration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>
                <a:solidFill>
                  <a:srgbClr val="000000"/>
                </a:solidFill>
              </a:rPr>
              <a:t>Register as a grid administrator</a:t>
            </a:r>
            <a:br>
              <a:rPr lang="en"/>
            </a:br>
            <a:r>
              <a:rPr lang="en" sz="1400" u="sng">
                <a:solidFill>
                  <a:schemeClr val="hlink"/>
                </a:solidFill>
                <a:hlinkClick r:id="rId5"/>
              </a:rPr>
              <a:t>https://oim.opensciencegrid.org/oim/gridadmin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>
                <a:solidFill>
                  <a:srgbClr val="000000"/>
                </a:solidFill>
              </a:rPr>
              <a:t>Request a host certificate for your CE</a:t>
            </a:r>
            <a:br>
              <a:rPr lang="en"/>
            </a:br>
            <a:r>
              <a:rPr lang="en" sz="1400" u="sng">
                <a:solidFill>
                  <a:schemeClr val="hlink"/>
                </a:solidFill>
                <a:hlinkClick r:id="rId6"/>
              </a:rPr>
              <a:t>https://oim.opensciencegrid.org/oim/certificaterequesthost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Questions/Issues? </a:t>
            </a:r>
            <a:r>
              <a:rPr lang="en" sz="2400" u="sng">
                <a:solidFill>
                  <a:schemeClr val="hlink"/>
                </a:solidFill>
                <a:hlinkClick r:id="rId7"/>
              </a:rPr>
              <a:t>goc@opensciencegrid.org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8" name="Shape 49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HTCondor-CE Architecture: HTCondor backend</a:t>
            </a:r>
          </a:p>
        </p:txBody>
      </p:sp>
      <p:sp>
        <p:nvSpPr>
          <p:cNvPr id="504" name="Shape 50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descr="ce_condor_arch.png" id="505" name="Shape 5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8575" y="1067925"/>
            <a:ext cx="6846855" cy="3527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HTCondor-CE: Non-HTCondor backend</a:t>
            </a:r>
          </a:p>
        </p:txBody>
      </p:sp>
      <p:sp>
        <p:nvSpPr>
          <p:cNvPr id="511" name="Shape 51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descr="ce_other_arch.png" id="512" name="Shape 5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8575" y="1067925"/>
            <a:ext cx="6846855" cy="3527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HTCondor-CE Requirements</a:t>
            </a:r>
          </a:p>
        </p:txBody>
      </p:sp>
      <p:sp>
        <p:nvSpPr>
          <p:cNvPr id="518" name="Shape 51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519" name="Shape 5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Open port (TCP) 9619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Shared FS for non-HTCondor batch systems for file transfer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Ensure mapped users exist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Minimal hardware requirements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Handful of cores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HTCondor backends should plan on ~½ MB RAM per job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Expecting high rates of jobs? HTCondor-CE </a:t>
            </a:r>
            <a:r>
              <a:rPr lang="en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SPOOL</a:t>
            </a:r>
            <a:r>
              <a:rPr lang="en">
                <a:solidFill>
                  <a:srgbClr val="000000"/>
                </a:solidFill>
              </a:rPr>
              <a:t> dir should live on an SSD</a:t>
            </a:r>
          </a:p>
          <a:p>
            <a:pPr indent="-228600" lvl="2" marL="1371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Default </a:t>
            </a:r>
            <a:r>
              <a:rPr lang="en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/var/lib/condor-ce/spool </a:t>
            </a:r>
            <a:r>
              <a:rPr lang="en">
                <a:solidFill>
                  <a:srgbClr val="000000"/>
                </a:solidFill>
              </a:rPr>
              <a:t>(</a:t>
            </a:r>
            <a:r>
              <a:rPr lang="en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condor_ce_config_val -v SPOOL</a:t>
            </a:r>
            <a:r>
              <a:rPr lang="en">
                <a:solidFill>
                  <a:srgbClr val="000000"/>
                </a:solidFill>
              </a:rPr>
              <a:t>)</a:t>
            </a:r>
          </a:p>
          <a:p>
            <a:pPr indent="-228600" lvl="2" marL="1371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Same thing applies for HTCondor backends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Default:</a:t>
            </a:r>
            <a:r>
              <a:rPr lang="en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/var/lib/condor/spool </a:t>
            </a:r>
            <a:r>
              <a:rPr lang="en">
                <a:solidFill>
                  <a:srgbClr val="000000"/>
                </a:solidFill>
              </a:rPr>
              <a:t>(</a:t>
            </a:r>
            <a:r>
              <a:rPr lang="en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condor_config_val -v SPOOL</a:t>
            </a:r>
            <a:r>
              <a:rPr lang="en">
                <a:solidFill>
                  <a:srgbClr val="000000"/>
                </a:solidFill>
              </a:rPr>
              <a:t>)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https://twiki.grid.iu.edu/bin/view/Documentation/Release3/InstallHTCondorCE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edg-mkgridmap vs GUMS</a:t>
            </a:r>
          </a:p>
        </p:txBody>
      </p:sp>
      <p:sp>
        <p:nvSpPr>
          <p:cNvPr id="525" name="Shape 5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526" name="Shape 5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Authentication methods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edg-mkgridmap is simpler, creates </a:t>
            </a:r>
            <a:r>
              <a:rPr lang="en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/etc/grid-security/grid-mapfile</a:t>
            </a:r>
            <a:r>
              <a:rPr lang="en">
                <a:solidFill>
                  <a:srgbClr val="000000"/>
                </a:solidFill>
              </a:rPr>
              <a:t> that holds a mapping of certificate Distinguished Names to local unix accounts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Use GUMS only if you know you need it: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You want to map users based on rules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You need to support multiple VO roles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You need to support gLExec for pilot jobs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 rtl="0" algn="r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https://twiki.grid.iu.edu/bin/view/Documentation/Release3/InstallHTCondorCE#Configuring_authorization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HTCondor-CE Configuration</a:t>
            </a:r>
          </a:p>
        </p:txBody>
      </p:sp>
      <p:sp>
        <p:nvSpPr>
          <p:cNvPr id="532" name="Shape 5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533" name="Shape 5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`osg-configure -v`</a:t>
            </a:r>
            <a:r>
              <a:rPr lang="en">
                <a:solidFill>
                  <a:srgbClr val="000000"/>
                </a:solidFill>
              </a:rPr>
              <a:t> and `</a:t>
            </a:r>
            <a:r>
              <a:rPr lang="en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osg-configure -c`</a:t>
            </a:r>
            <a:r>
              <a:rPr lang="en">
                <a:solidFill>
                  <a:srgbClr val="000000"/>
                </a:solidFill>
              </a:rPr>
              <a:t> handles most of the configuration</a:t>
            </a:r>
          </a:p>
          <a:p>
            <a:pPr indent="-228600" lvl="0" marL="45720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Most HTCondor-CE configuration goes into the job router</a:t>
            </a:r>
          </a:p>
          <a:p>
            <a:pPr indent="-228600" lvl="1" marL="91440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Job router filters and transforms incoming grid jobs into “routed” jobs</a:t>
            </a:r>
          </a:p>
          <a:p>
            <a:pPr indent="-228600" lvl="1" marL="91440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Configured using declarative ClassAds with the JOB_ROUTER_ENTRIES variable</a:t>
            </a:r>
          </a:p>
          <a:p>
            <a:pPr indent="-228600" lvl="1" marL="91440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Each entry in JOB_ROUTER_ENTRIES is combined with the JOB_ROUTER_DEFAULTS configuration variable to create each job route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r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https://twiki.opensciencegrid.org/bin/view/Documentation/Release3/JobRouterRecipes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7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 txBox="1"/>
          <p:nvPr>
            <p:ph idx="1" type="body"/>
          </p:nvPr>
        </p:nvSpPr>
        <p:spPr>
          <a:xfrm>
            <a:off x="311700" y="238450"/>
            <a:ext cx="8520600" cy="4330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Alice has an HTCondor pool and she wants CMS jobs submitted to her CE to be forwarded to her pool and requesting x86_64 Linux machines and setting the attribute “foo” on her routed job to “bar”. All other jobs should be submitted to the pool without any changes.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JOB_ROUTER_ENTRIES = [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name = "condor_pool_cms";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TargetUniverse = 5;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Requirements = target.x509UserProxyVOName =?= "cms";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set_requirements = (Arch == "X86_64") &amp;&amp; (TARGET.OpSys == "LINUX");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set_foo = “bar”;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]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[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name = “condor_pool_other”;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TargetUniverse = 5;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Requirements = target.x509UserProxyVOName =!= "cms";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]			</a:t>
            </a:r>
          </a:p>
          <a:p>
            <a:pPr lvl="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rgbClr val="1155CC"/>
                </a:solidFill>
                <a:hlinkClick r:id="rId3"/>
              </a:rPr>
              <a:t>https://twiki.opensciencegrid.org/bin/view/Documentation/Release3/JobRouterRecipes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323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63238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9" name="Shape 53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Phase 0: Is the OSG for you?</a:t>
            </a:r>
          </a:p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/>
          <p:nvPr>
            <p:ph idx="1" type="body"/>
          </p:nvPr>
        </p:nvSpPr>
        <p:spPr>
          <a:xfrm>
            <a:off x="311700" y="238450"/>
            <a:ext cx="8520600" cy="4330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000000"/>
                </a:solidFill>
              </a:rPr>
              <a:t>Alice has an HTCondor pool and she wants CMS jobs submitted to her CE to be forwarded to her pool and requesting x86_64 Linux machines and setting the attribute “foo” on her routed job to “bar”. All other jobs should be submitted to the pool without any changes.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solidFill>
                <a:srgbClr val="0000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JOB_ROUTER_ENTRIES = [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</a:t>
            </a:r>
            <a:r>
              <a:rPr lang="en" sz="1200">
                <a:solidFill>
                  <a:srgbClr val="000000"/>
                </a:solidFill>
                <a:highlight>
                  <a:srgbClr val="C9DAF8"/>
                </a:highlight>
                <a:latin typeface="Consolas"/>
                <a:ea typeface="Consolas"/>
                <a:cs typeface="Consolas"/>
                <a:sym typeface="Consolas"/>
              </a:rPr>
              <a:t>name = "condor_pool_cms";</a:t>
            </a: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TargetUniverse = 5;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Requirements = target.x509UserProxyVOName =?= "cms";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set_requirements = (Arch == "X86_64") &amp;&amp; (TARGET.OpSys == "LINUX");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set_foo = “bar”;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]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[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200">
                <a:solidFill>
                  <a:srgbClr val="000000"/>
                </a:solidFill>
                <a:highlight>
                  <a:srgbClr val="C9DAF8"/>
                </a:highlight>
                <a:latin typeface="Consolas"/>
                <a:ea typeface="Consolas"/>
                <a:cs typeface="Consolas"/>
                <a:sym typeface="Consolas"/>
              </a:rPr>
              <a:t>name = “condor_pool_other”;</a:t>
            </a: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TargetUniverse = 5;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Requirements = target.x509UserProxyVOName =!= "cms";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]			</a:t>
            </a:r>
          </a:p>
          <a:p>
            <a:pPr lvl="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 u="sng">
                <a:solidFill>
                  <a:srgbClr val="1155CC"/>
                </a:solidFill>
                <a:hlinkClick r:id="rId3"/>
              </a:rPr>
              <a:t>https://twiki.opensciencegrid.org/bin/view/Documentation/Release3/JobRouterRecipes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t/>
            </a:r>
            <a:endParaRPr sz="1600">
              <a:solidFill>
                <a:srgbClr val="26323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 sz="2400">
              <a:solidFill>
                <a:srgbClr val="263238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5" name="Shape 5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9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/>
          <p:nvPr>
            <p:ph idx="1" type="body"/>
          </p:nvPr>
        </p:nvSpPr>
        <p:spPr>
          <a:xfrm>
            <a:off x="311700" y="238450"/>
            <a:ext cx="8520600" cy="4330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Alice has an HTCondor pool and she wants CMS jobs submitted to her CE to be </a:t>
            </a:r>
            <a:r>
              <a:rPr lang="en" sz="1400">
                <a:solidFill>
                  <a:srgbClr val="000000"/>
                </a:solidFill>
                <a:highlight>
                  <a:srgbClr val="C9DAF8"/>
                </a:highlight>
              </a:rPr>
              <a:t>forwarded to her pool</a:t>
            </a:r>
            <a:r>
              <a:rPr lang="en" sz="1400">
                <a:solidFill>
                  <a:srgbClr val="000000"/>
                </a:solidFill>
              </a:rPr>
              <a:t> and requesting x86_64 Linux machines and setting the attribute “foo” on her routed job to “bar”. All other jobs should be submitted to the pool without any changes.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JOB_ROUTER_ENTRIES = [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name = "condor_pool_cms";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200">
                <a:solidFill>
                  <a:srgbClr val="000000"/>
                </a:solidFill>
                <a:highlight>
                  <a:srgbClr val="C9DAF8"/>
                </a:highlight>
                <a:latin typeface="Consolas"/>
                <a:ea typeface="Consolas"/>
                <a:cs typeface="Consolas"/>
                <a:sym typeface="Consolas"/>
              </a:rPr>
              <a:t>TargetUniverse = 5;</a:t>
            </a: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Requirements = target.x509UserProxyVOName =?= "cms";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set_requirements = (Arch == "X86_64") &amp;&amp; (TARGET.OpSys == "LINUX");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set_foo = “bar”;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]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[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name = “condor_pool_other”;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200">
                <a:solidFill>
                  <a:srgbClr val="000000"/>
                </a:solidFill>
                <a:highlight>
                  <a:srgbClr val="C9DAF8"/>
                </a:highlight>
                <a:latin typeface="Consolas"/>
                <a:ea typeface="Consolas"/>
                <a:cs typeface="Consolas"/>
                <a:sym typeface="Consolas"/>
              </a:rPr>
              <a:t>TargetUniverse = 5;</a:t>
            </a: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Requirements = target.x509UserProxyVOName =!= "cms";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]			</a:t>
            </a:r>
          </a:p>
          <a:p>
            <a:pPr lvl="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rgbClr val="1155CC"/>
                </a:solidFill>
                <a:hlinkClick r:id="rId3"/>
              </a:rPr>
              <a:t>https://twiki.opensciencegrid.org/bin/view/Documentation/Release3/JobRouterRecipes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323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63238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1" name="Shape 5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5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/>
          <p:nvPr>
            <p:ph idx="1" type="body"/>
          </p:nvPr>
        </p:nvSpPr>
        <p:spPr>
          <a:xfrm>
            <a:off x="311700" y="238450"/>
            <a:ext cx="8520600" cy="4330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Alice has an HTCondor pool and she wants </a:t>
            </a:r>
            <a:r>
              <a:rPr lang="en" sz="1400">
                <a:solidFill>
                  <a:srgbClr val="000000"/>
                </a:solidFill>
                <a:highlight>
                  <a:srgbClr val="C9DAF8"/>
                </a:highlight>
              </a:rPr>
              <a:t>CMS jobs submitted to her CE</a:t>
            </a:r>
            <a:r>
              <a:rPr lang="en" sz="1400">
                <a:solidFill>
                  <a:srgbClr val="000000"/>
                </a:solidFill>
              </a:rPr>
              <a:t> to be forwarded to her pool and requesting x86_64 Linux machines and setting the attribute “foo” on her routed job to “bar”. All other jobs should be submitted to the pool without any changes.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JOB_ROUTER_ENTRIES = [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name = "condor_pool_cms";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TargetUniverse = 5;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</a:t>
            </a:r>
            <a:r>
              <a:rPr lang="en" sz="1200">
                <a:solidFill>
                  <a:srgbClr val="000000"/>
                </a:solidFill>
                <a:highlight>
                  <a:srgbClr val="C9DAF8"/>
                </a:highlight>
                <a:latin typeface="Consolas"/>
                <a:ea typeface="Consolas"/>
                <a:cs typeface="Consolas"/>
                <a:sym typeface="Consolas"/>
              </a:rPr>
              <a:t>Requirements = target.x509UserProxyVOName =?= "cms";</a:t>
            </a: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set_requirements = (Arch == "X86_64") &amp;&amp; (TARGET.OpSys == "LINUX");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set_foo = “bar”;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]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[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name = “condor_pool_other”;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TargetUniverse = 5;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Requirements = target.x509UserProxyVOName =!= "cms";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]			</a:t>
            </a:r>
          </a:p>
          <a:p>
            <a:pPr lvl="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rgbClr val="1155CC"/>
                </a:solidFill>
                <a:hlinkClick r:id="rId3"/>
              </a:rPr>
              <a:t>https://twiki.opensciencegrid.org/bin/view/Documentation/Release3/JobRouterRecipes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323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63238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7" name="Shape 5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/>
          <p:nvPr>
            <p:ph idx="1" type="body"/>
          </p:nvPr>
        </p:nvSpPr>
        <p:spPr>
          <a:xfrm>
            <a:off x="311700" y="238450"/>
            <a:ext cx="8520600" cy="4330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Alice has an HTCondor pool and she wants CMS jobs submitted to her CE to be forwarded to her pool and </a:t>
            </a:r>
            <a:r>
              <a:rPr lang="en" sz="1400">
                <a:solidFill>
                  <a:srgbClr val="000000"/>
                </a:solidFill>
                <a:highlight>
                  <a:srgbClr val="C9DAF8"/>
                </a:highlight>
              </a:rPr>
              <a:t>requesting x86_64 Linux machines</a:t>
            </a:r>
            <a:r>
              <a:rPr lang="en" sz="1400">
                <a:solidFill>
                  <a:srgbClr val="000000"/>
                </a:solidFill>
              </a:rPr>
              <a:t> and setting the attribute “foo” on her routed job to “bar”. All other jobs should be submitted to the pool without any changes.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JOB_ROUTER_ENTRIES = [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name = "condor_pool_cms";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TargetUniverse = 5;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Requirements = target.x509UserProxyVOName =?= "cms";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</a:t>
            </a:r>
            <a:r>
              <a:rPr lang="en" sz="1200">
                <a:solidFill>
                  <a:srgbClr val="000000"/>
                </a:solidFill>
                <a:highlight>
                  <a:srgbClr val="C9DAF8"/>
                </a:highlight>
                <a:latin typeface="Consolas"/>
                <a:ea typeface="Consolas"/>
                <a:cs typeface="Consolas"/>
                <a:sym typeface="Consolas"/>
              </a:rPr>
              <a:t>set_requirements = (Arch == "X86_64") &amp;&amp; (TARGET.OpSys == "LINUX");</a:t>
            </a: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set_foo = “bar”;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]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[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name = “condor_pool_other”;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TargetUniverse = 5;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Requirements = target.x509UserProxyVOName =!= "cms";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]			</a:t>
            </a:r>
          </a:p>
          <a:p>
            <a:pPr lvl="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rgbClr val="1155CC"/>
                </a:solidFill>
                <a:hlinkClick r:id="rId3"/>
              </a:rPr>
              <a:t>https://twiki.opensciencegrid.org/bin/view/Documentation/Release3/JobRouterRecipes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323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63238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3" name="Shape 56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7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/>
          <p:nvPr>
            <p:ph idx="1" type="body"/>
          </p:nvPr>
        </p:nvSpPr>
        <p:spPr>
          <a:xfrm>
            <a:off x="311700" y="238450"/>
            <a:ext cx="8520600" cy="4330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Alice has an HTCondor pool and she wants CMS jobs submitted to her CE to be forwarded to her pool and requesting x86_64 Linux machines and </a:t>
            </a:r>
            <a:r>
              <a:rPr lang="en" sz="1400">
                <a:solidFill>
                  <a:srgbClr val="000000"/>
                </a:solidFill>
                <a:highlight>
                  <a:srgbClr val="C9DAF8"/>
                </a:highlight>
              </a:rPr>
              <a:t>setting the attribute “foo” on her routed job to “bar”</a:t>
            </a:r>
            <a:r>
              <a:rPr lang="en" sz="1400">
                <a:solidFill>
                  <a:srgbClr val="000000"/>
                </a:solidFill>
              </a:rPr>
              <a:t>. All other jobs should be submitted to the pool without any changes.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JOB_ROUTER_ENTRIES = [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name = "condor_pool_cms";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TargetUniverse = 5;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Requirements = target.x509UserProxyVOName =?= "cms";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set_requirements = (Arch == "X86_64") &amp;&amp; (TARGET.OpSys == "LINUX");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200">
                <a:solidFill>
                  <a:srgbClr val="000000"/>
                </a:solidFill>
                <a:highlight>
                  <a:srgbClr val="C9DAF8"/>
                </a:highlight>
                <a:latin typeface="Consolas"/>
                <a:ea typeface="Consolas"/>
                <a:cs typeface="Consolas"/>
                <a:sym typeface="Consolas"/>
              </a:rPr>
              <a:t>set_foo = “bar”;</a:t>
            </a: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]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[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name = “condor_pool_other”;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TargetUniverse = 5;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Requirements = target.x509UserProxyVOName =!= "cms";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]			</a:t>
            </a:r>
          </a:p>
          <a:p>
            <a:pPr lvl="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rgbClr val="1155CC"/>
                </a:solidFill>
                <a:hlinkClick r:id="rId3"/>
              </a:rPr>
              <a:t>https://twiki.opensciencegrid.org/bin/view/Documentation/Release3/JobRouterRecipes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323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63238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9" name="Shape 56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3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/>
          <p:nvPr>
            <p:ph idx="1" type="body"/>
          </p:nvPr>
        </p:nvSpPr>
        <p:spPr>
          <a:xfrm>
            <a:off x="311700" y="238450"/>
            <a:ext cx="8520600" cy="4330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Alice has an HTCondor pool and she wants CMS jobs submitted to her CE to be forwarded to her pool and requesting x86_64 Linux machines and setting the attribute “foo” on her routed job to “bar”. </a:t>
            </a:r>
            <a:r>
              <a:rPr lang="en" sz="1400">
                <a:solidFill>
                  <a:srgbClr val="000000"/>
                </a:solidFill>
                <a:highlight>
                  <a:srgbClr val="C9DAF8"/>
                </a:highlight>
              </a:rPr>
              <a:t>All other jobs should be submitted to the pool without any changes.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JOB_ROUTER_ENTRIES = [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name = "condor_pool_cms";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TargetUniverse = 5;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Requirements = target.x509UserProxyVOName =?= "cms";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set_requirements = (Arch == "X86_64") &amp;&amp; (TARGET.OpSys == "LINUX");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set_foo = “bar”;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]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[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200">
                <a:solidFill>
                  <a:srgbClr val="000000"/>
                </a:solidFill>
                <a:highlight>
                  <a:srgbClr val="C9DAF8"/>
                </a:highlight>
                <a:latin typeface="Consolas"/>
                <a:ea typeface="Consolas"/>
                <a:cs typeface="Consolas"/>
                <a:sym typeface="Consolas"/>
              </a:rPr>
              <a:t>name = “condor_pool_other”;</a:t>
            </a: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200">
                <a:solidFill>
                  <a:srgbClr val="000000"/>
                </a:solidFill>
                <a:highlight>
                  <a:srgbClr val="C9DAF8"/>
                </a:highlight>
                <a:latin typeface="Consolas"/>
                <a:ea typeface="Consolas"/>
                <a:cs typeface="Consolas"/>
                <a:sym typeface="Consolas"/>
              </a:rPr>
              <a:t>TargetUniverse = 5;</a:t>
            </a: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	</a:t>
            </a:r>
            <a:r>
              <a:rPr lang="en" sz="1200">
                <a:solidFill>
                  <a:srgbClr val="000000"/>
                </a:solidFill>
                <a:highlight>
                  <a:srgbClr val="C9DAF8"/>
                </a:highlight>
                <a:latin typeface="Consolas"/>
                <a:ea typeface="Consolas"/>
                <a:cs typeface="Consolas"/>
                <a:sym typeface="Consolas"/>
              </a:rPr>
              <a:t>Requirements = target.x509UserProxyVOName =!= "cms";</a:t>
            </a: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]			</a:t>
            </a:r>
          </a:p>
          <a:p>
            <a:pPr lvl="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rgbClr val="1155CC"/>
                </a:solidFill>
                <a:hlinkClick r:id="rId3"/>
              </a:rPr>
              <a:t>https://twiki.opensciencegrid.org/bin/view/Documentation/Release3/JobRouterRecipes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323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63238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5" name="Shape 57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9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 txBox="1"/>
          <p:nvPr>
            <p:ph idx="1" type="body"/>
          </p:nvPr>
        </p:nvSpPr>
        <p:spPr>
          <a:xfrm>
            <a:off x="311700" y="238450"/>
            <a:ext cx="8520600" cy="4330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263238"/>
                </a:solidFill>
                <a:latin typeface="Roboto Slab"/>
                <a:ea typeface="Roboto Slab"/>
                <a:cs typeface="Roboto Slab"/>
                <a:sym typeface="Roboto Slab"/>
              </a:rPr>
              <a:t>Cameron has a </a:t>
            </a:r>
            <a:r>
              <a:rPr lang="en" sz="1400">
                <a:solidFill>
                  <a:srgbClr val="263238"/>
                </a:solidFill>
                <a:highlight>
                  <a:srgbClr val="C9DAF8"/>
                </a:highlight>
                <a:latin typeface="Roboto Slab"/>
                <a:ea typeface="Roboto Slab"/>
                <a:cs typeface="Roboto Slab"/>
                <a:sym typeface="Roboto Slab"/>
              </a:rPr>
              <a:t>PBS pool</a:t>
            </a:r>
            <a:r>
              <a:rPr lang="en" sz="1400">
                <a:solidFill>
                  <a:srgbClr val="263238"/>
                </a:solidFill>
                <a:latin typeface="Roboto Slab"/>
                <a:ea typeface="Roboto Slab"/>
                <a:cs typeface="Roboto Slab"/>
                <a:sym typeface="Roboto Slab"/>
              </a:rPr>
              <a:t> and she wants CMS jobs submitted to her CE to be forwarded to her pool. All other jobs should be submitted to her pool without any changes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solidFill>
                <a:srgbClr val="263238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JOB_ROUTER_ENTRIES = [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 	name = "pbs_pool_cms";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400">
                <a:solidFill>
                  <a:srgbClr val="263238"/>
                </a:solidFill>
                <a:highlight>
                  <a:srgbClr val="C9DAF8"/>
                </a:highlight>
                <a:latin typeface="Consolas"/>
                <a:ea typeface="Consolas"/>
                <a:cs typeface="Consolas"/>
                <a:sym typeface="Consolas"/>
              </a:rPr>
              <a:t>TargetUniverse = 9;</a:t>
            </a: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400">
                <a:solidFill>
                  <a:srgbClr val="263238"/>
                </a:solidFill>
                <a:highlight>
                  <a:srgbClr val="C9DAF8"/>
                </a:highlight>
                <a:latin typeface="Consolas"/>
                <a:ea typeface="Consolas"/>
                <a:cs typeface="Consolas"/>
                <a:sym typeface="Consolas"/>
              </a:rPr>
              <a:t>GridResource = "batch pbs";</a:t>
            </a: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 	Requirements = target.x509UserProxyVOName =?= "cms";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]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[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 	name = "pbs_pool_other";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400">
                <a:solidFill>
                  <a:srgbClr val="263238"/>
                </a:solidFill>
                <a:highlight>
                  <a:srgbClr val="C9DAF8"/>
                </a:highlight>
                <a:latin typeface="Consolas"/>
                <a:ea typeface="Consolas"/>
                <a:cs typeface="Consolas"/>
                <a:sym typeface="Consolas"/>
              </a:rPr>
              <a:t>TargetUniverse = 9;</a:t>
            </a: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400">
                <a:solidFill>
                  <a:srgbClr val="263238"/>
                </a:solidFill>
                <a:highlight>
                  <a:srgbClr val="C9DAF8"/>
                </a:highlight>
                <a:latin typeface="Consolas"/>
                <a:ea typeface="Consolas"/>
                <a:cs typeface="Consolas"/>
                <a:sym typeface="Consolas"/>
              </a:rPr>
              <a:t>GridResource = "batch pbs";</a:t>
            </a: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 	Requirements = target.x509UserProxyVOName =!= "cms";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</a:p>
          <a:p>
            <a:pPr lvl="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 u="sng">
                <a:solidFill>
                  <a:srgbClr val="1155CC"/>
                </a:solidFill>
                <a:hlinkClick r:id="rId3"/>
              </a:rPr>
              <a:t>https://twiki.opensciencegrid.org/bin/view/Documentation/Release3/JobRouterRecipes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t/>
            </a:r>
            <a:endParaRPr sz="1600">
              <a:solidFill>
                <a:srgbClr val="26323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 sz="2400">
              <a:solidFill>
                <a:srgbClr val="263238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</p:txBody>
      </p:sp>
      <p:sp>
        <p:nvSpPr>
          <p:cNvPr id="581" name="Shape 58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5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 txBox="1"/>
          <p:nvPr>
            <p:ph idx="1" type="body"/>
          </p:nvPr>
        </p:nvSpPr>
        <p:spPr>
          <a:xfrm>
            <a:off x="311700" y="238450"/>
            <a:ext cx="8520600" cy="4330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263238"/>
                </a:solidFill>
                <a:latin typeface="Roboto Slab"/>
                <a:ea typeface="Roboto Slab"/>
                <a:cs typeface="Roboto Slab"/>
                <a:sym typeface="Roboto Slab"/>
              </a:rPr>
              <a:t>Cameron has a Slurm pool and she wants CMS </a:t>
            </a:r>
            <a:r>
              <a:rPr lang="en" sz="1400">
                <a:solidFill>
                  <a:srgbClr val="263238"/>
                </a:solidFill>
                <a:highlight>
                  <a:srgbClr val="C9DAF8"/>
                </a:highlight>
                <a:latin typeface="Roboto Slab"/>
                <a:ea typeface="Roboto Slab"/>
                <a:cs typeface="Roboto Slab"/>
                <a:sym typeface="Roboto Slab"/>
              </a:rPr>
              <a:t>jobs submitted to her CE to be forwarded to her pool</a:t>
            </a:r>
            <a:r>
              <a:rPr lang="en" sz="1400">
                <a:solidFill>
                  <a:srgbClr val="263238"/>
                </a:solidFill>
                <a:latin typeface="Roboto Slab"/>
                <a:ea typeface="Roboto Slab"/>
                <a:cs typeface="Roboto Slab"/>
                <a:sym typeface="Roboto Slab"/>
              </a:rPr>
              <a:t>. All other jobs should be submitted to her pool without any changes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263238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JOB_ROUTER_ENTRIES = [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 	name = "slurm_pool_cms";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400">
                <a:solidFill>
                  <a:srgbClr val="263238"/>
                </a:solidFill>
                <a:highlight>
                  <a:srgbClr val="C9DAF8"/>
                </a:highlight>
                <a:latin typeface="Consolas"/>
                <a:ea typeface="Consolas"/>
                <a:cs typeface="Consolas"/>
                <a:sym typeface="Consolas"/>
              </a:rPr>
              <a:t>TargetUniverse = 9;</a:t>
            </a: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400">
                <a:solidFill>
                  <a:srgbClr val="263238"/>
                </a:solidFill>
                <a:highlight>
                  <a:srgbClr val="C9DAF8"/>
                </a:highlight>
                <a:latin typeface="Consolas"/>
                <a:ea typeface="Consolas"/>
                <a:cs typeface="Consolas"/>
                <a:sym typeface="Consolas"/>
              </a:rPr>
              <a:t>GridResource = "batch slurm";</a:t>
            </a: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 	Requirements = target.x509UserProxyVOName =?= "cms";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]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[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 	name = "slurm_pool_other";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400">
                <a:solidFill>
                  <a:srgbClr val="263238"/>
                </a:solidFill>
                <a:highlight>
                  <a:srgbClr val="C9DAF8"/>
                </a:highlight>
                <a:latin typeface="Consolas"/>
                <a:ea typeface="Consolas"/>
                <a:cs typeface="Consolas"/>
                <a:sym typeface="Consolas"/>
              </a:rPr>
              <a:t>TargetUniverse = 9;</a:t>
            </a: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400">
                <a:solidFill>
                  <a:srgbClr val="263238"/>
                </a:solidFill>
                <a:highlight>
                  <a:srgbClr val="C9DAF8"/>
                </a:highlight>
                <a:latin typeface="Consolas"/>
                <a:ea typeface="Consolas"/>
                <a:cs typeface="Consolas"/>
                <a:sym typeface="Consolas"/>
              </a:rPr>
              <a:t>GridResource = "batch slurm";</a:t>
            </a: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 	Requirements = target.x509UserProxyVOName =!= "cms"; \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263238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</a:p>
          <a:p>
            <a:pPr lvl="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rgbClr val="1155CC"/>
                </a:solidFill>
                <a:hlinkClick r:id="rId3"/>
              </a:rPr>
              <a:t>https://twiki.opensciencegrid.org/bin/view/Documentation/Release3/JobRouterRecipes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6323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63238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</p:txBody>
      </p:sp>
      <p:sp>
        <p:nvSpPr>
          <p:cNvPr id="587" name="Shape 58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HTCondor-CE Monitoring</a:t>
            </a:r>
          </a:p>
        </p:txBody>
      </p:sp>
      <p:sp>
        <p:nvSpPr>
          <p:cNvPr id="593" name="Shape 59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594" name="Shape 59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For graphs showing pilot jobs and CE load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Font typeface="Consolas"/>
              <a:buChar char="-"/>
            </a:pPr>
            <a:r>
              <a:rPr lang="en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yum install condor-ce-view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Configuration lives in /etc/condor-ce/config.d/05-ce-view.conf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Uncomment </a:t>
            </a:r>
            <a:r>
              <a:rPr lang="en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DAEMON_LIST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Defaults to port 80 but can be configured by changing </a:t>
            </a:r>
            <a:r>
              <a:rPr lang="en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HTCONDOR_VIEW_PORT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Restart </a:t>
            </a:r>
            <a:r>
              <a:rPr lang="en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condor-ce</a:t>
            </a:r>
            <a:r>
              <a:rPr lang="en">
                <a:solidFill>
                  <a:srgbClr val="000000"/>
                </a:solidFill>
              </a:rPr>
              <a:t> service after config changes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lvl="0" rtl="0" algn="r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https://twiki.grid.iu.edu/bin/view/Documentation/Release3/InstallHTCondorCE#CeView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Shape 59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600" name="Shape 60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Run as regular user with certificate on CE</a:t>
            </a:r>
            <a:br>
              <a:rPr lang="en"/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$ voms-proxy-init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$ condor_ce_trace -d `hostname`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Not working? Consult the troubleshooting guide: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 sz="1400" u="sng">
                <a:solidFill>
                  <a:schemeClr val="hlink"/>
                </a:solidFill>
                <a:hlinkClick r:id="rId3"/>
              </a:rPr>
              <a:t>https://twiki.opensciencegrid.org/bin/view/Documentation/Release3/TroubleshootingHTCondorCE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Still stuck?</a:t>
            </a:r>
            <a:br>
              <a:rPr lang="en"/>
            </a:br>
            <a:r>
              <a:rPr lang="en" u="sng">
                <a:solidFill>
                  <a:schemeClr val="hlink"/>
                </a:solidFill>
                <a:hlinkClick r:id="rId4"/>
              </a:rPr>
              <a:t>goc@opensciencegrid.org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601" name="Shape 6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Validation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OSG Model</a:t>
            </a:r>
          </a:p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grpSp>
        <p:nvGrpSpPr>
          <p:cNvPr id="69" name="Shape 69"/>
          <p:cNvGrpSpPr/>
          <p:nvPr/>
        </p:nvGrpSpPr>
        <p:grpSpPr>
          <a:xfrm>
            <a:off x="7117782" y="2213857"/>
            <a:ext cx="639153" cy="639153"/>
            <a:chOff x="5024863" y="2048287"/>
            <a:chExt cx="1280100" cy="1280100"/>
          </a:xfrm>
        </p:grpSpPr>
        <p:sp>
          <p:nvSpPr>
            <p:cNvPr id="70" name="Shape 70"/>
            <p:cNvSpPr/>
            <p:nvPr/>
          </p:nvSpPr>
          <p:spPr>
            <a:xfrm>
              <a:off x="5024863" y="2048287"/>
              <a:ext cx="1280100" cy="12801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5063262" y="2086698"/>
              <a:ext cx="1203300" cy="12033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72" name="Shape 72"/>
          <p:cNvCxnSpPr>
            <a:stCxn id="73" idx="6"/>
            <a:endCxn id="70" idx="3"/>
          </p:cNvCxnSpPr>
          <p:nvPr/>
        </p:nvCxnSpPr>
        <p:spPr>
          <a:xfrm flipH="1" rot="10800000">
            <a:off x="6950757" y="2759421"/>
            <a:ext cx="260700" cy="22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4" name="Shape 74"/>
          <p:cNvCxnSpPr>
            <a:stCxn id="75" idx="0"/>
            <a:endCxn id="70" idx="4"/>
          </p:cNvCxnSpPr>
          <p:nvPr/>
        </p:nvCxnSpPr>
        <p:spPr>
          <a:xfrm rot="10800000">
            <a:off x="7437447" y="2853139"/>
            <a:ext cx="36900" cy="31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6" name="Shape 76"/>
          <p:cNvCxnSpPr>
            <a:stCxn id="77" idx="0"/>
            <a:endCxn id="70" idx="5"/>
          </p:cNvCxnSpPr>
          <p:nvPr/>
        </p:nvCxnSpPr>
        <p:spPr>
          <a:xfrm rot="10800000">
            <a:off x="7663235" y="2759466"/>
            <a:ext cx="292800" cy="19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8" name="Shape 78"/>
          <p:cNvCxnSpPr>
            <a:stCxn id="79" idx="3"/>
            <a:endCxn id="70" idx="0"/>
          </p:cNvCxnSpPr>
          <p:nvPr/>
        </p:nvCxnSpPr>
        <p:spPr>
          <a:xfrm flipH="1">
            <a:off x="7437499" y="1799865"/>
            <a:ext cx="36300" cy="41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0" name="Shape 80"/>
          <p:cNvCxnSpPr>
            <a:stCxn id="81" idx="5"/>
            <a:endCxn id="70" idx="1"/>
          </p:cNvCxnSpPr>
          <p:nvPr/>
        </p:nvCxnSpPr>
        <p:spPr>
          <a:xfrm>
            <a:off x="6901177" y="2123342"/>
            <a:ext cx="310200" cy="18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82" name="Shape 82"/>
          <p:cNvSpPr/>
          <p:nvPr/>
        </p:nvSpPr>
        <p:spPr>
          <a:xfrm rot="-1744365">
            <a:off x="7918179" y="1820885"/>
            <a:ext cx="367961" cy="367961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7941330" y="1843978"/>
            <a:ext cx="321900" cy="321900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84" name="Shape 84"/>
          <p:cNvCxnSpPr>
            <a:stCxn id="82" idx="2"/>
            <a:endCxn id="70" idx="7"/>
          </p:cNvCxnSpPr>
          <p:nvPr/>
        </p:nvCxnSpPr>
        <p:spPr>
          <a:xfrm flipH="1">
            <a:off x="7663260" y="2094266"/>
            <a:ext cx="278100" cy="21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grpSp>
        <p:nvGrpSpPr>
          <p:cNvPr id="85" name="Shape 85"/>
          <p:cNvGrpSpPr/>
          <p:nvPr/>
        </p:nvGrpSpPr>
        <p:grpSpPr>
          <a:xfrm>
            <a:off x="641702" y="1621781"/>
            <a:ext cx="580586" cy="676533"/>
            <a:chOff x="1021424" y="2900775"/>
            <a:chExt cx="960600" cy="1119347"/>
          </a:xfrm>
        </p:grpSpPr>
        <p:sp>
          <p:nvSpPr>
            <p:cNvPr id="86" name="Shape 86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8" name="Shape 88"/>
          <p:cNvGrpSpPr/>
          <p:nvPr/>
        </p:nvGrpSpPr>
        <p:grpSpPr>
          <a:xfrm>
            <a:off x="1076602" y="1663856"/>
            <a:ext cx="580586" cy="676533"/>
            <a:chOff x="1021424" y="2900775"/>
            <a:chExt cx="960600" cy="1119347"/>
          </a:xfrm>
        </p:grpSpPr>
        <p:sp>
          <p:nvSpPr>
            <p:cNvPr id="89" name="Shape 89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1" name="Shape 91"/>
          <p:cNvGrpSpPr/>
          <p:nvPr/>
        </p:nvGrpSpPr>
        <p:grpSpPr>
          <a:xfrm>
            <a:off x="446977" y="2168669"/>
            <a:ext cx="580586" cy="676533"/>
            <a:chOff x="1021424" y="2900775"/>
            <a:chExt cx="960600" cy="1119347"/>
          </a:xfrm>
        </p:grpSpPr>
        <p:sp>
          <p:nvSpPr>
            <p:cNvPr id="92" name="Shape 92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4" name="Shape 94"/>
          <p:cNvGrpSpPr/>
          <p:nvPr/>
        </p:nvGrpSpPr>
        <p:grpSpPr>
          <a:xfrm>
            <a:off x="846302" y="1955519"/>
            <a:ext cx="580586" cy="676533"/>
            <a:chOff x="1021424" y="2900775"/>
            <a:chExt cx="960600" cy="1119347"/>
          </a:xfrm>
        </p:grpSpPr>
        <p:sp>
          <p:nvSpPr>
            <p:cNvPr id="95" name="Shape 95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7" name="Shape 97"/>
          <p:cNvGrpSpPr/>
          <p:nvPr/>
        </p:nvGrpSpPr>
        <p:grpSpPr>
          <a:xfrm>
            <a:off x="1186702" y="2168669"/>
            <a:ext cx="580586" cy="676533"/>
            <a:chOff x="1021424" y="2900775"/>
            <a:chExt cx="960600" cy="1119347"/>
          </a:xfrm>
        </p:grpSpPr>
        <p:sp>
          <p:nvSpPr>
            <p:cNvPr id="98" name="Shape 98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0" name="Shape 100"/>
          <p:cNvGrpSpPr/>
          <p:nvPr/>
        </p:nvGrpSpPr>
        <p:grpSpPr>
          <a:xfrm>
            <a:off x="806277" y="2309181"/>
            <a:ext cx="580586" cy="676533"/>
            <a:chOff x="1021424" y="2900775"/>
            <a:chExt cx="960600" cy="1119347"/>
          </a:xfrm>
        </p:grpSpPr>
        <p:sp>
          <p:nvSpPr>
            <p:cNvPr id="101" name="Shape 101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3" name="Shape 103"/>
          <p:cNvGrpSpPr/>
          <p:nvPr/>
        </p:nvGrpSpPr>
        <p:grpSpPr>
          <a:xfrm>
            <a:off x="606102" y="2632044"/>
            <a:ext cx="580586" cy="676533"/>
            <a:chOff x="1021424" y="2900775"/>
            <a:chExt cx="960600" cy="1119347"/>
          </a:xfrm>
        </p:grpSpPr>
        <p:sp>
          <p:nvSpPr>
            <p:cNvPr id="104" name="Shape 104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6" name="Shape 106"/>
          <p:cNvGrpSpPr/>
          <p:nvPr/>
        </p:nvGrpSpPr>
        <p:grpSpPr>
          <a:xfrm>
            <a:off x="1076602" y="2567931"/>
            <a:ext cx="580586" cy="676533"/>
            <a:chOff x="1021424" y="2900775"/>
            <a:chExt cx="960600" cy="1119347"/>
          </a:xfrm>
        </p:grpSpPr>
        <p:sp>
          <p:nvSpPr>
            <p:cNvPr id="107" name="Shape 107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9" name="Shape 109"/>
          <p:cNvGrpSpPr/>
          <p:nvPr/>
        </p:nvGrpSpPr>
        <p:grpSpPr>
          <a:xfrm>
            <a:off x="446977" y="2845194"/>
            <a:ext cx="580586" cy="676533"/>
            <a:chOff x="1021424" y="2900775"/>
            <a:chExt cx="960600" cy="1119347"/>
          </a:xfrm>
        </p:grpSpPr>
        <p:sp>
          <p:nvSpPr>
            <p:cNvPr id="110" name="Shape 110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2" name="Shape 112"/>
          <p:cNvGrpSpPr/>
          <p:nvPr/>
        </p:nvGrpSpPr>
        <p:grpSpPr>
          <a:xfrm>
            <a:off x="1027577" y="2845194"/>
            <a:ext cx="580586" cy="676533"/>
            <a:chOff x="1021424" y="2900775"/>
            <a:chExt cx="960600" cy="1119347"/>
          </a:xfrm>
        </p:grpSpPr>
        <p:sp>
          <p:nvSpPr>
            <p:cNvPr id="113" name="Shape 113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9" name="Shape 79"/>
          <p:cNvSpPr/>
          <p:nvPr/>
        </p:nvSpPr>
        <p:spPr>
          <a:xfrm rot="-2005863">
            <a:off x="7326659" y="1435501"/>
            <a:ext cx="368102" cy="368102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/>
        </p:nvSpPr>
        <p:spPr>
          <a:xfrm rot="-259745">
            <a:off x="7349860" y="1458711"/>
            <a:ext cx="321918" cy="321941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6" name="Shape 116"/>
          <p:cNvGrpSpPr/>
          <p:nvPr/>
        </p:nvGrpSpPr>
        <p:grpSpPr>
          <a:xfrm rot="1007890">
            <a:off x="6496039" y="1773523"/>
            <a:ext cx="500604" cy="500604"/>
            <a:chOff x="6547219" y="1423756"/>
            <a:chExt cx="1002599" cy="1002600"/>
          </a:xfrm>
        </p:grpSpPr>
        <p:sp>
          <p:nvSpPr>
            <p:cNvPr id="81" name="Shape 81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Shape 77"/>
          <p:cNvSpPr/>
          <p:nvPr/>
        </p:nvSpPr>
        <p:spPr>
          <a:xfrm rot="-3153060">
            <a:off x="7918106" y="2877837"/>
            <a:ext cx="368058" cy="368058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/>
        </p:nvSpPr>
        <p:spPr>
          <a:xfrm rot="-1410425">
            <a:off x="7941272" y="2900821"/>
            <a:ext cx="321915" cy="321915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9" name="Shape 119"/>
          <p:cNvGrpSpPr/>
          <p:nvPr/>
        </p:nvGrpSpPr>
        <p:grpSpPr>
          <a:xfrm rot="1061900">
            <a:off x="7260287" y="3097966"/>
            <a:ext cx="500631" cy="500662"/>
            <a:chOff x="6547219" y="1423756"/>
            <a:chExt cx="1002599" cy="1002600"/>
          </a:xfrm>
        </p:grpSpPr>
        <p:sp>
          <p:nvSpPr>
            <p:cNvPr id="75" name="Shape 75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1" name="Shape 121"/>
          <p:cNvGrpSpPr/>
          <p:nvPr/>
        </p:nvGrpSpPr>
        <p:grpSpPr>
          <a:xfrm rot="-414011">
            <a:off x="6551398" y="2839225"/>
            <a:ext cx="500715" cy="500616"/>
            <a:chOff x="6547219" y="1423756"/>
            <a:chExt cx="1002599" cy="1002600"/>
          </a:xfrm>
        </p:grpSpPr>
        <p:sp>
          <p:nvSpPr>
            <p:cNvPr id="73" name="Shape 73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23" name="Shape 123"/>
          <p:cNvSpPr/>
          <p:nvPr/>
        </p:nvSpPr>
        <p:spPr>
          <a:xfrm>
            <a:off x="2717237" y="3174775"/>
            <a:ext cx="1669896" cy="1284444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OSG</a:t>
            </a:r>
          </a:p>
        </p:txBody>
      </p:sp>
      <p:grpSp>
        <p:nvGrpSpPr>
          <p:cNvPr id="124" name="Shape 124"/>
          <p:cNvGrpSpPr/>
          <p:nvPr/>
        </p:nvGrpSpPr>
        <p:grpSpPr>
          <a:xfrm rot="605544">
            <a:off x="5407001" y="2210498"/>
            <a:ext cx="722625" cy="722625"/>
            <a:chOff x="4941328" y="1964727"/>
            <a:chExt cx="1447200" cy="1447200"/>
          </a:xfrm>
        </p:grpSpPr>
        <p:sp>
          <p:nvSpPr>
            <p:cNvPr id="125" name="Shape 125"/>
            <p:cNvSpPr/>
            <p:nvPr/>
          </p:nvSpPr>
          <p:spPr>
            <a:xfrm>
              <a:off x="4941328" y="1964727"/>
              <a:ext cx="1447200" cy="14472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 rot="-605642">
              <a:off x="5063278" y="2086676"/>
              <a:ext cx="1203325" cy="1203325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127" name="Shape 127"/>
          <p:cNvGrpSpPr/>
          <p:nvPr/>
        </p:nvGrpSpPr>
        <p:grpSpPr>
          <a:xfrm>
            <a:off x="2717257" y="1682557"/>
            <a:ext cx="639153" cy="639153"/>
            <a:chOff x="5024863" y="2048287"/>
            <a:chExt cx="1280100" cy="1280100"/>
          </a:xfrm>
        </p:grpSpPr>
        <p:sp>
          <p:nvSpPr>
            <p:cNvPr id="128" name="Shape 128"/>
            <p:cNvSpPr/>
            <p:nvPr/>
          </p:nvSpPr>
          <p:spPr>
            <a:xfrm>
              <a:off x="5024863" y="2048287"/>
              <a:ext cx="1280100" cy="12801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5063262" y="2086698"/>
              <a:ext cx="1203300" cy="12033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0" name="Shape 130"/>
          <p:cNvSpPr txBox="1"/>
          <p:nvPr/>
        </p:nvSpPr>
        <p:spPr>
          <a:xfrm>
            <a:off x="4455975" y="1804875"/>
            <a:ext cx="1949700" cy="3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Site Gateway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1885800" y="2241287"/>
            <a:ext cx="2053200" cy="3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User Submit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5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Shape 60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Phase 2: Preparing your worker nodes</a:t>
            </a:r>
          </a:p>
        </p:txBody>
      </p:sp>
      <p:sp>
        <p:nvSpPr>
          <p:cNvPr id="607" name="Shape 60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Shape 6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OSG Worker Node Client</a:t>
            </a:r>
          </a:p>
        </p:txBody>
      </p:sp>
      <p:sp>
        <p:nvSpPr>
          <p:cNvPr id="613" name="Shape 6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614" name="Shape 6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Thin collection of software necessary for pilot job execution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Available via RPM package, tarball, docker image (new!), and OASIS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RPM:  </a:t>
            </a:r>
            <a:r>
              <a:rPr lang="en" u="sng">
                <a:solidFill>
                  <a:schemeClr val="accent5"/>
                </a:solidFill>
                <a:hlinkClick r:id="rId3"/>
              </a:rPr>
              <a:t>https://twiki.grid.iu.edu/bin/view/Documentation/Release3/InstallWNClient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Tarball: </a:t>
            </a:r>
            <a:r>
              <a:rPr lang="en" u="sng">
                <a:solidFill>
                  <a:schemeClr val="accent5"/>
                </a:solidFill>
                <a:hlinkClick r:id="rId4"/>
              </a:rPr>
              <a:t>https://twiki.grid.iu.edu/bin/view/Documentation/Release3/InstallWNClientTarball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OASIS: </a:t>
            </a:r>
            <a:r>
              <a:rPr lang="en" u="sng">
                <a:solidFill>
                  <a:schemeClr val="accent5"/>
                </a:solidFill>
                <a:hlinkClick r:id="rId5"/>
              </a:rPr>
              <a:t>https://twiki.grid.iu.edu/bin/view/Documentation/Release3/UsingOSGWnClientFromOASIS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8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Shape 6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OSG Worker Node Requirements</a:t>
            </a:r>
          </a:p>
        </p:txBody>
      </p:sp>
      <p:sp>
        <p:nvSpPr>
          <p:cNvPr id="620" name="Shape 6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621" name="Shape 6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F0000"/>
              </a:buClr>
              <a:buChar char="-"/>
            </a:pPr>
            <a:r>
              <a:rPr lang="en">
                <a:solidFill>
                  <a:srgbClr val="FF0000"/>
                </a:solidFill>
              </a:rPr>
              <a:t>Outgoing WAN access!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OSG worker node client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Pilot job temp space (OSG_WN_TMP)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Set by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worker_node_temp</a:t>
            </a:r>
            <a:r>
              <a:rPr lang="en"/>
              <a:t> configuration in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/etc/osg/config.d/10-storage.ini</a:t>
            </a:r>
            <a:r>
              <a:rPr lang="en"/>
              <a:t> on the CE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10GB disk/core minimum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Site responsible for cleanup, e.g.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tmpwatch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Cleanup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/tmp</a:t>
            </a:r>
            <a:r>
              <a:rPr lang="en"/>
              <a:t> (recommendation)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5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Shape 626"/>
          <p:cNvSpPr/>
          <p:nvPr/>
        </p:nvSpPr>
        <p:spPr>
          <a:xfrm>
            <a:off x="2392875" y="1310150"/>
            <a:ext cx="6318900" cy="3165900"/>
          </a:xfrm>
          <a:prstGeom prst="rect">
            <a:avLst/>
          </a:prstGeom>
          <a:noFill/>
          <a:ln cap="flat" cmpd="sng" w="19050">
            <a:solidFill>
              <a:srgbClr val="3C78D8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7" name="Shape 6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 site</a:t>
            </a:r>
          </a:p>
        </p:txBody>
      </p:sp>
      <p:sp>
        <p:nvSpPr>
          <p:cNvPr id="628" name="Shape 6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grpSp>
        <p:nvGrpSpPr>
          <p:cNvPr id="629" name="Shape 629"/>
          <p:cNvGrpSpPr/>
          <p:nvPr/>
        </p:nvGrpSpPr>
        <p:grpSpPr>
          <a:xfrm>
            <a:off x="6928353" y="2480053"/>
            <a:ext cx="880452" cy="880452"/>
            <a:chOff x="5024863" y="2048287"/>
            <a:chExt cx="1280100" cy="1280100"/>
          </a:xfrm>
        </p:grpSpPr>
        <p:sp>
          <p:nvSpPr>
            <p:cNvPr id="630" name="Shape 630"/>
            <p:cNvSpPr/>
            <p:nvPr/>
          </p:nvSpPr>
          <p:spPr>
            <a:xfrm>
              <a:off x="5024863" y="2048287"/>
              <a:ext cx="1280100" cy="12801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1" name="Shape 631"/>
            <p:cNvSpPr/>
            <p:nvPr/>
          </p:nvSpPr>
          <p:spPr>
            <a:xfrm>
              <a:off x="5063262" y="2086698"/>
              <a:ext cx="1203300" cy="12033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632" name="Shape 632"/>
          <p:cNvCxnSpPr>
            <a:stCxn id="633" idx="6"/>
            <a:endCxn id="630" idx="3"/>
          </p:cNvCxnSpPr>
          <p:nvPr/>
        </p:nvCxnSpPr>
        <p:spPr>
          <a:xfrm flipH="1" rot="10800000">
            <a:off x="6697716" y="3231593"/>
            <a:ext cx="359700" cy="306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34" name="Shape 634"/>
          <p:cNvCxnSpPr>
            <a:stCxn id="635" idx="0"/>
            <a:endCxn id="630" idx="4"/>
          </p:cNvCxnSpPr>
          <p:nvPr/>
        </p:nvCxnSpPr>
        <p:spPr>
          <a:xfrm rot="10800000">
            <a:off x="7368685" y="3360631"/>
            <a:ext cx="51000" cy="43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36" name="Shape 636"/>
          <p:cNvCxnSpPr>
            <a:stCxn id="637" idx="0"/>
            <a:endCxn id="630" idx="5"/>
          </p:cNvCxnSpPr>
          <p:nvPr/>
        </p:nvCxnSpPr>
        <p:spPr>
          <a:xfrm rot="10800000">
            <a:off x="7679962" y="3231666"/>
            <a:ext cx="402900" cy="26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38" name="Shape 638"/>
          <p:cNvCxnSpPr>
            <a:stCxn id="639" idx="3"/>
            <a:endCxn id="630" idx="0"/>
          </p:cNvCxnSpPr>
          <p:nvPr/>
        </p:nvCxnSpPr>
        <p:spPr>
          <a:xfrm flipH="1">
            <a:off x="7368725" y="1909851"/>
            <a:ext cx="49800" cy="57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40" name="Shape 640"/>
          <p:cNvCxnSpPr>
            <a:stCxn id="641" idx="5"/>
            <a:endCxn id="630" idx="1"/>
          </p:cNvCxnSpPr>
          <p:nvPr/>
        </p:nvCxnSpPr>
        <p:spPr>
          <a:xfrm>
            <a:off x="6629571" y="2355505"/>
            <a:ext cx="427800" cy="25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642" name="Shape 642"/>
          <p:cNvSpPr/>
          <p:nvPr/>
        </p:nvSpPr>
        <p:spPr>
          <a:xfrm rot="-1744067">
            <a:off x="8030663" y="1938669"/>
            <a:ext cx="506952" cy="506952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3" name="Shape 643"/>
          <p:cNvSpPr/>
          <p:nvPr/>
        </p:nvSpPr>
        <p:spPr>
          <a:xfrm>
            <a:off x="8062543" y="1970481"/>
            <a:ext cx="443400" cy="443400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44" name="Shape 644"/>
          <p:cNvCxnSpPr>
            <a:stCxn id="642" idx="2"/>
            <a:endCxn id="630" idx="7"/>
          </p:cNvCxnSpPr>
          <p:nvPr/>
        </p:nvCxnSpPr>
        <p:spPr>
          <a:xfrm flipH="1">
            <a:off x="7679790" y="2315296"/>
            <a:ext cx="382800" cy="293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639" name="Shape 639"/>
          <p:cNvSpPr/>
          <p:nvPr/>
        </p:nvSpPr>
        <p:spPr>
          <a:xfrm rot="-2005047">
            <a:off x="7215867" y="1407874"/>
            <a:ext cx="507140" cy="50714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5" name="Shape 645"/>
          <p:cNvSpPr/>
          <p:nvPr/>
        </p:nvSpPr>
        <p:spPr>
          <a:xfrm rot="-260712">
            <a:off x="7247827" y="1439732"/>
            <a:ext cx="443474" cy="443497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46" name="Shape 646"/>
          <p:cNvGrpSpPr/>
          <p:nvPr/>
        </p:nvGrpSpPr>
        <p:grpSpPr>
          <a:xfrm rot="1008083">
            <a:off x="6071529" y="1873641"/>
            <a:ext cx="689546" cy="689546"/>
            <a:chOff x="6547219" y="1423756"/>
            <a:chExt cx="1002599" cy="1002600"/>
          </a:xfrm>
        </p:grpSpPr>
        <p:sp>
          <p:nvSpPr>
            <p:cNvPr id="641" name="Shape 641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7" name="Shape 647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37" name="Shape 637"/>
          <p:cNvSpPr/>
          <p:nvPr/>
        </p:nvSpPr>
        <p:spPr>
          <a:xfrm rot="-3152828">
            <a:off x="8030589" y="3394493"/>
            <a:ext cx="507146" cy="507146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8" name="Shape 648"/>
          <p:cNvSpPr/>
          <p:nvPr/>
        </p:nvSpPr>
        <p:spPr>
          <a:xfrm rot="-1411769">
            <a:off x="8062498" y="3426126"/>
            <a:ext cx="443363" cy="443363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49" name="Shape 649"/>
          <p:cNvGrpSpPr/>
          <p:nvPr/>
        </p:nvGrpSpPr>
        <p:grpSpPr>
          <a:xfrm rot="1061843">
            <a:off x="7124825" y="3697883"/>
            <a:ext cx="689640" cy="689671"/>
            <a:chOff x="6547219" y="1423756"/>
            <a:chExt cx="1002599" cy="1002600"/>
          </a:xfrm>
        </p:grpSpPr>
        <p:sp>
          <p:nvSpPr>
            <p:cNvPr id="635" name="Shape 635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0" name="Shape 650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1" name="Shape 651"/>
          <p:cNvGrpSpPr/>
          <p:nvPr/>
        </p:nvGrpSpPr>
        <p:grpSpPr>
          <a:xfrm rot="-413802">
            <a:off x="6147646" y="3341713"/>
            <a:ext cx="689665" cy="689566"/>
            <a:chOff x="6547219" y="1423756"/>
            <a:chExt cx="1002599" cy="1002600"/>
          </a:xfrm>
        </p:grpSpPr>
        <p:sp>
          <p:nvSpPr>
            <p:cNvPr id="633" name="Shape 633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2" name="Shape 652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3" name="Shape 653"/>
          <p:cNvGrpSpPr/>
          <p:nvPr/>
        </p:nvGrpSpPr>
        <p:grpSpPr>
          <a:xfrm rot="2343862">
            <a:off x="2677587" y="2252557"/>
            <a:ext cx="1400395" cy="1400395"/>
            <a:chOff x="4647089" y="1670503"/>
            <a:chExt cx="2035800" cy="2035800"/>
          </a:xfrm>
        </p:grpSpPr>
        <p:sp>
          <p:nvSpPr>
            <p:cNvPr id="654" name="Shape 654"/>
            <p:cNvSpPr/>
            <p:nvPr/>
          </p:nvSpPr>
          <p:spPr>
            <a:xfrm rot="-2343627">
              <a:off x="4941340" y="1964755"/>
              <a:ext cx="1447297" cy="1447297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5" name="Shape 655"/>
            <p:cNvSpPr/>
            <p:nvPr/>
          </p:nvSpPr>
          <p:spPr>
            <a:xfrm rot="-605642">
              <a:off x="5063278" y="2086676"/>
              <a:ext cx="1203325" cy="1203325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sp>
        <p:nvSpPr>
          <p:cNvPr id="656" name="Shape 656"/>
          <p:cNvSpPr txBox="1"/>
          <p:nvPr/>
        </p:nvSpPr>
        <p:spPr>
          <a:xfrm>
            <a:off x="2532400" y="3490700"/>
            <a:ext cx="18669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Site Gateway</a:t>
            </a:r>
          </a:p>
        </p:txBody>
      </p:sp>
      <p:sp>
        <p:nvSpPr>
          <p:cNvPr id="657" name="Shape 657"/>
          <p:cNvSpPr txBox="1"/>
          <p:nvPr/>
        </p:nvSpPr>
        <p:spPr>
          <a:xfrm>
            <a:off x="4213437" y="2442675"/>
            <a:ext cx="9537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Direct</a:t>
            </a:r>
          </a:p>
        </p:txBody>
      </p:sp>
      <p:sp>
        <p:nvSpPr>
          <p:cNvPr id="658" name="Shape 658"/>
          <p:cNvSpPr txBox="1"/>
          <p:nvPr/>
        </p:nvSpPr>
        <p:spPr>
          <a:xfrm>
            <a:off x="4232200" y="2948650"/>
            <a:ext cx="18306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Submission</a:t>
            </a:r>
          </a:p>
        </p:txBody>
      </p:sp>
      <p:sp>
        <p:nvSpPr>
          <p:cNvPr id="659" name="Shape 659"/>
          <p:cNvSpPr txBox="1"/>
          <p:nvPr/>
        </p:nvSpPr>
        <p:spPr>
          <a:xfrm>
            <a:off x="2532400" y="1325725"/>
            <a:ext cx="1311300" cy="47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3C78D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Your Site</a:t>
            </a:r>
          </a:p>
        </p:txBody>
      </p:sp>
      <p:cxnSp>
        <p:nvCxnSpPr>
          <p:cNvPr id="660" name="Shape 660"/>
          <p:cNvCxnSpPr>
            <a:stCxn id="654" idx="2"/>
          </p:cNvCxnSpPr>
          <p:nvPr/>
        </p:nvCxnSpPr>
        <p:spPr>
          <a:xfrm rot="10800000">
            <a:off x="-85201" y="2952720"/>
            <a:ext cx="2965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triangle"/>
            <a:tailEnd len="lg" w="lg" type="none"/>
          </a:ln>
        </p:spPr>
      </p:cxnSp>
      <p:grpSp>
        <p:nvGrpSpPr>
          <p:cNvPr id="661" name="Shape 661"/>
          <p:cNvGrpSpPr/>
          <p:nvPr/>
        </p:nvGrpSpPr>
        <p:grpSpPr>
          <a:xfrm>
            <a:off x="916415" y="2256110"/>
            <a:ext cx="548685" cy="564488"/>
            <a:chOff x="4938878" y="3129975"/>
            <a:chExt cx="454850" cy="467950"/>
          </a:xfrm>
        </p:grpSpPr>
        <p:sp>
          <p:nvSpPr>
            <p:cNvPr id="662" name="Shape 662"/>
            <p:cNvSpPr/>
            <p:nvPr/>
          </p:nvSpPr>
          <p:spPr>
            <a:xfrm>
              <a:off x="4938878" y="312997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6AA84F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63" name="Shape 663"/>
            <p:cNvSpPr/>
            <p:nvPr/>
          </p:nvSpPr>
          <p:spPr>
            <a:xfrm>
              <a:off x="5023403" y="322282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6AA84F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64" name="Shape 664"/>
            <p:cNvSpPr/>
            <p:nvPr/>
          </p:nvSpPr>
          <p:spPr>
            <a:xfrm>
              <a:off x="5121028" y="332522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6AA84F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665" name="Shape 665"/>
          <p:cNvCxnSpPr>
            <a:stCxn id="654" idx="6"/>
          </p:cNvCxnSpPr>
          <p:nvPr/>
        </p:nvCxnSpPr>
        <p:spPr>
          <a:xfrm>
            <a:off x="3875572" y="2952788"/>
            <a:ext cx="2991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grpSp>
        <p:nvGrpSpPr>
          <p:cNvPr id="666" name="Shape 666"/>
          <p:cNvGrpSpPr/>
          <p:nvPr/>
        </p:nvGrpSpPr>
        <p:grpSpPr>
          <a:xfrm>
            <a:off x="5203790" y="2256110"/>
            <a:ext cx="548685" cy="564488"/>
            <a:chOff x="4938878" y="3129975"/>
            <a:chExt cx="454850" cy="467950"/>
          </a:xfrm>
        </p:grpSpPr>
        <p:sp>
          <p:nvSpPr>
            <p:cNvPr id="667" name="Shape 667"/>
            <p:cNvSpPr/>
            <p:nvPr/>
          </p:nvSpPr>
          <p:spPr>
            <a:xfrm>
              <a:off x="4938878" y="312997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3C78D8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68" name="Shape 668"/>
            <p:cNvSpPr/>
            <p:nvPr/>
          </p:nvSpPr>
          <p:spPr>
            <a:xfrm>
              <a:off x="5023403" y="322282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3C78D8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69" name="Shape 669"/>
            <p:cNvSpPr/>
            <p:nvPr/>
          </p:nvSpPr>
          <p:spPr>
            <a:xfrm>
              <a:off x="5121028" y="332522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3C78D8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70" name="Shape 670"/>
          <p:cNvSpPr/>
          <p:nvPr/>
        </p:nvSpPr>
        <p:spPr>
          <a:xfrm>
            <a:off x="5203800" y="216449"/>
            <a:ext cx="1192751" cy="917568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671" name="Shape 671"/>
          <p:cNvCxnSpPr>
            <a:stCxn id="670" idx="0"/>
            <a:endCxn id="639" idx="0"/>
          </p:cNvCxnSpPr>
          <p:nvPr/>
        </p:nvCxnSpPr>
        <p:spPr>
          <a:xfrm>
            <a:off x="6395559" y="675233"/>
            <a:ext cx="934200" cy="77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  <p:cxnSp>
        <p:nvCxnSpPr>
          <p:cNvPr id="672" name="Shape 672"/>
          <p:cNvCxnSpPr>
            <a:stCxn id="641" idx="1"/>
            <a:endCxn id="670" idx="1"/>
          </p:cNvCxnSpPr>
          <p:nvPr/>
        </p:nvCxnSpPr>
        <p:spPr>
          <a:xfrm rot="10800000">
            <a:off x="5800134" y="1133024"/>
            <a:ext cx="402900" cy="94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  <p:sp>
        <p:nvSpPr>
          <p:cNvPr id="673" name="Shape 673"/>
          <p:cNvSpPr txBox="1"/>
          <p:nvPr/>
        </p:nvSpPr>
        <p:spPr>
          <a:xfrm>
            <a:off x="5243675" y="408725"/>
            <a:ext cx="11157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latin typeface="Source Sans Pro"/>
                <a:ea typeface="Source Sans Pro"/>
                <a:cs typeface="Source Sans Pro"/>
                <a:sym typeface="Source Sans Pro"/>
              </a:rPr>
              <a:t>Internet</a:t>
            </a:r>
          </a:p>
        </p:txBody>
      </p:sp>
      <p:sp>
        <p:nvSpPr>
          <p:cNvPr id="674" name="Shape 674"/>
          <p:cNvSpPr txBox="1"/>
          <p:nvPr/>
        </p:nvSpPr>
        <p:spPr>
          <a:xfrm>
            <a:off x="6166799" y="1649375"/>
            <a:ext cx="1115699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Source Sans Pro"/>
                <a:ea typeface="Source Sans Pro"/>
                <a:cs typeface="Source Sans Pro"/>
                <a:sym typeface="Source Sans Pro"/>
              </a:rPr>
              <a:t>wn-client</a:t>
            </a:r>
          </a:p>
        </p:txBody>
      </p:sp>
      <p:sp>
        <p:nvSpPr>
          <p:cNvPr id="675" name="Shape 675"/>
          <p:cNvSpPr txBox="1"/>
          <p:nvPr/>
        </p:nvSpPr>
        <p:spPr>
          <a:xfrm>
            <a:off x="7679950" y="1336450"/>
            <a:ext cx="11523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Source Sans Pro"/>
                <a:ea typeface="Source Sans Pro"/>
                <a:cs typeface="Source Sans Pro"/>
                <a:sym typeface="Source Sans Pro"/>
              </a:rPr>
              <a:t>wn-client</a:t>
            </a:r>
          </a:p>
        </p:txBody>
      </p:sp>
      <p:sp>
        <p:nvSpPr>
          <p:cNvPr id="676" name="Shape 676"/>
          <p:cNvSpPr txBox="1"/>
          <p:nvPr/>
        </p:nvSpPr>
        <p:spPr>
          <a:xfrm>
            <a:off x="7674400" y="2334025"/>
            <a:ext cx="11157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Source Sans Pro"/>
                <a:ea typeface="Source Sans Pro"/>
                <a:cs typeface="Source Sans Pro"/>
                <a:sym typeface="Source Sans Pro"/>
              </a:rPr>
              <a:t>wn-client</a:t>
            </a:r>
          </a:p>
        </p:txBody>
      </p:sp>
      <p:sp>
        <p:nvSpPr>
          <p:cNvPr id="677" name="Shape 677"/>
          <p:cNvSpPr txBox="1"/>
          <p:nvPr/>
        </p:nvSpPr>
        <p:spPr>
          <a:xfrm>
            <a:off x="7669625" y="3041825"/>
            <a:ext cx="11157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Source Sans Pro"/>
                <a:ea typeface="Source Sans Pro"/>
                <a:cs typeface="Source Sans Pro"/>
                <a:sym typeface="Source Sans Pro"/>
              </a:rPr>
              <a:t>wn-client</a:t>
            </a:r>
          </a:p>
        </p:txBody>
      </p:sp>
      <p:sp>
        <p:nvSpPr>
          <p:cNvPr id="678" name="Shape 678"/>
          <p:cNvSpPr txBox="1"/>
          <p:nvPr/>
        </p:nvSpPr>
        <p:spPr>
          <a:xfrm>
            <a:off x="7612954" y="3985075"/>
            <a:ext cx="11523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Source Sans Pro"/>
                <a:ea typeface="Source Sans Pro"/>
                <a:cs typeface="Source Sans Pro"/>
                <a:sym typeface="Source Sans Pro"/>
              </a:rPr>
              <a:t>wn-client</a:t>
            </a:r>
          </a:p>
        </p:txBody>
      </p:sp>
      <p:sp>
        <p:nvSpPr>
          <p:cNvPr id="679" name="Shape 679"/>
          <p:cNvSpPr txBox="1"/>
          <p:nvPr/>
        </p:nvSpPr>
        <p:spPr>
          <a:xfrm>
            <a:off x="5920550" y="3788525"/>
            <a:ext cx="11157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Source Sans Pro"/>
                <a:ea typeface="Source Sans Pro"/>
                <a:cs typeface="Source Sans Pro"/>
                <a:sym typeface="Source Sans Pro"/>
              </a:rPr>
              <a:t>wn-client</a:t>
            </a:r>
          </a:p>
        </p:txBody>
      </p:sp>
      <p:cxnSp>
        <p:nvCxnSpPr>
          <p:cNvPr id="680" name="Shape 680"/>
          <p:cNvCxnSpPr>
            <a:endCxn id="670" idx="1"/>
          </p:cNvCxnSpPr>
          <p:nvPr/>
        </p:nvCxnSpPr>
        <p:spPr>
          <a:xfrm rot="10800000">
            <a:off x="5800176" y="1133040"/>
            <a:ext cx="543300" cy="2348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  <p:cxnSp>
        <p:nvCxnSpPr>
          <p:cNvPr id="681" name="Shape 681"/>
          <p:cNvCxnSpPr>
            <a:endCxn id="670" idx="1"/>
          </p:cNvCxnSpPr>
          <p:nvPr/>
        </p:nvCxnSpPr>
        <p:spPr>
          <a:xfrm rot="10800000">
            <a:off x="5800176" y="1133040"/>
            <a:ext cx="1619400" cy="266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  <p:cxnSp>
        <p:nvCxnSpPr>
          <p:cNvPr id="682" name="Shape 682"/>
          <p:cNvCxnSpPr>
            <a:stCxn id="642" idx="0"/>
            <a:endCxn id="670" idx="0"/>
          </p:cNvCxnSpPr>
          <p:nvPr/>
        </p:nvCxnSpPr>
        <p:spPr>
          <a:xfrm rot="10800000">
            <a:off x="6395490" y="675196"/>
            <a:ext cx="1765500" cy="1295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  <p:cxnSp>
        <p:nvCxnSpPr>
          <p:cNvPr id="683" name="Shape 683"/>
          <p:cNvCxnSpPr>
            <a:endCxn id="670" idx="0"/>
          </p:cNvCxnSpPr>
          <p:nvPr/>
        </p:nvCxnSpPr>
        <p:spPr>
          <a:xfrm rot="10800000">
            <a:off x="6395559" y="675233"/>
            <a:ext cx="1687200" cy="2818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7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689" name="Shape 689"/>
          <p:cNvSpPr txBox="1"/>
          <p:nvPr>
            <p:ph idx="1" type="body"/>
          </p:nvPr>
        </p:nvSpPr>
        <p:spPr>
          <a:xfrm>
            <a:off x="311700" y="1904250"/>
            <a:ext cx="8520600" cy="1335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Validation: Request test pilots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osg-gfactory-support@physics.ucsd.edu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3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Shape 6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OSG Application Software Installation Service</a:t>
            </a:r>
          </a:p>
        </p:txBody>
      </p:sp>
      <p:sp>
        <p:nvSpPr>
          <p:cNvPr id="695" name="Shape 69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Software distribution over CernVM File System (CVMFS), which uses http. Requires Squid proxy node:</a:t>
            </a:r>
            <a:br>
              <a:rPr lang="en"/>
            </a:br>
            <a:r>
              <a:rPr lang="en" sz="1400" u="sng">
                <a:solidFill>
                  <a:schemeClr val="hlink"/>
                </a:solidFill>
                <a:hlinkClick r:id="rId3"/>
              </a:rPr>
              <a:t>https://twiki.opensciencegrid.org/bin/view/Documentation/Release3/InstallCvmfs</a:t>
            </a:r>
            <a:br>
              <a:rPr lang="en" sz="1400"/>
            </a:br>
            <a:r>
              <a:rPr lang="en" sz="1400" u="sng">
                <a:solidFill>
                  <a:schemeClr val="hlink"/>
                </a:solidFill>
                <a:hlinkClick r:id="rId4"/>
              </a:rPr>
              <a:t>https://twiki.opensciencegrid.org/bin/view/Documentation/Release3/InstallFrontierSquid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More and more jobs in the OSG want CVMFS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Optional but recommended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6" name="Shape 69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0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Shape 701"/>
          <p:cNvSpPr/>
          <p:nvPr/>
        </p:nvSpPr>
        <p:spPr>
          <a:xfrm>
            <a:off x="2392875" y="1310150"/>
            <a:ext cx="6318900" cy="3165900"/>
          </a:xfrm>
          <a:prstGeom prst="rect">
            <a:avLst/>
          </a:prstGeom>
          <a:noFill/>
          <a:ln cap="flat" cmpd="sng" w="19050">
            <a:solidFill>
              <a:srgbClr val="3C78D8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2" name="Shape 7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 site with OASIS</a:t>
            </a:r>
          </a:p>
        </p:txBody>
      </p:sp>
      <p:sp>
        <p:nvSpPr>
          <p:cNvPr id="703" name="Shape 70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grpSp>
        <p:nvGrpSpPr>
          <p:cNvPr id="704" name="Shape 704"/>
          <p:cNvGrpSpPr/>
          <p:nvPr/>
        </p:nvGrpSpPr>
        <p:grpSpPr>
          <a:xfrm>
            <a:off x="6928353" y="2480053"/>
            <a:ext cx="880452" cy="880452"/>
            <a:chOff x="5024863" y="2048287"/>
            <a:chExt cx="1280100" cy="1280100"/>
          </a:xfrm>
        </p:grpSpPr>
        <p:sp>
          <p:nvSpPr>
            <p:cNvPr id="705" name="Shape 705"/>
            <p:cNvSpPr/>
            <p:nvPr/>
          </p:nvSpPr>
          <p:spPr>
            <a:xfrm>
              <a:off x="5024863" y="2048287"/>
              <a:ext cx="1280100" cy="12801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6" name="Shape 706"/>
            <p:cNvSpPr/>
            <p:nvPr/>
          </p:nvSpPr>
          <p:spPr>
            <a:xfrm>
              <a:off x="5063262" y="2086698"/>
              <a:ext cx="1203300" cy="12033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707" name="Shape 707"/>
          <p:cNvCxnSpPr>
            <a:stCxn id="708" idx="6"/>
            <a:endCxn id="705" idx="3"/>
          </p:cNvCxnSpPr>
          <p:nvPr/>
        </p:nvCxnSpPr>
        <p:spPr>
          <a:xfrm flipH="1" rot="10800000">
            <a:off x="6697716" y="3231593"/>
            <a:ext cx="359700" cy="306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09" name="Shape 709"/>
          <p:cNvCxnSpPr>
            <a:stCxn id="710" idx="0"/>
            <a:endCxn id="705" idx="4"/>
          </p:cNvCxnSpPr>
          <p:nvPr/>
        </p:nvCxnSpPr>
        <p:spPr>
          <a:xfrm rot="10800000">
            <a:off x="7368685" y="3360631"/>
            <a:ext cx="51000" cy="43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11" name="Shape 711"/>
          <p:cNvCxnSpPr>
            <a:stCxn id="712" idx="0"/>
            <a:endCxn id="705" idx="5"/>
          </p:cNvCxnSpPr>
          <p:nvPr/>
        </p:nvCxnSpPr>
        <p:spPr>
          <a:xfrm rot="10800000">
            <a:off x="7679962" y="3231666"/>
            <a:ext cx="402900" cy="26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13" name="Shape 713"/>
          <p:cNvCxnSpPr>
            <a:stCxn id="714" idx="3"/>
            <a:endCxn id="705" idx="0"/>
          </p:cNvCxnSpPr>
          <p:nvPr/>
        </p:nvCxnSpPr>
        <p:spPr>
          <a:xfrm flipH="1">
            <a:off x="7368725" y="1909851"/>
            <a:ext cx="49800" cy="57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15" name="Shape 715"/>
          <p:cNvCxnSpPr>
            <a:stCxn id="716" idx="5"/>
            <a:endCxn id="705" idx="1"/>
          </p:cNvCxnSpPr>
          <p:nvPr/>
        </p:nvCxnSpPr>
        <p:spPr>
          <a:xfrm>
            <a:off x="6629571" y="2355505"/>
            <a:ext cx="427800" cy="25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717" name="Shape 717"/>
          <p:cNvSpPr/>
          <p:nvPr/>
        </p:nvSpPr>
        <p:spPr>
          <a:xfrm rot="-1744067">
            <a:off x="8030663" y="1938669"/>
            <a:ext cx="506952" cy="506952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8" name="Shape 718"/>
          <p:cNvSpPr/>
          <p:nvPr/>
        </p:nvSpPr>
        <p:spPr>
          <a:xfrm>
            <a:off x="8062543" y="1970481"/>
            <a:ext cx="443400" cy="443400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719" name="Shape 719"/>
          <p:cNvCxnSpPr>
            <a:stCxn id="717" idx="2"/>
            <a:endCxn id="705" idx="7"/>
          </p:cNvCxnSpPr>
          <p:nvPr/>
        </p:nvCxnSpPr>
        <p:spPr>
          <a:xfrm flipH="1">
            <a:off x="7679790" y="2315296"/>
            <a:ext cx="382800" cy="293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714" name="Shape 714"/>
          <p:cNvSpPr/>
          <p:nvPr/>
        </p:nvSpPr>
        <p:spPr>
          <a:xfrm rot="-2005047">
            <a:off x="7215867" y="1407874"/>
            <a:ext cx="507140" cy="50714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0" name="Shape 720"/>
          <p:cNvSpPr/>
          <p:nvPr/>
        </p:nvSpPr>
        <p:spPr>
          <a:xfrm rot="-260712">
            <a:off x="7247827" y="1439732"/>
            <a:ext cx="443474" cy="443497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721" name="Shape 721"/>
          <p:cNvGrpSpPr/>
          <p:nvPr/>
        </p:nvGrpSpPr>
        <p:grpSpPr>
          <a:xfrm rot="1008083">
            <a:off x="6071529" y="1873641"/>
            <a:ext cx="689546" cy="689546"/>
            <a:chOff x="6547219" y="1423756"/>
            <a:chExt cx="1002599" cy="1002600"/>
          </a:xfrm>
        </p:grpSpPr>
        <p:sp>
          <p:nvSpPr>
            <p:cNvPr id="716" name="Shape 716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2" name="Shape 722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12" name="Shape 712"/>
          <p:cNvSpPr/>
          <p:nvPr/>
        </p:nvSpPr>
        <p:spPr>
          <a:xfrm rot="-3152828">
            <a:off x="8030589" y="3394493"/>
            <a:ext cx="507146" cy="507146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3" name="Shape 723"/>
          <p:cNvSpPr/>
          <p:nvPr/>
        </p:nvSpPr>
        <p:spPr>
          <a:xfrm rot="-1411769">
            <a:off x="8062498" y="3426126"/>
            <a:ext cx="443363" cy="443363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724" name="Shape 724"/>
          <p:cNvGrpSpPr/>
          <p:nvPr/>
        </p:nvGrpSpPr>
        <p:grpSpPr>
          <a:xfrm rot="1061843">
            <a:off x="7124825" y="3697883"/>
            <a:ext cx="689640" cy="689671"/>
            <a:chOff x="6547219" y="1423756"/>
            <a:chExt cx="1002599" cy="1002600"/>
          </a:xfrm>
        </p:grpSpPr>
        <p:sp>
          <p:nvSpPr>
            <p:cNvPr id="710" name="Shape 710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5" name="Shape 725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6" name="Shape 726"/>
          <p:cNvGrpSpPr/>
          <p:nvPr/>
        </p:nvGrpSpPr>
        <p:grpSpPr>
          <a:xfrm rot="-413802">
            <a:off x="6147646" y="3341713"/>
            <a:ext cx="689665" cy="689566"/>
            <a:chOff x="6547219" y="1423756"/>
            <a:chExt cx="1002599" cy="1002600"/>
          </a:xfrm>
        </p:grpSpPr>
        <p:sp>
          <p:nvSpPr>
            <p:cNvPr id="708" name="Shape 708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7" name="Shape 727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8" name="Shape 728"/>
          <p:cNvGrpSpPr/>
          <p:nvPr/>
        </p:nvGrpSpPr>
        <p:grpSpPr>
          <a:xfrm rot="2343862">
            <a:off x="2677587" y="2252557"/>
            <a:ext cx="1400395" cy="1400395"/>
            <a:chOff x="4647089" y="1670503"/>
            <a:chExt cx="2035800" cy="2035800"/>
          </a:xfrm>
        </p:grpSpPr>
        <p:sp>
          <p:nvSpPr>
            <p:cNvPr id="729" name="Shape 729"/>
            <p:cNvSpPr/>
            <p:nvPr/>
          </p:nvSpPr>
          <p:spPr>
            <a:xfrm rot="-2343627">
              <a:off x="4941340" y="1964755"/>
              <a:ext cx="1447297" cy="1447297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0" name="Shape 730"/>
            <p:cNvSpPr/>
            <p:nvPr/>
          </p:nvSpPr>
          <p:spPr>
            <a:xfrm rot="-605642">
              <a:off x="5063278" y="2086676"/>
              <a:ext cx="1203325" cy="1203325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sp>
        <p:nvSpPr>
          <p:cNvPr id="731" name="Shape 731"/>
          <p:cNvSpPr txBox="1"/>
          <p:nvPr/>
        </p:nvSpPr>
        <p:spPr>
          <a:xfrm>
            <a:off x="2532400" y="3490700"/>
            <a:ext cx="18669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Site Gateway</a:t>
            </a:r>
          </a:p>
        </p:txBody>
      </p:sp>
      <p:sp>
        <p:nvSpPr>
          <p:cNvPr id="732" name="Shape 732"/>
          <p:cNvSpPr txBox="1"/>
          <p:nvPr/>
        </p:nvSpPr>
        <p:spPr>
          <a:xfrm>
            <a:off x="4213437" y="2442675"/>
            <a:ext cx="9537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Direct</a:t>
            </a:r>
          </a:p>
        </p:txBody>
      </p:sp>
      <p:sp>
        <p:nvSpPr>
          <p:cNvPr id="733" name="Shape 733"/>
          <p:cNvSpPr txBox="1"/>
          <p:nvPr/>
        </p:nvSpPr>
        <p:spPr>
          <a:xfrm>
            <a:off x="4232200" y="2948650"/>
            <a:ext cx="18306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Submission</a:t>
            </a:r>
          </a:p>
        </p:txBody>
      </p:sp>
      <p:sp>
        <p:nvSpPr>
          <p:cNvPr id="734" name="Shape 734"/>
          <p:cNvSpPr txBox="1"/>
          <p:nvPr/>
        </p:nvSpPr>
        <p:spPr>
          <a:xfrm>
            <a:off x="2532400" y="1325725"/>
            <a:ext cx="1311300" cy="47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3C78D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Your Site</a:t>
            </a:r>
          </a:p>
        </p:txBody>
      </p:sp>
      <p:cxnSp>
        <p:nvCxnSpPr>
          <p:cNvPr id="735" name="Shape 735"/>
          <p:cNvCxnSpPr>
            <a:stCxn id="729" idx="2"/>
          </p:cNvCxnSpPr>
          <p:nvPr/>
        </p:nvCxnSpPr>
        <p:spPr>
          <a:xfrm rot="10800000">
            <a:off x="-85201" y="2952720"/>
            <a:ext cx="2965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triangle"/>
            <a:tailEnd len="lg" w="lg" type="none"/>
          </a:ln>
        </p:spPr>
      </p:cxnSp>
      <p:grpSp>
        <p:nvGrpSpPr>
          <p:cNvPr id="736" name="Shape 736"/>
          <p:cNvGrpSpPr/>
          <p:nvPr/>
        </p:nvGrpSpPr>
        <p:grpSpPr>
          <a:xfrm>
            <a:off x="916415" y="2256110"/>
            <a:ext cx="548685" cy="564488"/>
            <a:chOff x="4938878" y="3129975"/>
            <a:chExt cx="454850" cy="467950"/>
          </a:xfrm>
        </p:grpSpPr>
        <p:sp>
          <p:nvSpPr>
            <p:cNvPr id="737" name="Shape 737"/>
            <p:cNvSpPr/>
            <p:nvPr/>
          </p:nvSpPr>
          <p:spPr>
            <a:xfrm>
              <a:off x="4938878" y="312997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6AA84F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8" name="Shape 738"/>
            <p:cNvSpPr/>
            <p:nvPr/>
          </p:nvSpPr>
          <p:spPr>
            <a:xfrm>
              <a:off x="5023403" y="322282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6AA84F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9" name="Shape 739"/>
            <p:cNvSpPr/>
            <p:nvPr/>
          </p:nvSpPr>
          <p:spPr>
            <a:xfrm>
              <a:off x="5121028" y="332522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6AA84F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740" name="Shape 740"/>
          <p:cNvCxnSpPr>
            <a:stCxn id="729" idx="6"/>
          </p:cNvCxnSpPr>
          <p:nvPr/>
        </p:nvCxnSpPr>
        <p:spPr>
          <a:xfrm>
            <a:off x="3875572" y="2952788"/>
            <a:ext cx="2991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grpSp>
        <p:nvGrpSpPr>
          <p:cNvPr id="741" name="Shape 741"/>
          <p:cNvGrpSpPr/>
          <p:nvPr/>
        </p:nvGrpSpPr>
        <p:grpSpPr>
          <a:xfrm>
            <a:off x="5203790" y="2256110"/>
            <a:ext cx="548685" cy="564488"/>
            <a:chOff x="4938878" y="3129975"/>
            <a:chExt cx="454850" cy="467950"/>
          </a:xfrm>
        </p:grpSpPr>
        <p:sp>
          <p:nvSpPr>
            <p:cNvPr id="742" name="Shape 742"/>
            <p:cNvSpPr/>
            <p:nvPr/>
          </p:nvSpPr>
          <p:spPr>
            <a:xfrm>
              <a:off x="4938878" y="312997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3C78D8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3" name="Shape 743"/>
            <p:cNvSpPr/>
            <p:nvPr/>
          </p:nvSpPr>
          <p:spPr>
            <a:xfrm>
              <a:off x="5023403" y="322282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3C78D8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4" name="Shape 744"/>
            <p:cNvSpPr/>
            <p:nvPr/>
          </p:nvSpPr>
          <p:spPr>
            <a:xfrm>
              <a:off x="5121028" y="332522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rgbClr val="3C78D8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45" name="Shape 745"/>
          <p:cNvSpPr/>
          <p:nvPr/>
        </p:nvSpPr>
        <p:spPr>
          <a:xfrm>
            <a:off x="5203800" y="216449"/>
            <a:ext cx="1192751" cy="917568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746" name="Shape 746"/>
          <p:cNvGrpSpPr/>
          <p:nvPr/>
        </p:nvGrpSpPr>
        <p:grpSpPr>
          <a:xfrm>
            <a:off x="4250065" y="1325728"/>
            <a:ext cx="880452" cy="880452"/>
            <a:chOff x="5024863" y="2048287"/>
            <a:chExt cx="1280100" cy="1280100"/>
          </a:xfrm>
        </p:grpSpPr>
        <p:sp>
          <p:nvSpPr>
            <p:cNvPr id="747" name="Shape 747"/>
            <p:cNvSpPr/>
            <p:nvPr/>
          </p:nvSpPr>
          <p:spPr>
            <a:xfrm>
              <a:off x="5024863" y="2048287"/>
              <a:ext cx="1280100" cy="12801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8" name="Shape 748"/>
            <p:cNvSpPr/>
            <p:nvPr/>
          </p:nvSpPr>
          <p:spPr>
            <a:xfrm>
              <a:off x="5063262" y="2086698"/>
              <a:ext cx="1203300" cy="12033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749" name="Shape 749"/>
          <p:cNvCxnSpPr>
            <a:stCxn id="745" idx="0"/>
            <a:endCxn id="714" idx="0"/>
          </p:cNvCxnSpPr>
          <p:nvPr/>
        </p:nvCxnSpPr>
        <p:spPr>
          <a:xfrm>
            <a:off x="6395559" y="675233"/>
            <a:ext cx="934200" cy="77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  <p:cxnSp>
        <p:nvCxnSpPr>
          <p:cNvPr id="750" name="Shape 750"/>
          <p:cNvCxnSpPr>
            <a:stCxn id="745" idx="2"/>
            <a:endCxn id="747" idx="0"/>
          </p:cNvCxnSpPr>
          <p:nvPr/>
        </p:nvCxnSpPr>
        <p:spPr>
          <a:xfrm flipH="1">
            <a:off x="4690300" y="675233"/>
            <a:ext cx="517200" cy="650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  <p:cxnSp>
        <p:nvCxnSpPr>
          <p:cNvPr id="751" name="Shape 751"/>
          <p:cNvCxnSpPr>
            <a:stCxn id="716" idx="1"/>
            <a:endCxn id="747" idx="6"/>
          </p:cNvCxnSpPr>
          <p:nvPr/>
        </p:nvCxnSpPr>
        <p:spPr>
          <a:xfrm rot="10800000">
            <a:off x="5130534" y="1766024"/>
            <a:ext cx="1072500" cy="315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  <p:sp>
        <p:nvSpPr>
          <p:cNvPr id="752" name="Shape 752"/>
          <p:cNvSpPr txBox="1"/>
          <p:nvPr/>
        </p:nvSpPr>
        <p:spPr>
          <a:xfrm>
            <a:off x="5243675" y="408725"/>
            <a:ext cx="11157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>
                <a:latin typeface="Source Sans Pro"/>
                <a:ea typeface="Source Sans Pro"/>
                <a:cs typeface="Source Sans Pro"/>
                <a:sym typeface="Source Sans Pro"/>
              </a:rPr>
              <a:t>Internet</a:t>
            </a:r>
          </a:p>
        </p:txBody>
      </p:sp>
      <p:sp>
        <p:nvSpPr>
          <p:cNvPr id="753" name="Shape 753"/>
          <p:cNvSpPr txBox="1"/>
          <p:nvPr/>
        </p:nvSpPr>
        <p:spPr>
          <a:xfrm>
            <a:off x="4306600" y="1549200"/>
            <a:ext cx="7674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latin typeface="Source Sans Pro"/>
                <a:ea typeface="Source Sans Pro"/>
                <a:cs typeface="Source Sans Pro"/>
                <a:sym typeface="Source Sans Pro"/>
              </a:rPr>
              <a:t>Squid</a:t>
            </a:r>
          </a:p>
        </p:txBody>
      </p:sp>
      <p:sp>
        <p:nvSpPr>
          <p:cNvPr id="754" name="Shape 754"/>
          <p:cNvSpPr txBox="1"/>
          <p:nvPr/>
        </p:nvSpPr>
        <p:spPr>
          <a:xfrm>
            <a:off x="6166787" y="1649375"/>
            <a:ext cx="8595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latin typeface="Source Sans Pro"/>
                <a:ea typeface="Source Sans Pro"/>
                <a:cs typeface="Source Sans Pro"/>
                <a:sym typeface="Source Sans Pro"/>
              </a:rPr>
              <a:t>OASIS</a:t>
            </a:r>
          </a:p>
        </p:txBody>
      </p:sp>
      <p:sp>
        <p:nvSpPr>
          <p:cNvPr id="755" name="Shape 755"/>
          <p:cNvSpPr txBox="1"/>
          <p:nvPr/>
        </p:nvSpPr>
        <p:spPr>
          <a:xfrm>
            <a:off x="7679950" y="1336450"/>
            <a:ext cx="8595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Source Sans Pro"/>
                <a:ea typeface="Source Sans Pro"/>
                <a:cs typeface="Source Sans Pro"/>
                <a:sym typeface="Source Sans Pro"/>
              </a:rPr>
              <a:t>OASIS</a:t>
            </a:r>
          </a:p>
        </p:txBody>
      </p:sp>
      <p:sp>
        <p:nvSpPr>
          <p:cNvPr id="756" name="Shape 756"/>
          <p:cNvSpPr txBox="1"/>
          <p:nvPr/>
        </p:nvSpPr>
        <p:spPr>
          <a:xfrm>
            <a:off x="8006800" y="2334025"/>
            <a:ext cx="8595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Source Sans Pro"/>
                <a:ea typeface="Source Sans Pro"/>
                <a:cs typeface="Source Sans Pro"/>
                <a:sym typeface="Source Sans Pro"/>
              </a:rPr>
              <a:t>OASIS</a:t>
            </a:r>
          </a:p>
        </p:txBody>
      </p:sp>
      <p:sp>
        <p:nvSpPr>
          <p:cNvPr id="757" name="Shape 757"/>
          <p:cNvSpPr txBox="1"/>
          <p:nvPr/>
        </p:nvSpPr>
        <p:spPr>
          <a:xfrm>
            <a:off x="7992425" y="3041825"/>
            <a:ext cx="8595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Source Sans Pro"/>
                <a:ea typeface="Source Sans Pro"/>
                <a:cs typeface="Source Sans Pro"/>
                <a:sym typeface="Source Sans Pro"/>
              </a:rPr>
              <a:t>OASIS</a:t>
            </a:r>
          </a:p>
        </p:txBody>
      </p:sp>
      <p:sp>
        <p:nvSpPr>
          <p:cNvPr id="758" name="Shape 758"/>
          <p:cNvSpPr txBox="1"/>
          <p:nvPr/>
        </p:nvSpPr>
        <p:spPr>
          <a:xfrm>
            <a:off x="7612937" y="3985075"/>
            <a:ext cx="8595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Source Sans Pro"/>
                <a:ea typeface="Source Sans Pro"/>
                <a:cs typeface="Source Sans Pro"/>
                <a:sym typeface="Source Sans Pro"/>
              </a:rPr>
              <a:t>OASIS</a:t>
            </a:r>
          </a:p>
        </p:txBody>
      </p:sp>
      <p:sp>
        <p:nvSpPr>
          <p:cNvPr id="759" name="Shape 759"/>
          <p:cNvSpPr txBox="1"/>
          <p:nvPr/>
        </p:nvSpPr>
        <p:spPr>
          <a:xfrm>
            <a:off x="5986550" y="3788525"/>
            <a:ext cx="8595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Source Sans Pro"/>
                <a:ea typeface="Source Sans Pro"/>
                <a:cs typeface="Source Sans Pro"/>
                <a:sym typeface="Source Sans Pro"/>
              </a:rPr>
              <a:t>OASIS</a:t>
            </a:r>
          </a:p>
        </p:txBody>
      </p:sp>
      <p:cxnSp>
        <p:nvCxnSpPr>
          <p:cNvPr id="760" name="Shape 760"/>
          <p:cNvCxnSpPr>
            <a:endCxn id="747" idx="5"/>
          </p:cNvCxnSpPr>
          <p:nvPr/>
        </p:nvCxnSpPr>
        <p:spPr>
          <a:xfrm rot="10800000">
            <a:off x="5001579" y="2077242"/>
            <a:ext cx="1342200" cy="140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  <p:cxnSp>
        <p:nvCxnSpPr>
          <p:cNvPr id="761" name="Shape 761"/>
          <p:cNvCxnSpPr>
            <a:endCxn id="747" idx="6"/>
          </p:cNvCxnSpPr>
          <p:nvPr/>
        </p:nvCxnSpPr>
        <p:spPr>
          <a:xfrm rot="10800000">
            <a:off x="5130518" y="1765955"/>
            <a:ext cx="2127900" cy="213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  <p:cxnSp>
        <p:nvCxnSpPr>
          <p:cNvPr id="762" name="Shape 762"/>
          <p:cNvCxnSpPr>
            <a:endCxn id="747" idx="6"/>
          </p:cNvCxnSpPr>
          <p:nvPr/>
        </p:nvCxnSpPr>
        <p:spPr>
          <a:xfrm rot="10800000">
            <a:off x="5130518" y="1765955"/>
            <a:ext cx="2952300" cy="172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  <p:cxnSp>
        <p:nvCxnSpPr>
          <p:cNvPr id="763" name="Shape 763"/>
          <p:cNvCxnSpPr>
            <a:endCxn id="745" idx="0"/>
          </p:cNvCxnSpPr>
          <p:nvPr/>
        </p:nvCxnSpPr>
        <p:spPr>
          <a:xfrm rot="10800000">
            <a:off x="6395559" y="675233"/>
            <a:ext cx="1644900" cy="1447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7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Shape 7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Summary: Decision points</a:t>
            </a:r>
          </a:p>
        </p:txBody>
      </p:sp>
      <p:sp>
        <p:nvSpPr>
          <p:cNvPr id="769" name="Shape 7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OSG-Hosted CE vs HTCondor-CE; if hosted CE, you’re done!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edg-mkgridmap vs GUMS on HTCondor-CE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osg-wn-client installation method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Optional but recommended OASIS on worker nodes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0" name="Shape 77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4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Shape 7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Summary: Networking</a:t>
            </a:r>
          </a:p>
        </p:txBody>
      </p:sp>
      <p:sp>
        <p:nvSpPr>
          <p:cNvPr id="776" name="Shape 7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Open outbound WAN access from worker nodes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Open port 9619 (TCP) on HTCondor-CE</a:t>
            </a:r>
          </a:p>
        </p:txBody>
      </p:sp>
      <p:sp>
        <p:nvSpPr>
          <p:cNvPr id="777" name="Shape 77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Shape 7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Summary: Links</a:t>
            </a:r>
          </a:p>
        </p:txBody>
      </p:sp>
      <p:sp>
        <p:nvSpPr>
          <p:cNvPr id="783" name="Shape 783"/>
          <p:cNvSpPr txBox="1"/>
          <p:nvPr>
            <p:ph idx="1" type="body"/>
          </p:nvPr>
        </p:nvSpPr>
        <p:spPr>
          <a:xfrm>
            <a:off x="311700" y="9238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en" sz="1400"/>
              <a:t>OIM: </a:t>
            </a:r>
            <a:r>
              <a:rPr lang="en" sz="1400" u="sng">
                <a:solidFill>
                  <a:schemeClr val="hlink"/>
                </a:solidFill>
                <a:hlinkClick r:id="rId3"/>
              </a:rPr>
              <a:t>http://oim.opensciencegrid.org/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en" sz="1400"/>
              <a:t>HTCondor-CE installation guide:</a:t>
            </a:r>
            <a:br>
              <a:rPr lang="en" sz="1400"/>
            </a:br>
            <a:r>
              <a:rPr lang="en" sz="1400" u="sng">
                <a:solidFill>
                  <a:schemeClr val="hlink"/>
                </a:solidFill>
                <a:hlinkClick r:id="rId4"/>
              </a:rPr>
              <a:t>https://twiki.grid.iu.edu/bin/view/Documentation/Release3/InstallHTCondorCE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en" sz="1400"/>
              <a:t>HTCondor-CE job router configuration guide:</a:t>
            </a:r>
            <a:br>
              <a:rPr lang="en" sz="1400"/>
            </a:br>
            <a:r>
              <a:rPr lang="en" sz="1400" u="sng">
                <a:solidFill>
                  <a:schemeClr val="hlink"/>
                </a:solidFill>
                <a:hlinkClick r:id="rId5"/>
              </a:rPr>
              <a:t>https://twiki.opensciencegrid.org/bin/view/Documentation/Release3/JobRouterRecipes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en" sz="1400"/>
              <a:t>HTCondor-CE troubleshooting guide:</a:t>
            </a:r>
            <a:br>
              <a:rPr lang="en" sz="1400"/>
            </a:br>
            <a:r>
              <a:rPr lang="en" sz="1400" u="sng">
                <a:solidFill>
                  <a:schemeClr val="hlink"/>
                </a:solidFill>
                <a:hlinkClick r:id="rId6"/>
              </a:rPr>
              <a:t>https://twiki.opensciencegrid.org/bin/view/Documentation/Release3/TroubleshootingHTCondorCE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en" sz="1400"/>
              <a:t>osg-wn-client installation guides: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RPM:  </a:t>
            </a:r>
            <a:r>
              <a:rPr lang="en" u="sng">
                <a:solidFill>
                  <a:schemeClr val="hlink"/>
                </a:solidFill>
                <a:hlinkClick r:id="rId7"/>
              </a:rPr>
              <a:t>https://twiki.grid.iu.edu/bin/view/Documentation/Release3/InstallWNClient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Tarball: </a:t>
            </a:r>
            <a:r>
              <a:rPr lang="en" u="sng">
                <a:solidFill>
                  <a:schemeClr val="hlink"/>
                </a:solidFill>
                <a:hlinkClick r:id="rId8"/>
              </a:rPr>
              <a:t>https://twiki.grid.iu.edu/bin/view/Documentation/Release3/InstallWNClientTarball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OASIS: </a:t>
            </a:r>
            <a:r>
              <a:rPr lang="en" u="sng">
                <a:solidFill>
                  <a:schemeClr val="hlink"/>
                </a:solidFill>
                <a:hlinkClick r:id="rId9"/>
              </a:rPr>
              <a:t>https://twiki.grid.iu.edu/bin/view/Documentation/Release3/UsingOSGWnClientFromOASIS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en" sz="1400"/>
              <a:t>OASIS installation guide: </a:t>
            </a:r>
            <a:r>
              <a:rPr lang="en" sz="1400" u="sng">
                <a:solidFill>
                  <a:schemeClr val="hlink"/>
                </a:solidFill>
                <a:hlinkClick r:id="rId10"/>
              </a:rPr>
              <a:t>https://twiki.opensciencegrid.org/bin/view/Documentation/Release3/InstallCvmfs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en" sz="1400"/>
              <a:t>Squid installation guide: </a:t>
            </a:r>
            <a:r>
              <a:rPr lang="en" sz="1400" u="sng">
                <a:solidFill>
                  <a:schemeClr val="hlink"/>
                </a:solidFill>
                <a:hlinkClick r:id="rId11"/>
              </a:rPr>
              <a:t>https://twiki.opensciencegrid.org/bin/view/Documentation/Release3/InstallFrontierSquid</a:t>
            </a:r>
            <a:br>
              <a:rPr lang="en" sz="1400"/>
            </a:br>
          </a:p>
          <a:p>
            <a:pPr indent="0" lvl="0" marL="45720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sp>
        <p:nvSpPr>
          <p:cNvPr id="784" name="Shape 78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OSG Model</a:t>
            </a:r>
          </a:p>
        </p:txBody>
      </p:sp>
      <p:sp>
        <p:nvSpPr>
          <p:cNvPr id="137" name="Shape 1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grpSp>
        <p:nvGrpSpPr>
          <p:cNvPr id="138" name="Shape 138"/>
          <p:cNvGrpSpPr/>
          <p:nvPr/>
        </p:nvGrpSpPr>
        <p:grpSpPr>
          <a:xfrm>
            <a:off x="7117782" y="2213857"/>
            <a:ext cx="639153" cy="639153"/>
            <a:chOff x="5024863" y="2048287"/>
            <a:chExt cx="1280100" cy="1280100"/>
          </a:xfrm>
        </p:grpSpPr>
        <p:sp>
          <p:nvSpPr>
            <p:cNvPr id="139" name="Shape 139"/>
            <p:cNvSpPr/>
            <p:nvPr/>
          </p:nvSpPr>
          <p:spPr>
            <a:xfrm>
              <a:off x="5024863" y="2048287"/>
              <a:ext cx="1280100" cy="12801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5063262" y="2086698"/>
              <a:ext cx="1203300" cy="12033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141" name="Shape 141"/>
          <p:cNvCxnSpPr>
            <a:stCxn id="142" idx="6"/>
            <a:endCxn id="139" idx="3"/>
          </p:cNvCxnSpPr>
          <p:nvPr/>
        </p:nvCxnSpPr>
        <p:spPr>
          <a:xfrm flipH="1" rot="10800000">
            <a:off x="6950757" y="2759421"/>
            <a:ext cx="260700" cy="22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3" name="Shape 143"/>
          <p:cNvCxnSpPr>
            <a:stCxn id="144" idx="0"/>
            <a:endCxn id="139" idx="4"/>
          </p:cNvCxnSpPr>
          <p:nvPr/>
        </p:nvCxnSpPr>
        <p:spPr>
          <a:xfrm rot="10800000">
            <a:off x="7437447" y="2853139"/>
            <a:ext cx="36900" cy="31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5" name="Shape 145"/>
          <p:cNvCxnSpPr>
            <a:stCxn id="146" idx="0"/>
            <a:endCxn id="139" idx="5"/>
          </p:cNvCxnSpPr>
          <p:nvPr/>
        </p:nvCxnSpPr>
        <p:spPr>
          <a:xfrm rot="10800000">
            <a:off x="7663235" y="2759466"/>
            <a:ext cx="292800" cy="19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7" name="Shape 147"/>
          <p:cNvCxnSpPr>
            <a:stCxn id="148" idx="3"/>
            <a:endCxn id="139" idx="0"/>
          </p:cNvCxnSpPr>
          <p:nvPr/>
        </p:nvCxnSpPr>
        <p:spPr>
          <a:xfrm flipH="1">
            <a:off x="7437499" y="1799865"/>
            <a:ext cx="36300" cy="41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9" name="Shape 149"/>
          <p:cNvCxnSpPr>
            <a:stCxn id="150" idx="5"/>
            <a:endCxn id="139" idx="1"/>
          </p:cNvCxnSpPr>
          <p:nvPr/>
        </p:nvCxnSpPr>
        <p:spPr>
          <a:xfrm>
            <a:off x="6901177" y="2123342"/>
            <a:ext cx="310200" cy="18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51" name="Shape 151"/>
          <p:cNvSpPr/>
          <p:nvPr/>
        </p:nvSpPr>
        <p:spPr>
          <a:xfrm rot="-1744365">
            <a:off x="7918179" y="1820885"/>
            <a:ext cx="367961" cy="367961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/>
        </p:nvSpPr>
        <p:spPr>
          <a:xfrm>
            <a:off x="7941330" y="1843978"/>
            <a:ext cx="321900" cy="321900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53" name="Shape 153"/>
          <p:cNvCxnSpPr>
            <a:stCxn id="151" idx="2"/>
            <a:endCxn id="139" idx="7"/>
          </p:cNvCxnSpPr>
          <p:nvPr/>
        </p:nvCxnSpPr>
        <p:spPr>
          <a:xfrm flipH="1">
            <a:off x="7663260" y="2094266"/>
            <a:ext cx="278100" cy="21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grpSp>
        <p:nvGrpSpPr>
          <p:cNvPr id="154" name="Shape 154"/>
          <p:cNvGrpSpPr/>
          <p:nvPr/>
        </p:nvGrpSpPr>
        <p:grpSpPr>
          <a:xfrm>
            <a:off x="641702" y="1621781"/>
            <a:ext cx="580586" cy="676533"/>
            <a:chOff x="1021424" y="2900775"/>
            <a:chExt cx="960600" cy="1119347"/>
          </a:xfrm>
        </p:grpSpPr>
        <p:sp>
          <p:nvSpPr>
            <p:cNvPr id="155" name="Shape 155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7" name="Shape 157"/>
          <p:cNvGrpSpPr/>
          <p:nvPr/>
        </p:nvGrpSpPr>
        <p:grpSpPr>
          <a:xfrm>
            <a:off x="1076602" y="1663856"/>
            <a:ext cx="580586" cy="676533"/>
            <a:chOff x="1021424" y="2900775"/>
            <a:chExt cx="960600" cy="1119347"/>
          </a:xfrm>
        </p:grpSpPr>
        <p:sp>
          <p:nvSpPr>
            <p:cNvPr id="158" name="Shape 158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0" name="Shape 160"/>
          <p:cNvGrpSpPr/>
          <p:nvPr/>
        </p:nvGrpSpPr>
        <p:grpSpPr>
          <a:xfrm>
            <a:off x="446977" y="2168669"/>
            <a:ext cx="580586" cy="676533"/>
            <a:chOff x="1021424" y="2900775"/>
            <a:chExt cx="960600" cy="1119347"/>
          </a:xfrm>
        </p:grpSpPr>
        <p:sp>
          <p:nvSpPr>
            <p:cNvPr id="161" name="Shape 161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3" name="Shape 163"/>
          <p:cNvGrpSpPr/>
          <p:nvPr/>
        </p:nvGrpSpPr>
        <p:grpSpPr>
          <a:xfrm>
            <a:off x="846302" y="1955519"/>
            <a:ext cx="580586" cy="676533"/>
            <a:chOff x="1021424" y="2900775"/>
            <a:chExt cx="960600" cy="1119347"/>
          </a:xfrm>
        </p:grpSpPr>
        <p:sp>
          <p:nvSpPr>
            <p:cNvPr id="164" name="Shape 164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6" name="Shape 166"/>
          <p:cNvGrpSpPr/>
          <p:nvPr/>
        </p:nvGrpSpPr>
        <p:grpSpPr>
          <a:xfrm>
            <a:off x="1186702" y="2168669"/>
            <a:ext cx="580586" cy="676533"/>
            <a:chOff x="1021424" y="2900775"/>
            <a:chExt cx="960600" cy="1119347"/>
          </a:xfrm>
        </p:grpSpPr>
        <p:sp>
          <p:nvSpPr>
            <p:cNvPr id="167" name="Shape 167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9" name="Shape 169"/>
          <p:cNvGrpSpPr/>
          <p:nvPr/>
        </p:nvGrpSpPr>
        <p:grpSpPr>
          <a:xfrm>
            <a:off x="806277" y="2309181"/>
            <a:ext cx="580586" cy="676533"/>
            <a:chOff x="1021424" y="2900775"/>
            <a:chExt cx="960600" cy="1119347"/>
          </a:xfrm>
        </p:grpSpPr>
        <p:sp>
          <p:nvSpPr>
            <p:cNvPr id="170" name="Shape 170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2" name="Shape 172"/>
          <p:cNvGrpSpPr/>
          <p:nvPr/>
        </p:nvGrpSpPr>
        <p:grpSpPr>
          <a:xfrm>
            <a:off x="606102" y="2632044"/>
            <a:ext cx="580586" cy="676533"/>
            <a:chOff x="1021424" y="2900775"/>
            <a:chExt cx="960600" cy="1119347"/>
          </a:xfrm>
        </p:grpSpPr>
        <p:sp>
          <p:nvSpPr>
            <p:cNvPr id="173" name="Shape 173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5" name="Shape 175"/>
          <p:cNvGrpSpPr/>
          <p:nvPr/>
        </p:nvGrpSpPr>
        <p:grpSpPr>
          <a:xfrm>
            <a:off x="1076602" y="2567931"/>
            <a:ext cx="580586" cy="676533"/>
            <a:chOff x="1021424" y="2900775"/>
            <a:chExt cx="960600" cy="1119347"/>
          </a:xfrm>
        </p:grpSpPr>
        <p:sp>
          <p:nvSpPr>
            <p:cNvPr id="176" name="Shape 176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8" name="Shape 178"/>
          <p:cNvGrpSpPr/>
          <p:nvPr/>
        </p:nvGrpSpPr>
        <p:grpSpPr>
          <a:xfrm>
            <a:off x="446977" y="2845194"/>
            <a:ext cx="580586" cy="676533"/>
            <a:chOff x="1021424" y="2900775"/>
            <a:chExt cx="960600" cy="1119347"/>
          </a:xfrm>
        </p:grpSpPr>
        <p:sp>
          <p:nvSpPr>
            <p:cNvPr id="179" name="Shape 179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1" name="Shape 181"/>
          <p:cNvGrpSpPr/>
          <p:nvPr/>
        </p:nvGrpSpPr>
        <p:grpSpPr>
          <a:xfrm>
            <a:off x="1027577" y="2845194"/>
            <a:ext cx="580586" cy="676533"/>
            <a:chOff x="1021424" y="2900775"/>
            <a:chExt cx="960600" cy="1119347"/>
          </a:xfrm>
        </p:grpSpPr>
        <p:sp>
          <p:nvSpPr>
            <p:cNvPr id="182" name="Shape 182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8" name="Shape 148"/>
          <p:cNvSpPr/>
          <p:nvPr/>
        </p:nvSpPr>
        <p:spPr>
          <a:xfrm rot="-2005863">
            <a:off x="7326659" y="1435501"/>
            <a:ext cx="368102" cy="368102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/>
        </p:nvSpPr>
        <p:spPr>
          <a:xfrm rot="-259745">
            <a:off x="7349860" y="1458711"/>
            <a:ext cx="321918" cy="321941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85" name="Shape 185"/>
          <p:cNvGrpSpPr/>
          <p:nvPr/>
        </p:nvGrpSpPr>
        <p:grpSpPr>
          <a:xfrm rot="1007890">
            <a:off x="6496039" y="1773523"/>
            <a:ext cx="500604" cy="500604"/>
            <a:chOff x="6547219" y="1423756"/>
            <a:chExt cx="1002599" cy="1002600"/>
          </a:xfrm>
        </p:grpSpPr>
        <p:sp>
          <p:nvSpPr>
            <p:cNvPr id="150" name="Shape 150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6" name="Shape 146"/>
          <p:cNvSpPr/>
          <p:nvPr/>
        </p:nvSpPr>
        <p:spPr>
          <a:xfrm rot="-3153060">
            <a:off x="7918106" y="2877837"/>
            <a:ext cx="368058" cy="368058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/>
        </p:nvSpPr>
        <p:spPr>
          <a:xfrm rot="-1410425">
            <a:off x="7941272" y="2900821"/>
            <a:ext cx="321915" cy="321915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88" name="Shape 188"/>
          <p:cNvGrpSpPr/>
          <p:nvPr/>
        </p:nvGrpSpPr>
        <p:grpSpPr>
          <a:xfrm rot="1061900">
            <a:off x="7260287" y="3097966"/>
            <a:ext cx="500631" cy="500662"/>
            <a:chOff x="6547219" y="1423756"/>
            <a:chExt cx="1002599" cy="1002600"/>
          </a:xfrm>
        </p:grpSpPr>
        <p:sp>
          <p:nvSpPr>
            <p:cNvPr id="144" name="Shape 144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0" name="Shape 190"/>
          <p:cNvGrpSpPr/>
          <p:nvPr/>
        </p:nvGrpSpPr>
        <p:grpSpPr>
          <a:xfrm rot="-414011">
            <a:off x="6551398" y="2839225"/>
            <a:ext cx="500715" cy="500616"/>
            <a:chOff x="6547219" y="1423756"/>
            <a:chExt cx="1002599" cy="1002600"/>
          </a:xfrm>
        </p:grpSpPr>
        <p:sp>
          <p:nvSpPr>
            <p:cNvPr id="142" name="Shape 142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92" name="Shape 192"/>
          <p:cNvSpPr/>
          <p:nvPr/>
        </p:nvSpPr>
        <p:spPr>
          <a:xfrm>
            <a:off x="2717237" y="3174775"/>
            <a:ext cx="1669896" cy="1284444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OSG</a:t>
            </a:r>
          </a:p>
        </p:txBody>
      </p:sp>
      <p:grpSp>
        <p:nvGrpSpPr>
          <p:cNvPr id="193" name="Shape 193"/>
          <p:cNvGrpSpPr/>
          <p:nvPr/>
        </p:nvGrpSpPr>
        <p:grpSpPr>
          <a:xfrm rot="605544">
            <a:off x="5407001" y="2210498"/>
            <a:ext cx="722625" cy="722625"/>
            <a:chOff x="4941328" y="1964727"/>
            <a:chExt cx="1447200" cy="1447200"/>
          </a:xfrm>
        </p:grpSpPr>
        <p:sp>
          <p:nvSpPr>
            <p:cNvPr id="194" name="Shape 194"/>
            <p:cNvSpPr/>
            <p:nvPr/>
          </p:nvSpPr>
          <p:spPr>
            <a:xfrm>
              <a:off x="4941328" y="1964727"/>
              <a:ext cx="1447200" cy="14472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 rot="-605642">
              <a:off x="5063278" y="2086676"/>
              <a:ext cx="1203325" cy="1203325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196" name="Shape 196"/>
          <p:cNvGrpSpPr/>
          <p:nvPr/>
        </p:nvGrpSpPr>
        <p:grpSpPr>
          <a:xfrm>
            <a:off x="2717257" y="1682557"/>
            <a:ext cx="639153" cy="639153"/>
            <a:chOff x="5024863" y="2048287"/>
            <a:chExt cx="1280100" cy="1280100"/>
          </a:xfrm>
        </p:grpSpPr>
        <p:sp>
          <p:nvSpPr>
            <p:cNvPr id="197" name="Shape 197"/>
            <p:cNvSpPr/>
            <p:nvPr/>
          </p:nvSpPr>
          <p:spPr>
            <a:xfrm>
              <a:off x="5024863" y="2048287"/>
              <a:ext cx="1280100" cy="12801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5063262" y="2086698"/>
              <a:ext cx="1203300" cy="12033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99" name="Shape 199"/>
          <p:cNvSpPr txBox="1"/>
          <p:nvPr/>
        </p:nvSpPr>
        <p:spPr>
          <a:xfrm>
            <a:off x="4455975" y="1804875"/>
            <a:ext cx="1949700" cy="3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Site Gateway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1885800" y="2241287"/>
            <a:ext cx="2053200" cy="3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User Submit</a:t>
            </a:r>
          </a:p>
        </p:txBody>
      </p:sp>
      <p:grpSp>
        <p:nvGrpSpPr>
          <p:cNvPr id="201" name="Shape 201"/>
          <p:cNvGrpSpPr/>
          <p:nvPr/>
        </p:nvGrpSpPr>
        <p:grpSpPr>
          <a:xfrm>
            <a:off x="1869012" y="1829687"/>
            <a:ext cx="792337" cy="438825"/>
            <a:chOff x="1792812" y="1677287"/>
            <a:chExt cx="792337" cy="438825"/>
          </a:xfrm>
        </p:grpSpPr>
        <p:cxnSp>
          <p:nvCxnSpPr>
            <p:cNvPr id="202" name="Shape 202"/>
            <p:cNvCxnSpPr/>
            <p:nvPr/>
          </p:nvCxnSpPr>
          <p:spPr>
            <a:xfrm>
              <a:off x="1970450" y="1969837"/>
              <a:ext cx="6147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203" name="Shape 203"/>
            <p:cNvCxnSpPr/>
            <p:nvPr/>
          </p:nvCxnSpPr>
          <p:spPr>
            <a:xfrm>
              <a:off x="1792812" y="2116112"/>
              <a:ext cx="702900" cy="0"/>
            </a:xfrm>
            <a:prstGeom prst="straightConnector1">
              <a:avLst/>
            </a:prstGeom>
            <a:noFill/>
            <a:ln cap="flat" cmpd="sng" w="19050">
              <a:solidFill>
                <a:srgbClr val="CCCCCC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204" name="Shape 204"/>
            <p:cNvCxnSpPr/>
            <p:nvPr/>
          </p:nvCxnSpPr>
          <p:spPr>
            <a:xfrm>
              <a:off x="1970450" y="1677287"/>
              <a:ext cx="6147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205" name="Shape 205"/>
            <p:cNvCxnSpPr/>
            <p:nvPr/>
          </p:nvCxnSpPr>
          <p:spPr>
            <a:xfrm>
              <a:off x="1792812" y="1823562"/>
              <a:ext cx="702900" cy="0"/>
            </a:xfrm>
            <a:prstGeom prst="straightConnector1">
              <a:avLst/>
            </a:prstGeom>
            <a:noFill/>
            <a:ln cap="flat" cmpd="sng" w="19050">
              <a:solidFill>
                <a:srgbClr val="CCCCCC"/>
              </a:solidFill>
              <a:prstDash val="solid"/>
              <a:round/>
              <a:headEnd len="lg" w="lg" type="none"/>
              <a:tailEnd len="lg" w="lg" type="triangle"/>
            </a:ln>
          </p:spPr>
        </p:cxnSp>
      </p:grpSp>
      <p:pic>
        <p:nvPicPr>
          <p:cNvPr descr="DNA-Helix-Variation-2.png" id="206" name="Shape 2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9811" y="1364562"/>
            <a:ext cx="623926" cy="6225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tom-fancy.png" id="207" name="Shape 2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43154" y="1965149"/>
            <a:ext cx="438878" cy="500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8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Shape 78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790" name="Shape 790"/>
          <p:cNvSpPr txBox="1"/>
          <p:nvPr>
            <p:ph idx="1" type="body"/>
          </p:nvPr>
        </p:nvSpPr>
        <p:spPr>
          <a:xfrm>
            <a:off x="311700" y="942000"/>
            <a:ext cx="8520600" cy="3259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Interested in an OSG-Hosted CE? </a:t>
            </a:r>
            <a:br>
              <a:rPr lang="en" sz="2400"/>
            </a:br>
            <a:r>
              <a:rPr lang="en" sz="2400" u="sng">
                <a:solidFill>
                  <a:schemeClr val="hlink"/>
                </a:solidFill>
                <a:hlinkClick r:id="rId3"/>
              </a:rPr>
              <a:t>user-support@opensciencegrid.org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2400"/>
              <a:t>Want pilot jobs?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4"/>
              </a:rPr>
              <a:t>osg-gfactory-support@physics.ucsd.edu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2400"/>
              <a:t>Issues?</a:t>
            </a:r>
            <a:br>
              <a:rPr lang="en" sz="2400"/>
            </a:br>
            <a:r>
              <a:rPr lang="en" sz="2400" u="sng">
                <a:solidFill>
                  <a:schemeClr val="hlink"/>
                </a:solidFill>
                <a:hlinkClick r:id="rId5"/>
              </a:rPr>
              <a:t>goc@opensciencegrid.org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4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" name="Shape 79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Questions?</a:t>
            </a:r>
          </a:p>
        </p:txBody>
      </p:sp>
      <p:sp>
        <p:nvSpPr>
          <p:cNvPr id="796" name="Shape 79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OSG Model</a:t>
            </a:r>
          </a:p>
        </p:txBody>
      </p:sp>
      <p:sp>
        <p:nvSpPr>
          <p:cNvPr id="213" name="Shape 2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grpSp>
        <p:nvGrpSpPr>
          <p:cNvPr id="214" name="Shape 214"/>
          <p:cNvGrpSpPr/>
          <p:nvPr/>
        </p:nvGrpSpPr>
        <p:grpSpPr>
          <a:xfrm>
            <a:off x="7117782" y="2213857"/>
            <a:ext cx="639153" cy="639153"/>
            <a:chOff x="5024863" y="2048287"/>
            <a:chExt cx="1280100" cy="1280100"/>
          </a:xfrm>
        </p:grpSpPr>
        <p:sp>
          <p:nvSpPr>
            <p:cNvPr id="215" name="Shape 215"/>
            <p:cNvSpPr/>
            <p:nvPr/>
          </p:nvSpPr>
          <p:spPr>
            <a:xfrm>
              <a:off x="5024863" y="2048287"/>
              <a:ext cx="1280100" cy="12801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5063262" y="2086698"/>
              <a:ext cx="1203300" cy="12033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217" name="Shape 217"/>
          <p:cNvCxnSpPr>
            <a:stCxn id="218" idx="6"/>
            <a:endCxn id="215" idx="3"/>
          </p:cNvCxnSpPr>
          <p:nvPr/>
        </p:nvCxnSpPr>
        <p:spPr>
          <a:xfrm flipH="1" rot="10800000">
            <a:off x="6950757" y="2759421"/>
            <a:ext cx="260700" cy="22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19" name="Shape 219"/>
          <p:cNvCxnSpPr>
            <a:stCxn id="220" idx="0"/>
            <a:endCxn id="215" idx="4"/>
          </p:cNvCxnSpPr>
          <p:nvPr/>
        </p:nvCxnSpPr>
        <p:spPr>
          <a:xfrm rot="10800000">
            <a:off x="7437447" y="2853139"/>
            <a:ext cx="36900" cy="31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21" name="Shape 221"/>
          <p:cNvCxnSpPr>
            <a:stCxn id="222" idx="0"/>
            <a:endCxn id="215" idx="5"/>
          </p:cNvCxnSpPr>
          <p:nvPr/>
        </p:nvCxnSpPr>
        <p:spPr>
          <a:xfrm rot="10800000">
            <a:off x="7663235" y="2759466"/>
            <a:ext cx="292800" cy="19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23" name="Shape 223"/>
          <p:cNvCxnSpPr>
            <a:stCxn id="224" idx="3"/>
            <a:endCxn id="215" idx="0"/>
          </p:cNvCxnSpPr>
          <p:nvPr/>
        </p:nvCxnSpPr>
        <p:spPr>
          <a:xfrm flipH="1">
            <a:off x="7437499" y="1799865"/>
            <a:ext cx="36300" cy="41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25" name="Shape 225"/>
          <p:cNvCxnSpPr>
            <a:stCxn id="226" idx="5"/>
            <a:endCxn id="215" idx="1"/>
          </p:cNvCxnSpPr>
          <p:nvPr/>
        </p:nvCxnSpPr>
        <p:spPr>
          <a:xfrm>
            <a:off x="6901177" y="2123342"/>
            <a:ext cx="310200" cy="18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27" name="Shape 227"/>
          <p:cNvSpPr/>
          <p:nvPr/>
        </p:nvSpPr>
        <p:spPr>
          <a:xfrm rot="-1744365">
            <a:off x="7918179" y="1820885"/>
            <a:ext cx="367961" cy="367961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8" name="Shape 228"/>
          <p:cNvSpPr/>
          <p:nvPr/>
        </p:nvSpPr>
        <p:spPr>
          <a:xfrm>
            <a:off x="7941330" y="1843978"/>
            <a:ext cx="321900" cy="321900"/>
          </a:xfrm>
          <a:prstGeom prst="ellipse">
            <a:avLst/>
          </a:prstGeom>
          <a:solidFill>
            <a:srgbClr val="E06666"/>
          </a:solidFill>
          <a:ln cap="flat" cmpd="sng" w="9525">
            <a:solidFill>
              <a:srgbClr val="666666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9" name="Shape 229"/>
          <p:cNvCxnSpPr>
            <a:stCxn id="227" idx="2"/>
            <a:endCxn id="215" idx="7"/>
          </p:cNvCxnSpPr>
          <p:nvPr/>
        </p:nvCxnSpPr>
        <p:spPr>
          <a:xfrm flipH="1">
            <a:off x="7663260" y="2094266"/>
            <a:ext cx="278100" cy="21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grpSp>
        <p:nvGrpSpPr>
          <p:cNvPr id="230" name="Shape 230"/>
          <p:cNvGrpSpPr/>
          <p:nvPr/>
        </p:nvGrpSpPr>
        <p:grpSpPr>
          <a:xfrm>
            <a:off x="641702" y="1621781"/>
            <a:ext cx="580586" cy="676533"/>
            <a:chOff x="1021424" y="2900775"/>
            <a:chExt cx="960600" cy="1119347"/>
          </a:xfrm>
        </p:grpSpPr>
        <p:sp>
          <p:nvSpPr>
            <p:cNvPr id="231" name="Shape 231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3" name="Shape 233"/>
          <p:cNvGrpSpPr/>
          <p:nvPr/>
        </p:nvGrpSpPr>
        <p:grpSpPr>
          <a:xfrm>
            <a:off x="1076602" y="1663856"/>
            <a:ext cx="580586" cy="676533"/>
            <a:chOff x="1021424" y="2900775"/>
            <a:chExt cx="960600" cy="1119347"/>
          </a:xfrm>
        </p:grpSpPr>
        <p:sp>
          <p:nvSpPr>
            <p:cNvPr id="234" name="Shape 234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6" name="Shape 236"/>
          <p:cNvGrpSpPr/>
          <p:nvPr/>
        </p:nvGrpSpPr>
        <p:grpSpPr>
          <a:xfrm>
            <a:off x="446977" y="2168669"/>
            <a:ext cx="580586" cy="676533"/>
            <a:chOff x="1021424" y="2900775"/>
            <a:chExt cx="960600" cy="1119347"/>
          </a:xfrm>
        </p:grpSpPr>
        <p:sp>
          <p:nvSpPr>
            <p:cNvPr id="237" name="Shape 237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9" name="Shape 239"/>
          <p:cNvGrpSpPr/>
          <p:nvPr/>
        </p:nvGrpSpPr>
        <p:grpSpPr>
          <a:xfrm>
            <a:off x="846302" y="1955519"/>
            <a:ext cx="580586" cy="676533"/>
            <a:chOff x="1021424" y="2900775"/>
            <a:chExt cx="960600" cy="1119347"/>
          </a:xfrm>
        </p:grpSpPr>
        <p:sp>
          <p:nvSpPr>
            <p:cNvPr id="240" name="Shape 240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2" name="Shape 242"/>
          <p:cNvGrpSpPr/>
          <p:nvPr/>
        </p:nvGrpSpPr>
        <p:grpSpPr>
          <a:xfrm>
            <a:off x="1186702" y="2168669"/>
            <a:ext cx="580586" cy="676533"/>
            <a:chOff x="1021424" y="2900775"/>
            <a:chExt cx="960600" cy="1119347"/>
          </a:xfrm>
        </p:grpSpPr>
        <p:sp>
          <p:nvSpPr>
            <p:cNvPr id="243" name="Shape 243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5" name="Shape 245"/>
          <p:cNvGrpSpPr/>
          <p:nvPr/>
        </p:nvGrpSpPr>
        <p:grpSpPr>
          <a:xfrm>
            <a:off x="806277" y="2309181"/>
            <a:ext cx="580586" cy="676533"/>
            <a:chOff x="1021424" y="2900775"/>
            <a:chExt cx="960600" cy="1119347"/>
          </a:xfrm>
        </p:grpSpPr>
        <p:sp>
          <p:nvSpPr>
            <p:cNvPr id="246" name="Shape 246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8" name="Shape 248"/>
          <p:cNvGrpSpPr/>
          <p:nvPr/>
        </p:nvGrpSpPr>
        <p:grpSpPr>
          <a:xfrm>
            <a:off x="606102" y="2632044"/>
            <a:ext cx="580586" cy="676533"/>
            <a:chOff x="1021424" y="2900775"/>
            <a:chExt cx="960600" cy="1119347"/>
          </a:xfrm>
        </p:grpSpPr>
        <p:sp>
          <p:nvSpPr>
            <p:cNvPr id="249" name="Shape 249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51" name="Shape 251"/>
          <p:cNvGrpSpPr/>
          <p:nvPr/>
        </p:nvGrpSpPr>
        <p:grpSpPr>
          <a:xfrm>
            <a:off x="1076602" y="2567931"/>
            <a:ext cx="580586" cy="676533"/>
            <a:chOff x="1021424" y="2900775"/>
            <a:chExt cx="960600" cy="1119347"/>
          </a:xfrm>
        </p:grpSpPr>
        <p:sp>
          <p:nvSpPr>
            <p:cNvPr id="252" name="Shape 252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54" name="Shape 254"/>
          <p:cNvGrpSpPr/>
          <p:nvPr/>
        </p:nvGrpSpPr>
        <p:grpSpPr>
          <a:xfrm>
            <a:off x="446977" y="2845194"/>
            <a:ext cx="580586" cy="676533"/>
            <a:chOff x="1021424" y="2900775"/>
            <a:chExt cx="960600" cy="1119347"/>
          </a:xfrm>
        </p:grpSpPr>
        <p:sp>
          <p:nvSpPr>
            <p:cNvPr id="255" name="Shape 255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57" name="Shape 257"/>
          <p:cNvGrpSpPr/>
          <p:nvPr/>
        </p:nvGrpSpPr>
        <p:grpSpPr>
          <a:xfrm>
            <a:off x="1027577" y="2845194"/>
            <a:ext cx="580586" cy="676533"/>
            <a:chOff x="1021424" y="2900775"/>
            <a:chExt cx="960600" cy="1119347"/>
          </a:xfrm>
        </p:grpSpPr>
        <p:sp>
          <p:nvSpPr>
            <p:cNvPr id="258" name="Shape 258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24" name="Shape 224"/>
          <p:cNvSpPr/>
          <p:nvPr/>
        </p:nvSpPr>
        <p:spPr>
          <a:xfrm rot="-2005863">
            <a:off x="7326659" y="1435501"/>
            <a:ext cx="368102" cy="368102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0" name="Shape 260"/>
          <p:cNvSpPr/>
          <p:nvPr/>
        </p:nvSpPr>
        <p:spPr>
          <a:xfrm rot="-259745">
            <a:off x="7349860" y="1458711"/>
            <a:ext cx="321918" cy="321941"/>
          </a:xfrm>
          <a:prstGeom prst="ellipse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261" name="Shape 261"/>
          <p:cNvGrpSpPr/>
          <p:nvPr/>
        </p:nvGrpSpPr>
        <p:grpSpPr>
          <a:xfrm rot="1007890">
            <a:off x="6496039" y="1773523"/>
            <a:ext cx="500604" cy="500604"/>
            <a:chOff x="6547219" y="1423756"/>
            <a:chExt cx="1002599" cy="1002600"/>
          </a:xfrm>
        </p:grpSpPr>
        <p:sp>
          <p:nvSpPr>
            <p:cNvPr id="226" name="Shape 226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22" name="Shape 222"/>
          <p:cNvSpPr/>
          <p:nvPr/>
        </p:nvSpPr>
        <p:spPr>
          <a:xfrm rot="-3153060">
            <a:off x="7918106" y="2877837"/>
            <a:ext cx="368058" cy="368058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3" name="Shape 263"/>
          <p:cNvSpPr/>
          <p:nvPr/>
        </p:nvSpPr>
        <p:spPr>
          <a:xfrm rot="-1410425">
            <a:off x="7941272" y="2900821"/>
            <a:ext cx="321915" cy="321915"/>
          </a:xfrm>
          <a:prstGeom prst="ellipse">
            <a:avLst/>
          </a:prstGeom>
          <a:solidFill>
            <a:srgbClr val="E06666"/>
          </a:solidFill>
          <a:ln cap="flat" cmpd="sng" w="9525">
            <a:solidFill>
              <a:srgbClr val="666666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264" name="Shape 264"/>
          <p:cNvGrpSpPr/>
          <p:nvPr/>
        </p:nvGrpSpPr>
        <p:grpSpPr>
          <a:xfrm rot="1061900">
            <a:off x="7260287" y="3097966"/>
            <a:ext cx="500631" cy="500662"/>
            <a:chOff x="6547219" y="1423756"/>
            <a:chExt cx="1002599" cy="1002600"/>
          </a:xfrm>
        </p:grpSpPr>
        <p:sp>
          <p:nvSpPr>
            <p:cNvPr id="220" name="Shape 220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6" name="Shape 266"/>
          <p:cNvGrpSpPr/>
          <p:nvPr/>
        </p:nvGrpSpPr>
        <p:grpSpPr>
          <a:xfrm rot="-414011">
            <a:off x="6551398" y="2839225"/>
            <a:ext cx="500715" cy="500616"/>
            <a:chOff x="6547219" y="1423756"/>
            <a:chExt cx="1002599" cy="1002600"/>
          </a:xfrm>
        </p:grpSpPr>
        <p:sp>
          <p:nvSpPr>
            <p:cNvPr id="218" name="Shape 218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8" name="Shape 268"/>
          <p:cNvSpPr/>
          <p:nvPr/>
        </p:nvSpPr>
        <p:spPr>
          <a:xfrm>
            <a:off x="2717237" y="3174775"/>
            <a:ext cx="1669896" cy="1284444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OSG</a:t>
            </a:r>
          </a:p>
        </p:txBody>
      </p:sp>
      <p:grpSp>
        <p:nvGrpSpPr>
          <p:cNvPr id="269" name="Shape 269"/>
          <p:cNvGrpSpPr/>
          <p:nvPr/>
        </p:nvGrpSpPr>
        <p:grpSpPr>
          <a:xfrm rot="605544">
            <a:off x="5407001" y="2210498"/>
            <a:ext cx="722625" cy="722625"/>
            <a:chOff x="4941328" y="1964727"/>
            <a:chExt cx="1447200" cy="1447200"/>
          </a:xfrm>
        </p:grpSpPr>
        <p:sp>
          <p:nvSpPr>
            <p:cNvPr id="270" name="Shape 270"/>
            <p:cNvSpPr/>
            <p:nvPr/>
          </p:nvSpPr>
          <p:spPr>
            <a:xfrm>
              <a:off x="4941328" y="1964727"/>
              <a:ext cx="1447200" cy="14472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 rot="-605642">
              <a:off x="5063278" y="2086676"/>
              <a:ext cx="1203325" cy="1203325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272" name="Shape 272"/>
          <p:cNvGrpSpPr/>
          <p:nvPr/>
        </p:nvGrpSpPr>
        <p:grpSpPr>
          <a:xfrm>
            <a:off x="2717257" y="1682557"/>
            <a:ext cx="639153" cy="639153"/>
            <a:chOff x="5024863" y="2048287"/>
            <a:chExt cx="1280100" cy="1280100"/>
          </a:xfrm>
        </p:grpSpPr>
        <p:sp>
          <p:nvSpPr>
            <p:cNvPr id="273" name="Shape 273"/>
            <p:cNvSpPr/>
            <p:nvPr/>
          </p:nvSpPr>
          <p:spPr>
            <a:xfrm>
              <a:off x="5024863" y="2048287"/>
              <a:ext cx="1280100" cy="12801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4" name="Shape 274"/>
            <p:cNvSpPr/>
            <p:nvPr/>
          </p:nvSpPr>
          <p:spPr>
            <a:xfrm>
              <a:off x="5063262" y="2086698"/>
              <a:ext cx="1203300" cy="12033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275" name="Shape 275"/>
          <p:cNvCxnSpPr>
            <a:endCxn id="270" idx="3"/>
          </p:cNvCxnSpPr>
          <p:nvPr/>
        </p:nvCxnSpPr>
        <p:spPr>
          <a:xfrm flipH="1" rot="10800000">
            <a:off x="4368009" y="2778573"/>
            <a:ext cx="1104000" cy="524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76" name="Shape 276"/>
          <p:cNvCxnSpPr/>
          <p:nvPr/>
        </p:nvCxnSpPr>
        <p:spPr>
          <a:xfrm>
            <a:off x="6187360" y="2571750"/>
            <a:ext cx="858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grpSp>
        <p:nvGrpSpPr>
          <p:cNvPr id="277" name="Shape 277"/>
          <p:cNvGrpSpPr/>
          <p:nvPr/>
        </p:nvGrpSpPr>
        <p:grpSpPr>
          <a:xfrm>
            <a:off x="4938878" y="3129975"/>
            <a:ext cx="454850" cy="467950"/>
            <a:chOff x="4938878" y="3129975"/>
            <a:chExt cx="454850" cy="467950"/>
          </a:xfrm>
        </p:grpSpPr>
        <p:sp>
          <p:nvSpPr>
            <p:cNvPr id="278" name="Shape 278"/>
            <p:cNvSpPr/>
            <p:nvPr/>
          </p:nvSpPr>
          <p:spPr>
            <a:xfrm>
              <a:off x="4938878" y="312997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5023403" y="322282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5121028" y="3325225"/>
              <a:ext cx="272700" cy="272700"/>
            </a:xfrm>
            <a:prstGeom prst="verticalScroll">
              <a:avLst>
                <a:gd fmla="val 12500" name="adj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81" name="Shape 281"/>
          <p:cNvSpPr txBox="1"/>
          <p:nvPr/>
        </p:nvSpPr>
        <p:spPr>
          <a:xfrm>
            <a:off x="4455975" y="1804875"/>
            <a:ext cx="1949700" cy="3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Site Gateway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1885800" y="2241287"/>
            <a:ext cx="2053200" cy="3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User Submit</a:t>
            </a:r>
          </a:p>
        </p:txBody>
      </p:sp>
      <p:pic>
        <p:nvPicPr>
          <p:cNvPr descr="DNA-Helix-Variation-2.png" id="283" name="Shape 2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9811" y="1364562"/>
            <a:ext cx="623926" cy="6225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tom-fancy.png" id="284" name="Shape 2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43154" y="1965149"/>
            <a:ext cx="438878" cy="500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OSG Model</a:t>
            </a:r>
          </a:p>
        </p:txBody>
      </p:sp>
      <p:sp>
        <p:nvSpPr>
          <p:cNvPr id="290" name="Shape 29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grpSp>
        <p:nvGrpSpPr>
          <p:cNvPr id="291" name="Shape 291"/>
          <p:cNvGrpSpPr/>
          <p:nvPr/>
        </p:nvGrpSpPr>
        <p:grpSpPr>
          <a:xfrm>
            <a:off x="7117782" y="2213857"/>
            <a:ext cx="639153" cy="639153"/>
            <a:chOff x="5024863" y="2048287"/>
            <a:chExt cx="1280100" cy="1280100"/>
          </a:xfrm>
        </p:grpSpPr>
        <p:sp>
          <p:nvSpPr>
            <p:cNvPr id="292" name="Shape 292"/>
            <p:cNvSpPr/>
            <p:nvPr/>
          </p:nvSpPr>
          <p:spPr>
            <a:xfrm>
              <a:off x="5024863" y="2048287"/>
              <a:ext cx="1280100" cy="12801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5063262" y="2086698"/>
              <a:ext cx="1203300" cy="12033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294" name="Shape 294"/>
          <p:cNvCxnSpPr>
            <a:stCxn id="295" idx="6"/>
            <a:endCxn id="292" idx="3"/>
          </p:cNvCxnSpPr>
          <p:nvPr/>
        </p:nvCxnSpPr>
        <p:spPr>
          <a:xfrm flipH="1" rot="10800000">
            <a:off x="6950757" y="2759421"/>
            <a:ext cx="260700" cy="22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96" name="Shape 296"/>
          <p:cNvCxnSpPr>
            <a:stCxn id="297" idx="0"/>
            <a:endCxn id="292" idx="4"/>
          </p:cNvCxnSpPr>
          <p:nvPr/>
        </p:nvCxnSpPr>
        <p:spPr>
          <a:xfrm rot="10800000">
            <a:off x="7437447" y="2853139"/>
            <a:ext cx="36900" cy="31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98" name="Shape 298"/>
          <p:cNvCxnSpPr>
            <a:stCxn id="299" idx="0"/>
            <a:endCxn id="292" idx="5"/>
          </p:cNvCxnSpPr>
          <p:nvPr/>
        </p:nvCxnSpPr>
        <p:spPr>
          <a:xfrm rot="10800000">
            <a:off x="7663230" y="2759439"/>
            <a:ext cx="292800" cy="19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00" name="Shape 300"/>
          <p:cNvCxnSpPr>
            <a:stCxn id="301" idx="3"/>
            <a:endCxn id="292" idx="0"/>
          </p:cNvCxnSpPr>
          <p:nvPr/>
        </p:nvCxnSpPr>
        <p:spPr>
          <a:xfrm flipH="1">
            <a:off x="7437234" y="1799930"/>
            <a:ext cx="36600" cy="41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302" name="Shape 302"/>
          <p:cNvCxnSpPr>
            <a:stCxn id="303" idx="5"/>
            <a:endCxn id="292" idx="1"/>
          </p:cNvCxnSpPr>
          <p:nvPr/>
        </p:nvCxnSpPr>
        <p:spPr>
          <a:xfrm>
            <a:off x="6901177" y="2123342"/>
            <a:ext cx="310200" cy="18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grpSp>
        <p:nvGrpSpPr>
          <p:cNvPr id="304" name="Shape 304"/>
          <p:cNvGrpSpPr/>
          <p:nvPr/>
        </p:nvGrpSpPr>
        <p:grpSpPr>
          <a:xfrm>
            <a:off x="7851960" y="1754617"/>
            <a:ext cx="500598" cy="500598"/>
            <a:chOff x="6547219" y="1423756"/>
            <a:chExt cx="1002599" cy="1002600"/>
          </a:xfrm>
        </p:grpSpPr>
        <p:sp>
          <p:nvSpPr>
            <p:cNvPr id="305" name="Shape 305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rgbClr val="E06666"/>
            </a:solidFill>
            <a:ln cap="flat" cmpd="sng" w="9525">
              <a:solidFill>
                <a:schemeClr val="dk2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307" name="Shape 307"/>
          <p:cNvCxnSpPr>
            <a:stCxn id="305" idx="2"/>
            <a:endCxn id="292" idx="7"/>
          </p:cNvCxnSpPr>
          <p:nvPr/>
        </p:nvCxnSpPr>
        <p:spPr>
          <a:xfrm flipH="1">
            <a:off x="7663284" y="2094340"/>
            <a:ext cx="278100" cy="21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grpSp>
        <p:nvGrpSpPr>
          <p:cNvPr id="308" name="Shape 308"/>
          <p:cNvGrpSpPr/>
          <p:nvPr/>
        </p:nvGrpSpPr>
        <p:grpSpPr>
          <a:xfrm>
            <a:off x="641702" y="1621781"/>
            <a:ext cx="580586" cy="676533"/>
            <a:chOff x="1021424" y="2900775"/>
            <a:chExt cx="960600" cy="1119347"/>
          </a:xfrm>
        </p:grpSpPr>
        <p:sp>
          <p:nvSpPr>
            <p:cNvPr id="309" name="Shape 309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11" name="Shape 311"/>
          <p:cNvGrpSpPr/>
          <p:nvPr/>
        </p:nvGrpSpPr>
        <p:grpSpPr>
          <a:xfrm>
            <a:off x="1076602" y="1663856"/>
            <a:ext cx="580586" cy="676533"/>
            <a:chOff x="1021424" y="2900775"/>
            <a:chExt cx="960600" cy="1119347"/>
          </a:xfrm>
        </p:grpSpPr>
        <p:sp>
          <p:nvSpPr>
            <p:cNvPr id="312" name="Shape 312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14" name="Shape 314"/>
          <p:cNvGrpSpPr/>
          <p:nvPr/>
        </p:nvGrpSpPr>
        <p:grpSpPr>
          <a:xfrm>
            <a:off x="446977" y="2168669"/>
            <a:ext cx="580586" cy="676533"/>
            <a:chOff x="1021424" y="2900775"/>
            <a:chExt cx="960600" cy="1119347"/>
          </a:xfrm>
        </p:grpSpPr>
        <p:sp>
          <p:nvSpPr>
            <p:cNvPr id="315" name="Shape 315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17" name="Shape 317"/>
          <p:cNvGrpSpPr/>
          <p:nvPr/>
        </p:nvGrpSpPr>
        <p:grpSpPr>
          <a:xfrm>
            <a:off x="846302" y="1955519"/>
            <a:ext cx="580586" cy="676533"/>
            <a:chOff x="1021424" y="2900775"/>
            <a:chExt cx="960600" cy="1119347"/>
          </a:xfrm>
        </p:grpSpPr>
        <p:sp>
          <p:nvSpPr>
            <p:cNvPr id="318" name="Shape 318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20" name="Shape 320"/>
          <p:cNvGrpSpPr/>
          <p:nvPr/>
        </p:nvGrpSpPr>
        <p:grpSpPr>
          <a:xfrm>
            <a:off x="1186702" y="2168669"/>
            <a:ext cx="580586" cy="676533"/>
            <a:chOff x="1021424" y="2900775"/>
            <a:chExt cx="960600" cy="1119347"/>
          </a:xfrm>
        </p:grpSpPr>
        <p:sp>
          <p:nvSpPr>
            <p:cNvPr id="321" name="Shape 321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23" name="Shape 323"/>
          <p:cNvGrpSpPr/>
          <p:nvPr/>
        </p:nvGrpSpPr>
        <p:grpSpPr>
          <a:xfrm>
            <a:off x="806277" y="2309181"/>
            <a:ext cx="580586" cy="676533"/>
            <a:chOff x="1021424" y="2900775"/>
            <a:chExt cx="960600" cy="1119347"/>
          </a:xfrm>
        </p:grpSpPr>
        <p:sp>
          <p:nvSpPr>
            <p:cNvPr id="324" name="Shape 324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26" name="Shape 326"/>
          <p:cNvGrpSpPr/>
          <p:nvPr/>
        </p:nvGrpSpPr>
        <p:grpSpPr>
          <a:xfrm>
            <a:off x="606102" y="2632044"/>
            <a:ext cx="580586" cy="676533"/>
            <a:chOff x="1021424" y="2900775"/>
            <a:chExt cx="960600" cy="1119347"/>
          </a:xfrm>
        </p:grpSpPr>
        <p:sp>
          <p:nvSpPr>
            <p:cNvPr id="327" name="Shape 327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29" name="Shape 329"/>
          <p:cNvGrpSpPr/>
          <p:nvPr/>
        </p:nvGrpSpPr>
        <p:grpSpPr>
          <a:xfrm>
            <a:off x="1076602" y="2567931"/>
            <a:ext cx="580586" cy="676533"/>
            <a:chOff x="1021424" y="2900775"/>
            <a:chExt cx="960600" cy="1119347"/>
          </a:xfrm>
        </p:grpSpPr>
        <p:sp>
          <p:nvSpPr>
            <p:cNvPr id="330" name="Shape 330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32" name="Shape 332"/>
          <p:cNvGrpSpPr/>
          <p:nvPr/>
        </p:nvGrpSpPr>
        <p:grpSpPr>
          <a:xfrm>
            <a:off x="446977" y="2845194"/>
            <a:ext cx="580586" cy="676533"/>
            <a:chOff x="1021424" y="2900775"/>
            <a:chExt cx="960600" cy="1119347"/>
          </a:xfrm>
        </p:grpSpPr>
        <p:sp>
          <p:nvSpPr>
            <p:cNvPr id="333" name="Shape 333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35" name="Shape 335"/>
          <p:cNvGrpSpPr/>
          <p:nvPr/>
        </p:nvGrpSpPr>
        <p:grpSpPr>
          <a:xfrm>
            <a:off x="1027577" y="2845194"/>
            <a:ext cx="580586" cy="676533"/>
            <a:chOff x="1021424" y="2900775"/>
            <a:chExt cx="960600" cy="1119347"/>
          </a:xfrm>
        </p:grpSpPr>
        <p:sp>
          <p:nvSpPr>
            <p:cNvPr id="336" name="Shape 336"/>
            <p:cNvSpPr/>
            <p:nvPr/>
          </p:nvSpPr>
          <p:spPr>
            <a:xfrm rot="6759958">
              <a:off x="1128824" y="3170499"/>
              <a:ext cx="745800" cy="729646"/>
            </a:xfrm>
            <a:prstGeom prst="chord">
              <a:avLst>
                <a:gd fmla="val 2700000" name="adj1"/>
                <a:gd fmla="val 16200000" name="adj2"/>
              </a:avLst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1289317" y="2900775"/>
              <a:ext cx="424800" cy="4248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38" name="Shape 338"/>
          <p:cNvGrpSpPr/>
          <p:nvPr/>
        </p:nvGrpSpPr>
        <p:grpSpPr>
          <a:xfrm rot="-261177">
            <a:off x="7260426" y="1369280"/>
            <a:ext cx="500638" cy="500646"/>
            <a:chOff x="6547219" y="1423756"/>
            <a:chExt cx="1002599" cy="1002600"/>
          </a:xfrm>
        </p:grpSpPr>
        <p:sp>
          <p:nvSpPr>
            <p:cNvPr id="301" name="Shape 301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rgbClr val="E06666"/>
            </a:solidFill>
            <a:ln cap="flat" cmpd="sng" w="9525">
              <a:solidFill>
                <a:schemeClr val="dk2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0" name="Shape 340"/>
          <p:cNvGrpSpPr/>
          <p:nvPr/>
        </p:nvGrpSpPr>
        <p:grpSpPr>
          <a:xfrm rot="1007890">
            <a:off x="6496039" y="1773523"/>
            <a:ext cx="500604" cy="500604"/>
            <a:chOff x="6547219" y="1423756"/>
            <a:chExt cx="1002599" cy="1002600"/>
          </a:xfrm>
        </p:grpSpPr>
        <p:sp>
          <p:nvSpPr>
            <p:cNvPr id="303" name="Shape 303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2" name="Shape 342"/>
          <p:cNvGrpSpPr/>
          <p:nvPr/>
        </p:nvGrpSpPr>
        <p:grpSpPr>
          <a:xfrm rot="-1409365">
            <a:off x="7851872" y="2811548"/>
            <a:ext cx="500570" cy="500570"/>
            <a:chOff x="6547219" y="1423756"/>
            <a:chExt cx="1002599" cy="1002600"/>
          </a:xfrm>
        </p:grpSpPr>
        <p:sp>
          <p:nvSpPr>
            <p:cNvPr id="299" name="Shape 299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3" name="Shape 343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rgbClr val="E06666"/>
            </a:solidFill>
            <a:ln cap="flat" cmpd="sng" w="9525">
              <a:solidFill>
                <a:schemeClr val="dk2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4" name="Shape 344"/>
          <p:cNvGrpSpPr/>
          <p:nvPr/>
        </p:nvGrpSpPr>
        <p:grpSpPr>
          <a:xfrm rot="1061900">
            <a:off x="7260287" y="3097966"/>
            <a:ext cx="500631" cy="500662"/>
            <a:chOff x="6547219" y="1423756"/>
            <a:chExt cx="1002599" cy="1002600"/>
          </a:xfrm>
        </p:grpSpPr>
        <p:sp>
          <p:nvSpPr>
            <p:cNvPr id="297" name="Shape 297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5" name="Shape 345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6" name="Shape 346"/>
          <p:cNvGrpSpPr/>
          <p:nvPr/>
        </p:nvGrpSpPr>
        <p:grpSpPr>
          <a:xfrm rot="-414011">
            <a:off x="6551398" y="2839225"/>
            <a:ext cx="500715" cy="500616"/>
            <a:chOff x="6547219" y="1423756"/>
            <a:chExt cx="1002599" cy="1002600"/>
          </a:xfrm>
        </p:grpSpPr>
        <p:sp>
          <p:nvSpPr>
            <p:cNvPr id="295" name="Shape 295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7" name="Shape 347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48" name="Shape 348"/>
          <p:cNvSpPr/>
          <p:nvPr/>
        </p:nvSpPr>
        <p:spPr>
          <a:xfrm>
            <a:off x="2717237" y="3174775"/>
            <a:ext cx="1669896" cy="1284444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OSG</a:t>
            </a:r>
          </a:p>
        </p:txBody>
      </p:sp>
      <p:grpSp>
        <p:nvGrpSpPr>
          <p:cNvPr id="349" name="Shape 349"/>
          <p:cNvGrpSpPr/>
          <p:nvPr/>
        </p:nvGrpSpPr>
        <p:grpSpPr>
          <a:xfrm rot="605544">
            <a:off x="5407001" y="2210498"/>
            <a:ext cx="722625" cy="722625"/>
            <a:chOff x="4941328" y="1964727"/>
            <a:chExt cx="1447200" cy="1447200"/>
          </a:xfrm>
        </p:grpSpPr>
        <p:sp>
          <p:nvSpPr>
            <p:cNvPr id="350" name="Shape 350"/>
            <p:cNvSpPr/>
            <p:nvPr/>
          </p:nvSpPr>
          <p:spPr>
            <a:xfrm>
              <a:off x="4941328" y="1964727"/>
              <a:ext cx="1447200" cy="14472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5063262" y="2086698"/>
              <a:ext cx="1203300" cy="12033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2" name="Shape 352"/>
          <p:cNvGrpSpPr/>
          <p:nvPr/>
        </p:nvGrpSpPr>
        <p:grpSpPr>
          <a:xfrm>
            <a:off x="2717257" y="1682557"/>
            <a:ext cx="639153" cy="639153"/>
            <a:chOff x="5024863" y="2048287"/>
            <a:chExt cx="1280100" cy="1280100"/>
          </a:xfrm>
        </p:grpSpPr>
        <p:sp>
          <p:nvSpPr>
            <p:cNvPr id="353" name="Shape 353"/>
            <p:cNvSpPr/>
            <p:nvPr/>
          </p:nvSpPr>
          <p:spPr>
            <a:xfrm>
              <a:off x="5024863" y="2048287"/>
              <a:ext cx="1280100" cy="12801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5063262" y="2086698"/>
              <a:ext cx="1203300" cy="12033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355" name="Shape 355"/>
          <p:cNvCxnSpPr>
            <a:stCxn id="356" idx="3"/>
          </p:cNvCxnSpPr>
          <p:nvPr/>
        </p:nvCxnSpPr>
        <p:spPr>
          <a:xfrm flipH="1">
            <a:off x="3036209" y="1267480"/>
            <a:ext cx="36600" cy="41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grpSp>
        <p:nvGrpSpPr>
          <p:cNvPr id="357" name="Shape 357"/>
          <p:cNvGrpSpPr/>
          <p:nvPr/>
        </p:nvGrpSpPr>
        <p:grpSpPr>
          <a:xfrm>
            <a:off x="3450935" y="1222167"/>
            <a:ext cx="500598" cy="500598"/>
            <a:chOff x="6547219" y="1423756"/>
            <a:chExt cx="1002599" cy="1002600"/>
          </a:xfrm>
        </p:grpSpPr>
        <p:sp>
          <p:nvSpPr>
            <p:cNvPr id="358" name="Shape 358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9" name="Shape 359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360" name="Shape 360"/>
          <p:cNvCxnSpPr>
            <a:stCxn id="358" idx="2"/>
          </p:cNvCxnSpPr>
          <p:nvPr/>
        </p:nvCxnSpPr>
        <p:spPr>
          <a:xfrm flipH="1">
            <a:off x="3262259" y="1561890"/>
            <a:ext cx="278100" cy="21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grpSp>
        <p:nvGrpSpPr>
          <p:cNvPr id="361" name="Shape 361"/>
          <p:cNvGrpSpPr/>
          <p:nvPr/>
        </p:nvGrpSpPr>
        <p:grpSpPr>
          <a:xfrm rot="-261177">
            <a:off x="2859401" y="836830"/>
            <a:ext cx="500638" cy="500646"/>
            <a:chOff x="6547219" y="1423756"/>
            <a:chExt cx="1002599" cy="1002600"/>
          </a:xfrm>
        </p:grpSpPr>
        <p:sp>
          <p:nvSpPr>
            <p:cNvPr id="356" name="Shape 356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2" name="Shape 362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363" name="Shape 363"/>
          <p:cNvCxnSpPr>
            <a:stCxn id="364" idx="0"/>
          </p:cNvCxnSpPr>
          <p:nvPr/>
        </p:nvCxnSpPr>
        <p:spPr>
          <a:xfrm rot="10800000">
            <a:off x="3302905" y="2204539"/>
            <a:ext cx="292800" cy="19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grpSp>
        <p:nvGrpSpPr>
          <p:cNvPr id="365" name="Shape 365"/>
          <p:cNvGrpSpPr/>
          <p:nvPr/>
        </p:nvGrpSpPr>
        <p:grpSpPr>
          <a:xfrm rot="-1409365">
            <a:off x="3491547" y="2256648"/>
            <a:ext cx="500570" cy="500570"/>
            <a:chOff x="6547219" y="1423756"/>
            <a:chExt cx="1002599" cy="1002600"/>
          </a:xfrm>
        </p:grpSpPr>
        <p:sp>
          <p:nvSpPr>
            <p:cNvPr id="364" name="Shape 364"/>
            <p:cNvSpPr/>
            <p:nvPr/>
          </p:nvSpPr>
          <p:spPr>
            <a:xfrm rot="-1744091">
              <a:off x="6679887" y="1556423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6" name="Shape 366"/>
            <p:cNvSpPr/>
            <p:nvPr/>
          </p:nvSpPr>
          <p:spPr>
            <a:xfrm>
              <a:off x="6726211" y="1602729"/>
              <a:ext cx="644700" cy="6447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67" name="Shape 367"/>
          <p:cNvSpPr txBox="1"/>
          <p:nvPr/>
        </p:nvSpPr>
        <p:spPr>
          <a:xfrm>
            <a:off x="4455975" y="1804875"/>
            <a:ext cx="1949700" cy="3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Site Gateway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1885800" y="2241287"/>
            <a:ext cx="2053200" cy="3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Source Sans Pro"/>
                <a:ea typeface="Source Sans Pro"/>
                <a:cs typeface="Source Sans Pro"/>
                <a:sym typeface="Source Sans Pro"/>
              </a:rPr>
              <a:t>User Submit</a:t>
            </a:r>
          </a:p>
        </p:txBody>
      </p:sp>
      <p:pic>
        <p:nvPicPr>
          <p:cNvPr descr="DNA-Helix-Variation-2.png" id="369" name="Shape 3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9811" y="1364562"/>
            <a:ext cx="623926" cy="6225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tom-fancy.png" id="370" name="Shape 3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43154" y="1965149"/>
            <a:ext cx="438878" cy="500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Base OSG Requirements</a:t>
            </a:r>
          </a:p>
        </p:txBody>
      </p:sp>
      <p:sp>
        <p:nvSpPr>
          <p:cNvPr id="376" name="Shape 3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Batch Systems: HTCondor, Slurm, Torque/PBS, LSF, SGE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Operating Systems: Red Hat Enterprise Linux, CentOS, Scientific Linux</a:t>
            </a:r>
          </a:p>
          <a:p>
            <a:pPr indent="-228600" lvl="0" marL="45720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Outgoing WAN access from worker nodes</a:t>
            </a:r>
          </a:p>
        </p:txBody>
      </p:sp>
      <p:sp>
        <p:nvSpPr>
          <p:cNvPr id="377" name="Shape 37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Phase 1: Hosted CE or HTCondor-CE?</a:t>
            </a:r>
          </a:p>
        </p:txBody>
      </p:sp>
      <p:sp>
        <p:nvSpPr>
          <p:cNvPr id="383" name="Shape 38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Hosted CE or HTCondor-CE?</a:t>
            </a:r>
          </a:p>
        </p:txBody>
      </p:sp>
      <p:sp>
        <p:nvSpPr>
          <p:cNvPr id="389" name="Shape 38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390" name="Shape 390"/>
          <p:cNvSpPr txBox="1"/>
          <p:nvPr>
            <p:ph idx="1" type="body"/>
          </p:nvPr>
        </p:nvSpPr>
        <p:spPr>
          <a:xfrm>
            <a:off x="311700" y="1152475"/>
            <a:ext cx="8561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>
                <a:solidFill>
                  <a:schemeClr val="dk1"/>
                </a:solidFill>
              </a:rPr>
              <a:t>Do you want &gt; O(10</a:t>
            </a:r>
            <a:r>
              <a:rPr baseline="30000" lang="en">
                <a:solidFill>
                  <a:schemeClr val="dk1"/>
                </a:solidFill>
              </a:rPr>
              <a:t>4</a:t>
            </a:r>
            <a:r>
              <a:rPr lang="en">
                <a:solidFill>
                  <a:schemeClr val="dk1"/>
                </a:solidFill>
              </a:rPr>
              <a:t>) OSG jobs?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>
                <a:solidFill>
                  <a:schemeClr val="dk1"/>
                </a:solidFill>
              </a:rPr>
              <a:t>Are you ok with all OSG jobs being submitted as a single user?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>
                <a:solidFill>
                  <a:schemeClr val="dk1"/>
                </a:solidFill>
              </a:rPr>
              <a:t>Are there special rules or policies for submitting jobs to your site?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>
                <a:solidFill>
                  <a:schemeClr val="dk1"/>
                </a:solidFill>
              </a:rPr>
              <a:t>Do you want to change your configuration frequently?</a:t>
            </a:r>
          </a:p>
          <a:p>
            <a:pPr lvl="0" rt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If you answered no to the above questions, the hosted CE solution could work for you.</a:t>
            </a:r>
          </a:p>
          <a:p>
            <a:pPr lvl="0" rt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</a:rPr>
              <a:t>Step 1: create user account with submit privileges and SSH access via SSH key</a:t>
            </a:r>
          </a:p>
          <a:p>
            <a:pPr lvl="0" rt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b="1" lang="en">
                <a:solidFill>
                  <a:schemeClr val="dk1"/>
                </a:solidFill>
              </a:rPr>
              <a:t>Step 2: If running a non-HTCondor batch system, share the user’s home dir with the worker nodes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Still not sure? Ask us at </a:t>
            </a:r>
            <a:r>
              <a:rPr lang="en" u="sng">
                <a:solidFill>
                  <a:schemeClr val="hlink"/>
                </a:solidFill>
                <a:hlinkClick r:id="rId3"/>
              </a:rPr>
              <a:t>user-support@opensciencegrid.org</a:t>
            </a: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