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38960" cy="6852960"/>
          </a:xfrm>
          <a:prstGeom prst="rect">
            <a:avLst/>
          </a:prstGeom>
          <a:ln>
            <a:noFill/>
          </a:ln>
        </p:spPr>
      </p:pic>
      <p:pic>
        <p:nvPicPr>
          <p:cNvPr id="1" name="Picture 5" descr=""/>
          <p:cNvPicPr/>
          <p:nvPr/>
        </p:nvPicPr>
        <p:blipFill>
          <a:blip r:embed="rId3"/>
          <a:stretch/>
        </p:blipFill>
        <p:spPr>
          <a:xfrm>
            <a:off x="0" y="0"/>
            <a:ext cx="9138960" cy="685296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"/>
          <p:cNvPicPr/>
          <p:nvPr/>
        </p:nvPicPr>
        <p:blipFill>
          <a:blip r:embed="rId4"/>
          <a:stretch/>
        </p:blipFill>
        <p:spPr>
          <a:xfrm>
            <a:off x="793800" y="1149480"/>
            <a:ext cx="3261960" cy="58536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38960" cy="68529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38960" cy="6852960"/>
          </a:xfrm>
          <a:prstGeom prst="rect">
            <a:avLst/>
          </a:prstGeom>
          <a:ln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hyperlink" Target="mailto:emilygrace.k@gmail.com" TargetMode="External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821160" y="3551760"/>
            <a:ext cx="7521120" cy="113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LArG4 support project 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806400" y="4842000"/>
            <a:ext cx="7521120" cy="148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Hans Wenzel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LArSoft Coordination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27</a:t>
            </a:r>
            <a:r>
              <a:rPr b="0" lang="en-US" sz="2000" spc="-1" strike="noStrike" baseline="30000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</a:t>
            </a:r>
            <a:r>
              <a:rPr b="0" lang="en-US" sz="20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September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228600" y="103680"/>
            <a:ext cx="868176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Status:</a:t>
            </a:r>
            <a:endParaRPr b="0" lang="en-US" sz="1800" spc="-1" strike="noStrike">
              <a:solidFill>
                <a:srgbClr val="0066c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7847280" y="6516000"/>
            <a:ext cx="107136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9/27/16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814680" y="6553800"/>
            <a:ext cx="536868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Hans Wenzel        LArSoft Coordination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236880" y="6553800"/>
            <a:ext cx="44280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5"/>
          <p:cNvSpPr/>
          <p:nvPr/>
        </p:nvSpPr>
        <p:spPr>
          <a:xfrm>
            <a:off x="311040" y="899640"/>
            <a:ext cx="8566560" cy="247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Lynn got me set up → so can start developing. Made necessary changes (Saturation) so that LarSoft works with latest version of Geant4. </a:t>
            </a:r>
            <a:r>
              <a:rPr b="0" lang="en-US" sz="26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looking into: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 limiter vs. voxels to match to wire pitch. (CPU, memory...)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 of reference physics lists.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 Geant4 interface to access optical photon processes (scintillation/Cerenkov)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the info written out sufficient to do all the physics studies of interest?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→ 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subprocesses which are available in Geant4.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→ 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processes not resulting in new particles but available via stepping action.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Replace LarG4 by more general module (artg4tk) → liquid Argon would be just a special sensitive detector?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28600" y="103680"/>
            <a:ext cx="868176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Validate physics relevant to liquid Ar TPC’s (Isaac):</a:t>
            </a:r>
            <a:endParaRPr b="0" lang="en-US" sz="1800" spc="-1" strike="noStrike">
              <a:solidFill>
                <a:srgbClr val="0066c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7847280" y="6516000"/>
            <a:ext cx="107136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9/27/16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814680" y="6553800"/>
            <a:ext cx="536868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Hans Wenzel        LArSoft Coordination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236880" y="6553800"/>
            <a:ext cx="44280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5"/>
          <p:cNvSpPr/>
          <p:nvPr/>
        </p:nvSpPr>
        <p:spPr>
          <a:xfrm>
            <a:off x="311040" y="899640"/>
            <a:ext cx="8566560" cy="247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dE/dx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Cross sections (K</a:t>
            </a:r>
            <a:r>
              <a:rPr b="0" lang="en-US" sz="2200" spc="-1" strike="noStrike" baseline="3300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+/-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p</a:t>
            </a:r>
            <a:r>
              <a:rPr b="0" lang="en-US" sz="2200" spc="-1" strike="noStrike" baseline="3300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+/-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p ..).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 shower shapes, e 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g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separation, energy resolution (combine dE/dx and scintillation).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m</a:t>
            </a:r>
            <a:r>
              <a:rPr b="0" lang="en-US" sz="2200" spc="-1" strike="noStrike" baseline="3300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+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 m</a:t>
            </a:r>
            <a:r>
              <a:rPr b="0" lang="en-US" sz="2200" spc="-1" strike="noStrike" baseline="3300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-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separation.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p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interactions, 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p</a:t>
            </a:r>
            <a:r>
              <a:rPr b="0" lang="en-US" sz="2200" spc="-1" strike="noStrike" baseline="3300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+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p</a:t>
            </a:r>
            <a:r>
              <a:rPr b="0" lang="en-US" sz="2200" spc="-1" strike="noStrike" baseline="3300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Standard Symbols L"/>
                <a:ea typeface="DejaVu Sans"/>
              </a:rPr>
              <a:t>-</a:t>
            </a:r>
            <a:r>
              <a:rPr b="0" lang="en-US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separation hadronic energy resolution.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274320" y="3474720"/>
            <a:ext cx="3624840" cy="2471760"/>
          </a:xfrm>
          <a:prstGeom prst="rect">
            <a:avLst/>
          </a:prstGeom>
          <a:ln>
            <a:noFill/>
          </a:ln>
        </p:spPr>
      </p:pic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4668120" y="3291840"/>
            <a:ext cx="4209480" cy="2870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182880" y="1097280"/>
            <a:ext cx="4534560" cy="351252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4531680" y="1097280"/>
            <a:ext cx="4486320" cy="3474720"/>
          </a:xfrm>
          <a:prstGeom prst="rect">
            <a:avLst/>
          </a:prstGeom>
          <a:ln>
            <a:noFill/>
          </a:ln>
        </p:spPr>
      </p:pic>
      <p:sp>
        <p:nvSpPr>
          <p:cNvPr id="129" name="TextShape 1"/>
          <p:cNvSpPr txBox="1"/>
          <p:nvPr/>
        </p:nvSpPr>
        <p:spPr>
          <a:xfrm>
            <a:off x="640080" y="365760"/>
            <a:ext cx="6528240" cy="373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20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Optical properties of liquid Argon: LAr.C root macro </a:t>
            </a:r>
            <a:endParaRPr b="1" lang="en-US" sz="2000" spc="-1" strike="noStrike">
              <a:solidFill>
                <a:srgbClr val="0066c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290160" y="4663440"/>
            <a:ext cx="8670960" cy="1882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Formulas and numbers are based on: arXiv:1502.04213 and private communication with one of the authors Emily Grace: </a:t>
            </a:r>
            <a:r>
              <a:rPr b="0" lang="en-US" sz="18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emilygrace.k@gmail.com</a:t>
            </a:r>
            <a:endParaRPr b="0" lang="en-US" sz="1800" spc="-1" strike="noStrike">
              <a:solidFill>
                <a:srgbClr val="0066c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Geant4: optical properties input the user has to provide in form of histograms  →Functions to get smoother response? </a:t>
            </a:r>
            <a:endParaRPr b="0" lang="en-US" sz="1800" spc="-1" strike="noStrike">
              <a:solidFill>
                <a:srgbClr val="0066c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7839000" y="6497280"/>
            <a:ext cx="1071360" cy="23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9/27/16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806400" y="6515640"/>
            <a:ext cx="5368680" cy="23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Han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 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Wen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zel    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LArS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oft 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Coor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dinat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ion 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Meet</a:t>
            </a:r>
            <a:r>
              <a:rPr b="0" lang="en-US" sz="900" spc="-1" strike="noStrike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228600" y="6515640"/>
            <a:ext cx="442800" cy="23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Application>LibreOffice/5.1.4.2$Linux_X86_64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2016-09-27T08:02:56Z</dcterms:modified>
  <cp:revision>9</cp:revision>
  <dc:subject/>
  <dc:title/>
</cp:coreProperties>
</file>