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088" r:id="rId3"/>
  </p:sldMasterIdLst>
  <p:notesMasterIdLst>
    <p:notesMasterId r:id="rId44"/>
  </p:notesMasterIdLst>
  <p:handoutMasterIdLst>
    <p:handoutMasterId r:id="rId45"/>
  </p:handoutMasterIdLst>
  <p:sldIdLst>
    <p:sldId id="421" r:id="rId4"/>
    <p:sldId id="422" r:id="rId5"/>
    <p:sldId id="269" r:id="rId6"/>
    <p:sldId id="270" r:id="rId7"/>
    <p:sldId id="372" r:id="rId8"/>
    <p:sldId id="373" r:id="rId9"/>
    <p:sldId id="272" r:id="rId10"/>
    <p:sldId id="271" r:id="rId11"/>
    <p:sldId id="327" r:id="rId12"/>
    <p:sldId id="334" r:id="rId13"/>
    <p:sldId id="411" r:id="rId14"/>
    <p:sldId id="369" r:id="rId15"/>
    <p:sldId id="352" r:id="rId16"/>
    <p:sldId id="380" r:id="rId17"/>
    <p:sldId id="385" r:id="rId18"/>
    <p:sldId id="387" r:id="rId19"/>
    <p:sldId id="391" r:id="rId20"/>
    <p:sldId id="393" r:id="rId21"/>
    <p:sldId id="395" r:id="rId22"/>
    <p:sldId id="396" r:id="rId23"/>
    <p:sldId id="424" r:id="rId24"/>
    <p:sldId id="418" r:id="rId25"/>
    <p:sldId id="423" r:id="rId26"/>
    <p:sldId id="419" r:id="rId27"/>
    <p:sldId id="417" r:id="rId28"/>
    <p:sldId id="415" r:id="rId29"/>
    <p:sldId id="402" r:id="rId30"/>
    <p:sldId id="399" r:id="rId31"/>
    <p:sldId id="400" r:id="rId32"/>
    <p:sldId id="409" r:id="rId33"/>
    <p:sldId id="404" r:id="rId34"/>
    <p:sldId id="414" r:id="rId35"/>
    <p:sldId id="410" r:id="rId36"/>
    <p:sldId id="413" r:id="rId37"/>
    <p:sldId id="412" r:id="rId38"/>
    <p:sldId id="390" r:id="rId39"/>
    <p:sldId id="420" r:id="rId40"/>
    <p:sldId id="406" r:id="rId41"/>
    <p:sldId id="407" r:id="rId42"/>
    <p:sldId id="408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3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336" y="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11/11/2016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11/11/2016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88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24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665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5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B7E07BC-8044-4F03-BF00-58B4E7590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6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F7131EF-3896-45A6-A09C-0F2FB6DBD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0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7A83-E6CE-44C2-9866-2958E6F16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2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9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200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200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200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0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94" r:id="rId6"/>
    <p:sldLayoutId id="2147484095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Valeri </a:t>
            </a:r>
            <a:r>
              <a:rPr lang="en-US" altLang="en-US" dirty="0" smtClean="0">
                <a:latin typeface="Helvetica" panose="020B0604020202020204" pitchFamily="34" charset="0"/>
              </a:rPr>
              <a:t>Lebedev</a:t>
            </a:r>
            <a:r>
              <a:rPr lang="en-US" dirty="0"/>
              <a:t>	</a:t>
            </a:r>
          </a:p>
          <a:p>
            <a:r>
              <a:rPr lang="en-US" dirty="0"/>
              <a:t>DOE Independent Project Review of PIP-II</a:t>
            </a:r>
          </a:p>
          <a:p>
            <a:r>
              <a:rPr lang="en-US" dirty="0"/>
              <a:t>15 November 2016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PIP-II Conceptual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4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438321" cy="641739"/>
          </a:xfrm>
        </p:spPr>
        <p:txBody>
          <a:bodyPr/>
          <a:lstStyle/>
          <a:p>
            <a:r>
              <a:rPr lang="en-US" dirty="0"/>
              <a:t>Beam </a:t>
            </a:r>
            <a:r>
              <a:rPr lang="en-US" dirty="0" smtClean="0"/>
              <a:t>Loss and Emittance Growth </a:t>
            </a:r>
            <a:r>
              <a:rPr lang="en-US" dirty="0"/>
              <a:t>in SC </a:t>
            </a:r>
            <a:r>
              <a:rPr lang="en-US" dirty="0" smtClean="0"/>
              <a:t>Part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1743"/>
            <a:ext cx="8672513" cy="1447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/>
              <a:t>Simulations do not show dangerous halo growth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Verified by SNS experience at ~twice larger value of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anose="05050102010706020507" pitchFamily="18" charset="2"/>
              </a:rPr>
              <a:t>e</a:t>
            </a:r>
            <a:r>
              <a:rPr lang="en-US" sz="2000" baseline="-25000" dirty="0" smtClean="0">
                <a:sym typeface="Symbol"/>
              </a:rPr>
              <a:t>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ym typeface="Symbol"/>
              </a:rPr>
              <a:t>Ratio of beam size to aperture stays approximately the same downstream of HWR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ym typeface="Symbol"/>
              </a:rPr>
              <a:t>Intrabeam stripping is expected to be the major loss mechanism 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35" y="2465883"/>
            <a:ext cx="85534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9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Q</a:t>
            </a:r>
            <a:r>
              <a:rPr lang="en-US" baseline="-25000" dirty="0" smtClean="0"/>
              <a:t>0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46163"/>
            <a:ext cx="6854588" cy="16303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LCLS-II: from discovery to technology</a:t>
            </a:r>
          </a:p>
          <a:p>
            <a:pPr>
              <a:spcBef>
                <a:spcPts val="0"/>
              </a:spcBef>
            </a:pPr>
            <a:r>
              <a:rPr lang="en-US" dirty="0"/>
              <a:t>New requirements for Q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for PIP-II (</a:t>
            </a:r>
            <a:r>
              <a:rPr lang="en-US" dirty="0"/>
              <a:t>@ </a:t>
            </a:r>
            <a:r>
              <a:rPr lang="en-US" dirty="0" smtClean="0"/>
              <a:t>2K)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					LB </a:t>
            </a:r>
            <a:r>
              <a:rPr lang="en-US" sz="1800" dirty="0">
                <a:solidFill>
                  <a:srgbClr val="FF0000"/>
                </a:solidFill>
              </a:rPr>
              <a:t>650            HB 650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	RDR           1.50e10            2.0e10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	CDR           2.15e10            3.0e10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Content Placeholder 1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7" t="1901" r="4645" b="4468"/>
          <a:stretch/>
        </p:blipFill>
        <p:spPr bwMode="auto">
          <a:xfrm>
            <a:off x="379491" y="2577298"/>
            <a:ext cx="3964698" cy="286966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415" y="2564093"/>
            <a:ext cx="4216107" cy="29257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229364" y="5525655"/>
            <a:ext cx="8778158" cy="2744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>
                <a:solidFill>
                  <a:srgbClr val="C00000"/>
                </a:solidFill>
              </a:rPr>
              <a:t>Single-cell B=0.90 and B=0.61 test results.                     Five-cell </a:t>
            </a:r>
            <a:r>
              <a:rPr lang="en-GB" sz="1600" b="1" dirty="0">
                <a:solidFill>
                  <a:srgbClr val="C00000"/>
                </a:solidFill>
              </a:rPr>
              <a:t>B=0.90 test results.</a:t>
            </a:r>
            <a:endParaRPr lang="en-US" sz="1600" b="1" dirty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69416" y="5800080"/>
            <a:ext cx="787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results are very promising, but statistics is still insufficient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4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2869"/>
            <a:ext cx="8672513" cy="5407571"/>
          </a:xfrm>
        </p:spPr>
        <p:txBody>
          <a:bodyPr/>
          <a:lstStyle/>
          <a:p>
            <a:r>
              <a:rPr lang="en-US" dirty="0"/>
              <a:t>Dynamic and static loads are </a:t>
            </a:r>
            <a:r>
              <a:rPr lang="en-US" dirty="0" smtClean="0"/>
              <a:t>about equal in </a:t>
            </a:r>
            <a:r>
              <a:rPr lang="en-US" dirty="0" smtClean="0">
                <a:solidFill>
                  <a:srgbClr val="FF0000"/>
                </a:solidFill>
              </a:rPr>
              <a:t>pulsed regime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Solenoids and couplers are included in the static load</a:t>
            </a:r>
          </a:p>
          <a:p>
            <a:r>
              <a:rPr lang="en-US" dirty="0" smtClean="0"/>
              <a:t>Cryo-plant </a:t>
            </a:r>
            <a:r>
              <a:rPr lang="en-US" dirty="0"/>
              <a:t>power has sufficient operating margins at all </a:t>
            </a:r>
            <a:r>
              <a:rPr lang="en-US" dirty="0" smtClean="0"/>
              <a:t>temp.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u="sng" dirty="0" smtClean="0">
                <a:solidFill>
                  <a:srgbClr val="00B050"/>
                </a:solidFill>
              </a:rPr>
              <a:t>T[K]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1800" u="sng" dirty="0" smtClean="0">
                <a:solidFill>
                  <a:srgbClr val="00B050"/>
                </a:solidFill>
              </a:rPr>
              <a:t>Cryo-plant(W)</a:t>
            </a:r>
            <a:r>
              <a:rPr lang="en-US" dirty="0" smtClean="0">
                <a:solidFill>
                  <a:srgbClr val="00B050"/>
                </a:solidFill>
              </a:rPr>
              <a:t>  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</a:t>
            </a:r>
            <a:r>
              <a:rPr lang="en-US" sz="1800" u="sng" dirty="0" smtClean="0">
                <a:solidFill>
                  <a:srgbClr val="00B050"/>
                </a:solidFill>
              </a:rPr>
              <a:t>Cryomodules(W)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70       13,000</a:t>
            </a:r>
            <a:r>
              <a:rPr lang="en-US" dirty="0">
                <a:solidFill>
                  <a:srgbClr val="00B050"/>
                </a:solidFill>
              </a:rPr>
              <a:t>	 </a:t>
            </a:r>
            <a:r>
              <a:rPr lang="en-US" dirty="0" smtClean="0">
                <a:solidFill>
                  <a:srgbClr val="00B050"/>
                </a:solidFill>
              </a:rPr>
              <a:t>       2,830</a:t>
            </a:r>
            <a:endParaRPr lang="en-US" dirty="0">
              <a:solidFill>
                <a:srgbClr val="00B05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 5         1,900 </a:t>
            </a:r>
            <a:r>
              <a:rPr lang="en-US" dirty="0">
                <a:solidFill>
                  <a:srgbClr val="00B050"/>
                </a:solidFill>
              </a:rPr>
              <a:t>		    715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 2          2,000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  1,676(</a:t>
            </a:r>
            <a:r>
              <a:rPr lang="en-US" dirty="0" smtClean="0">
                <a:solidFill>
                  <a:srgbClr val="FF0000"/>
                </a:solidFill>
              </a:rPr>
              <a:t>315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RMS </a:t>
            </a:r>
            <a:r>
              <a:rPr lang="en-US" dirty="0">
                <a:solidFill>
                  <a:srgbClr val="0033CC"/>
                </a:solidFill>
              </a:rPr>
              <a:t>pressure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fluctuations have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to be &lt;0.1 </a:t>
            </a:r>
            <a:r>
              <a:rPr lang="en-US" dirty="0" smtClean="0">
                <a:solidFill>
                  <a:srgbClr val="0033CC"/>
                </a:solidFill>
              </a:rPr>
              <a:t>mbar</a:t>
            </a:r>
            <a:endParaRPr lang="en-US" dirty="0">
              <a:solidFill>
                <a:srgbClr val="0033CC"/>
              </a:solidFill>
            </a:endParaRPr>
          </a:p>
          <a:p>
            <a:pPr lvl="1"/>
            <a:r>
              <a:rPr lang="en-US" dirty="0">
                <a:solidFill>
                  <a:srgbClr val="0033CC"/>
                </a:solidFill>
              </a:rPr>
              <a:t>Passive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microphonics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suppression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58577"/>
              </p:ext>
            </p:extLst>
          </p:nvPr>
        </p:nvGraphicFramePr>
        <p:xfrm>
          <a:off x="4067503" y="3363223"/>
          <a:ext cx="492637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635"/>
                <a:gridCol w="1298461"/>
                <a:gridCol w="1487329"/>
                <a:gridCol w="12419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CM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Type</a:t>
                      </a:r>
                      <a:endParaRPr lang="en-US" sz="1600" b="1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Static cryo-load (W)</a:t>
                      </a:r>
                      <a:endParaRPr lang="en-US" sz="1600" b="1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Dynamic cryo-load (W)</a:t>
                      </a:r>
                      <a:endParaRPr lang="en-US" sz="1600" b="1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Total cryo- load (W)</a:t>
                      </a:r>
                      <a:endParaRPr lang="en-US" sz="1600" b="1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HWR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LB650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134.7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1532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1676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6349" y="2655337"/>
            <a:ext cx="3754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404040"/>
                </a:solidFill>
                <a:latin typeface="+mj-lt"/>
              </a:rPr>
              <a:t>Cryo-loads</a:t>
            </a:r>
          </a:p>
          <a:p>
            <a:pPr algn="ctr"/>
            <a:r>
              <a:rPr lang="en-US" sz="2000" b="1" u="sng" dirty="0" smtClean="0">
                <a:solidFill>
                  <a:srgbClr val="404040"/>
                </a:solidFill>
                <a:latin typeface="+mj-lt"/>
              </a:rPr>
              <a:t>per CM at 2K </a:t>
            </a:r>
            <a:r>
              <a:rPr lang="en-US" sz="2000" b="1" u="sng" dirty="0" smtClean="0">
                <a:solidFill>
                  <a:srgbClr val="404040"/>
                </a:solidFill>
              </a:rPr>
              <a:t>in CW</a:t>
            </a:r>
            <a:endParaRPr lang="en-US" sz="2000" b="1" u="sng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5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3592772" cy="641739"/>
          </a:xfrm>
        </p:spPr>
        <p:txBody>
          <a:bodyPr/>
          <a:lstStyle/>
          <a:p>
            <a:r>
              <a:rPr lang="en-US" dirty="0" smtClean="0"/>
              <a:t>Microphonics </a:t>
            </a:r>
            <a:r>
              <a:rPr lang="en-US" dirty="0"/>
              <a:t>and LFD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508"/>
            <a:ext cx="8915400" cy="54401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High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acc</a:t>
            </a:r>
            <a:r>
              <a:rPr lang="en-US" dirty="0" smtClean="0"/>
              <a:t> &amp; small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beam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sz="2000" dirty="0" smtClean="0"/>
              <a:t>=&gt; </a:t>
            </a:r>
            <a:r>
              <a:rPr lang="en-US" sz="2000" dirty="0"/>
              <a:t>small cavity bandwidth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=&gt; high sensitivity </a:t>
            </a:r>
            <a:r>
              <a:rPr lang="en-US" sz="2000" dirty="0" smtClean="0"/>
              <a:t>to </a:t>
            </a:r>
            <a:br>
              <a:rPr lang="en-US" sz="2000" dirty="0" smtClean="0"/>
            </a:br>
            <a:r>
              <a:rPr lang="en-US" sz="2000" dirty="0" smtClean="0"/>
              <a:t>     microphonics </a:t>
            </a:r>
            <a:r>
              <a:rPr lang="en-US" sz="2000" dirty="0"/>
              <a:t>and </a:t>
            </a:r>
            <a:r>
              <a:rPr lang="en-US" sz="2000" dirty="0" smtClean="0"/>
              <a:t>LFD</a:t>
            </a:r>
          </a:p>
          <a:p>
            <a:pPr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ajor </a:t>
            </a:r>
            <a:r>
              <a:rPr lang="en-US" dirty="0"/>
              <a:t>sources of cavity </a:t>
            </a:r>
            <a:r>
              <a:rPr lang="en-US" dirty="0" smtClean="0"/>
              <a:t>detuning: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Variations </a:t>
            </a:r>
            <a:r>
              <a:rPr lang="en-US" sz="2000" dirty="0"/>
              <a:t>in </a:t>
            </a:r>
            <a:r>
              <a:rPr lang="en-US" sz="2000" dirty="0" smtClean="0"/>
              <a:t>He </a:t>
            </a:r>
            <a:r>
              <a:rPr lang="en-US" sz="2000" dirty="0"/>
              <a:t>pressure 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Mechanical </a:t>
            </a:r>
            <a:r>
              <a:rPr lang="en-US" sz="2000" dirty="0"/>
              <a:t>vibrations driven by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external sources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Lorentz </a:t>
            </a:r>
            <a:r>
              <a:rPr lang="en-US" sz="2000" dirty="0">
                <a:solidFill>
                  <a:srgbClr val="FF0000"/>
                </a:solidFill>
              </a:rPr>
              <a:t>Force </a:t>
            </a:r>
            <a:r>
              <a:rPr lang="en-US" sz="2000" dirty="0" smtClean="0">
                <a:solidFill>
                  <a:srgbClr val="FF0000"/>
                </a:solidFill>
              </a:rPr>
              <a:t>Detuning (LFD)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Pulsed operation greatly 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complicates LFD compensation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Passive means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Reduction of sensitivity to He pressure and LFD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Engineering aimed at noise reduction in the tunnel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Active means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Piezo tuners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Adaptive feedback (</a:t>
            </a:r>
            <a:r>
              <a:rPr lang="en-US" sz="1800" dirty="0" smtClean="0"/>
              <a:t>SSR1 tests yield result close to specs: </a:t>
            </a:r>
            <a:r>
              <a:rPr lang="en-US" sz="1800" dirty="0" smtClean="0">
                <a:sym typeface="Symbol" panose="05050102010706020507" pitchFamily="18" charset="2"/>
              </a:rPr>
              <a:t>20 Hz</a:t>
            </a:r>
            <a:r>
              <a:rPr lang="en-US" sz="1800" dirty="0" smtClean="0"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en-US" sz="1800" dirty="0" smtClean="0">
                <a:sym typeface="Symbol" panose="05050102010706020507" pitchFamily="18" charset="2"/>
              </a:rPr>
              <a:t>≈3 Hz</a:t>
            </a:r>
            <a:r>
              <a:rPr lang="en-US" sz="2000" dirty="0" smtClean="0">
                <a:sym typeface="Symbol" panose="05050102010706020507" pitchFamily="18" charset="2"/>
              </a:rPr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007" y="867508"/>
            <a:ext cx="4188993" cy="3618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3811" y="390135"/>
            <a:ext cx="2350189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Warren Schappert 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3812" y="-506"/>
            <a:ext cx="2350188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3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56" y="3110869"/>
            <a:ext cx="5680882" cy="1365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Linac-to-Booster Transfer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89001"/>
            <a:ext cx="8943683" cy="24410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/>
              <a:t>Major design features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Bending radius is chosen to prevent Lorentz stripping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Simple FODO optics, minimum number of power supplies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2 arcs, zero dispersion straight between them with beam switch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Beam </a:t>
            </a:r>
            <a:r>
              <a:rPr lang="en-US" sz="1800" dirty="0"/>
              <a:t>based energy </a:t>
            </a:r>
            <a:r>
              <a:rPr lang="en-US" sz="1800" dirty="0" smtClean="0"/>
              <a:t>stabilization based on the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arc BPMs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Fast switching (~20 </a:t>
            </a:r>
            <a:r>
              <a:rPr lang="en-US" sz="1800" dirty="0" smtClean="0">
                <a:latin typeface="Symbol" panose="05050102010706020507" pitchFamily="18" charset="2"/>
              </a:rPr>
              <a:t>m</a:t>
            </a:r>
            <a:r>
              <a:rPr lang="en-US" sz="1800" dirty="0" smtClean="0"/>
              <a:t>s) from beam dump to Booster and Mu2e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</a:t>
            </a:r>
            <a:r>
              <a:rPr lang="en-US" sz="2000" dirty="0" smtClean="0"/>
              <a:t>ine </a:t>
            </a:r>
            <a:r>
              <a:rPr lang="en-US" sz="2000" dirty="0"/>
              <a:t>has an overpass in </a:t>
            </a:r>
            <a:r>
              <a:rPr lang="en-US" sz="2000" dirty="0" smtClean="0"/>
              <a:t>the Tevatron tunnel area</a:t>
            </a:r>
            <a:r>
              <a:rPr lang="en-US" sz="2000" dirty="0"/>
              <a:t>	to </a:t>
            </a:r>
            <a:r>
              <a:rPr lang="en-US" sz="2000" dirty="0" smtClean="0"/>
              <a:t>avoid </a:t>
            </a:r>
            <a:r>
              <a:rPr lang="en-US" sz="2000" dirty="0"/>
              <a:t>the existing line to the Fixed Target </a:t>
            </a:r>
            <a:r>
              <a:rPr lang="en-US" sz="2000" dirty="0" smtClean="0"/>
              <a:t>area </a:t>
            </a:r>
            <a:r>
              <a:rPr lang="en-US" sz="2200" dirty="0" smtClean="0"/>
              <a:t>(possibility of free pass to BSY)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09" y="3546179"/>
            <a:ext cx="2184108" cy="205563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7" y="4476466"/>
            <a:ext cx="6774472" cy="23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6076666" cy="641739"/>
          </a:xfrm>
        </p:spPr>
        <p:txBody>
          <a:bodyPr/>
          <a:lstStyle/>
          <a:p>
            <a:r>
              <a:rPr lang="en-US" dirty="0" smtClean="0"/>
              <a:t>Acceleration in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850900"/>
            <a:ext cx="5480435" cy="54027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Beam </a:t>
            </a:r>
            <a:r>
              <a:rPr lang="en-US" dirty="0"/>
              <a:t>aperture </a:t>
            </a:r>
            <a:r>
              <a:rPr lang="en-US" dirty="0" smtClean="0"/>
              <a:t>in the Booster is </a:t>
            </a:r>
            <a:r>
              <a:rPr lang="en-US" dirty="0"/>
              <a:t>formed by poles of laminated combined function </a:t>
            </a:r>
            <a:r>
              <a:rPr lang="en-US" dirty="0" smtClean="0"/>
              <a:t>dipoles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That greatly amplifies Booster impedance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Impedance was benchmarked by wire measurements (J. Crisp, 2001) and beam based measurements (2016)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Simulations were benchmarked by beam measurements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Simulations ignore multi-bunch modes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Aimed to study transition-crossing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Good coincidence between simulations and measurements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920830" y="745403"/>
            <a:ext cx="2988858" cy="268359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920830" y="3429000"/>
            <a:ext cx="3127636" cy="28246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4880" y="13352"/>
            <a:ext cx="2159120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4880" y="406982"/>
            <a:ext cx="215912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Ioanis Kourbanis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72" y="3509845"/>
            <a:ext cx="3665105" cy="2824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in Booster (continue)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2" y="850900"/>
            <a:ext cx="5080378" cy="30523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/>
              <a:t>Injected beam is painted longitudinally for 300 turns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Using chopping in MEBT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Large voltage is required to suppress longitudinal emittance growth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Values of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order slip-factor and delay of transition-X phase jump were adjusted to minimize emittance growth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143" y="850900"/>
            <a:ext cx="3542857" cy="4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039637" cy="641739"/>
          </a:xfrm>
        </p:spPr>
        <p:txBody>
          <a:bodyPr/>
          <a:lstStyle/>
          <a:p>
            <a:r>
              <a:rPr lang="en-US" dirty="0" smtClean="0"/>
              <a:t>Emittance Growth due to Transition Crossing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872440"/>
            <a:ext cx="5868281" cy="53147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Simulations show that </a:t>
            </a:r>
            <a:br>
              <a:rPr lang="en-US" sz="2000" dirty="0" smtClean="0"/>
            </a:br>
            <a:r>
              <a:rPr lang="en-US" sz="2000" dirty="0" smtClean="0"/>
              <a:t>the target value of 97% </a:t>
            </a:r>
            <a:br>
              <a:rPr lang="en-US" sz="2000" dirty="0" smtClean="0"/>
            </a:br>
            <a:r>
              <a:rPr lang="en-US" sz="2000" dirty="0" smtClean="0"/>
              <a:t>particles in 0.1 </a:t>
            </a:r>
            <a:r>
              <a:rPr lang="en-US" sz="2000" dirty="0" err="1" smtClean="0"/>
              <a:t>eV·s</a:t>
            </a:r>
            <a:r>
              <a:rPr lang="en-US" sz="2000" dirty="0" smtClean="0"/>
              <a:t> is </a:t>
            </a:r>
            <a:br>
              <a:rPr lang="en-US" sz="2000" dirty="0" smtClean="0"/>
            </a:br>
            <a:r>
              <a:rPr lang="en-US" sz="2000" dirty="0" smtClean="0"/>
              <a:t>achievable in Booster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Q-jump with present trim </a:t>
            </a:r>
            <a:br>
              <a:rPr lang="en-US" sz="2000" dirty="0" smtClean="0"/>
            </a:br>
            <a:r>
              <a:rPr lang="en-US" sz="2000" dirty="0" smtClean="0"/>
              <a:t>quads helps to reduce </a:t>
            </a:r>
            <a:r>
              <a:rPr lang="en-US" sz="2000" dirty="0" smtClean="0">
                <a:latin typeface="Symbol" panose="05050102010706020507" pitchFamily="18" charset="2"/>
              </a:rPr>
              <a:t>De</a:t>
            </a:r>
            <a:r>
              <a:rPr lang="en-US" sz="2000" baseline="-25000" dirty="0" smtClean="0"/>
              <a:t>|| </a:t>
            </a:r>
            <a:r>
              <a:rPr lang="en-US" sz="2000" dirty="0"/>
              <a:t>;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latin typeface="Symbol" panose="05050102010706020507" pitchFamily="18" charset="2"/>
              </a:rPr>
              <a:t>D</a:t>
            </a:r>
            <a:r>
              <a:rPr lang="en-US" sz="2000" dirty="0" smtClean="0"/>
              <a:t>Q=</a:t>
            </a:r>
            <a:r>
              <a:rPr lang="en-US" sz="2000" dirty="0" smtClean="0">
                <a:sym typeface="Symbol" panose="05050102010706020507" pitchFamily="18" charset="2"/>
              </a:rPr>
              <a:t>0.047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ym typeface="Symbol" panose="05050102010706020507" pitchFamily="18" charset="2"/>
              </a:rPr>
              <a:t>Timing for sextupole</a:t>
            </a:r>
            <a:br>
              <a:rPr lang="en-US" sz="2000" dirty="0" smtClean="0">
                <a:sym typeface="Symbol" panose="05050102010706020507" pitchFamily="18" charset="2"/>
              </a:rPr>
            </a:br>
            <a:r>
              <a:rPr lang="en-US" sz="2000" dirty="0" smtClean="0">
                <a:sym typeface="Symbol" panose="05050102010706020507" pitchFamily="18" charset="2"/>
              </a:rPr>
              <a:t>sign flip controls 2</a:t>
            </a:r>
            <a:r>
              <a:rPr lang="en-US" sz="2000" baseline="30000" dirty="0" smtClean="0">
                <a:sym typeface="Symbol" panose="05050102010706020507" pitchFamily="18" charset="2"/>
              </a:rPr>
              <a:t>nd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br>
              <a:rPr lang="en-US" sz="2000" dirty="0" smtClean="0">
                <a:sym typeface="Symbol" panose="05050102010706020507" pitchFamily="18" charset="2"/>
              </a:rPr>
            </a:br>
            <a:r>
              <a:rPr lang="en-US" sz="2000" dirty="0" smtClean="0">
                <a:sym typeface="Symbol" panose="05050102010706020507" pitchFamily="18" charset="2"/>
              </a:rPr>
              <a:t>order slip-factor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ym typeface="Symbol" panose="05050102010706020507" pitchFamily="18" charset="2"/>
              </a:rPr>
              <a:t>Large RF voltage after transition reduces non-linearity of longitudinal focusing and emittance growth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ym typeface="Symbol" panose="05050102010706020507" pitchFamily="18" charset="2"/>
              </a:rPr>
              <a:t>1.2 MV is required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ym typeface="Symbol" panose="05050102010706020507" pitchFamily="18" charset="2"/>
              </a:rPr>
              <a:t>m</a:t>
            </a:r>
            <a:r>
              <a:rPr lang="en-US" sz="2000" dirty="0" smtClean="0">
                <a:sym typeface="Symbol" panose="05050102010706020507" pitchFamily="18" charset="2"/>
              </a:rPr>
              <a:t>ax(</a:t>
            </a:r>
            <a:r>
              <a:rPr lang="en-US" sz="2000" dirty="0" err="1" smtClean="0">
                <a:sym typeface="Symbol" panose="05050102010706020507" pitchFamily="18" charset="2"/>
              </a:rPr>
              <a:t>V</a:t>
            </a:r>
            <a:r>
              <a:rPr lang="en-US" sz="2000" baseline="-25000" dirty="0" err="1" smtClean="0">
                <a:sym typeface="Symbol" panose="05050102010706020507" pitchFamily="18" charset="2"/>
              </a:rPr>
              <a:t>beam</a:t>
            </a:r>
            <a:r>
              <a:rPr lang="en-US" sz="2000" dirty="0" smtClean="0">
                <a:sym typeface="Symbol" panose="05050102010706020507" pitchFamily="18" charset="2"/>
              </a:rPr>
              <a:t>) ~ 250 kV limits further intensity increase in the Booster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9" y="872441"/>
            <a:ext cx="5842478" cy="2688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434" y="3699746"/>
            <a:ext cx="3135807" cy="24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Recycler and Main 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5764"/>
            <a:ext cx="8915400" cy="54348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Recycler: Slip stacking with 50% more beam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It requires an increase of slip </a:t>
            </a:r>
            <a:r>
              <a:rPr lang="en-US" dirty="0"/>
              <a:t>stacking </a:t>
            </a:r>
            <a:r>
              <a:rPr lang="en-US" dirty="0" smtClean="0"/>
              <a:t>efficiency: </a:t>
            </a:r>
            <a:r>
              <a:rPr lang="en-US" dirty="0"/>
              <a:t>95%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/>
              <a:t>97</a:t>
            </a:r>
            <a:r>
              <a:rPr lang="en-US" dirty="0" smtClean="0"/>
              <a:t>%</a:t>
            </a:r>
          </a:p>
          <a:p>
            <a:pPr lvl="2"/>
            <a:r>
              <a:rPr lang="en-US" dirty="0" smtClean="0"/>
              <a:t>Increased rep. rate (</a:t>
            </a:r>
            <a:r>
              <a:rPr lang="en-US" sz="1800" dirty="0" smtClean="0"/>
              <a:t>15</a:t>
            </a:r>
            <a:r>
              <a:rPr lang="en-US" sz="1800" dirty="0" smtClean="0">
                <a:sym typeface="Symbol" panose="05050102010706020507" pitchFamily="18" charset="2"/>
              </a:rPr>
              <a:t>20 Hz</a:t>
            </a:r>
            <a:r>
              <a:rPr lang="en-US" dirty="0" smtClean="0">
                <a:sym typeface="Symbol" panose="05050102010706020507" pitchFamily="18" charset="2"/>
              </a:rPr>
              <a:t>) increases bucket separation  helps</a:t>
            </a:r>
            <a:endParaRPr lang="en-US" dirty="0" smtClean="0"/>
          </a:p>
          <a:p>
            <a:pPr lvl="2"/>
            <a:r>
              <a:rPr lang="en-US" dirty="0" smtClean="0"/>
              <a:t>But there are still severe limit on the tails of Booster beam L. distr.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Scrubbing is used to suppress ep-instability at present intensity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More </a:t>
            </a:r>
            <a:r>
              <a:rPr lang="en-US" dirty="0"/>
              <a:t>powerful RF system in MI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Present system can accelerate up to 6.2•10</a:t>
            </a:r>
            <a:r>
              <a:rPr lang="en-US" baseline="30000" dirty="0"/>
              <a:t>13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PIP-II requires 7.5•10</a:t>
            </a:r>
            <a:r>
              <a:rPr lang="en-US" baseline="30000" dirty="0"/>
              <a:t>13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A </a:t>
            </a:r>
            <a:r>
              <a:rPr lang="en-US" dirty="0" smtClean="0"/>
              <a:t>conceptual design </a:t>
            </a:r>
            <a:r>
              <a:rPr lang="en-US" dirty="0"/>
              <a:t>of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/>
              <a:t>t</a:t>
            </a:r>
            <a:r>
              <a:rPr lang="en-US" dirty="0"/>
              <a:t> jump system </a:t>
            </a:r>
            <a:r>
              <a:rPr lang="en-US" dirty="0" smtClean="0"/>
              <a:t>exists for long time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Simulations confirmed,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/>
              <a:t>t</a:t>
            </a:r>
            <a:r>
              <a:rPr lang="en-US" dirty="0"/>
              <a:t> jump </a:t>
            </a:r>
            <a:r>
              <a:rPr lang="en-US" dirty="0" smtClean="0"/>
              <a:t>is </a:t>
            </a:r>
            <a:r>
              <a:rPr lang="en-US" dirty="0"/>
              <a:t>needed for loss-free </a:t>
            </a:r>
            <a:r>
              <a:rPr lang="en-US" dirty="0" smtClean="0"/>
              <a:t>transition-X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Electron cloud simulations indicate that a SEY smaller than 1.4 is sufficient to suppress the e-cloud in both MI and Recycler.</a:t>
            </a:r>
          </a:p>
          <a:p>
            <a:pPr>
              <a:spcBef>
                <a:spcPts val="0"/>
              </a:spcBef>
            </a:pPr>
            <a:r>
              <a:rPr lang="en-US" dirty="0"/>
              <a:t>We have a capability to coat </a:t>
            </a:r>
            <a:r>
              <a:rPr lang="en-US" dirty="0" smtClean="0"/>
              <a:t>both </a:t>
            </a:r>
            <a:r>
              <a:rPr lang="en-US" dirty="0"/>
              <a:t>MI </a:t>
            </a:r>
            <a:r>
              <a:rPr lang="en-US" dirty="0" smtClean="0"/>
              <a:t>&amp; Recycler </a:t>
            </a:r>
            <a:r>
              <a:rPr lang="en-US" dirty="0"/>
              <a:t>beam </a:t>
            </a:r>
            <a:r>
              <a:rPr lang="en-US" dirty="0" smtClean="0"/>
              <a:t>pipes.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The MI beam coating has to be done in situ.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Recycler beam pipe can be replaced.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4880" y="13352"/>
            <a:ext cx="2159120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4880" y="406982"/>
            <a:ext cx="215912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Ioanis Kourbanis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6376916" cy="641739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23784"/>
            <a:ext cx="8686800" cy="54611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/>
              <a:t>The PIP-II design concept is mature and is likely to meet the specified technical performance requirements</a:t>
            </a:r>
            <a:r>
              <a:rPr lang="en-US" sz="22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Areas of technical risk have been identified and provide R&amp;D focus</a:t>
            </a:r>
            <a:r>
              <a:rPr lang="en-US" sz="20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design concept is solid and has not changed in any significant way since June 2015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200" dirty="0"/>
              <a:t>The CDR represents an expansion of the RDR developed for the June 2015 IPR, and a first draft is now </a:t>
            </a:r>
            <a:r>
              <a:rPr lang="en-US" sz="2200" dirty="0" smtClean="0"/>
              <a:t>available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In the course of last year a considerable progress has been achieved in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Design of SRF cavities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Microphonics and LFD suppression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Understanding of transition crossing in Booster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Understanding of ep-instability in Recycler and ways of its suppression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The next step is completion and review of the CDR </a:t>
            </a:r>
            <a:br>
              <a:rPr lang="en-US" sz="2200" dirty="0"/>
            </a:br>
            <a:r>
              <a:rPr lang="en-US" sz="2200" dirty="0"/>
              <a:t>(P2MAC, spring 2017</a:t>
            </a:r>
            <a:r>
              <a:rPr lang="en-US" sz="2200" dirty="0" smtClean="0"/>
              <a:t>).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Studies aimed at improvements of </a:t>
            </a:r>
            <a:r>
              <a:rPr lang="en-US" sz="2000" dirty="0"/>
              <a:t>existing accelerators </a:t>
            </a:r>
            <a:r>
              <a:rPr lang="en-US" sz="2000" dirty="0" smtClean="0"/>
              <a:t>and understanding </a:t>
            </a:r>
            <a:r>
              <a:rPr lang="en-US" sz="2000" dirty="0"/>
              <a:t>issues related to PIP-II intensity </a:t>
            </a:r>
            <a:r>
              <a:rPr lang="en-US" sz="2000" dirty="0" smtClean="0"/>
              <a:t>will continue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8797" y="0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PIP-II Project Scientist </a:t>
            </a:r>
            <a:endParaRPr lang="en-US" dirty="0"/>
          </a:p>
          <a:p>
            <a:r>
              <a:rPr lang="en-US" dirty="0"/>
              <a:t>Relevant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CEBAF commissioning</a:t>
            </a:r>
          </a:p>
          <a:p>
            <a:pPr lvl="1"/>
            <a:r>
              <a:rPr lang="en-US" dirty="0" smtClean="0"/>
              <a:t>Tevatron Run-II commissioning and luminosity upgrade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Valeri Lebedev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Your Name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263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9713"/>
            <a:ext cx="8672513" cy="366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Backup Slides</a:t>
            </a:r>
          </a:p>
          <a:p>
            <a:pPr marL="0" indent="0" algn="ctr">
              <a:buNone/>
            </a:pP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4242"/>
            <a:ext cx="8672513" cy="5354053"/>
          </a:xfrm>
        </p:spPr>
        <p:txBody>
          <a:bodyPr/>
          <a:lstStyle/>
          <a:p>
            <a:r>
              <a:rPr lang="en-US" dirty="0"/>
              <a:t>Summarize significant changes in the design since the 6/15 CD0 </a:t>
            </a:r>
            <a:r>
              <a:rPr lang="en-US" dirty="0" smtClean="0"/>
              <a:t>review </a:t>
            </a:r>
          </a:p>
          <a:p>
            <a:pPr lvl="1"/>
            <a:r>
              <a:rPr lang="en-US" dirty="0" smtClean="0"/>
              <a:t>Improved design of transfer line optics</a:t>
            </a:r>
          </a:p>
          <a:p>
            <a:pPr lvl="2"/>
            <a:r>
              <a:rPr lang="en-US" dirty="0" smtClean="0"/>
              <a:t>Different location of the beam bump</a:t>
            </a:r>
          </a:p>
          <a:p>
            <a:pPr lvl="2"/>
            <a:r>
              <a:rPr lang="en-US" dirty="0" smtClean="0"/>
              <a:t>Swapped locations of linac tunnel and service building </a:t>
            </a:r>
          </a:p>
          <a:p>
            <a:pPr lvl="1"/>
            <a:r>
              <a:rPr lang="en-US" dirty="0" smtClean="0"/>
              <a:t>Increased pipe size for LB-650 cavities enables a usage of the same tuners and couplers as for HB-650, and makes similar the design of cryo-vessels </a:t>
            </a:r>
          </a:p>
          <a:p>
            <a:r>
              <a:rPr lang="en-US" dirty="0" smtClean="0"/>
              <a:t>Major </a:t>
            </a:r>
            <a:r>
              <a:rPr lang="en-US" dirty="0"/>
              <a:t>R&amp;D done since then beyond the effort at </a:t>
            </a:r>
            <a:r>
              <a:rPr lang="en-US" dirty="0" smtClean="0"/>
              <a:t>PIXIE</a:t>
            </a:r>
          </a:p>
          <a:p>
            <a:pPr lvl="1"/>
            <a:r>
              <a:rPr lang="en-US" dirty="0" smtClean="0"/>
              <a:t>Significant advances in design of SC cryomodules (SSR2, LB&amp;HB650)</a:t>
            </a:r>
          </a:p>
          <a:p>
            <a:pPr lvl="1"/>
            <a:r>
              <a:rPr lang="en-US" dirty="0" smtClean="0"/>
              <a:t>LFD and microphonics suppression</a:t>
            </a:r>
          </a:p>
          <a:p>
            <a:pPr lvl="1"/>
            <a:r>
              <a:rPr lang="en-US" dirty="0"/>
              <a:t>Better understanding of Booster transition crossing</a:t>
            </a:r>
          </a:p>
          <a:p>
            <a:pPr lvl="1"/>
            <a:r>
              <a:rPr lang="en-US" dirty="0"/>
              <a:t>Better understanding of </a:t>
            </a:r>
            <a:r>
              <a:rPr lang="en-US" dirty="0" smtClean="0"/>
              <a:t>ep-instability </a:t>
            </a:r>
            <a:r>
              <a:rPr lang="en-US" smtClean="0"/>
              <a:t>in Recycler 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3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PIP/PIP-II Performance Goals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37784" y="966073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/>
                <a:gridCol w="1581486"/>
                <a:gridCol w="1581486"/>
                <a:gridCol w="694101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Beam Power to Booster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18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4.2×10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6.5×10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7.6×10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22</a:t>
            </a:fld>
            <a:endParaRPr lang="en-US" smtClean="0"/>
          </a:p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7784" y="6001409"/>
            <a:ext cx="4591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NOvA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operates exclusively at 120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GeV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Chopping in the MEBT to form Bunch sequence for Booster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9560"/>
            <a:ext cx="8672513" cy="5201354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RFQ</a:t>
            </a:r>
            <a:r>
              <a:rPr lang="en-US" dirty="0" smtClean="0"/>
              <a:t>=4 mA, 50% bunches are removed =&gt;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SC_linac</a:t>
            </a:r>
            <a:r>
              <a:rPr lang="en-US" dirty="0" smtClean="0"/>
              <a:t>=2 mA </a:t>
            </a:r>
          </a:p>
          <a:p>
            <a:r>
              <a:rPr lang="en-US" dirty="0" smtClean="0"/>
              <a:t>Chopping removes linac bunches at the boundary of RF bucket and forms 2 buckets extraction gap </a:t>
            </a:r>
          </a:p>
          <a:p>
            <a:r>
              <a:rPr lang="en-US" dirty="0" smtClean="0"/>
              <a:t>RF frequencies of Booster and SC Linac are not </a:t>
            </a:r>
            <a:r>
              <a:rPr lang="en-US" dirty="0"/>
              <a:t>harmonically related: 162.5 MHz </a:t>
            </a:r>
            <a:r>
              <a:rPr lang="en-US" dirty="0" smtClean="0"/>
              <a:t>versus 44.705 MHz</a:t>
            </a:r>
          </a:p>
          <a:p>
            <a:pPr lvl="1"/>
            <a:r>
              <a:rPr lang="en-US" dirty="0" smtClean="0"/>
              <a:t>Fluctuations in number of </a:t>
            </a:r>
            <a:br>
              <a:rPr lang="en-US" dirty="0" smtClean="0"/>
            </a:br>
            <a:r>
              <a:rPr lang="en-US" dirty="0" smtClean="0"/>
              <a:t>injected linac bunches per </a:t>
            </a:r>
            <a:br>
              <a:rPr lang="en-US" dirty="0" smtClean="0"/>
            </a:br>
            <a:r>
              <a:rPr lang="en-US" dirty="0" smtClean="0"/>
              <a:t>Booster bunch: </a:t>
            </a:r>
            <a:br>
              <a:rPr lang="en-US" dirty="0" smtClean="0"/>
            </a:br>
            <a:r>
              <a:rPr lang="en-US" dirty="0" smtClean="0"/>
              <a:t>588 </a:t>
            </a:r>
            <a:r>
              <a:rPr lang="en-US" dirty="0" smtClean="0">
                <a:sym typeface="Symbol" panose="05050102010706020507" pitchFamily="18" charset="2"/>
              </a:rPr>
              <a:t> 2 bunches (0.34%)</a:t>
            </a:r>
          </a:p>
          <a:p>
            <a:r>
              <a:rPr lang="en-US" dirty="0" smtClean="0"/>
              <a:t>2 kickers separated by 180</a:t>
            </a:r>
            <a:r>
              <a:rPr lang="en-US" baseline="30000" dirty="0" smtClean="0"/>
              <a:t>0</a:t>
            </a:r>
            <a:br>
              <a:rPr lang="en-US" baseline="30000" dirty="0" smtClean="0"/>
            </a:br>
            <a:r>
              <a:rPr lang="en-US" dirty="0" smtClean="0"/>
              <a:t>are used for chopping</a:t>
            </a:r>
          </a:p>
          <a:p>
            <a:pPr lvl="1"/>
            <a:r>
              <a:rPr lang="en-US" smtClean="0"/>
              <a:t>~4 </a:t>
            </a:r>
            <a:r>
              <a:rPr lang="en-US" dirty="0" smtClean="0"/>
              <a:t>times reduction </a:t>
            </a:r>
            <a:r>
              <a:rPr lang="en-US" smtClean="0"/>
              <a:t>in </a:t>
            </a:r>
            <a:br>
              <a:rPr lang="en-US" smtClean="0"/>
            </a:br>
            <a:r>
              <a:rPr lang="en-US" smtClean="0"/>
              <a:t>required power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04" y="2965479"/>
            <a:ext cx="4697396" cy="2835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15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 Major </a:t>
            </a:r>
            <a:r>
              <a:rPr lang="en-US" dirty="0"/>
              <a:t>C</a:t>
            </a:r>
            <a:r>
              <a:rPr lang="en-US" dirty="0" smtClean="0"/>
              <a:t>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57600"/>
            <a:ext cx="8672513" cy="2465407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ion source: 30 kV, </a:t>
            </a:r>
            <a:r>
              <a:rPr lang="en-US" dirty="0" smtClean="0">
                <a:solidFill>
                  <a:srgbClr val="FF0000"/>
                </a:solidFill>
              </a:rPr>
              <a:t>10 mA</a:t>
            </a:r>
          </a:p>
          <a:p>
            <a:r>
              <a:rPr lang="en-US" dirty="0" smtClean="0"/>
              <a:t>LEBT – </a:t>
            </a:r>
            <a:r>
              <a:rPr lang="en-US" sz="2200" dirty="0" smtClean="0"/>
              <a:t>differential pumping, optics match, beam switch for MPS</a:t>
            </a:r>
          </a:p>
          <a:p>
            <a:r>
              <a:rPr lang="en-US" dirty="0" smtClean="0"/>
              <a:t>RFQ – </a:t>
            </a:r>
            <a:r>
              <a:rPr lang="en-US" dirty="0"/>
              <a:t> 2.1 MeV, CW</a:t>
            </a:r>
            <a:endParaRPr lang="en-US" dirty="0" smtClean="0"/>
          </a:p>
          <a:p>
            <a:r>
              <a:rPr lang="en-US" dirty="0" smtClean="0"/>
              <a:t>MEBT – </a:t>
            </a:r>
            <a:r>
              <a:rPr lang="en-US" sz="2200" dirty="0" smtClean="0"/>
              <a:t>bunch-by-bunch chopper with 20 kW beam dump, </a:t>
            </a:r>
            <a:br>
              <a:rPr lang="en-US" sz="2200" dirty="0" smtClean="0"/>
            </a:br>
            <a:r>
              <a:rPr lang="en-US" sz="2200" dirty="0" smtClean="0"/>
              <a:t>optics </a:t>
            </a:r>
            <a:r>
              <a:rPr lang="en-US" sz="2200" dirty="0"/>
              <a:t>match, </a:t>
            </a:r>
            <a:r>
              <a:rPr lang="en-US" sz="2200" dirty="0" smtClean="0"/>
              <a:t>differential pumping, prevent micro-particle migration</a:t>
            </a:r>
            <a:endParaRPr lang="en-US" sz="2200" dirty="0"/>
          </a:p>
          <a:p>
            <a:r>
              <a:rPr lang="en-US" dirty="0" smtClean="0"/>
              <a:t>SC linac – 800 MeV, </a:t>
            </a:r>
            <a:r>
              <a:rPr lang="en-US" dirty="0" smtClean="0">
                <a:solidFill>
                  <a:srgbClr val="FF0000"/>
                </a:solidFill>
              </a:rPr>
              <a:t>2 mA</a:t>
            </a:r>
            <a:r>
              <a:rPr lang="en-US" dirty="0" smtClean="0"/>
              <a:t>, CW compatible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5" y="884901"/>
            <a:ext cx="8848687" cy="245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21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148"/>
            <a:ext cx="8822635" cy="1850678"/>
          </a:xfrm>
        </p:spPr>
        <p:txBody>
          <a:bodyPr/>
          <a:lstStyle/>
          <a:p>
            <a:r>
              <a:rPr lang="en-US" dirty="0" smtClean="0"/>
              <a:t>Intrabeam stripping is the main source of particle loss in the SC linac</a:t>
            </a:r>
          </a:p>
          <a:p>
            <a:pPr lvl="1"/>
            <a:r>
              <a:rPr lang="en-US" dirty="0" smtClean="0"/>
              <a:t>The loss value (&lt;0.1 W/m) for CW beam (2 mA, with 5 mA RFQ) is well within requirements</a:t>
            </a:r>
          </a:p>
          <a:p>
            <a:pPr lvl="2"/>
            <a:r>
              <a:rPr lang="en-US" dirty="0" smtClean="0"/>
              <a:t>Not an issue for PIP-II operating at ~1% duty factor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4663" y="2676486"/>
            <a:ext cx="8285024" cy="3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7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General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Approaches to Design of Cryomodules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0900"/>
            <a:ext cx="8915400" cy="5180013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the CMs are based on SSR1-type </a:t>
            </a:r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They should contain </a:t>
            </a:r>
            <a:r>
              <a:rPr lang="en-US" dirty="0"/>
              <a:t>as much identical parts as possible</a:t>
            </a:r>
          </a:p>
          <a:p>
            <a:r>
              <a:rPr lang="en-US" dirty="0"/>
              <a:t>SSR1 and SSR2 should be as much similar as </a:t>
            </a:r>
            <a:r>
              <a:rPr lang="en-US" dirty="0" smtClean="0"/>
              <a:t>possible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same concept of the He vessel </a:t>
            </a:r>
            <a:r>
              <a:rPr lang="en-US" dirty="0" smtClean="0"/>
              <a:t>with </a:t>
            </a:r>
            <a:r>
              <a:rPr lang="en-US" dirty="0"/>
              <a:t>small 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endParaRPr lang="en-US" dirty="0"/>
          </a:p>
          <a:p>
            <a:pPr lvl="1"/>
            <a:r>
              <a:rPr lang="en-US" dirty="0"/>
              <a:t>The same </a:t>
            </a:r>
            <a:r>
              <a:rPr lang="en-US" dirty="0" smtClean="0"/>
              <a:t>high power </a:t>
            </a:r>
            <a:r>
              <a:rPr lang="en-US" dirty="0"/>
              <a:t>couplers</a:t>
            </a:r>
          </a:p>
          <a:p>
            <a:pPr lvl="1"/>
            <a:r>
              <a:rPr lang="en-US" dirty="0" smtClean="0"/>
              <a:t>Similar tuners. The </a:t>
            </a:r>
            <a:r>
              <a:rPr lang="en-US" dirty="0"/>
              <a:t>goal is to use identical </a:t>
            </a:r>
            <a:r>
              <a:rPr lang="en-US" dirty="0" smtClean="0"/>
              <a:t>tuners</a:t>
            </a:r>
            <a:endParaRPr lang="en-US" dirty="0"/>
          </a:p>
          <a:p>
            <a:pPr lvl="1"/>
            <a:r>
              <a:rPr lang="en-US" dirty="0" smtClean="0"/>
              <a:t>Similar designs of solenoids</a:t>
            </a:r>
            <a:endParaRPr lang="en-US" dirty="0"/>
          </a:p>
          <a:p>
            <a:r>
              <a:rPr lang="en-US" dirty="0" smtClean="0"/>
              <a:t>LB650 </a:t>
            </a:r>
            <a:r>
              <a:rPr lang="en-US" dirty="0"/>
              <a:t>and </a:t>
            </a:r>
            <a:r>
              <a:rPr lang="en-US" dirty="0" smtClean="0"/>
              <a:t>HB650 </a:t>
            </a:r>
            <a:r>
              <a:rPr lang="en-US" dirty="0"/>
              <a:t>should be as much similar as </a:t>
            </a:r>
            <a:r>
              <a:rPr lang="en-US" dirty="0" smtClean="0"/>
              <a:t>possible</a:t>
            </a:r>
            <a:endParaRPr lang="en-US" dirty="0"/>
          </a:p>
          <a:p>
            <a:pPr lvl="1"/>
            <a:r>
              <a:rPr lang="en-US" dirty="0" smtClean="0"/>
              <a:t>The same </a:t>
            </a:r>
            <a:r>
              <a:rPr lang="en-US" dirty="0"/>
              <a:t>concept of </a:t>
            </a:r>
            <a:r>
              <a:rPr lang="en-US" dirty="0" smtClean="0"/>
              <a:t>He vessel</a:t>
            </a:r>
          </a:p>
          <a:p>
            <a:pPr lvl="2"/>
            <a:r>
              <a:rPr lang="en-US" dirty="0" smtClean="0"/>
              <a:t>small 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r>
              <a:rPr lang="en-US" dirty="0" smtClean="0"/>
              <a:t> &amp; no magnets inside</a:t>
            </a:r>
          </a:p>
          <a:p>
            <a:pPr lvl="2"/>
            <a:r>
              <a:rPr lang="en-US" dirty="0" smtClean="0"/>
              <a:t>Similar magnetic screens 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same HP coupler as HB 650</a:t>
            </a:r>
          </a:p>
          <a:p>
            <a:pPr lvl="1"/>
            <a:r>
              <a:rPr lang="en-US" dirty="0" smtClean="0"/>
              <a:t>Similar tuners </a:t>
            </a:r>
            <a:r>
              <a:rPr lang="en-US" dirty="0"/>
              <a:t>as HB </a:t>
            </a:r>
            <a:r>
              <a:rPr lang="en-US" dirty="0" smtClean="0"/>
              <a:t>650. The </a:t>
            </a:r>
            <a:r>
              <a:rPr lang="en-US" dirty="0"/>
              <a:t>goal is to use identical </a:t>
            </a:r>
            <a:r>
              <a:rPr lang="en-US" dirty="0" smtClean="0"/>
              <a:t>tuners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Linac Design Choices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9000"/>
            <a:ext cx="8846389" cy="5626100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Separate SC cryomodules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dirty="0" smtClean="0"/>
              <a:t>Collimators between cryomodules to minimize beam loss inside them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dirty="0" smtClean="0"/>
              <a:t>Solenoidal focusing for HWR, SSR1&amp;2 </a:t>
            </a:r>
          </a:p>
          <a:p>
            <a:pPr marL="1200150" lvl="3" indent="-342900">
              <a:spcBef>
                <a:spcPts val="600"/>
              </a:spcBef>
            </a:pPr>
            <a:r>
              <a:rPr lang="en-US" dirty="0" smtClean="0"/>
              <a:t>SC solenoids inside cryomodules (with attached BPMs and built-in trims)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Doublet focusing between cryo-modules for LB650 and HB650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/>
              <a:t>Warm correctors and BPMs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Energy stability of ≈10</a:t>
            </a:r>
            <a:r>
              <a:rPr lang="en-US" sz="2400" baseline="30000" dirty="0" smtClean="0"/>
              <a:t>-4 </a:t>
            </a:r>
            <a:r>
              <a:rPr lang="en-US" sz="2400" dirty="0" smtClean="0"/>
              <a:t>is supported by the beam based feedback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/>
              <a:t>Cavities of the last cryo-module are used for correction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/>
              <a:t>4 empty slots at the linac end are used for time-of-flight energy measurements</a:t>
            </a:r>
          </a:p>
          <a:p>
            <a:pPr marL="400050" lvl="1" indent="-400050"/>
            <a:r>
              <a:rPr lang="en-US" dirty="0" smtClean="0"/>
              <a:t>All beam instrumentation with exception of BPMs in HWR and SSR1&amp;2 cryo-modules is located between cryomodules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Sections of SC 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141943"/>
          </a:xfrm>
        </p:spPr>
        <p:txBody>
          <a:bodyPr/>
          <a:lstStyle/>
          <a:p>
            <a:r>
              <a:rPr lang="en-US" dirty="0" smtClean="0"/>
              <a:t>LB&amp;HB650 </a:t>
            </a:r>
            <a:r>
              <a:rPr lang="en-US" dirty="0"/>
              <a:t>sections of </a:t>
            </a:r>
            <a:r>
              <a:rPr lang="en-US" dirty="0" smtClean="0"/>
              <a:t>SC linac include 2 warm quads (Q),  1 dipole corrector (D) (X&amp;Y), and strip-line BPM</a:t>
            </a:r>
            <a:endParaRPr lang="en-US" dirty="0"/>
          </a:p>
          <a:p>
            <a:r>
              <a:rPr lang="en-US" dirty="0" smtClean="0"/>
              <a:t>Configurations are:</a:t>
            </a:r>
            <a:endParaRPr lang="en-US" dirty="0"/>
          </a:p>
          <a:p>
            <a:pPr lvl="1"/>
            <a:r>
              <a:rPr lang="en-US" dirty="0"/>
              <a:t>Low Beta :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dirty="0" smtClean="0"/>
              <a:t>) (CCC)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………. : 11 CM</a:t>
            </a:r>
          </a:p>
          <a:p>
            <a:pPr lvl="1"/>
            <a:r>
              <a:rPr lang="en-US" dirty="0"/>
              <a:t>High Beta </a:t>
            </a:r>
            <a:r>
              <a:rPr lang="en-US" dirty="0" smtClean="0"/>
              <a:t>:(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)</a:t>
            </a:r>
            <a:r>
              <a:rPr lang="en-US" dirty="0" smtClean="0"/>
              <a:t> (CCCCCC)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….. : </a:t>
            </a:r>
            <a:r>
              <a:rPr lang="en-US" dirty="0" smtClean="0"/>
              <a:t>4 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1" y="3184989"/>
            <a:ext cx="81057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40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 &amp; BPMs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973476" cy="4261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724" y="2066069"/>
            <a:ext cx="5837712" cy="402650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28600" y="1489467"/>
          <a:ext cx="257843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43"/>
                <a:gridCol w="9346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GdL</a:t>
                      </a:r>
                      <a:r>
                        <a:rPr lang="en-US" dirty="0" smtClean="0"/>
                        <a:t>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 (T/m)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2*a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64488" y="2786525"/>
            <a:ext cx="1235539" cy="42615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Dipoles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10807" y="3212682"/>
          <a:ext cx="257843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764"/>
                <a:gridCol w="938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BdL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mT</a:t>
                      </a:r>
                      <a:r>
                        <a:rPr lang="en-US" dirty="0" smtClean="0"/>
                        <a:t> 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2*a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210807" y="4127796"/>
            <a:ext cx="2717450" cy="196477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BPMs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Strip-line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4 electrodes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Located between quads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7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PIP-II Performance Goals </a:t>
            </a:r>
          </a:p>
          <a:p>
            <a:r>
              <a:rPr lang="en-US" dirty="0" smtClean="0"/>
              <a:t>Major changes since previous review </a:t>
            </a:r>
          </a:p>
          <a:p>
            <a:pPr lvl="1"/>
            <a:r>
              <a:rPr lang="en-US" dirty="0" smtClean="0"/>
              <a:t>Linac</a:t>
            </a:r>
          </a:p>
          <a:p>
            <a:pPr lvl="1"/>
            <a:r>
              <a:rPr lang="en-US" dirty="0" smtClean="0"/>
              <a:t>Transfer line</a:t>
            </a:r>
          </a:p>
          <a:p>
            <a:pPr lvl="1"/>
            <a:r>
              <a:rPr lang="en-US" dirty="0" smtClean="0"/>
              <a:t>Booster</a:t>
            </a:r>
          </a:p>
          <a:p>
            <a:pPr lvl="1"/>
            <a:r>
              <a:rPr lang="en-US" dirty="0" smtClean="0"/>
              <a:t>Recycler and MI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</a:t>
            </a:r>
            <a:r>
              <a:rPr lang="en-US" dirty="0"/>
              <a:t>P</a:t>
            </a:r>
            <a:r>
              <a:rPr lang="en-US" dirty="0" smtClean="0"/>
              <a:t>ower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201"/>
            <a:ext cx="8915400" cy="2167401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RF power requirements include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Up to 20 Hz microphonics driven detuning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1 dB allowance for regulation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Power transfer inefficiency: 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0.5dB - HWR&amp;SSR (coaxial);  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0.25 dB – LB&amp;HB (wave guide)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72737" y="2994408"/>
          <a:ext cx="6453601" cy="32405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8357"/>
                <a:gridCol w="1464986"/>
                <a:gridCol w="1292636"/>
                <a:gridCol w="1378811"/>
                <a:gridCol w="1378811"/>
              </a:tblGrid>
              <a:tr h="9037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  CM 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  type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Power trans-</a:t>
                      </a:r>
                      <a:r>
                        <a:rPr lang="en-US" sz="1800" dirty="0" err="1">
                          <a:effectLst/>
                        </a:rPr>
                        <a:t>ferred</a:t>
                      </a:r>
                      <a:r>
                        <a:rPr lang="en-US" sz="1800" dirty="0">
                          <a:effectLst/>
                        </a:rPr>
                        <a:t> to beam per cav. (kW)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Cavity half-bandwidth,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2Q</a:t>
                      </a:r>
                      <a:r>
                        <a:rPr lang="en-US" sz="1800" baseline="-25000" dirty="0">
                          <a:effectLst/>
                        </a:rPr>
                        <a:t>L</a:t>
                      </a:r>
                      <a:r>
                        <a:rPr lang="en-US" sz="1800" dirty="0">
                          <a:effectLst/>
                        </a:rPr>
                        <a:t>, (Hz)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Peak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RF</a:t>
                      </a:r>
                      <a:r>
                        <a:rPr lang="en-US" sz="1800" spc="-5" dirty="0">
                          <a:effectLst/>
                        </a:rPr>
                        <a:t> powe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per cavity  </a:t>
                      </a:r>
                      <a:r>
                        <a:rPr lang="en-US" sz="1800" spc="-5" dirty="0">
                          <a:effectLst/>
                        </a:rPr>
                        <a:t>(kW)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</a:rPr>
                        <a:t>Power of RF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/>
                        </a:rPr>
                        <a:t> Amplifier (kW)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33632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HWR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b="0">
                          <a:effectLst/>
                        </a:rPr>
                        <a:t>4</a:t>
                      </a:r>
                      <a:endParaRPr lang="en-US" sz="18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>
                          <a:effectLst/>
                        </a:rPr>
                        <a:t>33</a:t>
                      </a:r>
                      <a:endParaRPr lang="en-US" sz="18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>
                          <a:solidFill>
                            <a:srgbClr val="004C97"/>
                          </a:solidFill>
                          <a:effectLst/>
                        </a:rPr>
                        <a:t>6.5</a:t>
                      </a:r>
                      <a:endParaRPr lang="en-US" sz="1800" b="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4.1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>
                          <a:effectLst/>
                        </a:rPr>
                        <a:t>43</a:t>
                      </a:r>
                      <a:endParaRPr lang="en-US" sz="18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 dirty="0">
                          <a:solidFill>
                            <a:srgbClr val="004C97"/>
                          </a:solidFill>
                          <a:effectLst/>
                        </a:rPr>
                        <a:t>6.1</a:t>
                      </a:r>
                      <a:endParaRPr lang="en-US" sz="1800" b="0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10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>
                          <a:effectLst/>
                        </a:rPr>
                        <a:t>28</a:t>
                      </a:r>
                      <a:endParaRPr lang="en-US" sz="18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>
                          <a:solidFill>
                            <a:srgbClr val="004C97"/>
                          </a:solidFill>
                          <a:effectLst/>
                        </a:rPr>
                        <a:t>17</a:t>
                      </a:r>
                      <a:endParaRPr lang="en-US" sz="1800" b="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>
                          <a:effectLst/>
                        </a:rPr>
                        <a:t>L</a:t>
                      </a:r>
                      <a:r>
                        <a:rPr lang="en-US" sz="1800">
                          <a:effectLst/>
                        </a:rPr>
                        <a:t>B</a:t>
                      </a:r>
                      <a:r>
                        <a:rPr lang="en-US" sz="1800" spc="-20">
                          <a:effectLst/>
                        </a:rPr>
                        <a:t> </a:t>
                      </a:r>
                      <a:r>
                        <a:rPr lang="en-US" sz="1800" spc="-5">
                          <a:effectLst/>
                        </a:rPr>
                        <a:t>650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23.8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dirty="0">
                          <a:effectLst/>
                        </a:rPr>
                        <a:t>29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>
                          <a:solidFill>
                            <a:srgbClr val="004C97"/>
                          </a:solidFill>
                          <a:effectLst/>
                        </a:rPr>
                        <a:t>38</a:t>
                      </a:r>
                      <a:endParaRPr lang="en-US" sz="1800" b="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40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8225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HB</a:t>
                      </a:r>
                      <a:r>
                        <a:rPr lang="en-US" sz="1800" spc="-35">
                          <a:effectLst/>
                        </a:rPr>
                        <a:t> </a:t>
                      </a:r>
                      <a:r>
                        <a:rPr lang="en-US" sz="1800" spc="-5">
                          <a:effectLst/>
                        </a:rPr>
                        <a:t>650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39.8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C97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C97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 dirty="0">
                          <a:solidFill>
                            <a:srgbClr val="004C97"/>
                          </a:solidFill>
                          <a:effectLst/>
                        </a:rPr>
                        <a:t>64</a:t>
                      </a:r>
                      <a:endParaRPr lang="en-US" sz="1800" b="0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70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3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5" y="838201"/>
            <a:ext cx="6638925" cy="2781300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strip injection </a:t>
            </a:r>
          </a:p>
          <a:p>
            <a:pPr lvl="1"/>
            <a:r>
              <a:rPr lang="en-US" dirty="0" smtClean="0"/>
              <a:t>Linac beam comes to the foil </a:t>
            </a:r>
            <a:r>
              <a:rPr lang="en-US" dirty="0"/>
              <a:t>corner </a:t>
            </a:r>
          </a:p>
          <a:p>
            <a:pPr lvl="2"/>
            <a:r>
              <a:rPr lang="en-US" dirty="0" smtClean="0"/>
              <a:t>Like in the SNS</a:t>
            </a:r>
          </a:p>
          <a:p>
            <a:pPr lvl="1"/>
            <a:r>
              <a:rPr lang="en-US" dirty="0" smtClean="0"/>
              <a:t>Reduced beta-functions for linac beam to reduce secondary heats of stripping foil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Zero dispersion of linac beam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Non-zero Booster dispersion and non-zero momentum offset reduce secondary hits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9500"/>
            <a:ext cx="866381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32" y="963382"/>
            <a:ext cx="1716872" cy="283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974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significant changes since last MAC</a:t>
            </a:r>
          </a:p>
          <a:p>
            <a:r>
              <a:rPr lang="en-US" dirty="0" smtClean="0"/>
              <a:t>More work is required and planned in support of CDR</a:t>
            </a:r>
          </a:p>
          <a:p>
            <a:pPr lvl="1"/>
            <a:r>
              <a:rPr lang="en-US" dirty="0" smtClean="0"/>
              <a:t>Final choice of the scheme</a:t>
            </a:r>
          </a:p>
          <a:p>
            <a:pPr lvl="2"/>
            <a:r>
              <a:rPr lang="en-US" dirty="0" smtClean="0"/>
              <a:t>New short dipoles adjacent to injection straight</a:t>
            </a:r>
            <a:br>
              <a:rPr lang="en-US" dirty="0" smtClean="0"/>
            </a:br>
            <a:r>
              <a:rPr lang="en-US" dirty="0" smtClean="0"/>
              <a:t>versus tightly located elements of the injection straight</a:t>
            </a:r>
          </a:p>
          <a:p>
            <a:pPr lvl="1"/>
            <a:r>
              <a:rPr lang="en-US" dirty="0" smtClean="0"/>
              <a:t>Conceptual design of injection straight magnets and, possibly, short Booster dipoles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in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869599"/>
            <a:ext cx="4866215" cy="3131595"/>
          </a:xfrm>
        </p:spPr>
        <p:txBody>
          <a:bodyPr/>
          <a:lstStyle/>
          <a:p>
            <a:r>
              <a:rPr lang="en-US" sz="2100" dirty="0" smtClean="0"/>
              <a:t>Transition from 15 to 20 Hz rep. rate would not require additional RF voltage if beam current is not changed</a:t>
            </a:r>
          </a:p>
          <a:p>
            <a:pPr lvl="1"/>
            <a:r>
              <a:rPr lang="en-US" sz="2000" dirty="0" smtClean="0"/>
              <a:t>Due to smaller slip factor at injection</a:t>
            </a:r>
          </a:p>
          <a:p>
            <a:r>
              <a:rPr lang="en-US" sz="2100" dirty="0"/>
              <a:t>I</a:t>
            </a:r>
            <a:r>
              <a:rPr lang="en-US" sz="2100" dirty="0" smtClean="0"/>
              <a:t>ncrease of beam </a:t>
            </a:r>
            <a:r>
              <a:rPr lang="en-US" sz="2100" dirty="0"/>
              <a:t>current </a:t>
            </a:r>
            <a:r>
              <a:rPr lang="en-US" sz="2100" dirty="0" smtClean="0"/>
              <a:t>(planned for PIP-II) requires additional voltage</a:t>
            </a:r>
          </a:p>
          <a:p>
            <a:pPr lvl="1"/>
            <a:r>
              <a:rPr lang="en-US" sz="2000" dirty="0" smtClean="0"/>
              <a:t>Deceleration due to RW impedance</a:t>
            </a:r>
          </a:p>
          <a:p>
            <a:pPr lvl="1"/>
            <a:r>
              <a:rPr lang="en-US" sz="2000" dirty="0" smtClean="0"/>
              <a:t>Suppression of quadrupole oscillations after transition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842553"/>
            <a:ext cx="2143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16" y="914401"/>
            <a:ext cx="2143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95445" y="4768852"/>
            <a:ext cx="3019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15 Hz		            20 Hz</a:t>
            </a:r>
            <a:endParaRPr lang="en-US" sz="1600" dirty="0">
              <a:solidFill>
                <a:srgbClr val="40404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102794"/>
            <a:ext cx="4713815" cy="22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9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Booster Transition Crossing Studies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81753"/>
            <a:ext cx="5951539" cy="25472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Measured shift of accelerating phase with beam intensity yielded a calibration of Z</a:t>
            </a:r>
            <a:r>
              <a:rPr lang="en-US" sz="2000" baseline="-25000" dirty="0" smtClean="0"/>
              <a:t>L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peak deceleration voltage expected at PIP-II design intensity of 6.5•10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 is ~300 kV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Decent coincidence of simulations and measurements is achieved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Studies of transition crossing at PIP-II intensity will follow shortly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97" y="3428999"/>
            <a:ext cx="3879442" cy="2714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576" y="3428999"/>
            <a:ext cx="2809524" cy="2714286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76" y="881753"/>
            <a:ext cx="2803233" cy="230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5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Transition </a:t>
            </a:r>
            <a:r>
              <a:rPr lang="en-US" dirty="0"/>
              <a:t>C</a:t>
            </a:r>
            <a:r>
              <a:rPr lang="en-US" dirty="0" smtClean="0"/>
              <a:t>rossing </a:t>
            </a:r>
            <a:r>
              <a:rPr lang="en-US" dirty="0"/>
              <a:t>S</a:t>
            </a:r>
            <a:r>
              <a:rPr lang="en-US" dirty="0" smtClean="0"/>
              <a:t>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2886"/>
            <a:ext cx="8915400" cy="302331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Present transition-X is quiet sophisticated and very well tuned. It effectively suppresses quad-oscillations introduced by X.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Optimization of transition-X at PIP-II intensity requires good modeling of Booster acceleration and its L. impedance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4 sets of measurements (</a:t>
            </a:r>
            <a:r>
              <a:rPr lang="en-US" dirty="0" err="1" smtClean="0"/>
              <a:t>Jan,July&amp;Nov</a:t>
            </a:r>
            <a:r>
              <a:rPr lang="en-US" dirty="0" smtClean="0"/>
              <a:t>/2015</a:t>
            </a:r>
            <a:r>
              <a:rPr lang="en-US" dirty="0"/>
              <a:t>,</a:t>
            </a:r>
            <a:r>
              <a:rPr lang="en-US" dirty="0" smtClean="0"/>
              <a:t>  &amp; Jan/2016)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Usefulness of data was improved with time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Data are taken at injection and transition (few ms each)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RF sum + RWM + </a:t>
            </a:r>
            <a:r>
              <a:rPr lang="en-US" sz="2000" dirty="0" err="1" smtClean="0"/>
              <a:t>Rpos</a:t>
            </a:r>
            <a:r>
              <a:rPr lang="en-US" sz="2000" dirty="0" smtClean="0"/>
              <a:t> (0.2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 0.8 ns sampling time, 6•10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points)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1" y="3796086"/>
            <a:ext cx="8815338" cy="23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dirty="0" smtClean="0"/>
              <a:t>Development of Software for Simulations of Longitudinal Dynamics (</a:t>
            </a:r>
            <a:r>
              <a:rPr lang="en-US" sz="1800" dirty="0" smtClean="0"/>
              <a:t>F. Ostiguy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0006"/>
            <a:ext cx="8825248" cy="549927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To assure the simulation results the Booster simulations are done with a code specially developed for Booster acceleration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GUI, minimally required numerical engine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ESME was not used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However for </a:t>
            </a:r>
            <a:r>
              <a:rPr lang="en-US" dirty="0"/>
              <a:t>over </a:t>
            </a:r>
            <a:r>
              <a:rPr lang="en-US" dirty="0" smtClean="0"/>
              <a:t>3 </a:t>
            </a:r>
            <a:r>
              <a:rPr lang="en-US" dirty="0"/>
              <a:t>decades, the code ESME has been used to simulate </a:t>
            </a:r>
            <a:r>
              <a:rPr lang="en-US" dirty="0" smtClean="0"/>
              <a:t>long. </a:t>
            </a:r>
            <a:r>
              <a:rPr lang="en-US" dirty="0"/>
              <a:t>dynamics, both at Fermilab and elsewhere.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While ESME remains in use, the main author </a:t>
            </a:r>
            <a:r>
              <a:rPr lang="en-US" dirty="0" smtClean="0"/>
              <a:t>is retired and the </a:t>
            </a:r>
            <a:r>
              <a:rPr lang="en-US" dirty="0"/>
              <a:t>code </a:t>
            </a:r>
            <a:r>
              <a:rPr lang="en-US" dirty="0" smtClean="0"/>
              <a:t>is minimally </a:t>
            </a:r>
            <a:r>
              <a:rPr lang="en-US" dirty="0"/>
              <a:t>maintained.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Details </a:t>
            </a:r>
            <a:r>
              <a:rPr lang="en-US" dirty="0"/>
              <a:t>of its inner workings and of </a:t>
            </a:r>
            <a:r>
              <a:rPr lang="en-US" dirty="0" smtClean="0"/>
              <a:t>underlying </a:t>
            </a:r>
            <a:r>
              <a:rPr lang="en-US" dirty="0"/>
              <a:t>approximations are not well documented. </a:t>
            </a:r>
            <a:r>
              <a:rPr lang="en-US" dirty="0" smtClean="0"/>
              <a:t>Code structure </a:t>
            </a:r>
            <a:r>
              <a:rPr lang="en-US" dirty="0"/>
              <a:t>and organization </a:t>
            </a:r>
            <a:r>
              <a:rPr lang="en-US" dirty="0" smtClean="0"/>
              <a:t>reflect limitations </a:t>
            </a:r>
            <a:r>
              <a:rPr lang="en-US" dirty="0"/>
              <a:t>of late 1980s software technology.  </a:t>
            </a:r>
            <a:endParaRPr lang="en-US" dirty="0" smtClean="0"/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 smtClean="0"/>
              <a:t>Even </a:t>
            </a:r>
            <a:r>
              <a:rPr lang="en-US" dirty="0"/>
              <a:t>minor modifications are hard to implement and debugging is often a non-trivial endeavor.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To address this deficiency as well as to model </a:t>
            </a:r>
            <a:r>
              <a:rPr lang="en-US" dirty="0"/>
              <a:t>the </a:t>
            </a:r>
            <a:r>
              <a:rPr lang="en-US" dirty="0" smtClean="0"/>
              <a:t>Booster and other machines </a:t>
            </a:r>
            <a:r>
              <a:rPr lang="en-US" dirty="0"/>
              <a:t>we </a:t>
            </a:r>
            <a:r>
              <a:rPr lang="en-US" dirty="0" smtClean="0"/>
              <a:t>initiated development of a new code based on a code  developed for Booster simulations.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039637" cy="641739"/>
          </a:xfrm>
        </p:spPr>
        <p:txBody>
          <a:bodyPr/>
          <a:lstStyle/>
          <a:p>
            <a:r>
              <a:rPr lang="en-US" dirty="0" smtClean="0"/>
              <a:t>Emittance Growth due to Transition Crossing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872441"/>
            <a:ext cx="8521585" cy="27673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Simulations show that the target value of 97% particles in 0.1 </a:t>
            </a:r>
            <a:r>
              <a:rPr lang="en-US" sz="1800" dirty="0" err="1" smtClean="0"/>
              <a:t>eV·s</a:t>
            </a:r>
            <a:r>
              <a:rPr lang="en-US" sz="1800" dirty="0" smtClean="0"/>
              <a:t> is achievable in the Booster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Q-jump with present </a:t>
            </a:r>
            <a:br>
              <a:rPr lang="en-US" sz="1800" dirty="0" smtClean="0"/>
            </a:br>
            <a:r>
              <a:rPr lang="en-US" sz="1800" dirty="0" smtClean="0"/>
              <a:t>trim quads helps </a:t>
            </a:r>
            <a:br>
              <a:rPr lang="en-US" sz="1800" dirty="0" smtClean="0"/>
            </a:br>
            <a:r>
              <a:rPr lang="en-US" sz="1800" dirty="0" smtClean="0"/>
              <a:t>to reduce </a:t>
            </a:r>
            <a:r>
              <a:rPr lang="en-US" sz="1800" dirty="0" smtClean="0">
                <a:latin typeface="Symbol" panose="05050102010706020507" pitchFamily="18" charset="2"/>
              </a:rPr>
              <a:t>De</a:t>
            </a:r>
            <a:r>
              <a:rPr lang="en-US" sz="1800" baseline="-25000" dirty="0" smtClean="0"/>
              <a:t>|| </a:t>
            </a:r>
            <a:r>
              <a:rPr lang="en-US" sz="1800" dirty="0"/>
              <a:t>;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latin typeface="Symbol" panose="05050102010706020507" pitchFamily="18" charset="2"/>
              </a:rPr>
              <a:t>D</a:t>
            </a:r>
            <a:r>
              <a:rPr lang="en-US" sz="1800" dirty="0" smtClean="0"/>
              <a:t>Q=</a:t>
            </a:r>
            <a:r>
              <a:rPr lang="en-US" sz="1800" dirty="0" smtClean="0">
                <a:sym typeface="Symbol" panose="05050102010706020507" pitchFamily="18" charset="2"/>
              </a:rPr>
              <a:t>0.047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ym typeface="Symbol" panose="05050102010706020507" pitchFamily="18" charset="2"/>
              </a:rPr>
              <a:t>Timing for sextupole</a:t>
            </a:r>
            <a:br>
              <a:rPr lang="en-US" sz="1800" dirty="0" smtClean="0">
                <a:sym typeface="Symbol" panose="05050102010706020507" pitchFamily="18" charset="2"/>
              </a:rPr>
            </a:br>
            <a:r>
              <a:rPr lang="en-US" sz="1800" dirty="0" smtClean="0">
                <a:sym typeface="Symbol" panose="05050102010706020507" pitchFamily="18" charset="2"/>
              </a:rPr>
              <a:t>sign flip controls 2</a:t>
            </a:r>
            <a:r>
              <a:rPr lang="en-US" sz="1800" baseline="30000" dirty="0" smtClean="0">
                <a:sym typeface="Symbol" panose="05050102010706020507" pitchFamily="18" charset="2"/>
              </a:rPr>
              <a:t>nd</a:t>
            </a:r>
            <a:r>
              <a:rPr lang="en-US" sz="1800" dirty="0" smtClean="0">
                <a:sym typeface="Symbol" panose="05050102010706020507" pitchFamily="18" charset="2"/>
              </a:rPr>
              <a:t> </a:t>
            </a:r>
            <a:br>
              <a:rPr lang="en-US" sz="1800" dirty="0" smtClean="0">
                <a:sym typeface="Symbol" panose="05050102010706020507" pitchFamily="18" charset="2"/>
              </a:rPr>
            </a:br>
            <a:r>
              <a:rPr lang="en-US" sz="1800" dirty="0" smtClean="0">
                <a:sym typeface="Symbol" panose="05050102010706020507" pitchFamily="18" charset="2"/>
              </a:rPr>
              <a:t>order slip-factor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ym typeface="Symbol" panose="05050102010706020507" pitchFamily="18" charset="2"/>
              </a:rPr>
              <a:t>m</a:t>
            </a:r>
            <a:r>
              <a:rPr lang="en-US" sz="1800" dirty="0" smtClean="0">
                <a:sym typeface="Symbol" panose="05050102010706020507" pitchFamily="18" charset="2"/>
              </a:rPr>
              <a:t>ax(</a:t>
            </a:r>
            <a:r>
              <a:rPr lang="en-US" sz="1800" dirty="0" err="1" smtClean="0">
                <a:sym typeface="Symbol" panose="05050102010706020507" pitchFamily="18" charset="2"/>
              </a:rPr>
              <a:t>V</a:t>
            </a:r>
            <a:r>
              <a:rPr lang="en-US" sz="1800" baseline="-25000" dirty="0" err="1" smtClean="0">
                <a:sym typeface="Symbol" panose="05050102010706020507" pitchFamily="18" charset="2"/>
              </a:rPr>
              <a:t>beam</a:t>
            </a:r>
            <a:r>
              <a:rPr lang="en-US" sz="1800" dirty="0" smtClean="0">
                <a:sym typeface="Symbol" panose="05050102010706020507" pitchFamily="18" charset="2"/>
              </a:rPr>
              <a:t>) ~ 250 kV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702" y="1405151"/>
            <a:ext cx="3064715" cy="2234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31" y="3706733"/>
            <a:ext cx="5528708" cy="2543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90" y="1405151"/>
            <a:ext cx="3199295" cy="23015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632658"/>
            <a:ext cx="3135807" cy="24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Stacking in Recycler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601"/>
            <a:ext cx="8672513" cy="2463799"/>
          </a:xfrm>
        </p:spPr>
        <p:txBody>
          <a:bodyPr/>
          <a:lstStyle/>
          <a:p>
            <a:r>
              <a:rPr lang="en-US" dirty="0" smtClean="0"/>
              <a:t>Twelve Booster batches are slip-stacked in Recycler</a:t>
            </a:r>
          </a:p>
          <a:p>
            <a:r>
              <a:rPr lang="en-US" dirty="0" smtClean="0"/>
              <a:t>An increase of Booster rep. rate from 15 to 20 Hz requires faster slipping</a:t>
            </a:r>
            <a:br>
              <a:rPr lang="en-US" dirty="0" smtClean="0"/>
            </a:br>
            <a:r>
              <a:rPr lang="en-US" dirty="0" smtClean="0"/>
              <a:t>=&gt; larger momentum separation</a:t>
            </a:r>
            <a:br>
              <a:rPr lang="en-US" dirty="0" smtClean="0"/>
            </a:br>
            <a:r>
              <a:rPr lang="en-US" dirty="0" smtClean="0"/>
              <a:t>=&gt; larger RF bucket size</a:t>
            </a:r>
            <a:br>
              <a:rPr lang="en-US" dirty="0" smtClean="0"/>
            </a:br>
            <a:r>
              <a:rPr lang="en-US" dirty="0" smtClean="0"/>
              <a:t>=&gt; smaller loss at slip stacking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4400"/>
            <a:ext cx="8020050" cy="26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25" y="1836737"/>
            <a:ext cx="1564788" cy="14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261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Acceleration in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01700"/>
            <a:ext cx="3657600" cy="5372100"/>
          </a:xfrm>
        </p:spPr>
        <p:txBody>
          <a:bodyPr/>
          <a:lstStyle/>
          <a:p>
            <a:r>
              <a:rPr lang="en-US" dirty="0" smtClean="0"/>
              <a:t>The accelerating rate in MI is determined by maximum slue rate of magnetic field and RF voltage</a:t>
            </a:r>
          </a:p>
          <a:p>
            <a:pPr lvl="1"/>
            <a:r>
              <a:rPr lang="en-US" dirty="0" smtClean="0"/>
              <a:t>That determines the dependences of </a:t>
            </a:r>
            <a:br>
              <a:rPr lang="en-US" dirty="0" smtClean="0"/>
            </a:br>
            <a:r>
              <a:rPr lang="en-US" dirty="0" smtClean="0"/>
              <a:t>(1) cycle </a:t>
            </a:r>
            <a:r>
              <a:rPr lang="en-US" dirty="0"/>
              <a:t>time </a:t>
            </a:r>
            <a:r>
              <a:rPr lang="en-US" dirty="0" smtClean="0"/>
              <a:t>duration </a:t>
            </a:r>
            <a:br>
              <a:rPr lang="en-US" dirty="0" smtClean="0"/>
            </a:br>
            <a:r>
              <a:rPr lang="en-US" dirty="0" smtClean="0"/>
              <a:t>and (2) beam power </a:t>
            </a:r>
            <a:br>
              <a:rPr lang="en-US" dirty="0" smtClean="0"/>
            </a:br>
            <a:r>
              <a:rPr lang="en-US" dirty="0" smtClean="0"/>
              <a:t>on the final beam energy</a:t>
            </a:r>
          </a:p>
          <a:p>
            <a:r>
              <a:rPr lang="en-US" dirty="0" smtClean="0"/>
              <a:t>MI RF power upgrade is required to support the beam intensity increase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11263"/>
            <a:ext cx="52197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40555" y="3881755"/>
            <a:ext cx="4703445" cy="22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8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Performance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875072"/>
            <a:ext cx="8426246" cy="5155842"/>
          </a:xfrm>
        </p:spPr>
        <p:txBody>
          <a:bodyPr/>
          <a:lstStyle/>
          <a:p>
            <a:r>
              <a:rPr lang="en-US" dirty="0" smtClean="0"/>
              <a:t>Increase MI power </a:t>
            </a:r>
            <a:br>
              <a:rPr lang="en-US" dirty="0" smtClean="0"/>
            </a:br>
            <a:r>
              <a:rPr lang="en-US" dirty="0" smtClean="0"/>
              <a:t>from 700 kW (</a:t>
            </a:r>
            <a:r>
              <a:rPr lang="en-US" dirty="0" err="1" smtClean="0"/>
              <a:t>NOvA</a:t>
            </a:r>
            <a:r>
              <a:rPr lang="en-US" dirty="0" smtClean="0"/>
              <a:t>) to &gt;1 MW (LBNF) </a:t>
            </a:r>
            <a:br>
              <a:rPr lang="en-US" dirty="0" smtClean="0"/>
            </a:br>
            <a:r>
              <a:rPr lang="en-US" dirty="0" smtClean="0"/>
              <a:t>in the </a:t>
            </a:r>
            <a:r>
              <a:rPr lang="en-US" dirty="0"/>
              <a:t>energy range 60 – 120 </a:t>
            </a:r>
            <a:r>
              <a:rPr lang="en-US" dirty="0" smtClean="0"/>
              <a:t>GeV </a:t>
            </a:r>
          </a:p>
          <a:p>
            <a:r>
              <a:rPr lang="en-US" dirty="0" smtClean="0"/>
              <a:t>Increase Booster power from 80 to 160 kW</a:t>
            </a:r>
          </a:p>
          <a:p>
            <a:pPr lvl="1"/>
            <a:r>
              <a:rPr lang="en-US" dirty="0" smtClean="0"/>
              <a:t>8 </a:t>
            </a:r>
            <a:r>
              <a:rPr lang="en-US" dirty="0"/>
              <a:t>GeV </a:t>
            </a:r>
            <a:r>
              <a:rPr lang="en-US" dirty="0" smtClean="0"/>
              <a:t>program: SBNE, …</a:t>
            </a:r>
            <a:endParaRPr lang="en-US" dirty="0"/>
          </a:p>
          <a:p>
            <a:r>
              <a:rPr lang="en-US" dirty="0" smtClean="0"/>
              <a:t>Future upgrades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Mu2e at 0.8 GeV and ~100 kW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Beam </a:t>
            </a:r>
            <a:r>
              <a:rPr lang="en-US" dirty="0"/>
              <a:t>power to LBNF to &gt;2 </a:t>
            </a:r>
            <a:r>
              <a:rPr lang="en-US" dirty="0" smtClean="0"/>
              <a:t>MW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a platform </a:t>
            </a:r>
            <a:r>
              <a:rPr lang="en-US" dirty="0" smtClean="0"/>
              <a:t>supporting a high </a:t>
            </a:r>
            <a:r>
              <a:rPr lang="en-US" dirty="0"/>
              <a:t>duty </a:t>
            </a:r>
            <a:r>
              <a:rPr lang="en-US" dirty="0" smtClean="0"/>
              <a:t>factor/CW operation for future intensity frontier 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4913" y="33409"/>
            <a:ext cx="2589087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Items: #1 &amp; 3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06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Transition Crossing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3936999" cy="5236984"/>
          </a:xfrm>
        </p:spPr>
        <p:txBody>
          <a:bodyPr/>
          <a:lstStyle/>
          <a:p>
            <a:r>
              <a:rPr lang="en-US" dirty="0" smtClean="0"/>
              <a:t>Increased beam intensity and larger longitudinal emittance complicate transition crossing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 jump is preferred method for transition crossing in MI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ESME simulations do not show significant  increase of L. emittance and longitudinal tails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Additional hardware for fast tune change is required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94310"/>
            <a:ext cx="447040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009900"/>
            <a:ext cx="4075112" cy="250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1700" y="5511709"/>
            <a:ext cx="4325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</a:rPr>
              <a:t>Phase space distribution after transition in </a:t>
            </a:r>
            <a:r>
              <a:rPr lang="en-US" sz="1800" dirty="0" smtClean="0">
                <a:solidFill>
                  <a:srgbClr val="404040"/>
                </a:solidFill>
              </a:rPr>
              <a:t>MI. The hole in the center is a result of slip stacking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2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245443" cy="641739"/>
          </a:xfrm>
        </p:spPr>
        <p:txBody>
          <a:bodyPr/>
          <a:lstStyle/>
          <a:p>
            <a:r>
              <a:rPr lang="en-US" dirty="0" smtClean="0"/>
              <a:t>Major Changes since Previous Review (June 2015)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2480"/>
            <a:ext cx="8672513" cy="54966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RDR -&gt; CDR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Draft is ready – Booster transition-crossing is understood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Beam Optics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changes in optics of the SC linac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Advances in design may </a:t>
            </a:r>
            <a:r>
              <a:rPr lang="en-US" dirty="0"/>
              <a:t>result </a:t>
            </a:r>
            <a:r>
              <a:rPr lang="en-US" dirty="0" smtClean="0"/>
              <a:t>in minor L. displacements of optics related elements (quads, solenoids, cavities, correctors, BPMs, …)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Beam transport to the Beam dump, Booster and Mu2e </a:t>
            </a:r>
            <a:r>
              <a:rPr lang="en-US" dirty="0"/>
              <a:t>upgrade </a:t>
            </a:r>
            <a:r>
              <a:rPr lang="en-US" dirty="0" smtClean="0"/>
              <a:t>is finalized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 Crossing of Tevatron tunnel is addressed</a:t>
            </a:r>
          </a:p>
          <a:p>
            <a:pPr lvl="2"/>
            <a:r>
              <a:rPr lang="en-US" dirty="0"/>
              <a:t>Tunnel and service buildings are swapped </a:t>
            </a:r>
          </a:p>
          <a:p>
            <a:pPr lvl="3"/>
            <a:r>
              <a:rPr lang="en-US" dirty="0" smtClean="0"/>
              <a:t>Great progress with civil construction</a:t>
            </a:r>
            <a:endParaRPr lang="en-US" dirty="0"/>
          </a:p>
          <a:p>
            <a:pPr lvl="2"/>
            <a:r>
              <a:rPr lang="en-US" dirty="0"/>
              <a:t>Different location of the beam dump</a:t>
            </a:r>
          </a:p>
          <a:p>
            <a:pPr lvl="3"/>
            <a:r>
              <a:rPr lang="en-US" dirty="0" smtClean="0"/>
              <a:t>BPMs in the first arc will be </a:t>
            </a:r>
            <a:r>
              <a:rPr lang="en-US" dirty="0"/>
              <a:t>used for energy stabilization </a:t>
            </a:r>
            <a:r>
              <a:rPr lang="en-US" dirty="0" smtClean="0"/>
              <a:t>feedback</a:t>
            </a:r>
          </a:p>
          <a:p>
            <a:pPr lvl="4"/>
            <a:r>
              <a:rPr lang="en-US" dirty="0" smtClean="0"/>
              <a:t> instead </a:t>
            </a:r>
            <a:r>
              <a:rPr lang="en-US" dirty="0"/>
              <a:t>of the time-of-flight measurements at the linac </a:t>
            </a:r>
            <a:r>
              <a:rPr lang="en-US" dirty="0" smtClean="0"/>
              <a:t>end</a:t>
            </a:r>
            <a:endParaRPr lang="en-US" dirty="0"/>
          </a:p>
          <a:p>
            <a:pPr lvl="3"/>
            <a:r>
              <a:rPr lang="en-US" dirty="0"/>
              <a:t>Consistent with eventual delivery of 800-MeV beam to Muon </a:t>
            </a:r>
            <a:r>
              <a:rPr lang="en-US" dirty="0" smtClean="0"/>
              <a:t>Campus</a:t>
            </a:r>
          </a:p>
          <a:p>
            <a:pPr lvl="2"/>
            <a:r>
              <a:rPr lang="en-US" dirty="0" smtClean="0"/>
              <a:t>Fast switch between beam dump, Booster and Mu2e</a:t>
            </a:r>
            <a:endParaRPr lang="en-US" dirty="0"/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106024" y="33409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3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 since Previous Review </a:t>
            </a:r>
            <a:r>
              <a:rPr lang="en-US" dirty="0" smtClean="0"/>
              <a:t>(continue)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0882"/>
            <a:ext cx="8672513" cy="553835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Progress with </a:t>
            </a:r>
            <a:r>
              <a:rPr lang="en-US" dirty="0" smtClean="0"/>
              <a:t>PIP2IT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LEBT-</a:t>
            </a:r>
            <a:r>
              <a:rPr lang="en-US" dirty="0"/>
              <a:t>&gt; RFQ -&gt; Short </a:t>
            </a:r>
            <a:r>
              <a:rPr lang="en-US" dirty="0" smtClean="0"/>
              <a:t>MEBT</a:t>
            </a:r>
            <a:r>
              <a:rPr lang="en-US" dirty="0" smtClean="0">
                <a:solidFill>
                  <a:srgbClr val="FF0000"/>
                </a:solidFill>
              </a:rPr>
              <a:t>-&gt;Full MEBT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Progress </a:t>
            </a:r>
            <a:r>
              <a:rPr lang="en-US" dirty="0"/>
              <a:t>in </a:t>
            </a:r>
            <a:r>
              <a:rPr lang="en-US" u="sng" dirty="0"/>
              <a:t>construction</a:t>
            </a:r>
            <a:r>
              <a:rPr lang="en-US" dirty="0"/>
              <a:t> of HWR and SSR1</a:t>
            </a:r>
          </a:p>
          <a:p>
            <a:pPr>
              <a:spcBef>
                <a:spcPts val="600"/>
              </a:spcBef>
            </a:pPr>
            <a:r>
              <a:rPr lang="en-US" dirty="0"/>
              <a:t>Progress in </a:t>
            </a:r>
            <a:r>
              <a:rPr lang="en-US" u="sng" dirty="0"/>
              <a:t>design</a:t>
            </a:r>
            <a:r>
              <a:rPr lang="en-US" dirty="0"/>
              <a:t> of SSR2, LB650 &amp; HB650</a:t>
            </a:r>
          </a:p>
          <a:p>
            <a:pPr>
              <a:spcBef>
                <a:spcPts val="600"/>
              </a:spcBef>
            </a:pPr>
            <a:r>
              <a:rPr lang="en-US" dirty="0"/>
              <a:t>A requirement to operate in a pulsed regime greatly helped to make better </a:t>
            </a:r>
            <a:r>
              <a:rPr lang="en-US" dirty="0" smtClean="0"/>
              <a:t>cryomodules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Reduced sensitivity to LFD; better reliability of fast tuners 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Transition </a:t>
            </a:r>
            <a:r>
              <a:rPr lang="en-US" dirty="0"/>
              <a:t>crossing in Booster understood and looks realistic</a:t>
            </a:r>
          </a:p>
          <a:p>
            <a:pPr>
              <a:spcBef>
                <a:spcPts val="600"/>
              </a:spcBef>
            </a:pPr>
            <a:r>
              <a:rPr lang="en-US" dirty="0"/>
              <a:t>IIFC </a:t>
            </a:r>
            <a:r>
              <a:rPr lang="en-US" dirty="0" smtClean="0"/>
              <a:t>(Indian </a:t>
            </a:r>
            <a:r>
              <a:rPr lang="en-US" dirty="0"/>
              <a:t>Institutions Fermilab </a:t>
            </a:r>
            <a:r>
              <a:rPr lang="en-US" dirty="0" smtClean="0"/>
              <a:t>Collaboration) will </a:t>
            </a:r>
            <a:r>
              <a:rPr lang="en-US" dirty="0"/>
              <a:t>supply a cryo-plant supporting CW operation at Day-0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High Q</a:t>
            </a:r>
            <a:r>
              <a:rPr lang="en-US" baseline="-25000" dirty="0"/>
              <a:t>0</a:t>
            </a:r>
            <a:r>
              <a:rPr lang="en-US" dirty="0"/>
              <a:t> studies support </a:t>
            </a:r>
            <a:r>
              <a:rPr lang="en-US" dirty="0" smtClean="0"/>
              <a:t>an increase </a:t>
            </a:r>
            <a:r>
              <a:rPr lang="en-US" dirty="0"/>
              <a:t>of Q</a:t>
            </a:r>
            <a:r>
              <a:rPr lang="en-US" baseline="-25000" dirty="0"/>
              <a:t>0</a:t>
            </a:r>
            <a:r>
              <a:rPr lang="en-US" dirty="0"/>
              <a:t> for LB and HB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LB: (1.5-&gt;2.15)10</a:t>
            </a:r>
            <a:r>
              <a:rPr lang="en-US" baseline="30000" dirty="0"/>
              <a:t>10</a:t>
            </a:r>
            <a:r>
              <a:rPr lang="en-US" dirty="0"/>
              <a:t> ; HB: (2-&gt;3)10</a:t>
            </a:r>
            <a:r>
              <a:rPr lang="en-US" baseline="30000" dirty="0"/>
              <a:t>10</a:t>
            </a:r>
            <a:r>
              <a:rPr lang="en-US" dirty="0"/>
              <a:t> </a:t>
            </a:r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06024" y="33409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209546" cy="641739"/>
          </a:xfrm>
        </p:spPr>
        <p:txBody>
          <a:bodyPr/>
          <a:lstStyle/>
          <a:p>
            <a:r>
              <a:rPr lang="en-US" dirty="0" smtClean="0"/>
              <a:t>Approach to the PIP-II Accelerator Physics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2" y="882595"/>
            <a:ext cx="8968153" cy="544664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New SC Linac (800 MeV)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Design compatible with CW operation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=&gt; 2 mA beam current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MEBT bunch-by-bunch chopper chops out bunches at boundaries of Booster RF buckets and from the extraction gap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Emittance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less than 0.3 mm mrad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(RMS,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norm) 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to minimize injection loss and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support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tailless transverse painting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Energy stability of ~10</a:t>
            </a:r>
            <a:r>
              <a:rPr lang="en-US" sz="20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to support longitudinal painting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Booster upgrade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rate: 15 -&gt; 20 Hz (leaves more power at 8 GeV)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Injection energy: 400 -&gt; 800 MeV =&gt; intensity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1.5, still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reduction </a:t>
            </a:r>
            <a:r>
              <a:rPr lang="en-US" sz="2000" dirty="0" smtClean="0">
                <a:latin typeface="Symbol" panose="05050102010706020507" pitchFamily="18" charset="2"/>
                <a:cs typeface="Helvetica" panose="020B0604020202020204" pitchFamily="34" charset="0"/>
              </a:rPr>
              <a:t>D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20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Transverse and longitudinal painting: small </a:t>
            </a:r>
            <a:r>
              <a:rPr lang="en-US" sz="20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2000" i="1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beam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helps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Reduces tails and, consequently, </a:t>
            </a:r>
            <a:r>
              <a:rPr lang="en-US" sz="1800" dirty="0" smtClean="0">
                <a:latin typeface="Symbol" panose="05050102010706020507" pitchFamily="18" charset="2"/>
                <a:cs typeface="Helvetica" panose="020B0604020202020204" pitchFamily="34" charset="0"/>
              </a:rPr>
              <a:t>D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18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(KV-like distribution)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Improved energy stability at injection (required for long. painting)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Recycler (intensity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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1.5 times) 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Booster repetition rate increase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  =&gt; larger momentum separation in slip-stacking =&gt; smaller loss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 (</a:t>
            </a:r>
            <a:r>
              <a:rPr lang="en-US" sz="2200" dirty="0" err="1" smtClean="0">
                <a:latin typeface="Symbol" panose="05050102010706020507" pitchFamily="18" charset="2"/>
                <a:cs typeface="Helvetica" panose="020B0604020202020204" pitchFamily="34" charset="0"/>
              </a:rPr>
              <a:t>t</a:t>
            </a:r>
            <a:r>
              <a:rPr lang="en-US" sz="2200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cycle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1.33 -&gt; 1.2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2000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beam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&amp; RF power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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1.5 times,  P&gt;1 MW @ 60 GeV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</a:p>
          <a:p>
            <a:pPr lvl="1"/>
            <a:endParaRPr lang="en-US" dirty="0" smtClean="0">
              <a:latin typeface="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06024" y="33409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2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4630002" cy="641739"/>
          </a:xfrm>
        </p:spPr>
        <p:txBody>
          <a:bodyPr/>
          <a:lstStyle/>
          <a:p>
            <a:r>
              <a:rPr lang="en-US" dirty="0" smtClean="0"/>
              <a:t>Major PIP-II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6742"/>
            <a:ext cx="6511833" cy="5471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New 0.8 GeV linac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L≈210 m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Includes 4 empty slots at the linac end</a:t>
            </a:r>
            <a:r>
              <a:rPr lang="en-US" dirty="0"/>
              <a:t>, L</a:t>
            </a:r>
            <a:r>
              <a:rPr lang="en-US" dirty="0" smtClean="0"/>
              <a:t>≈40 m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Possible energy upgrade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~200 m linac extension is anticipated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New Linac-to-Booster transfer line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L≈300 m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B050"/>
                </a:solidFill>
              </a:rPr>
              <a:t>Better understanding of civil </a:t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construction 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B050"/>
                </a:solidFill>
              </a:rPr>
              <a:t>New location of beam dump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Upgraded Booster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20 Hz, 800 MeV injection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New injection girder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More RF cavities (18 -&gt; 22</a:t>
            </a:r>
            <a:r>
              <a:rPr lang="en-US" sz="1800" dirty="0"/>
              <a:t>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>
                <a:solidFill>
                  <a:srgbClr val="00B050"/>
                </a:solidFill>
              </a:rPr>
              <a:t>almost there</a:t>
            </a:r>
            <a:r>
              <a:rPr lang="en-US" sz="18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Upgraded Recycler &amp; MI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RF and collimation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338" y="0"/>
            <a:ext cx="1421573" cy="2346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10" y="2379177"/>
            <a:ext cx="3602030" cy="4377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49422" y="13352"/>
            <a:ext cx="2661312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Items: #1</a:t>
            </a:r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&amp;2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8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</a:t>
            </a:r>
            <a:r>
              <a:rPr lang="en-US" dirty="0"/>
              <a:t>part of PIP-II linac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745"/>
            <a:ext cx="3131049" cy="2640890"/>
          </a:xfrm>
        </p:spPr>
        <p:txBody>
          <a:bodyPr/>
          <a:lstStyle/>
          <a:p>
            <a:r>
              <a:rPr lang="en-US" dirty="0" smtClean="0"/>
              <a:t>Transition points are chosen to minimize number of cavities/ cryomodules (</a:t>
            </a:r>
            <a:r>
              <a:rPr lang="en-US" i="1" dirty="0" smtClean="0"/>
              <a:t>i.e.</a:t>
            </a:r>
            <a:r>
              <a:rPr lang="en-US" dirty="0" smtClean="0"/>
              <a:t> cost) </a:t>
            </a:r>
          </a:p>
          <a:p>
            <a:r>
              <a:rPr lang="en-US" dirty="0" smtClean="0"/>
              <a:t>Altogether - 25 cryomodules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78810"/>
              </p:ext>
            </p:extLst>
          </p:nvPr>
        </p:nvGraphicFramePr>
        <p:xfrm>
          <a:off x="3418491" y="884947"/>
          <a:ext cx="31364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625"/>
                <a:gridCol w="914400"/>
                <a:gridCol w="125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Cav/CM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HWR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LB650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504635"/>
            <a:ext cx="8523524" cy="272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554912" y="919025"/>
            <a:ext cx="2589087" cy="21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9148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4563</TotalTime>
  <Words>2937</Words>
  <Application>Microsoft Office PowerPoint</Application>
  <PresentationFormat>On-screen Show (4:3)</PresentationFormat>
  <Paragraphs>601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MS PGothic</vt:lpstr>
      <vt:lpstr>MS PGothic</vt:lpstr>
      <vt:lpstr>22</vt:lpstr>
      <vt:lpstr>Arial</vt:lpstr>
      <vt:lpstr>Calibri</vt:lpstr>
      <vt:lpstr>Geneva</vt:lpstr>
      <vt:lpstr>Helvetica</vt:lpstr>
      <vt:lpstr>Symbol</vt:lpstr>
      <vt:lpstr>Times New Roman</vt:lpstr>
      <vt:lpstr>FNAL_TemplateMac_060514</vt:lpstr>
      <vt:lpstr>Fermilab: Footer Only</vt:lpstr>
      <vt:lpstr>Template</vt:lpstr>
      <vt:lpstr>PowerPoint Presentation</vt:lpstr>
      <vt:lpstr>Valeri Lebedev</vt:lpstr>
      <vt:lpstr>Outline</vt:lpstr>
      <vt:lpstr>PIP-II Performance Goals</vt:lpstr>
      <vt:lpstr>Major Changes since Previous Review (June 2015) </vt:lpstr>
      <vt:lpstr>Major Changes since Previous Review (continue) </vt:lpstr>
      <vt:lpstr>Approach to the PIP-II Accelerator Physics Design</vt:lpstr>
      <vt:lpstr>Major PIP-II Components </vt:lpstr>
      <vt:lpstr>SC part of PIP-II linac</vt:lpstr>
      <vt:lpstr>Beam Loss and Emittance Growth in SC Part </vt:lpstr>
      <vt:lpstr>High Q0 program</vt:lpstr>
      <vt:lpstr>Cryogenic Requirements</vt:lpstr>
      <vt:lpstr>Microphonics and LFD</vt:lpstr>
      <vt:lpstr>SC Linac-to-Booster Transfer Line</vt:lpstr>
      <vt:lpstr>Acceleration in Booster</vt:lpstr>
      <vt:lpstr>Acceleration in Booster (continue)</vt:lpstr>
      <vt:lpstr>Emittance Growth due to Transition Crossing </vt:lpstr>
      <vt:lpstr>Recycler and Main Injector</vt:lpstr>
      <vt:lpstr>Summary</vt:lpstr>
      <vt:lpstr>PowerPoint Presentation</vt:lpstr>
      <vt:lpstr>Questions and Answers </vt:lpstr>
      <vt:lpstr>PIP/PIP-II Performance Goals </vt:lpstr>
      <vt:lpstr>Chopping in the MEBT to form Bunch sequence for Booster injection</vt:lpstr>
      <vt:lpstr>Linac Major Components </vt:lpstr>
      <vt:lpstr>Beam Loss</vt:lpstr>
      <vt:lpstr>General Approaches to Design of Cryomodules </vt:lpstr>
      <vt:lpstr>SC Linac Design Choices </vt:lpstr>
      <vt:lpstr>Warm Sections of SC linac</vt:lpstr>
      <vt:lpstr>Magnets &amp; BPMs</vt:lpstr>
      <vt:lpstr>RF Power Requirements </vt:lpstr>
      <vt:lpstr>Transverse Painting</vt:lpstr>
      <vt:lpstr>Booster Injection</vt:lpstr>
      <vt:lpstr>Acceleration in Booster</vt:lpstr>
      <vt:lpstr>Results of Booster Transition Crossing Studies (3)</vt:lpstr>
      <vt:lpstr>Booster Transition Crossing Studies</vt:lpstr>
      <vt:lpstr>Development of Software for Simulations of Longitudinal Dynamics (F. Ostiguy) </vt:lpstr>
      <vt:lpstr>Emittance Growth due to Transition Crossing </vt:lpstr>
      <vt:lpstr>Slip Stacking in Recycler</vt:lpstr>
      <vt:lpstr>Beam Acceleration in MI</vt:lpstr>
      <vt:lpstr>MI Transition Crossing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Valeri A. Lebedev x2558 13122N</cp:lastModifiedBy>
  <cp:revision>133</cp:revision>
  <cp:lastPrinted>2014-01-20T19:40:21Z</cp:lastPrinted>
  <dcterms:created xsi:type="dcterms:W3CDTF">2015-05-15T16:41:26Z</dcterms:created>
  <dcterms:modified xsi:type="dcterms:W3CDTF">2016-11-12T05:34:27Z</dcterms:modified>
</cp:coreProperties>
</file>