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2"/>
  </p:notesMasterIdLst>
  <p:handoutMasterIdLst>
    <p:handoutMasterId r:id="rId13"/>
  </p:handoutMasterIdLst>
  <p:sldIdLst>
    <p:sldId id="294" r:id="rId2"/>
    <p:sldId id="356" r:id="rId3"/>
    <p:sldId id="359" r:id="rId4"/>
    <p:sldId id="351" r:id="rId5"/>
    <p:sldId id="358" r:id="rId6"/>
    <p:sldId id="352" r:id="rId7"/>
    <p:sldId id="357" r:id="rId8"/>
    <p:sldId id="353" r:id="rId9"/>
    <p:sldId id="354" r:id="rId10"/>
    <p:sldId id="355" r:id="rId11"/>
  </p:sldIdLst>
  <p:sldSz cx="9144000" cy="6858000" type="screen4x3"/>
  <p:notesSz cx="6985000" cy="92837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6600"/>
    <a:srgbClr val="000000"/>
    <a:srgbClr val="404040"/>
    <a:srgbClr val="004C97"/>
    <a:srgbClr val="50504E"/>
    <a:srgbClr val="4E4E4E"/>
    <a:srgbClr val="63666A"/>
    <a:srgbClr val="99D6EA"/>
    <a:srgbClr val="505050"/>
    <a:srgbClr val="A7A8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8" autoAdjust="0"/>
    <p:restoredTop sz="94660"/>
  </p:normalViewPr>
  <p:slideViewPr>
    <p:cSldViewPr snapToGrid="0" snapToObjects="1" showGuides="1">
      <p:cViewPr varScale="1">
        <p:scale>
          <a:sx n="75" d="100"/>
          <a:sy n="75" d="100"/>
        </p:scale>
        <p:origin x="1242" y="72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11/15/2016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11/15/2016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927925" y="6505786"/>
            <a:ext cx="784587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11/15/2016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266960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i-FI"/>
              <a:t>S. Holmes | Questions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598" y="6441831"/>
            <a:ext cx="763802" cy="41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03664"/>
            <a:ext cx="8672512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spcBef>
                <a:spcPts val="1200"/>
              </a:spcBef>
              <a:defRPr sz="2400">
                <a:solidFill>
                  <a:srgbClr val="404040"/>
                </a:solidFill>
              </a:defRPr>
            </a:lvl1pPr>
            <a:lvl2pPr>
              <a:spcBef>
                <a:spcPts val="200"/>
              </a:spcBef>
              <a:defRPr sz="2200">
                <a:solidFill>
                  <a:srgbClr val="404040"/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rgbClr val="404040"/>
                </a:solidFill>
              </a:defRPr>
            </a:lvl3pPr>
            <a:lvl4pPr>
              <a:spcBef>
                <a:spcPts val="0"/>
              </a:spcBef>
              <a:defRPr sz="1800">
                <a:solidFill>
                  <a:srgbClr val="404040"/>
                </a:solidFill>
              </a:defRPr>
            </a:lvl4pPr>
            <a:lvl5pPr marL="2057400" indent="-228600">
              <a:spcBef>
                <a:spcPts val="0"/>
              </a:spcBef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11/15/2016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27007" y="6515100"/>
            <a:ext cx="4433370" cy="241300"/>
          </a:xfrm>
        </p:spPr>
        <p:txBody>
          <a:bodyPr/>
          <a:lstStyle>
            <a:lvl1pPr>
              <a:defRPr sz="12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S. Holmes | Questions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78CA2-75EA-4F42-B0AF-FB0975373545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50" y="6441831"/>
            <a:ext cx="763802" cy="41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796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11/15/2016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i-FI"/>
              <a:t>S. Holmes | Questions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11/15/2016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fi-FI"/>
              <a:t>S. Holmes | Questions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11/15/2016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i-FI"/>
              <a:t>S. Holmes | Questions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11/15/2016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fi-FI"/>
              <a:t>S. Holmes | Questions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11/15/2016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fi-FI"/>
              <a:t>S. Holmes | Questions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6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11/15/2016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S. Holmes | Questions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141587" y="6515100"/>
            <a:ext cx="447675" cy="241300"/>
          </a:xfrm>
        </p:spPr>
        <p:txBody>
          <a:bodyPr/>
          <a:lstStyle>
            <a:lvl1pPr algn="r">
              <a:defRPr/>
            </a:lvl1pPr>
          </a:lstStyle>
          <a:p>
            <a:fld id="{90FB1247-EF23-4B88-8BDA-71F359827C1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0" name="Content Placeholder 2"/>
          <p:cNvSpPr>
            <a:spLocks noGrp="1"/>
          </p:cNvSpPr>
          <p:nvPr>
            <p:ph idx="22"/>
          </p:nvPr>
        </p:nvSpPr>
        <p:spPr>
          <a:xfrm>
            <a:off x="3355146" y="1037743"/>
            <a:ext cx="5607636" cy="500022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>
                <a:solidFill>
                  <a:srgbClr val="404040"/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200" b="1"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 sz="2000" b="1">
                <a:solidFill>
                  <a:srgbClr val="C00000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800" b="1">
                <a:solidFill>
                  <a:schemeClr val="accent2">
                    <a:lumMod val="75000"/>
                  </a:schemeClr>
                </a:solidFill>
              </a:defRPr>
            </a:lvl4pPr>
            <a:lvl5pPr marL="2057400" indent="-228600">
              <a:buFont typeface="Arial"/>
              <a:buChar char="•"/>
              <a:defRPr sz="1600" b="1"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019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11/15/2016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i-FI"/>
              <a:t>S. Holmes | Questions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25" r:id="rId3"/>
    <p:sldLayoutId id="2147484105" r:id="rId4"/>
    <p:sldLayoutId id="2147484120" r:id="rId5"/>
    <p:sldLayoutId id="2147484103" r:id="rId6"/>
    <p:sldLayoutId id="2147484122" r:id="rId7"/>
    <p:sldLayoutId id="2147484116" r:id="rId8"/>
    <p:sldLayoutId id="2147484124" r:id="rId9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/>
              <a:t>	</a:t>
            </a:r>
          </a:p>
          <a:p>
            <a:r>
              <a:rPr lang="en-US" dirty="0"/>
              <a:t>DOE Independent Project Review of PIP-II</a:t>
            </a:r>
          </a:p>
          <a:p>
            <a:r>
              <a:rPr lang="en-US" dirty="0"/>
              <a:t>15 November 2016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Questions from the Committee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Overhead Rates of Support for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laboratory provides a lower Special Line Item (SLI) overhead for Line Item Construction Projects, generally applicable post-CD-3 (non-PED)</a:t>
            </a:r>
          </a:p>
          <a:p>
            <a:r>
              <a:rPr lang="en-US" dirty="0"/>
              <a:t>The following rates were used in the PIP-II point estimate:</a:t>
            </a:r>
          </a:p>
          <a:p>
            <a:r>
              <a:rPr lang="en-US" dirty="0"/>
              <a:t>M&amp;S Rates:</a:t>
            </a:r>
          </a:p>
          <a:p>
            <a:pPr lvl="1"/>
            <a:r>
              <a:rPr lang="en-US" dirty="0"/>
              <a:t>23.5% (Standard)</a:t>
            </a:r>
          </a:p>
          <a:p>
            <a:pPr lvl="1"/>
            <a:r>
              <a:rPr lang="en-US" dirty="0"/>
              <a:t>18.6% (SLI)</a:t>
            </a:r>
          </a:p>
          <a:p>
            <a:r>
              <a:rPr lang="en-US" dirty="0"/>
              <a:t>Labor Rates:</a:t>
            </a:r>
          </a:p>
          <a:p>
            <a:pPr lvl="1"/>
            <a:r>
              <a:rPr lang="en-US" dirty="0"/>
              <a:t>85.4% (Standard)</a:t>
            </a:r>
          </a:p>
          <a:p>
            <a:pPr lvl="1"/>
            <a:r>
              <a:rPr lang="en-US" dirty="0"/>
              <a:t>73.5% (SLI)</a:t>
            </a:r>
          </a:p>
          <a:p>
            <a:r>
              <a:rPr lang="en-US" dirty="0"/>
              <a:t>Whether PIP-II will be assigned procurement support via overhead or direct support is TBD.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11/15/2016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Questions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37001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Responsibilities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11/15/2016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Questions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2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112" y="1145491"/>
            <a:ext cx="8636001" cy="432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912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Responsibilities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Notes:</a:t>
            </a:r>
          </a:p>
          <a:p>
            <a:pPr lvl="1"/>
            <a:r>
              <a:rPr lang="en-US" dirty="0"/>
              <a:t>INFN potential interest is LB650 cavities</a:t>
            </a:r>
          </a:p>
          <a:p>
            <a:pPr lvl="1"/>
            <a:r>
              <a:rPr lang="en-US" dirty="0"/>
              <a:t>STFC potential interest is HB650 </a:t>
            </a:r>
            <a:r>
              <a:rPr lang="en-US" dirty="0" err="1"/>
              <a:t>cryomodules</a:t>
            </a:r>
            <a:endParaRPr lang="en-US" dirty="0"/>
          </a:p>
          <a:p>
            <a:pPr lvl="1"/>
            <a:r>
              <a:rPr lang="en-US" dirty="0"/>
              <a:t>LBNL is a likely collaborator on LLRF as a continuation of LCLS-II</a:t>
            </a:r>
          </a:p>
          <a:p>
            <a:pPr lvl="1"/>
            <a:r>
              <a:rPr lang="en-US" dirty="0"/>
              <a:t>ANL is likely to be involved in providing SRF support beyond HWR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11/15/2016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Questions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58275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Planned vs actual dates for IIFC deliverables to date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S. Holmes | Questions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17" y="745403"/>
            <a:ext cx="9320383" cy="548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765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Planned vs actual dates for IIFC deliverables to date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S. Holmes | Questions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781" y="745403"/>
            <a:ext cx="7468919" cy="555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254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 of effort by FTE (FY2017 YTD)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11/15/2016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Questions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2251" y="5168900"/>
            <a:ext cx="8578850" cy="1065213"/>
          </a:xfrm>
        </p:spPr>
        <p:txBody>
          <a:bodyPr>
            <a:normAutofit/>
          </a:bodyPr>
          <a:lstStyle/>
          <a:p>
            <a:r>
              <a:rPr lang="en-US" dirty="0"/>
              <a:t>Number of people as a function of fractional effort on PIP-II</a:t>
            </a:r>
          </a:p>
          <a:p>
            <a:r>
              <a:rPr lang="en-US" dirty="0"/>
              <a:t>There are 53 FTE distributed over 151 individuals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843" y="1263258"/>
            <a:ext cx="8230313" cy="318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47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 of effort by FTE (FY2017 YTD)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11/15/2016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Questions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2251" y="5168900"/>
            <a:ext cx="8578850" cy="1065213"/>
          </a:xfrm>
        </p:spPr>
        <p:txBody>
          <a:bodyPr>
            <a:normAutofit/>
          </a:bodyPr>
          <a:lstStyle/>
          <a:p>
            <a:r>
              <a:rPr lang="en-US" dirty="0"/>
              <a:t>Cumulative effort as a function of fractional effort</a:t>
            </a:r>
          </a:p>
          <a:p>
            <a:pPr lvl="1"/>
            <a:r>
              <a:rPr lang="en-US" dirty="0"/>
              <a:t>e.g. ~50% of total effort is provided by people working provided by people working 75% or less/more.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007" y="1586436"/>
            <a:ext cx="6978650" cy="331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377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Portion of Budget Devoted to Salaries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250" y="3875146"/>
            <a:ext cx="8672513" cy="2050991"/>
          </a:xfrm>
        </p:spPr>
        <p:txBody>
          <a:bodyPr/>
          <a:lstStyle/>
          <a:p>
            <a:r>
              <a:rPr lang="en-US" dirty="0"/>
              <a:t>Notes: </a:t>
            </a:r>
          </a:p>
          <a:p>
            <a:pPr lvl="1"/>
            <a:r>
              <a:rPr lang="en-US" dirty="0"/>
              <a:t>FY16 funds are only for the portion of the year following initiation of project accounting (in late January 2016)</a:t>
            </a:r>
          </a:p>
          <a:p>
            <a:pPr lvl="1"/>
            <a:r>
              <a:rPr lang="en-US" dirty="0"/>
              <a:t>FY17 funds include new BA ($18.2M + FY16 carryover)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11/15/2016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Questions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38" y="1043047"/>
            <a:ext cx="8778236" cy="205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981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 / OPC split for $516: 421 / 95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2855913" algn="r"/>
              </a:tabLst>
            </a:pPr>
            <a:r>
              <a:rPr lang="en-US" dirty="0"/>
              <a:t>OPC	$95M</a:t>
            </a:r>
          </a:p>
          <a:p>
            <a:pPr>
              <a:tabLst>
                <a:tab pos="2855913" algn="r"/>
              </a:tabLst>
            </a:pPr>
            <a:r>
              <a:rPr lang="en-US" dirty="0"/>
              <a:t>TEC	$421M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11/15/2016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Questions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30220193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Fermilab_PowerPoint_Template_090915</Template>
  <TotalTime>5238</TotalTime>
  <Words>331</Words>
  <Application>Microsoft Office PowerPoint</Application>
  <PresentationFormat>On-screen Show (4:3)</PresentationFormat>
  <Paragraphs>63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MS PGothic</vt:lpstr>
      <vt:lpstr>Arial</vt:lpstr>
      <vt:lpstr>Calibri</vt:lpstr>
      <vt:lpstr>Geneva</vt:lpstr>
      <vt:lpstr>Helvetica</vt:lpstr>
      <vt:lpstr>Wingdings</vt:lpstr>
      <vt:lpstr>Fermilab_PPT_090815</vt:lpstr>
      <vt:lpstr>PowerPoint Presentation</vt:lpstr>
      <vt:lpstr>Table of Responsibilities</vt:lpstr>
      <vt:lpstr>Table of Responsibilities</vt:lpstr>
      <vt:lpstr>Planned vs actual dates for IIFC deliverables to date</vt:lpstr>
      <vt:lpstr>Planned vs actual dates for IIFC deliverables to date</vt:lpstr>
      <vt:lpstr>Distribution of effort by FTE (FY2017 YTD)</vt:lpstr>
      <vt:lpstr>Distribution of effort by FTE (FY2017 YTD)</vt:lpstr>
      <vt:lpstr>Portion of Budget Devoted to Salaries</vt:lpstr>
      <vt:lpstr>TEC / OPC split for $516: 421 / 95 </vt:lpstr>
      <vt:lpstr>Special Overhead Rates of Support for Project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D. Holmes x3988,3211 05964N</dc:creator>
  <cp:lastModifiedBy>Stephen D Holmes</cp:lastModifiedBy>
  <cp:revision>150</cp:revision>
  <cp:lastPrinted>2016-10-27T20:26:53Z</cp:lastPrinted>
  <dcterms:created xsi:type="dcterms:W3CDTF">2016-07-25T19:56:26Z</dcterms:created>
  <dcterms:modified xsi:type="dcterms:W3CDTF">2016-11-16T04:15:35Z</dcterms:modified>
</cp:coreProperties>
</file>