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27"/>
  </p:notesMasterIdLst>
  <p:handoutMasterIdLst>
    <p:handoutMasterId r:id="rId28"/>
  </p:handoutMasterIdLst>
  <p:sldIdLst>
    <p:sldId id="294" r:id="rId5"/>
    <p:sldId id="298" r:id="rId6"/>
    <p:sldId id="317" r:id="rId7"/>
    <p:sldId id="299" r:id="rId8"/>
    <p:sldId id="305" r:id="rId9"/>
    <p:sldId id="316" r:id="rId10"/>
    <p:sldId id="306" r:id="rId11"/>
    <p:sldId id="300" r:id="rId12"/>
    <p:sldId id="313" r:id="rId13"/>
    <p:sldId id="314" r:id="rId14"/>
    <p:sldId id="315" r:id="rId15"/>
    <p:sldId id="318" r:id="rId16"/>
    <p:sldId id="308" r:id="rId17"/>
    <p:sldId id="309" r:id="rId18"/>
    <p:sldId id="310" r:id="rId19"/>
    <p:sldId id="302" r:id="rId20"/>
    <p:sldId id="311" r:id="rId21"/>
    <p:sldId id="322" r:id="rId22"/>
    <p:sldId id="303" r:id="rId23"/>
    <p:sldId id="319" r:id="rId24"/>
    <p:sldId id="320" r:id="rId25"/>
    <p:sldId id="321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000000"/>
    <a:srgbClr val="FF3300"/>
    <a:srgbClr val="505050"/>
    <a:srgbClr val="006600"/>
    <a:srgbClr val="404040"/>
    <a:srgbClr val="004C97"/>
    <a:srgbClr val="50504E"/>
    <a:srgbClr val="4E4E4E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 snapToObjects="1" showGuides="1">
      <p:cViewPr varScale="1">
        <p:scale>
          <a:sx n="102" d="100"/>
          <a:sy n="102" d="100"/>
        </p:scale>
        <p:origin x="414" y="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3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3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11/15/2016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David Peterson, James </a:t>
            </a:r>
            <a:r>
              <a:rPr lang="en-US" dirty="0" err="1" smtClean="0"/>
              <a:t>Steimel</a:t>
            </a:r>
            <a:endParaRPr lang="en-US" dirty="0"/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RF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2" y="3819569"/>
            <a:ext cx="2538778" cy="1904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Status - Amplifiers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24539" r="7170" b="12132"/>
          <a:stretch/>
        </p:blipFill>
        <p:spPr>
          <a:xfrm>
            <a:off x="6483140" y="1686312"/>
            <a:ext cx="2135035" cy="124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71" y="3819569"/>
            <a:ext cx="2532794" cy="1899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3579" y="5730501"/>
            <a:ext cx="1967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Comark/Technalogix</a:t>
            </a:r>
            <a:r>
              <a:rPr lang="en-US" sz="1600" dirty="0"/>
              <a:t> </a:t>
            </a:r>
            <a:r>
              <a:rPr lang="en-US" sz="1600" dirty="0" smtClean="0"/>
              <a:t>3 kW amplifier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4897" y="2885074"/>
            <a:ext cx="1793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Front Panel Display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3301" y="5719166"/>
            <a:ext cx="106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Rear View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233060" y="846564"/>
            <a:ext cx="8662476" cy="2405000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Comark/Technalogix 162.5 MHz, 3 kW amplifiers</a:t>
            </a:r>
          </a:p>
          <a:p>
            <a:pPr lvl="1"/>
            <a:r>
              <a:rPr lang="en-US" dirty="0"/>
              <a:t>RF performance meets </a:t>
            </a:r>
            <a:r>
              <a:rPr lang="en-US" dirty="0" smtClean="0"/>
              <a:t>specifications</a:t>
            </a:r>
          </a:p>
          <a:p>
            <a:pPr lvl="2"/>
            <a:r>
              <a:rPr lang="en-US" dirty="0" smtClean="0"/>
              <a:t>Gain, Gain and Phase vs Power, 1dB Compression, Spurious and</a:t>
            </a:r>
            <a:r>
              <a:rPr lang="en-US" dirty="0"/>
              <a:t> Harmonics</a:t>
            </a:r>
            <a:r>
              <a:rPr lang="en-US" dirty="0" smtClean="0"/>
              <a:t>, Pulse performance</a:t>
            </a:r>
          </a:p>
          <a:p>
            <a:pPr lvl="2"/>
            <a:r>
              <a:rPr lang="en-US" dirty="0" smtClean="0"/>
              <a:t>&gt;100 hour continuous duty burn-in at 2 kW </a:t>
            </a:r>
          </a:p>
          <a:p>
            <a:pPr lvl="1"/>
            <a:r>
              <a:rPr lang="en-US" dirty="0" smtClean="0"/>
              <a:t>Two amplifiers at Fermilab</a:t>
            </a:r>
          </a:p>
          <a:p>
            <a:pPr lvl="2"/>
            <a:r>
              <a:rPr lang="en-US" dirty="0" smtClean="0"/>
              <a:t>Original version powering </a:t>
            </a:r>
            <a:r>
              <a:rPr lang="en-US" dirty="0" err="1" smtClean="0"/>
              <a:t>Buncher</a:t>
            </a:r>
            <a:r>
              <a:rPr lang="en-US" dirty="0" smtClean="0"/>
              <a:t> 1 Cavity.</a:t>
            </a:r>
            <a:endParaRPr lang="en-US" dirty="0"/>
          </a:p>
          <a:p>
            <a:pPr lvl="2"/>
            <a:r>
              <a:rPr lang="en-US" dirty="0" smtClean="0"/>
              <a:t>Newer Version 2 combines RF and Power Supply units</a:t>
            </a:r>
          </a:p>
          <a:p>
            <a:pPr lvl="1"/>
            <a:r>
              <a:rPr lang="en-US" dirty="0" smtClean="0"/>
              <a:t>Control interface issues still being addressed</a:t>
            </a:r>
          </a:p>
          <a:p>
            <a:pPr lvl="2"/>
            <a:r>
              <a:rPr lang="en-US" dirty="0" smtClean="0"/>
              <a:t>Some spurious trips of Carrier enable</a:t>
            </a:r>
          </a:p>
          <a:p>
            <a:pPr lvl="2"/>
            <a:r>
              <a:rPr lang="en-US" dirty="0" smtClean="0"/>
              <a:t>Non-functional Carrier status bit</a:t>
            </a:r>
          </a:p>
        </p:txBody>
      </p:sp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4206" r="7461"/>
          <a:stretch/>
        </p:blipFill>
        <p:spPr>
          <a:xfrm>
            <a:off x="5545490" y="3344444"/>
            <a:ext cx="3117744" cy="25960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28840" y="5916378"/>
            <a:ext cx="3168976" cy="36569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1600" dirty="0" smtClean="0"/>
              <a:t>Spurious output: +/-3.9 kHz, -62.1 </a:t>
            </a:r>
            <a:r>
              <a:rPr lang="en-US" sz="1600" dirty="0" err="1" smtClean="0"/>
              <a:t>dBc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88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130" y="2902070"/>
            <a:ext cx="2275746" cy="30343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- Circulators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003" y="370046"/>
            <a:ext cx="1397744" cy="1863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069" y="360727"/>
            <a:ext cx="1397744" cy="1863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9237" y="2233705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UTE 3 kW Circulator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6857" y="2279871"/>
            <a:ext cx="1616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UTE Circulator and </a:t>
            </a:r>
            <a:r>
              <a:rPr lang="en-US" sz="1400" dirty="0" err="1" smtClean="0"/>
              <a:t>Buncher</a:t>
            </a:r>
            <a:r>
              <a:rPr lang="en-US" sz="1400" dirty="0" smtClean="0"/>
              <a:t> 1 Cavity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05153" y="5887853"/>
            <a:ext cx="2409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McManus 7 kW Circulator Test</a:t>
            </a:r>
            <a:endParaRPr lang="en-US" sz="1400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22250" y="1134035"/>
            <a:ext cx="5066187" cy="4411427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Comark provided UTE Circulator</a:t>
            </a:r>
          </a:p>
          <a:p>
            <a:pPr lvl="1"/>
            <a:r>
              <a:rPr lang="en-US" dirty="0" smtClean="0"/>
              <a:t>Sufficient for </a:t>
            </a:r>
            <a:r>
              <a:rPr lang="en-US" dirty="0" err="1" smtClean="0"/>
              <a:t>Buncher</a:t>
            </a:r>
            <a:r>
              <a:rPr lang="en-US" dirty="0" smtClean="0"/>
              <a:t> cavities</a:t>
            </a:r>
          </a:p>
          <a:p>
            <a:pPr lvl="1"/>
            <a:r>
              <a:rPr lang="en-US" dirty="0" smtClean="0"/>
              <a:t>Does </a:t>
            </a:r>
            <a:r>
              <a:rPr lang="en-US" dirty="0"/>
              <a:t>not provide sufficient isolation for HWR </a:t>
            </a:r>
            <a:r>
              <a:rPr lang="en-US" dirty="0" smtClean="0"/>
              <a:t>operation: ~ 6 dB with short circuit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McManus 162.5 MHz, 7 KW Circulator</a:t>
            </a:r>
          </a:p>
          <a:p>
            <a:pPr lvl="1"/>
            <a:r>
              <a:rPr lang="en-US" dirty="0" smtClean="0"/>
              <a:t>Passed 3 kW and 7 kW tests</a:t>
            </a:r>
          </a:p>
          <a:p>
            <a:pPr lvl="2"/>
            <a:r>
              <a:rPr lang="en-US" dirty="0" smtClean="0"/>
              <a:t>7 kW Insertion loss &lt;0.33 dB</a:t>
            </a:r>
          </a:p>
          <a:p>
            <a:pPr lvl="2"/>
            <a:r>
              <a:rPr lang="en-US" dirty="0" smtClean="0"/>
              <a:t>Isolation 23.1 dB @ 162.5 MHz, &gt;20 dB across 6 MHz BW</a:t>
            </a:r>
          </a:p>
          <a:p>
            <a:pPr lvl="2"/>
            <a:r>
              <a:rPr lang="en-US" dirty="0" smtClean="0"/>
              <a:t>Short Circuit return loss 13.7 dB</a:t>
            </a:r>
          </a:p>
          <a:p>
            <a:pPr lvl="1"/>
            <a:r>
              <a:rPr lang="en-US" dirty="0" smtClean="0"/>
              <a:t>Is a possible alternative for the UTE circulators in the 3 kW systems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523"/>
          <a:stretch/>
        </p:blipFill>
        <p:spPr>
          <a:xfrm>
            <a:off x="568014" y="2073896"/>
            <a:ext cx="7725167" cy="37277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Status – RF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2250" y="1134035"/>
            <a:ext cx="8070931" cy="9398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RF Distribution in place for RFQ and </a:t>
            </a:r>
            <a:r>
              <a:rPr lang="en-US" dirty="0" err="1" smtClean="0"/>
              <a:t>Buncher</a:t>
            </a:r>
            <a:r>
              <a:rPr lang="en-US" dirty="0" smtClean="0"/>
              <a:t>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Status - 325 </a:t>
            </a:r>
            <a:r>
              <a:rPr lang="en-US" dirty="0"/>
              <a:t>MHz RF Power </a:t>
            </a:r>
            <a:r>
              <a:rPr lang="en-US" dirty="0" smtClean="0"/>
              <a:t>Amplifiers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37125" y="832509"/>
            <a:ext cx="3438757" cy="4840193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/>
          <a:stretch/>
        </p:blipFill>
        <p:spPr>
          <a:xfrm>
            <a:off x="581406" y="2968758"/>
            <a:ext cx="3366720" cy="3053880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228600" y="52427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245467" y="1045899"/>
            <a:ext cx="4038599" cy="19228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2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rgbClr val="C0000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 kern="1200">
                <a:solidFill>
                  <a:schemeClr val="accent2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ea typeface="MS PGothic"/>
              </a:rPr>
              <a:t>A 3 kW Solid State RF Amplifier (SSRA</a:t>
            </a:r>
            <a:r>
              <a:rPr lang="en-US" sz="2000" dirty="0" smtClean="0">
                <a:latin typeface="Arial"/>
                <a:ea typeface="MS PGothic"/>
              </a:rPr>
              <a:t>) system </a:t>
            </a:r>
            <a:r>
              <a:rPr lang="en-US" sz="2000" dirty="0">
                <a:latin typeface="Arial"/>
                <a:ea typeface="MS PGothic"/>
              </a:rPr>
              <a:t>was developed based on the old FRS (of Dec. 2010) by DAE and was jointly tested successfully at </a:t>
            </a:r>
            <a:r>
              <a:rPr lang="en-US" sz="2000" dirty="0" err="1">
                <a:latin typeface="Arial"/>
                <a:ea typeface="MS PGothic"/>
              </a:rPr>
              <a:t>Fermilab</a:t>
            </a:r>
            <a:r>
              <a:rPr lang="en-US" sz="2000" dirty="0">
                <a:latin typeface="Arial"/>
                <a:ea typeface="MS PGothic"/>
              </a:rPr>
              <a:t> in late 2015.</a:t>
            </a:r>
            <a:endParaRPr lang="en-US" sz="2000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44152" y="5678077"/>
            <a:ext cx="3824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BARC 325 MHz, 3 kW Amplifier at Fermilab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6940" y="5977835"/>
            <a:ext cx="3770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Plot of 9 days of continuous CW operation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054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Status </a:t>
            </a:r>
            <a:r>
              <a:rPr lang="en-US" dirty="0" smtClean="0"/>
              <a:t>- 325 </a:t>
            </a:r>
            <a:r>
              <a:rPr lang="en-US" dirty="0"/>
              <a:t>MHz RF Power Amplifiers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Content Placeholder 6"/>
          <p:cNvPicPr/>
          <p:nvPr/>
        </p:nvPicPr>
        <p:blipFill>
          <a:blip r:embed="rId2"/>
          <a:stretch/>
        </p:blipFill>
        <p:spPr>
          <a:xfrm>
            <a:off x="4782146" y="866144"/>
            <a:ext cx="3824640" cy="4987440"/>
          </a:xfrm>
          <a:prstGeom prst="rect">
            <a:avLst/>
          </a:prstGeom>
          <a:ln w="9360">
            <a:solidFill>
              <a:schemeClr val="tx2">
                <a:lumMod val="50000"/>
                <a:lumOff val="50000"/>
              </a:schemeClr>
            </a:solidFill>
            <a:miter/>
          </a:ln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537214" y="1003989"/>
            <a:ext cx="4089215" cy="4987867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2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rgbClr val="C0000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 kern="1200">
                <a:solidFill>
                  <a:schemeClr val="accent2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7kW prototype based on original specifications already tested at BARC.</a:t>
            </a:r>
          </a:p>
          <a:p>
            <a:endParaRPr lang="en-US" dirty="0" smtClean="0"/>
          </a:p>
          <a:p>
            <a:r>
              <a:rPr lang="en-US" dirty="0" smtClean="0"/>
              <a:t>New specifications based on experience with 3kW prototype complete.</a:t>
            </a:r>
          </a:p>
          <a:p>
            <a:endParaRPr lang="en-US" dirty="0" smtClean="0"/>
          </a:p>
          <a:p>
            <a:r>
              <a:rPr lang="en-US" dirty="0"/>
              <a:t>7kW RF Power Amplifier TRS completed and approved </a:t>
            </a:r>
            <a:r>
              <a:rPr lang="en-US" dirty="0" smtClean="0"/>
              <a:t>June 2, 2016, in </a:t>
            </a:r>
            <a:r>
              <a:rPr lang="en-US" dirty="0" err="1" smtClean="0"/>
              <a:t>Teamcenter</a:t>
            </a:r>
            <a:r>
              <a:rPr lang="en-US" dirty="0" smtClean="0"/>
              <a:t> </a:t>
            </a:r>
            <a:r>
              <a:rPr lang="en-US" dirty="0"/>
              <a:t>ED0004290-Rev A.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04466" y="5870822"/>
            <a:ext cx="398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325 MHz, </a:t>
            </a:r>
            <a:r>
              <a:rPr lang="en-US" sz="1600" b="1" dirty="0"/>
              <a:t>7</a:t>
            </a:r>
            <a:r>
              <a:rPr lang="en-US" sz="1600" b="1" dirty="0" smtClean="0"/>
              <a:t> kW Solid State Amplifier at BARC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3599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Status </a:t>
            </a:r>
            <a:r>
              <a:rPr lang="en-US" dirty="0" smtClean="0"/>
              <a:t>- 650 </a:t>
            </a:r>
            <a:r>
              <a:rPr lang="en-US" dirty="0"/>
              <a:t>MHz RF Power Amplifiers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551" y="1535602"/>
            <a:ext cx="4403561" cy="3928032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/>
        </p:nvSpPr>
        <p:spPr>
          <a:xfrm>
            <a:off x="441641" y="890719"/>
            <a:ext cx="3788507" cy="4987867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2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rgbClr val="C0000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 kern="1200">
                <a:solidFill>
                  <a:schemeClr val="accent2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30 kW prototype based on early specifications constructed and tested.</a:t>
            </a:r>
          </a:p>
          <a:p>
            <a:endParaRPr lang="en-US" dirty="0" smtClean="0"/>
          </a:p>
          <a:p>
            <a:r>
              <a:rPr lang="en-US" dirty="0" smtClean="0"/>
              <a:t>Design modifications for 40 kW prototype underway; final specifications nearly complete.</a:t>
            </a:r>
          </a:p>
          <a:p>
            <a:endParaRPr lang="en-US" dirty="0" smtClean="0"/>
          </a:p>
          <a:p>
            <a:r>
              <a:rPr lang="en-US" dirty="0"/>
              <a:t>40kW, 650 MHz Solid State RF Power Amplifier TRS completed and approved </a:t>
            </a:r>
            <a:r>
              <a:rPr lang="en-US" dirty="0" smtClean="0"/>
              <a:t>Aug. 2016 in </a:t>
            </a:r>
            <a:r>
              <a:rPr lang="en-US" dirty="0" err="1" smtClean="0"/>
              <a:t>Teamcenter</a:t>
            </a:r>
            <a:r>
              <a:rPr lang="en-US" dirty="0" smtClean="0"/>
              <a:t> </a:t>
            </a:r>
            <a:r>
              <a:rPr lang="en-US" dirty="0"/>
              <a:t>ED0005489-Rev (-).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22447" y="5463634"/>
            <a:ext cx="3223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 smtClean="0">
                <a:solidFill>
                  <a:srgbClr val="003087"/>
                </a:solidFill>
              </a:rPr>
              <a:t>650 </a:t>
            </a:r>
            <a:r>
              <a:rPr lang="en-US" sz="1600" b="1" dirty="0">
                <a:solidFill>
                  <a:srgbClr val="003087"/>
                </a:solidFill>
              </a:rPr>
              <a:t>MHz, </a:t>
            </a:r>
            <a:r>
              <a:rPr lang="en-US" sz="1600" b="1" dirty="0" smtClean="0">
                <a:solidFill>
                  <a:srgbClr val="003087"/>
                </a:solidFill>
              </a:rPr>
              <a:t>30 </a:t>
            </a:r>
            <a:r>
              <a:rPr lang="en-US" sz="1600" b="1" dirty="0">
                <a:solidFill>
                  <a:srgbClr val="003087"/>
                </a:solidFill>
              </a:rPr>
              <a:t>kW Amplifier at </a:t>
            </a:r>
            <a:r>
              <a:rPr lang="en-US" sz="1600" b="1" dirty="0" smtClean="0">
                <a:solidFill>
                  <a:srgbClr val="003087"/>
                </a:solidFill>
              </a:rPr>
              <a:t>RRCAT</a:t>
            </a:r>
            <a:endParaRPr lang="en-US" sz="1600" b="1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2"/>
          <a:srcRect r="8819"/>
          <a:stretch/>
        </p:blipFill>
        <p:spPr>
          <a:xfrm>
            <a:off x="1" y="1719133"/>
            <a:ext cx="9144000" cy="29508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IIFC Schedule </a:t>
            </a:r>
            <a:r>
              <a:rPr lang="en-US" dirty="0"/>
              <a:t>to </a:t>
            </a:r>
            <a:r>
              <a:rPr lang="en-US" dirty="0" smtClean="0"/>
              <a:t>complete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8859" b="-2904"/>
          <a:stretch/>
        </p:blipFill>
        <p:spPr>
          <a:xfrm>
            <a:off x="8878" y="1562534"/>
            <a:ext cx="9138081" cy="1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RF Power Milestones and Delivery 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7" name="Table 2"/>
          <p:cNvGraphicFramePr/>
          <p:nvPr>
            <p:extLst>
              <p:ext uri="{D42A27DB-BD31-4B8C-83A1-F6EECF244321}">
                <p14:modId xmlns:p14="http://schemas.microsoft.com/office/powerpoint/2010/main" val="3297473611"/>
              </p:ext>
            </p:extLst>
          </p:nvPr>
        </p:nvGraphicFramePr>
        <p:xfrm>
          <a:off x="334356" y="923471"/>
          <a:ext cx="8467920" cy="39624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027703"/>
                <a:gridCol w="1168087"/>
                <a:gridCol w="227213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dirty="0"/>
                        <a:t>Major </a:t>
                      </a:r>
                      <a:r>
                        <a:rPr lang="en-US" sz="2400" b="1" strike="noStrike" dirty="0" smtClean="0"/>
                        <a:t>Milestone</a:t>
                      </a:r>
                      <a:endParaRPr sz="24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dirty="0" err="1" smtClean="0"/>
                        <a:t>Qty</a:t>
                      </a:r>
                      <a:endParaRPr sz="24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dirty="0"/>
                        <a:t>Delivery date</a:t>
                      </a:r>
                      <a:endParaRPr sz="24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strike="noStrike" dirty="0" smtClean="0"/>
                        <a:t>Complete commissioning of 162.5</a:t>
                      </a:r>
                      <a:r>
                        <a:rPr lang="en-US" sz="2000" strike="noStrike" baseline="0" dirty="0" smtClean="0"/>
                        <a:t> MHz, 75 kW RF Systems (RFQ)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Q2-FY16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strike="noStrike" dirty="0" smtClean="0"/>
                        <a:t>Complete commissioning of 162.5</a:t>
                      </a:r>
                      <a:r>
                        <a:rPr lang="en-US" sz="2000" strike="noStrike" baseline="0" dirty="0" smtClean="0"/>
                        <a:t> MHz, 3 kW RF Systems (MEBT &amp; HWR)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Q2-FY17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Delivery</a:t>
                      </a:r>
                      <a:r>
                        <a:rPr lang="en-US" sz="2000" baseline="0" dirty="0" smtClean="0"/>
                        <a:t> of 162.5 MHz, 7 kW RF Amplifiers (HWR)</a:t>
                      </a:r>
                      <a:endParaRPr sz="200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8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Q4-FY18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strike="noStrike" dirty="0" smtClean="0"/>
                        <a:t>Commissioning of 650 MHz, 30 kW RF system for STC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strike="noStrike" dirty="0" smtClean="0"/>
                        <a:t>1 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Q1-FY18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Fabrication</a:t>
                      </a:r>
                      <a:r>
                        <a:rPr lang="en-US" sz="2000" baseline="0" dirty="0" smtClean="0"/>
                        <a:t> and testing of 650 MHz, 30 kW RF System for coupler testing</a:t>
                      </a:r>
                      <a:endParaRPr sz="200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1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Q4-FY17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0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IIFC </a:t>
            </a:r>
            <a:r>
              <a:rPr lang="en-US" dirty="0" smtClean="0"/>
              <a:t>RF </a:t>
            </a:r>
            <a:r>
              <a:rPr lang="en-US" dirty="0"/>
              <a:t>Power </a:t>
            </a:r>
            <a:r>
              <a:rPr lang="en-US" dirty="0" smtClean="0"/>
              <a:t>Milestones </a:t>
            </a:r>
            <a:r>
              <a:rPr lang="en-US" dirty="0"/>
              <a:t>and Delivery Goals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8" name="Table 2"/>
          <p:cNvGraphicFramePr/>
          <p:nvPr>
            <p:extLst>
              <p:ext uri="{D42A27DB-BD31-4B8C-83A1-F6EECF244321}">
                <p14:modId xmlns:p14="http://schemas.microsoft.com/office/powerpoint/2010/main" val="2785041993"/>
              </p:ext>
            </p:extLst>
          </p:nvPr>
        </p:nvGraphicFramePr>
        <p:xfrm>
          <a:off x="338040" y="923826"/>
          <a:ext cx="8467920" cy="3352800"/>
        </p:xfrm>
        <a:graphic>
          <a:graphicData uri="http://schemas.openxmlformats.org/drawingml/2006/table">
            <a:tbl>
              <a:tblPr/>
              <a:tblGrid>
                <a:gridCol w="5027703"/>
                <a:gridCol w="1168087"/>
                <a:gridCol w="2272130"/>
              </a:tblGrid>
              <a:tr h="4568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Major </a:t>
                      </a:r>
                      <a:r>
                        <a:rPr lang="en-US" sz="2400" b="1" strike="noStrike" dirty="0" smtClean="0">
                          <a:solidFill>
                            <a:srgbClr val="004C97"/>
                          </a:solidFill>
                          <a:latin typeface="Calibri"/>
                        </a:rPr>
                        <a:t>Milestone</a:t>
                      </a:r>
                      <a:endParaRPr sz="2400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dirty="0" err="1" smtClean="0">
                          <a:solidFill>
                            <a:srgbClr val="004C97"/>
                          </a:solidFill>
                          <a:latin typeface="Calibri"/>
                        </a:rPr>
                        <a:t>Qty</a:t>
                      </a:r>
                      <a:endParaRPr sz="2400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Delivery date</a:t>
                      </a:r>
                      <a:endParaRPr sz="2400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strike="noStrike" dirty="0" smtClean="0">
                          <a:solidFill>
                            <a:srgbClr val="004C97"/>
                          </a:solidFill>
                          <a:latin typeface="Calibri"/>
                        </a:rPr>
                        <a:t>Design </a:t>
                      </a:r>
                      <a:r>
                        <a:rPr lang="en-US" sz="2000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of 325 MHz, </a:t>
                      </a:r>
                      <a:r>
                        <a:rPr lang="en-US" sz="2000" u="none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7 kW </a:t>
                      </a:r>
                      <a:r>
                        <a:rPr lang="en-US" sz="2000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RF System 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Q1-FY17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strike="noStrike" dirty="0" smtClean="0">
                          <a:solidFill>
                            <a:srgbClr val="004C97"/>
                          </a:solidFill>
                          <a:latin typeface="Calibri"/>
                        </a:rPr>
                        <a:t>Design </a:t>
                      </a:r>
                      <a:r>
                        <a:rPr lang="en-US" sz="2000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of </a:t>
                      </a:r>
                      <a:r>
                        <a:rPr lang="en-US" sz="2000" strike="noStrike" dirty="0" smtClean="0">
                          <a:solidFill>
                            <a:srgbClr val="004C97"/>
                          </a:solidFill>
                          <a:latin typeface="Calibri"/>
                        </a:rPr>
                        <a:t>650 </a:t>
                      </a:r>
                      <a:r>
                        <a:rPr lang="en-US" sz="2000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MHz, </a:t>
                      </a:r>
                      <a:r>
                        <a:rPr lang="en-US" sz="2000" u="none" strike="noStrike" dirty="0" smtClean="0">
                          <a:solidFill>
                            <a:srgbClr val="004C97"/>
                          </a:solidFill>
                          <a:latin typeface="Calibri"/>
                        </a:rPr>
                        <a:t>40 </a:t>
                      </a:r>
                      <a:r>
                        <a:rPr lang="en-US" sz="2000" u="none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kW </a:t>
                      </a:r>
                      <a:r>
                        <a:rPr lang="en-US" sz="2000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RF System 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Q1-FY17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Fabrication</a:t>
                      </a:r>
                      <a:r>
                        <a:rPr lang="en-US" sz="2000" baseline="0" dirty="0" smtClean="0"/>
                        <a:t> and testing of 40kW, 650 MHz RF System for HTS-2, HB650, Horizontal Test</a:t>
                      </a:r>
                      <a:endParaRPr sz="20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2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Q4-FY18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Fabrication and testing of </a:t>
                      </a:r>
                      <a:r>
                        <a:rPr lang="en-US" sz="2000" strike="noStrike" dirty="0" smtClean="0">
                          <a:solidFill>
                            <a:srgbClr val="004C97"/>
                          </a:solidFill>
                          <a:latin typeface="Calibri"/>
                        </a:rPr>
                        <a:t>7kW</a:t>
                      </a:r>
                      <a:r>
                        <a:rPr lang="en-US" sz="2000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, 325 MHz RF System for SSR1 CM at </a:t>
                      </a:r>
                      <a:r>
                        <a:rPr lang="en-US" sz="2000" strike="noStrike" dirty="0" smtClean="0">
                          <a:solidFill>
                            <a:srgbClr val="004C97"/>
                          </a:solidFill>
                          <a:latin typeface="Calibri"/>
                        </a:rPr>
                        <a:t>CMTF, </a:t>
                      </a:r>
                      <a:r>
                        <a:rPr lang="en-US" sz="2000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Fermilab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strike="noStrike" dirty="0">
                          <a:solidFill>
                            <a:srgbClr val="004C97"/>
                          </a:solidFill>
                          <a:latin typeface="Calibri"/>
                        </a:rPr>
                        <a:t>8 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Q3-FY18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Fabrication</a:t>
                      </a:r>
                      <a:r>
                        <a:rPr lang="en-US" sz="2000" baseline="0" dirty="0" smtClean="0"/>
                        <a:t> and testing of 40kW, 650 MHz RF System for CMTS, HB650 </a:t>
                      </a:r>
                      <a:r>
                        <a:rPr lang="en-US" sz="2000" baseline="0" dirty="0" err="1" smtClean="0"/>
                        <a:t>Cryomodule</a:t>
                      </a:r>
                      <a:endParaRPr sz="20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6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/>
                        <a:t>Q3-FY19</a:t>
                      </a:r>
                      <a:endParaRPr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97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Fermilab </a:t>
            </a:r>
            <a:r>
              <a:rPr lang="en-US" dirty="0"/>
              <a:t>provides 162.5 MHz RF </a:t>
            </a:r>
            <a:r>
              <a:rPr lang="en-US" dirty="0" smtClean="0"/>
              <a:t>amplifiers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circulators, and RF distribution</a:t>
            </a:r>
            <a:r>
              <a:rPr lang="en-US" dirty="0" smtClean="0"/>
              <a:t>.</a:t>
            </a:r>
          </a:p>
          <a:p>
            <a:r>
              <a:rPr lang="en-US" dirty="0"/>
              <a:t>DAE provides </a:t>
            </a:r>
            <a:r>
              <a:rPr lang="en-US" dirty="0" smtClean="0"/>
              <a:t>325 </a:t>
            </a:r>
            <a:r>
              <a:rPr lang="en-US" dirty="0"/>
              <a:t>MHz 7 kW </a:t>
            </a:r>
            <a:r>
              <a:rPr lang="en-US" dirty="0" smtClean="0"/>
              <a:t>and </a:t>
            </a:r>
            <a:r>
              <a:rPr lang="en-US" dirty="0"/>
              <a:t>650 MHz </a:t>
            </a:r>
            <a:r>
              <a:rPr lang="en-US" dirty="0" smtClean="0"/>
              <a:t>40 kW Solid State RF </a:t>
            </a:r>
            <a:r>
              <a:rPr lang="en-US" dirty="0"/>
              <a:t>amplifiers.  </a:t>
            </a:r>
          </a:p>
          <a:p>
            <a:r>
              <a:rPr lang="en-US" dirty="0" smtClean="0"/>
              <a:t>Fermilab provides 325 MHz and 650 MHz circulators and RF distribution.</a:t>
            </a:r>
          </a:p>
          <a:p>
            <a:r>
              <a:rPr lang="en-US" dirty="0" smtClean="0"/>
              <a:t>Fermilab provides 650 MHz IOT amplifiers for initial STC and Coupler Test Stand operations.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Division </a:t>
            </a:r>
            <a:r>
              <a:rPr lang="en-US" dirty="0"/>
              <a:t>of </a:t>
            </a:r>
            <a:r>
              <a:rPr lang="en-US" dirty="0" smtClean="0"/>
              <a:t>Responsibility - </a:t>
            </a:r>
            <a:r>
              <a:rPr lang="en-US" dirty="0"/>
              <a:t>Fermilab and DAE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</a:p>
          <a:p>
            <a:r>
              <a:rPr lang="en-US" dirty="0" smtClean="0"/>
              <a:t>Construction phase scope of work</a:t>
            </a:r>
          </a:p>
          <a:p>
            <a:r>
              <a:rPr lang="en-US" dirty="0" smtClean="0"/>
              <a:t>R&amp;D phase goals</a:t>
            </a:r>
          </a:p>
          <a:p>
            <a:r>
              <a:rPr lang="en-US" dirty="0" smtClean="0"/>
              <a:t>R&amp;D status</a:t>
            </a:r>
          </a:p>
          <a:p>
            <a:r>
              <a:rPr lang="en-US" dirty="0" smtClean="0"/>
              <a:t>R&amp;D schedule to complete</a:t>
            </a:r>
          </a:p>
          <a:p>
            <a:r>
              <a:rPr lang="en-US" dirty="0" smtClean="0"/>
              <a:t>R&amp;D milestones and delivery goals</a:t>
            </a:r>
          </a:p>
          <a:p>
            <a:r>
              <a:rPr lang="en-US" dirty="0" smtClean="0"/>
              <a:t>R&amp;D division of responsibility between Fermilab and DAE 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D. Peterson, J. Steimel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Planning</a:t>
            </a:r>
          </a:p>
          <a:p>
            <a:pPr lvl="1"/>
            <a:r>
              <a:rPr lang="en-US" dirty="0" smtClean="0"/>
              <a:t>RF Power construction phase will provide amplifiers, circulators, RF distribution, and front end controls &amp; interlocks.</a:t>
            </a:r>
          </a:p>
          <a:p>
            <a:pPr lvl="1"/>
            <a:r>
              <a:rPr lang="en-US" dirty="0" smtClean="0"/>
              <a:t>The R&amp;D phase includes the RF Power requirements through SSR1 and the 650 </a:t>
            </a:r>
            <a:r>
              <a:rPr lang="en-US" dirty="0"/>
              <a:t>MHz RF Power for STC, Coupler Test Stand, HTS-2 and </a:t>
            </a:r>
            <a:r>
              <a:rPr lang="en-US" dirty="0" smtClean="0"/>
              <a:t>CMTS.</a:t>
            </a:r>
          </a:p>
          <a:p>
            <a:r>
              <a:rPr lang="en-US" dirty="0" smtClean="0"/>
              <a:t>Status</a:t>
            </a:r>
          </a:p>
          <a:p>
            <a:pPr lvl="1"/>
            <a:r>
              <a:rPr lang="en-US" dirty="0" smtClean="0"/>
              <a:t>RFQ RF is operational.</a:t>
            </a:r>
          </a:p>
          <a:p>
            <a:pPr lvl="1"/>
            <a:r>
              <a:rPr lang="en-US" dirty="0" err="1" smtClean="0"/>
              <a:t>Buncher</a:t>
            </a:r>
            <a:r>
              <a:rPr lang="en-US" dirty="0" smtClean="0"/>
              <a:t> Cavity 1 RF is operational.</a:t>
            </a:r>
          </a:p>
          <a:p>
            <a:pPr lvl="1"/>
            <a:r>
              <a:rPr lang="en-US" dirty="0" smtClean="0"/>
              <a:t>Work continues on interface corrections to 162.5 MHz, 3 kW amplifiers.</a:t>
            </a:r>
          </a:p>
          <a:p>
            <a:pPr lvl="1"/>
            <a:r>
              <a:rPr lang="en-US" dirty="0" smtClean="0"/>
              <a:t>A 7 kW 162.5 MHz circulator meets all specifications.</a:t>
            </a:r>
          </a:p>
          <a:p>
            <a:pPr lvl="1"/>
            <a:r>
              <a:rPr lang="en-US" dirty="0" smtClean="0"/>
              <a:t>BARC 325 MHz, 7 kW amplifier undergoing tests.</a:t>
            </a:r>
          </a:p>
          <a:p>
            <a:pPr lvl="1"/>
            <a:r>
              <a:rPr lang="en-US" dirty="0" smtClean="0"/>
              <a:t>RRCAT 650 MHz, 40 kW amplifier design proceeding.</a:t>
            </a:r>
          </a:p>
          <a:p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The IIFC division of responsibility is </a:t>
            </a:r>
          </a:p>
          <a:p>
            <a:pPr lvl="2"/>
            <a:r>
              <a:rPr lang="en-US" dirty="0"/>
              <a:t>Fermilab will be </a:t>
            </a:r>
            <a:r>
              <a:rPr lang="en-US" dirty="0" smtClean="0"/>
              <a:t>providing all 162.5 MHz components.</a:t>
            </a:r>
          </a:p>
          <a:p>
            <a:pPr lvl="2"/>
            <a:r>
              <a:rPr lang="en-US" dirty="0"/>
              <a:t>Fermilab will be providing 650 MHz amplifiers, circulators and RF distribution for the STC and Coupler Test </a:t>
            </a:r>
            <a:r>
              <a:rPr lang="en-US" dirty="0" smtClean="0"/>
              <a:t>Stand.</a:t>
            </a:r>
          </a:p>
          <a:p>
            <a:pPr lvl="2"/>
            <a:r>
              <a:rPr lang="en-US" dirty="0" smtClean="0"/>
              <a:t>BARC will be providing 325 </a:t>
            </a:r>
            <a:r>
              <a:rPr lang="en-US" dirty="0"/>
              <a:t>MHz 7 kW amplifiers for the SSR1 </a:t>
            </a:r>
            <a:r>
              <a:rPr lang="en-US" dirty="0" smtClean="0"/>
              <a:t>cavities.</a:t>
            </a:r>
          </a:p>
          <a:p>
            <a:pPr lvl="2"/>
            <a:r>
              <a:rPr lang="en-US" dirty="0" smtClean="0"/>
              <a:t>RRCAT </a:t>
            </a:r>
            <a:r>
              <a:rPr lang="en-US" dirty="0"/>
              <a:t>will be providing </a:t>
            </a:r>
            <a:r>
              <a:rPr lang="en-US" dirty="0" smtClean="0"/>
              <a:t>650 </a:t>
            </a:r>
            <a:r>
              <a:rPr lang="en-US" dirty="0"/>
              <a:t>MHz 40 kW amplifiers for HTS-2 &amp; </a:t>
            </a:r>
            <a:r>
              <a:rPr lang="en-US" dirty="0" smtClean="0"/>
              <a:t>CMTF.</a:t>
            </a:r>
          </a:p>
          <a:p>
            <a:pPr lvl="2"/>
            <a:r>
              <a:rPr lang="en-US" dirty="0"/>
              <a:t>Fermilab will be providing </a:t>
            </a:r>
            <a:r>
              <a:rPr lang="en-US" dirty="0" smtClean="0"/>
              <a:t>circulators </a:t>
            </a:r>
            <a:r>
              <a:rPr lang="en-US" dirty="0"/>
              <a:t>and RF distribution </a:t>
            </a:r>
            <a:r>
              <a:rPr lang="en-US" dirty="0" smtClean="0"/>
              <a:t>for the DAE amplifiers.</a:t>
            </a:r>
            <a:endParaRPr lang="en-US" dirty="0"/>
          </a:p>
          <a:p>
            <a:r>
              <a:rPr lang="en-US" dirty="0" smtClean="0"/>
              <a:t>The R&amp;D schedule shows completion of RF Power in Q4 of CY2019.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41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34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29559"/>
            <a:ext cx="8672513" cy="2271860"/>
          </a:xfrm>
          <a:noFill/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David Peterson, PIP-II RF Power, Level 3 Manager – Since </a:t>
            </a:r>
            <a:r>
              <a:rPr lang="en-US" sz="4000" dirty="0"/>
              <a:t>Oct 2016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Electrical Engineer – MSEE 1983, University of Illinois, Urbana</a:t>
            </a:r>
          </a:p>
          <a:p>
            <a:r>
              <a:rPr lang="en-US" dirty="0" smtClean="0"/>
              <a:t>IBM – Electron Beam Lithography</a:t>
            </a:r>
          </a:p>
          <a:p>
            <a:r>
              <a:rPr lang="en-US" dirty="0" smtClean="0"/>
              <a:t>Fermilab –  </a:t>
            </a:r>
          </a:p>
          <a:p>
            <a:pPr lvl="1"/>
            <a:r>
              <a:rPr lang="en-US" dirty="0"/>
              <a:t>1984 </a:t>
            </a:r>
            <a:r>
              <a:rPr lang="en-US" dirty="0" err="1" smtClean="0"/>
              <a:t>Tev</a:t>
            </a:r>
            <a:r>
              <a:rPr lang="en-US" dirty="0" smtClean="0"/>
              <a:t> I Project -&gt; Antiproton Source</a:t>
            </a:r>
          </a:p>
          <a:p>
            <a:pPr lvl="2"/>
            <a:r>
              <a:rPr lang="en-US" dirty="0" smtClean="0"/>
              <a:t>Microwave &amp; RF Systems engineer for Stochastic Cooling, RF, beam instrumentation, interlocks, controls integration</a:t>
            </a:r>
          </a:p>
          <a:p>
            <a:pPr lvl="2"/>
            <a:r>
              <a:rPr lang="en-US" dirty="0" smtClean="0"/>
              <a:t>Loma Linda Medical Accelerator instrumentation</a:t>
            </a:r>
          </a:p>
          <a:p>
            <a:pPr lvl="2"/>
            <a:r>
              <a:rPr lang="en-US" dirty="0" smtClean="0"/>
              <a:t>Engineering Group Leader</a:t>
            </a:r>
          </a:p>
          <a:p>
            <a:pPr lvl="2"/>
            <a:r>
              <a:rPr lang="en-US" dirty="0" smtClean="0"/>
              <a:t>PET Helium3 Linac RF and vacuum controls</a:t>
            </a:r>
          </a:p>
          <a:p>
            <a:pPr lvl="2"/>
            <a:r>
              <a:rPr lang="en-US" dirty="0" smtClean="0"/>
              <a:t>SSR1, Coupler Test and HINS RF &amp; Interlocks at MDB</a:t>
            </a:r>
          </a:p>
          <a:p>
            <a:pPr lvl="1"/>
            <a:r>
              <a:rPr lang="en-US" dirty="0" smtClean="0"/>
              <a:t>2011 AD/RF</a:t>
            </a:r>
          </a:p>
          <a:p>
            <a:pPr lvl="2"/>
            <a:r>
              <a:rPr lang="en-US" dirty="0" smtClean="0"/>
              <a:t>Engineering Group Leader</a:t>
            </a:r>
          </a:p>
          <a:p>
            <a:pPr lvl="2"/>
            <a:r>
              <a:rPr lang="en-US" dirty="0" smtClean="0"/>
              <a:t>PIP-II RFQ amplifier initial cost estimates</a:t>
            </a:r>
          </a:p>
          <a:p>
            <a:pPr lvl="2"/>
            <a:r>
              <a:rPr lang="en-US" dirty="0"/>
              <a:t>MuCool MTA test area cavity conditioning </a:t>
            </a:r>
            <a:r>
              <a:rPr lang="en-US" dirty="0" smtClean="0"/>
              <a:t>system</a:t>
            </a:r>
          </a:p>
          <a:p>
            <a:pPr lvl="2"/>
            <a:r>
              <a:rPr lang="en-US" dirty="0" err="1" smtClean="0"/>
              <a:t>Pbar</a:t>
            </a:r>
            <a:r>
              <a:rPr lang="en-US" dirty="0" smtClean="0"/>
              <a:t> Rings conversion to Muon Campus, Muon Campus RF and instrumentation support</a:t>
            </a:r>
          </a:p>
          <a:p>
            <a:pPr lvl="2"/>
            <a:r>
              <a:rPr lang="en-US" dirty="0" smtClean="0"/>
              <a:t>PIP-II Injector Test RF systems integration and support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Power - Managers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42887" y="3251349"/>
            <a:ext cx="8672513" cy="2913781"/>
          </a:xfrm>
          <a:prstGeom prst="rect">
            <a:avLst/>
          </a:prstGeom>
        </p:spPr>
        <p:txBody>
          <a:bodyPr lIns="0" tIns="0" rIns="0" bIns="0">
            <a:normAutofit fontScale="3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900" dirty="0"/>
              <a:t>Jim </a:t>
            </a:r>
            <a:r>
              <a:rPr lang="en-US" sz="4900" dirty="0" err="1" smtClean="0"/>
              <a:t>Steimel</a:t>
            </a:r>
            <a:r>
              <a:rPr lang="en-US" sz="4900" dirty="0"/>
              <a:t>, PIP-II Project Electrical Engineer</a:t>
            </a:r>
          </a:p>
          <a:p>
            <a:pPr marL="0" indent="0">
              <a:buNone/>
            </a:pPr>
            <a:r>
              <a:rPr lang="en-US" sz="3100" dirty="0" err="1"/>
              <a:t>Fermilab</a:t>
            </a:r>
            <a:r>
              <a:rPr lang="en-US" sz="3100" dirty="0"/>
              <a:t> Electrical Engineer – MSEE 1991, University of Michigan, Ann Arbor</a:t>
            </a:r>
          </a:p>
          <a:p>
            <a:pPr lvl="0"/>
            <a:r>
              <a:rPr lang="en-US" dirty="0"/>
              <a:t>1991 AD/Booster</a:t>
            </a:r>
          </a:p>
          <a:p>
            <a:pPr lvl="1"/>
            <a:r>
              <a:rPr lang="en-US" sz="2400" dirty="0"/>
              <a:t>RF Systems engineer for Booster RF systems.</a:t>
            </a:r>
          </a:p>
          <a:p>
            <a:pPr lvl="1"/>
            <a:r>
              <a:rPr lang="en-US" sz="2400" dirty="0"/>
              <a:t>Designer of high bandwidth, beam stability control systems for Booster, Main Ring, and Main Injector.</a:t>
            </a:r>
          </a:p>
          <a:p>
            <a:pPr lvl="0"/>
            <a:r>
              <a:rPr lang="en-US" dirty="0"/>
              <a:t>1996 AD/Luminosity Upgrades</a:t>
            </a:r>
          </a:p>
          <a:p>
            <a:pPr lvl="1"/>
            <a:r>
              <a:rPr lang="en-US" sz="2400" dirty="0"/>
              <a:t>Designer of beam stability control systems for the </a:t>
            </a:r>
            <a:r>
              <a:rPr lang="en-US" sz="2400" dirty="0" err="1"/>
              <a:t>Tevatron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Coordinate proof-of-principle experiment for slip stacking in Main Ring.</a:t>
            </a:r>
          </a:p>
          <a:p>
            <a:pPr lvl="0"/>
            <a:r>
              <a:rPr lang="en-US" dirty="0"/>
              <a:t>1998 AD/</a:t>
            </a:r>
            <a:r>
              <a:rPr lang="en-US" dirty="0" err="1"/>
              <a:t>Tevatron</a:t>
            </a:r>
            <a:endParaRPr lang="en-US" dirty="0"/>
          </a:p>
          <a:p>
            <a:pPr lvl="1"/>
            <a:r>
              <a:rPr lang="en-US" sz="2400" dirty="0"/>
              <a:t>Instrumentation group leader.</a:t>
            </a:r>
          </a:p>
          <a:p>
            <a:pPr lvl="1"/>
            <a:r>
              <a:rPr lang="en-US" sz="2400" dirty="0"/>
              <a:t>Coordinated </a:t>
            </a:r>
            <a:r>
              <a:rPr lang="en-US" sz="2400" dirty="0" smtClean="0"/>
              <a:t>upgrade </a:t>
            </a:r>
            <a:r>
              <a:rPr lang="en-US" sz="2400" dirty="0"/>
              <a:t>of </a:t>
            </a:r>
            <a:r>
              <a:rPr lang="en-US" sz="2400" dirty="0" err="1"/>
              <a:t>Tevatron</a:t>
            </a:r>
            <a:r>
              <a:rPr lang="en-US" sz="2400" dirty="0"/>
              <a:t> BPM processing system.</a:t>
            </a:r>
          </a:p>
          <a:p>
            <a:pPr lvl="1"/>
            <a:r>
              <a:rPr lang="en-US" sz="2400" dirty="0"/>
              <a:t>Continued design and maintenance of beam stability control for </a:t>
            </a:r>
            <a:r>
              <a:rPr lang="en-US" sz="2400" dirty="0" err="1"/>
              <a:t>Tevatron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Designed and implemented beam loading compensation control for Main Injector RF.</a:t>
            </a:r>
          </a:p>
          <a:p>
            <a:pPr lvl="0"/>
            <a:r>
              <a:rPr lang="en-US" dirty="0"/>
              <a:t>2009 AD-APC/HINS</a:t>
            </a:r>
          </a:p>
          <a:p>
            <a:pPr lvl="1"/>
            <a:r>
              <a:rPr lang="en-US" sz="2400" dirty="0"/>
              <a:t>Deputy department head for construction of a linear accelerator for testing the proof-of-principle of running a linear accelerator from a single RF source.</a:t>
            </a:r>
          </a:p>
          <a:p>
            <a:pPr lvl="1"/>
            <a:r>
              <a:rPr lang="en-US" sz="2400" dirty="0"/>
              <a:t>Commissioned 50mA proton ion source, 2.5 MW klystron, 500 kW - 2.5 MeV RFQ, and 6-spoke cavity MEBT beam line.</a:t>
            </a:r>
          </a:p>
          <a:p>
            <a:pPr lvl="0"/>
            <a:r>
              <a:rPr lang="en-US" dirty="0"/>
              <a:t>2012 AD/SRF-Proton</a:t>
            </a:r>
          </a:p>
          <a:p>
            <a:pPr lvl="1"/>
            <a:r>
              <a:rPr lang="en-US" sz="2400" dirty="0"/>
              <a:t>Chief electrical engineer for PXIE beam line.</a:t>
            </a:r>
          </a:p>
          <a:p>
            <a:pPr lvl="1"/>
            <a:r>
              <a:rPr lang="en-US" sz="2400" dirty="0"/>
              <a:t>Managed construction and commissioning of RFQ and cavities for PXIE beam line.</a:t>
            </a:r>
          </a:p>
          <a:p>
            <a:pPr lvl="0"/>
            <a:r>
              <a:rPr lang="en-US" dirty="0"/>
              <a:t>2015 AD/PIP-II</a:t>
            </a:r>
          </a:p>
          <a:p>
            <a:pPr lvl="1"/>
            <a:r>
              <a:rPr lang="en-US" sz="2400" dirty="0"/>
              <a:t>Chief electrical engineer for PIP-II.</a:t>
            </a:r>
          </a:p>
          <a:p>
            <a:pPr lvl="1"/>
            <a:r>
              <a:rPr lang="en-US" sz="2400" dirty="0"/>
              <a:t>IIFC liaison for Level III manager of PIP-II RF Power (Dave Peterson).</a:t>
            </a:r>
          </a:p>
          <a:p>
            <a:pPr lvl="2"/>
            <a:endParaRPr lang="en-US" dirty="0" smtClean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32738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b="1" dirty="0" smtClean="0"/>
              <a:t>RF Power</a:t>
            </a:r>
            <a:r>
              <a:rPr lang="en-US" dirty="0" smtClean="0"/>
              <a:t>” includes</a:t>
            </a:r>
          </a:p>
          <a:p>
            <a:pPr lvl="1"/>
            <a:r>
              <a:rPr lang="en-US" dirty="0" smtClean="0"/>
              <a:t>Amplifiers </a:t>
            </a:r>
          </a:p>
          <a:p>
            <a:pPr lvl="1"/>
            <a:r>
              <a:rPr lang="en-US" dirty="0" smtClean="0"/>
              <a:t>Circulators</a:t>
            </a:r>
          </a:p>
          <a:p>
            <a:pPr lvl="1"/>
            <a:r>
              <a:rPr lang="en-US" dirty="0" smtClean="0"/>
              <a:t>RF Distribution</a:t>
            </a:r>
          </a:p>
          <a:p>
            <a:pPr lvl="2"/>
            <a:r>
              <a:rPr lang="en-US" dirty="0" smtClean="0"/>
              <a:t>Coax transmission lines and waveguide</a:t>
            </a:r>
          </a:p>
          <a:p>
            <a:pPr lvl="2"/>
            <a:r>
              <a:rPr lang="en-US" dirty="0" smtClean="0"/>
              <a:t>Connectors, elbows, adapters, etc.</a:t>
            </a:r>
          </a:p>
          <a:p>
            <a:pPr lvl="2"/>
            <a:r>
              <a:rPr lang="en-US" dirty="0" smtClean="0"/>
              <a:t>Directional Couplers</a:t>
            </a:r>
          </a:p>
          <a:p>
            <a:pPr lvl="2"/>
            <a:r>
              <a:rPr lang="en-US" dirty="0" smtClean="0"/>
              <a:t>Loads</a:t>
            </a:r>
          </a:p>
          <a:p>
            <a:pPr lvl="1"/>
            <a:r>
              <a:rPr lang="en-US" dirty="0" smtClean="0"/>
              <a:t>Controls &amp; Interlocks </a:t>
            </a:r>
            <a:r>
              <a:rPr lang="en-US" sz="1300" dirty="0" smtClean="0"/>
              <a:t>(where not otherwise provided)</a:t>
            </a:r>
            <a:endParaRPr lang="en-US" dirty="0" smtClean="0"/>
          </a:p>
          <a:p>
            <a:pPr lvl="2"/>
            <a:r>
              <a:rPr lang="en-US" dirty="0" smtClean="0"/>
              <a:t>Reflected power and RF leakage detection</a:t>
            </a:r>
          </a:p>
          <a:p>
            <a:pPr lvl="2"/>
            <a:r>
              <a:rPr lang="en-US" dirty="0" smtClean="0"/>
              <a:t>Interface to Accelerator Control Network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</a:t>
            </a:r>
            <a:r>
              <a:rPr lang="en-US" dirty="0" smtClean="0"/>
              <a:t>Phase - Scope </a:t>
            </a:r>
            <a:r>
              <a:rPr lang="en-US" dirty="0"/>
              <a:t>of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8" y="4245429"/>
            <a:ext cx="6520542" cy="189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854543"/>
              </p:ext>
            </p:extLst>
          </p:nvPr>
        </p:nvGraphicFramePr>
        <p:xfrm>
          <a:off x="1013659" y="1304912"/>
          <a:ext cx="6339248" cy="32257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4448"/>
                <a:gridCol w="1603837"/>
                <a:gridCol w="1341027"/>
                <a:gridCol w="1315281"/>
                <a:gridCol w="1074655"/>
              </a:tblGrid>
              <a:tr h="52666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Section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err="1">
                          <a:effectLst/>
                        </a:rPr>
                        <a:t>Num</a:t>
                      </a:r>
                      <a:r>
                        <a:rPr lang="en-US" sz="2000" b="1" u="none" strike="noStrike" dirty="0">
                          <a:effectLst/>
                        </a:rPr>
                        <a:t> of </a:t>
                      </a:r>
                      <a:r>
                        <a:rPr lang="en-US" sz="2000" b="1" u="none" strike="noStrike" dirty="0" err="1">
                          <a:effectLst/>
                        </a:rPr>
                        <a:t>ampl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err="1" smtClean="0">
                          <a:effectLst/>
                        </a:rPr>
                        <a:t>Freq</a:t>
                      </a:r>
                      <a:r>
                        <a:rPr lang="en-US" sz="2000" b="1" u="none" strike="noStrike" dirty="0" smtClean="0">
                          <a:effectLst/>
                        </a:rPr>
                        <a:t> (MHz)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Power (kW)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Duty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RFQ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Buncher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HWR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HWR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SSR1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Pulse/CW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SSR2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Pulse/CW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LB650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Pulse/CW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HB650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Pulse/CW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Phase - Amplifiers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23588" y="5938378"/>
            <a:ext cx="3553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V. Lebedev, FNAL, </a:t>
            </a:r>
            <a:r>
              <a:rPr lang="en-US" sz="1200" dirty="0" smtClean="0"/>
              <a:t>The </a:t>
            </a:r>
            <a:r>
              <a:rPr lang="en-US" sz="1200" dirty="0"/>
              <a:t>PIP-II Reference Design </a:t>
            </a:r>
            <a:r>
              <a:rPr lang="en-US" sz="1200" dirty="0" smtClean="0"/>
              <a:t>Report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654377" y="4780684"/>
            <a:ext cx="2853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= Room Temperature Cavities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8800" y="4800598"/>
            <a:ext cx="794657" cy="283029"/>
          </a:xfrm>
          <a:prstGeom prst="rect">
            <a:avLst/>
          </a:prstGeom>
          <a:solidFill>
            <a:srgbClr val="FF01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54377" y="5190801"/>
            <a:ext cx="2853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= Superconducting Cavities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5210715"/>
            <a:ext cx="794657" cy="283029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683079"/>
          </a:xfrm>
        </p:spPr>
        <p:txBody>
          <a:bodyPr/>
          <a:lstStyle/>
          <a:p>
            <a:r>
              <a:rPr lang="en-US" dirty="0" smtClean="0"/>
              <a:t>Linac RF Power through SSR1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Phase - Scope </a:t>
            </a:r>
            <a:r>
              <a:rPr lang="en-US" dirty="0"/>
              <a:t>of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67" y="1726672"/>
            <a:ext cx="7732266" cy="2242145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2250" y="4335226"/>
            <a:ext cx="8672513" cy="1688502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Additional Test Areas</a:t>
            </a:r>
          </a:p>
          <a:p>
            <a:pPr lvl="1"/>
            <a:r>
              <a:rPr lang="en-US" dirty="0" smtClean="0"/>
              <a:t>650 MHz RF Power for STC and Coupler Test Stand using Fermilab owned 30 kW IOT amplifiers</a:t>
            </a:r>
          </a:p>
          <a:p>
            <a:pPr lvl="1"/>
            <a:r>
              <a:rPr lang="en-US" dirty="0" smtClean="0"/>
              <a:t>650 MHz RF Power for HTS-2 and CMTS using RRCAT </a:t>
            </a:r>
            <a:r>
              <a:rPr lang="en-US" dirty="0"/>
              <a:t>40 kW Solid State Amplifiers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05867" y="1652629"/>
            <a:ext cx="4570861" cy="711432"/>
          </a:xfrm>
          <a:prstGeom prst="roundRect">
            <a:avLst/>
          </a:prstGeom>
          <a:noFill/>
          <a:ln w="603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90800" y="1313089"/>
            <a:ext cx="89123" cy="282521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5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FRONT </a:t>
            </a:r>
            <a:r>
              <a:rPr lang="en-US" dirty="0"/>
              <a:t>END 162.5 MHZ RF </a:t>
            </a:r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Installation, Verification and Commissioning of 75 kW amplifiers for RFQ </a:t>
            </a:r>
            <a:r>
              <a:rPr lang="en-US" dirty="0" smtClean="0">
                <a:solidFill>
                  <a:srgbClr val="00B050"/>
                </a:solidFill>
              </a:rPr>
              <a:t>(Done)</a:t>
            </a:r>
          </a:p>
          <a:p>
            <a:pPr lvl="1"/>
            <a:r>
              <a:rPr lang="en-US" dirty="0"/>
              <a:t>PLC Interlocks</a:t>
            </a:r>
          </a:p>
          <a:p>
            <a:pPr lvl="1"/>
            <a:r>
              <a:rPr lang="en-US" dirty="0"/>
              <a:t>Installation &amp; Verification of 3kW Amplifiers</a:t>
            </a:r>
          </a:p>
          <a:p>
            <a:pPr lvl="1"/>
            <a:r>
              <a:rPr lang="en-US" dirty="0"/>
              <a:t>Installation and Commissioning of 3kW </a:t>
            </a:r>
            <a:r>
              <a:rPr lang="en-US" dirty="0" smtClean="0"/>
              <a:t>Distribution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SRF CAVITY 162.5 MHZ RF POWER </a:t>
            </a:r>
            <a:endParaRPr lang="en-US" dirty="0" smtClean="0"/>
          </a:p>
          <a:p>
            <a:pPr lvl="1"/>
            <a:r>
              <a:rPr lang="en-US" dirty="0"/>
              <a:t>Procurement and Testing of 7kW Amplifiers</a:t>
            </a:r>
          </a:p>
          <a:p>
            <a:pPr lvl="1"/>
            <a:r>
              <a:rPr lang="en-US" dirty="0"/>
              <a:t>Procurement, Testing, and Commissioning of 7kW </a:t>
            </a:r>
            <a:r>
              <a:rPr lang="en-US" dirty="0" smtClean="0"/>
              <a:t>Amplifiers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STC 650 MHZ </a:t>
            </a:r>
            <a:r>
              <a:rPr lang="en-US" dirty="0" smtClean="0"/>
              <a:t>POWER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COUPLER TEST STAND 650 MHZ </a:t>
            </a:r>
            <a:r>
              <a:rPr lang="en-US" dirty="0" smtClean="0"/>
              <a:t>POWER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Phase </a:t>
            </a: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325 MHZ RF POWER </a:t>
            </a:r>
            <a:r>
              <a:rPr lang="en-US" dirty="0" smtClean="0"/>
              <a:t>AMPLIFIERS from BARC</a:t>
            </a:r>
            <a:endParaRPr lang="en-US" dirty="0"/>
          </a:p>
          <a:p>
            <a:pPr lvl="1"/>
            <a:r>
              <a:rPr lang="en-US" dirty="0"/>
              <a:t>7 KW Power Amplifier</a:t>
            </a:r>
          </a:p>
          <a:p>
            <a:pPr lvl="2"/>
            <a:r>
              <a:rPr lang="en-US" dirty="0"/>
              <a:t>325 MHz IIFC Liaison</a:t>
            </a:r>
          </a:p>
          <a:p>
            <a:pPr lvl="2"/>
            <a:r>
              <a:rPr lang="en-US" dirty="0"/>
              <a:t>Design of 325 MHz, 7 kW RF Power for </a:t>
            </a:r>
            <a:r>
              <a:rPr lang="en-US" dirty="0" smtClean="0"/>
              <a:t>SSR1 CM</a:t>
            </a:r>
            <a:endParaRPr lang="en-US" dirty="0"/>
          </a:p>
          <a:p>
            <a:pPr lvl="2"/>
            <a:r>
              <a:rPr lang="en-US" dirty="0"/>
              <a:t>First prototype constructed as per BARC design and jointly tested in India</a:t>
            </a:r>
          </a:p>
          <a:p>
            <a:pPr lvl="2"/>
            <a:r>
              <a:rPr lang="en-US" dirty="0"/>
              <a:t>Fabrication and testing of 8 Nos. of 7kW, 325 MHz RF System</a:t>
            </a:r>
          </a:p>
          <a:p>
            <a:pPr lvl="1"/>
            <a:r>
              <a:rPr lang="en-US" dirty="0"/>
              <a:t>Design and Installation of 325 MHz Distribution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650 MHZ RF POWER </a:t>
            </a:r>
            <a:r>
              <a:rPr lang="en-US" dirty="0" smtClean="0"/>
              <a:t>AMPLIFIERS from RRCAT</a:t>
            </a:r>
            <a:endParaRPr lang="en-US" dirty="0"/>
          </a:p>
          <a:p>
            <a:pPr lvl="1"/>
            <a:r>
              <a:rPr lang="en-US" dirty="0"/>
              <a:t>40 KW Power Amplifier</a:t>
            </a:r>
          </a:p>
          <a:p>
            <a:pPr lvl="2"/>
            <a:r>
              <a:rPr lang="en-US" dirty="0"/>
              <a:t>650 MHz IIFC Liaison</a:t>
            </a:r>
          </a:p>
          <a:p>
            <a:pPr lvl="2"/>
            <a:r>
              <a:rPr lang="en-US" dirty="0"/>
              <a:t>Design of 650 MHz, 40 kW RF Power for HTS-2 &amp; CMTF</a:t>
            </a:r>
          </a:p>
          <a:p>
            <a:pPr lvl="2"/>
            <a:r>
              <a:rPr lang="en-US" dirty="0"/>
              <a:t>First prototype constructed &amp; tested as per RRCAT design </a:t>
            </a:r>
          </a:p>
          <a:p>
            <a:pPr lvl="2"/>
            <a:r>
              <a:rPr lang="en-US" dirty="0"/>
              <a:t>Fabrication and testing of 2 Nos. of 40kW, 650 MHz RF System</a:t>
            </a:r>
          </a:p>
          <a:p>
            <a:pPr lvl="2"/>
            <a:r>
              <a:rPr lang="en-US" dirty="0"/>
              <a:t>Fabrication and testing of 6 Nos. of 40kW, 650 MHz RF System for CMTF</a:t>
            </a:r>
          </a:p>
          <a:p>
            <a:pPr lvl="2"/>
            <a:r>
              <a:rPr lang="en-US" dirty="0"/>
              <a:t>Design and Installation of 650 MHz Distribution HTS-2</a:t>
            </a:r>
          </a:p>
          <a:p>
            <a:pPr lvl="2"/>
            <a:r>
              <a:rPr lang="en-US" dirty="0"/>
              <a:t>Design and Installation of 650 MHz Distribution CMTS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Phase </a:t>
            </a:r>
            <a:r>
              <a:rPr lang="en-US" dirty="0" smtClean="0"/>
              <a:t>Goals cont’d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992062"/>
            <a:ext cx="8512794" cy="1412583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SigmaPhi</a:t>
            </a:r>
            <a:r>
              <a:rPr lang="en-US" sz="2200" dirty="0" smtClean="0"/>
              <a:t> 162.5 MHz, 75 kW amplifiers for RFQ are operational.</a:t>
            </a:r>
          </a:p>
          <a:p>
            <a:pPr lvl="1"/>
            <a:r>
              <a:rPr lang="en-US" sz="2000" dirty="0" smtClean="0"/>
              <a:t>First RF out of amplifier #1 Sept 2014 &amp; #2 Nov 2014</a:t>
            </a:r>
          </a:p>
          <a:p>
            <a:pPr lvl="1"/>
            <a:r>
              <a:rPr lang="en-US" sz="2000" dirty="0" smtClean="0"/>
              <a:t>First power to RFQ February 15, 2016</a:t>
            </a:r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 smtClean="0"/>
              <a:t>R&amp;D Status – RFQ Amplifiers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71" y="2283738"/>
            <a:ext cx="4589530" cy="34421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00027" y="5745583"/>
            <a:ext cx="3498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SigmaPhi</a:t>
            </a:r>
            <a:r>
              <a:rPr lang="en-US" sz="1600" dirty="0"/>
              <a:t> 162.5 MHz 75 kW Amplifiers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22250" y="2130458"/>
            <a:ext cx="4332221" cy="35954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Over 29.8 million pulses and 368 hours of CW operation</a:t>
            </a:r>
          </a:p>
          <a:p>
            <a:pPr lvl="1"/>
            <a:r>
              <a:rPr lang="en-US" sz="2000" dirty="0" smtClean="0"/>
              <a:t>Some failures</a:t>
            </a:r>
          </a:p>
          <a:p>
            <a:pPr lvl="2"/>
            <a:r>
              <a:rPr lang="en-US" sz="1800" dirty="0" smtClean="0"/>
              <a:t>RF “Slices” had some poor solder and water tubing joints</a:t>
            </a:r>
          </a:p>
          <a:p>
            <a:pPr lvl="2"/>
            <a:r>
              <a:rPr lang="en-US" sz="1800" dirty="0" smtClean="0"/>
              <a:t>480VAC input terminals insufficiently torqued</a:t>
            </a:r>
          </a:p>
          <a:p>
            <a:pPr lvl="2"/>
            <a:r>
              <a:rPr lang="en-US" sz="1800" dirty="0" smtClean="0"/>
              <a:t>Some intermittent CAN Bus and Ethernet communications</a:t>
            </a:r>
          </a:p>
          <a:p>
            <a:pPr lvl="1"/>
            <a:r>
              <a:rPr lang="en-US" sz="2000" dirty="0" smtClean="0"/>
              <a:t>Work continues on the module and slice test stand.</a:t>
            </a:r>
          </a:p>
        </p:txBody>
      </p:sp>
    </p:spTree>
    <p:extLst>
      <p:ext uri="{BB962C8B-B14F-4D97-AF65-F5344CB8AC3E}">
        <p14:creationId xmlns:p14="http://schemas.microsoft.com/office/powerpoint/2010/main" val="6683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58840EDAFD2A4381E1C28A7443011D" ma:contentTypeVersion="0" ma:contentTypeDescription="Create a new document." ma:contentTypeScope="" ma:versionID="a7c31ca1b796ad545e21ef5b354e5f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8c79c69c4d06f875ba36d11ce76a7c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2E9917-5A65-48B9-A008-9169AE050448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354BF0-A9DD-40DE-BED9-93BD252003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892E2EB-5AA2-4923-A76D-E4FF96165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5534</TotalTime>
  <Words>1938</Words>
  <Application>Microsoft Office PowerPoint</Application>
  <PresentationFormat>On-screen Show (4:3)</PresentationFormat>
  <Paragraphs>341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MS PGothic</vt:lpstr>
      <vt:lpstr>MS PGothic</vt:lpstr>
      <vt:lpstr>Arial</vt:lpstr>
      <vt:lpstr>Calibri</vt:lpstr>
      <vt:lpstr>Geneva</vt:lpstr>
      <vt:lpstr>Helvetica</vt:lpstr>
      <vt:lpstr>Wingdings</vt:lpstr>
      <vt:lpstr>Fermilab_PPT_090815</vt:lpstr>
      <vt:lpstr>PowerPoint Presentation</vt:lpstr>
      <vt:lpstr>Outline</vt:lpstr>
      <vt:lpstr>RF Power - Managers</vt:lpstr>
      <vt:lpstr>Construction Phase - Scope of Work</vt:lpstr>
      <vt:lpstr>Construction Phase - Amplifiers</vt:lpstr>
      <vt:lpstr>R&amp;D Phase - Scope of Work</vt:lpstr>
      <vt:lpstr>R&amp;D Phase Goals</vt:lpstr>
      <vt:lpstr>R&amp;D Phase Goals cont’d</vt:lpstr>
      <vt:lpstr>R&amp;D Status – RFQ Amplifiers</vt:lpstr>
      <vt:lpstr>R&amp;D Status - Amplifiers</vt:lpstr>
      <vt:lpstr>R&amp;D Status - Circulators</vt:lpstr>
      <vt:lpstr>R&amp;D Status – RF Distribution</vt:lpstr>
      <vt:lpstr>R&amp;D Status - 325 MHz RF Power Amplifiers</vt:lpstr>
      <vt:lpstr>R&amp;D Status - 325 MHz RF Power Amplifiers</vt:lpstr>
      <vt:lpstr>R&amp;D Status - 650 MHz RF Power Amplifiers</vt:lpstr>
      <vt:lpstr>R&amp;D IIFC Schedule to complete</vt:lpstr>
      <vt:lpstr>R&amp;D RF Power Milestones and Delivery Goals</vt:lpstr>
      <vt:lpstr>R&amp;D IIFC RF Power Milestones and Delivery Goals</vt:lpstr>
      <vt:lpstr>R&amp;D Division of Responsibility - Fermilab and DAE</vt:lpstr>
      <vt:lpstr>Summary</vt:lpstr>
      <vt:lpstr>Backup</vt:lpstr>
      <vt:lpstr>PowerPoint Presentation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Power</dc:title>
  <dc:creator>David Peterson;James Steimel</dc:creator>
  <cp:lastModifiedBy>David W. Peterson x3073 06491N</cp:lastModifiedBy>
  <cp:revision>138</cp:revision>
  <cp:lastPrinted>2014-01-20T19:40:21Z</cp:lastPrinted>
  <dcterms:created xsi:type="dcterms:W3CDTF">2016-07-25T19:56:26Z</dcterms:created>
  <dcterms:modified xsi:type="dcterms:W3CDTF">2016-11-07T21:07:27Z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0x0101009658840EDAFD2A4381E1C28A7443011D</vt:lpwstr>
  </property>
  <property fmtid="{D5CDD505-2E9C-101B-9397-08002B2CF9AE}" pid="3" name="IsMyDocuments">
    <vt:bool>true</vt:bool>
  </property>
</Properties>
</file>