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25" r:id="rId2"/>
    <p:sldMasterId id="2147484131" r:id="rId3"/>
  </p:sldMasterIdLst>
  <p:notesMasterIdLst>
    <p:notesMasterId r:id="rId26"/>
  </p:notesMasterIdLst>
  <p:handoutMasterIdLst>
    <p:handoutMasterId r:id="rId27"/>
  </p:handoutMasterIdLst>
  <p:sldIdLst>
    <p:sldId id="294" r:id="rId4"/>
    <p:sldId id="329" r:id="rId5"/>
    <p:sldId id="298" r:id="rId6"/>
    <p:sldId id="299" r:id="rId7"/>
    <p:sldId id="301" r:id="rId8"/>
    <p:sldId id="302" r:id="rId9"/>
    <p:sldId id="300" r:id="rId10"/>
    <p:sldId id="304" r:id="rId11"/>
    <p:sldId id="303" r:id="rId12"/>
    <p:sldId id="309" r:id="rId13"/>
    <p:sldId id="305" r:id="rId14"/>
    <p:sldId id="306" r:id="rId15"/>
    <p:sldId id="311" r:id="rId16"/>
    <p:sldId id="312" r:id="rId17"/>
    <p:sldId id="313" r:id="rId18"/>
    <p:sldId id="314" r:id="rId19"/>
    <p:sldId id="315" r:id="rId20"/>
    <p:sldId id="318" r:id="rId21"/>
    <p:sldId id="320" r:id="rId22"/>
    <p:sldId id="327" r:id="rId23"/>
    <p:sldId id="325" r:id="rId24"/>
    <p:sldId id="328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06600"/>
    <a:srgbClr val="000000"/>
    <a:srgbClr val="404040"/>
    <a:srgbClr val="004C97"/>
    <a:srgbClr val="50504E"/>
    <a:srgbClr val="4E4E4E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1284" y="9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19B93-9E1F-4A22-A880-D39DEB2326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78CA2-75EA-4F42-B0AF-FB097537354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5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1800F4-4579-43AA-8D1C-4C601C6F94A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25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56F2F-62F8-4BD5-83E6-D3C20E36CF7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00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B54F8A-A4D5-4456-AF3F-D990255E9FC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2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96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78CA2-75EA-4F42-B0AF-FB097537354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53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1800F4-4579-43AA-8D1C-4C601C6F94A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170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56F2F-62F8-4BD5-83E6-D3C20E36CF7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23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B54F8A-A4D5-4456-AF3F-D990255E9FC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46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0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200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200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200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MS PGothic" panose="020B0600070205080204" pitchFamily="34" charset="-128"/>
              </a:rPr>
              <a:t>11/15/2016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MS PGothic" panose="020B0600070205080204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MS PGothic" panose="020B0600070205080204" pitchFamily="34" charset="-128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MS PGothic" panose="020B0600070205080204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7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Ioanis Kourbanis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50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E6ED46-57A2-47C0-A64C-B6DFECAB6C7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71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E6ED46-57A2-47C0-A64C-B6DFECAB6C7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4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Ioanis Kourbanis</a:t>
            </a:r>
            <a:r>
              <a:rPr lang="en-US" dirty="0"/>
              <a:t>	</a:t>
            </a:r>
          </a:p>
          <a:p>
            <a:r>
              <a:rPr lang="en-US" dirty="0" smtClean="0"/>
              <a:t>DOE Independent Project Review of PIP-II</a:t>
            </a:r>
            <a:endParaRPr lang="en-US" dirty="0"/>
          </a:p>
          <a:p>
            <a:r>
              <a:rPr lang="en-US" dirty="0" smtClean="0"/>
              <a:t>15 November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Booster/Recycler/Main Injector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design for injection girder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2101746"/>
            <a:ext cx="7789808" cy="3404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0602" y="1540701"/>
            <a:ext cx="654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New shorter gradient magnets; larger absorber outside the magnet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726478" y="1077238"/>
            <a:ext cx="135281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D. Johnson</a:t>
            </a:r>
            <a:endParaRPr lang="en-US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Booster magnet system</a:t>
            </a:r>
          </a:p>
          <a:p>
            <a:pPr lvl="1"/>
            <a:r>
              <a:rPr lang="en-US" dirty="0" smtClean="0"/>
              <a:t>Booster is a 15 Hz resonance system</a:t>
            </a:r>
          </a:p>
          <a:p>
            <a:r>
              <a:rPr lang="en-US" dirty="0" smtClean="0"/>
              <a:t>Pulsed devices</a:t>
            </a:r>
          </a:p>
          <a:p>
            <a:pPr lvl="1"/>
            <a:r>
              <a:rPr lang="en-US" dirty="0" smtClean="0"/>
              <a:t>Injection bump</a:t>
            </a:r>
          </a:p>
          <a:p>
            <a:pPr lvl="1"/>
            <a:r>
              <a:rPr lang="en-US" dirty="0" smtClean="0"/>
              <a:t>Extraction systems</a:t>
            </a:r>
          </a:p>
          <a:p>
            <a:pPr lvl="2"/>
            <a:r>
              <a:rPr lang="en-US" dirty="0" smtClean="0"/>
              <a:t>Kickers </a:t>
            </a:r>
          </a:p>
          <a:p>
            <a:pPr lvl="2"/>
            <a:r>
              <a:rPr lang="en-US" dirty="0" err="1" smtClean="0"/>
              <a:t>Septas</a:t>
            </a:r>
            <a:endParaRPr lang="en-US" dirty="0" smtClean="0"/>
          </a:p>
          <a:p>
            <a:pPr lvl="2"/>
            <a:r>
              <a:rPr lang="en-US" dirty="0" smtClean="0"/>
              <a:t>Correctors</a:t>
            </a:r>
          </a:p>
          <a:p>
            <a:r>
              <a:rPr lang="en-US" dirty="0" smtClean="0"/>
              <a:t>Controls</a:t>
            </a:r>
          </a:p>
          <a:p>
            <a:pPr lvl="1"/>
            <a:r>
              <a:rPr lang="en-US" dirty="0" smtClean="0"/>
              <a:t>Lab built around 15 Hz clock system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Hz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87" y="1746386"/>
            <a:ext cx="4432176" cy="194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1"/>
          <a:stretch/>
        </p:blipFill>
        <p:spPr>
          <a:xfrm>
            <a:off x="5844416" y="3840001"/>
            <a:ext cx="3159760" cy="1280160"/>
          </a:xfrm>
          <a:prstGeom prst="rect">
            <a:avLst/>
          </a:prstGeom>
          <a:ln>
            <a:solidFill>
              <a:srgbClr val="99D6EA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" y="5523978"/>
            <a:ext cx="8672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Complete the 20 Hz studies</a:t>
            </a:r>
            <a:endParaRPr lang="en-US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Magnets 20 Hz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914400"/>
            <a:ext cx="9144000" cy="556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We have looked at Booster 20 Hz operations several times….most recently by AD/EE support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(George Krafczyk)</a:t>
            </a: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4C97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‘Measurements were performed on both a Booster gradient magnet and a Booster choke with the intent to compare the </a:t>
            </a:r>
            <a:r>
              <a:rPr kumimoji="0" 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4C97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15 Hz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4C97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losses with the </a:t>
            </a:r>
            <a:r>
              <a:rPr kumimoji="0" 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4C97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20 Hz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4C97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losses for a proposed Booster upgrade.’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This analysis suggests that running the booster at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20 Hz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with a current equal to the present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15 Hz Booster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will require about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3.9%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more power.  Capacitor voltage will increase by about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32%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and the resonant capacitor at each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“Girder”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must decrease from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~8.33 mF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to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~4.69 mF. 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This also carries the implication that the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RMS current per µF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will also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increase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as well.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/>
              <a:ea typeface="MS PGothic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35" y="4039700"/>
            <a:ext cx="6172200" cy="215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MI/RR Performance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599" y="6498384"/>
            <a:ext cx="2716823" cy="294715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DOE IPR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359" y="6468409"/>
            <a:ext cx="314417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1324378"/>
            <a:ext cx="57626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50013" y="1846385"/>
            <a:ext cx="2324711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Slip stack and accelerate 50% more intensity.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Run MI at lower energies.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13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MI/RR Accelerator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slip stack and accelerate 50% more intensity.</a:t>
            </a:r>
          </a:p>
          <a:p>
            <a:pPr lvl="1"/>
            <a:r>
              <a:rPr lang="en-US" dirty="0" smtClean="0"/>
              <a:t>Power loss from slip stacking (8 GeV)</a:t>
            </a:r>
          </a:p>
          <a:p>
            <a:pPr lvl="1"/>
            <a:r>
              <a:rPr lang="en-US" dirty="0" smtClean="0"/>
              <a:t>RF Power (Acceleration)</a:t>
            </a:r>
          </a:p>
          <a:p>
            <a:pPr lvl="0"/>
            <a:r>
              <a:rPr lang="en-US" dirty="0"/>
              <a:t>Running Recycler 53 MHz Cavities </a:t>
            </a:r>
            <a:r>
              <a:rPr lang="en-US" dirty="0" smtClean="0"/>
              <a:t>CW (Running at 60 GeV)</a:t>
            </a:r>
          </a:p>
          <a:p>
            <a:r>
              <a:rPr lang="en-US" dirty="0" smtClean="0"/>
              <a:t>Transition crossing.</a:t>
            </a:r>
          </a:p>
          <a:p>
            <a:r>
              <a:rPr lang="en-US" dirty="0" smtClean="0"/>
              <a:t>Electron cloud.</a:t>
            </a:r>
          </a:p>
          <a:p>
            <a:r>
              <a:rPr lang="en-US" dirty="0" smtClean="0"/>
              <a:t>Beam loss control/mitigation.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9964" y="6515100"/>
            <a:ext cx="2405990" cy="241300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515100"/>
            <a:ext cx="322729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Stacking in the Recycler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maintain the same power loss from slip stacking with 50% more intensity per bunch (120 GeV operation).</a:t>
            </a:r>
          </a:p>
          <a:p>
            <a:pPr lvl="1"/>
            <a:r>
              <a:rPr lang="en-US" dirty="0" smtClean="0"/>
              <a:t>Increase slip stacking efficiency from 95% to 97%.</a:t>
            </a:r>
          </a:p>
          <a:p>
            <a:pPr lvl="1"/>
            <a:r>
              <a:rPr lang="en-US" dirty="0" smtClean="0"/>
              <a:t>Limits on longitudinal </a:t>
            </a:r>
            <a:r>
              <a:rPr lang="en-US" dirty="0"/>
              <a:t>e</a:t>
            </a:r>
            <a:r>
              <a:rPr lang="en-US" dirty="0" smtClean="0"/>
              <a:t>mittance and bunch height from Booster beam are not much different than the </a:t>
            </a:r>
            <a:r>
              <a:rPr lang="en-US" dirty="0" err="1" smtClean="0"/>
              <a:t>NOvA</a:t>
            </a:r>
            <a:r>
              <a:rPr lang="en-US" dirty="0" smtClean="0"/>
              <a:t> ones due to the higher frequency separation and RF voltage.</a:t>
            </a:r>
          </a:p>
          <a:p>
            <a:pPr lvl="1"/>
            <a:r>
              <a:rPr lang="en-US" dirty="0" smtClean="0"/>
              <a:t>Higher chromaticity will be required.</a:t>
            </a:r>
          </a:p>
          <a:p>
            <a:r>
              <a:rPr lang="en-US" dirty="0" smtClean="0"/>
              <a:t>For MI operation at energies lower than 120 GeV the power loss will increase up to 50% in both MI and RR.</a:t>
            </a:r>
          </a:p>
          <a:p>
            <a:pPr lvl="1"/>
            <a:r>
              <a:rPr lang="en-US" dirty="0" smtClean="0"/>
              <a:t>Have no un-controlled losses (Collimators).</a:t>
            </a:r>
          </a:p>
          <a:p>
            <a:pPr lvl="1"/>
            <a:r>
              <a:rPr lang="en-US" dirty="0" smtClean="0"/>
              <a:t>Collimators should be able to handle the extra loss.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915" y="6494928"/>
            <a:ext cx="2728862" cy="261471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494929"/>
            <a:ext cx="269315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6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and Required MI RF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8636" y="6462514"/>
            <a:ext cx="2592633" cy="241300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18" y="1181941"/>
            <a:ext cx="65436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6450" y="5595108"/>
            <a:ext cx="768312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 RF System does not have the power to accelerate the PIP-II Beam intensities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011" y="1181942"/>
            <a:ext cx="143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211" y="4930588"/>
            <a:ext cx="7664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Maximum Beam Intensity capable with current RF system. It is 27% higher than the required Beam Intensity for PIP I (4.9E13).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0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RF Options for higher power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 the current RF cavities with two power tubes instead of one in a push-pull configuration.</a:t>
            </a:r>
          </a:p>
          <a:p>
            <a:pPr lvl="1"/>
            <a:r>
              <a:rPr lang="en-US" dirty="0" smtClean="0"/>
              <a:t>Need to double the number of modulators and solid state drivers.</a:t>
            </a:r>
          </a:p>
          <a:p>
            <a:r>
              <a:rPr lang="en-US" dirty="0" smtClean="0"/>
              <a:t>Use a new more powerful power tube (EIMAC 4CW250,000B).</a:t>
            </a:r>
          </a:p>
          <a:p>
            <a:pPr lvl="1"/>
            <a:r>
              <a:rPr lang="en-US" dirty="0" smtClean="0"/>
              <a:t>New mounting configuration (much longer tube).</a:t>
            </a:r>
          </a:p>
          <a:p>
            <a:pPr lvl="1"/>
            <a:r>
              <a:rPr lang="en-US" dirty="0" smtClean="0"/>
              <a:t>New modulators and upgraded PA cooling.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Test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evaluate both options.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 estimate ~2 years </a:t>
            </a:r>
            <a:r>
              <a:rPr lang="en-US" dirty="0" smtClean="0">
                <a:solidFill>
                  <a:srgbClr val="FF0000"/>
                </a:solidFill>
              </a:rPr>
              <a:t>to evaluate both options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8287" y="6515100"/>
            <a:ext cx="2624382" cy="241300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7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RR RF Cavities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3341"/>
            <a:ext cx="7962900" cy="4810259"/>
          </a:xfrm>
        </p:spPr>
        <p:txBody>
          <a:bodyPr/>
          <a:lstStyle/>
          <a:p>
            <a:r>
              <a:rPr lang="en-US" dirty="0" smtClean="0"/>
              <a:t>The present Recycler 53 MHz cavities used for slip stacking have a high power dissipation (90 KW, 60% DF) because of the low R/Q (13 Ohms).</a:t>
            </a:r>
          </a:p>
          <a:p>
            <a:r>
              <a:rPr lang="en-US" dirty="0" smtClean="0"/>
              <a:t>Running MI at energies as low as 60 GeV will require the slip stacking cavities to run CW.</a:t>
            </a:r>
          </a:p>
          <a:p>
            <a:r>
              <a:rPr lang="en-US" dirty="0" smtClean="0"/>
              <a:t>Running Booster at 20 Hz will require higher RF voltage (140 KV instead of 80 KV).</a:t>
            </a:r>
          </a:p>
          <a:p>
            <a:pPr lvl="1"/>
            <a:r>
              <a:rPr lang="en-US" dirty="0" smtClean="0"/>
              <a:t>We only have space for 3 cavities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Design a cavity with </a:t>
            </a:r>
            <a:r>
              <a:rPr lang="en-US" dirty="0" smtClean="0">
                <a:solidFill>
                  <a:srgbClr val="FF0000"/>
                </a:solidFill>
              </a:rPr>
              <a:t>higher R/Q and active beam loading compensation.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Preliminary design exists.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Estimate ~ 2years to finalizing the design and be ready to build a prototype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7882" y="6488205"/>
            <a:ext cx="2487706" cy="241300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508376"/>
            <a:ext cx="309282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crossing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design of a first order gamma-t jump system for the Main Injector was </a:t>
                </a:r>
                <a:r>
                  <a:rPr lang="en-US" dirty="0" smtClean="0"/>
                  <a:t>developed</a:t>
                </a:r>
                <a:r>
                  <a:rPr lang="en-US" dirty="0" smtClean="0"/>
                  <a:t> </a:t>
                </a:r>
                <a:r>
                  <a:rPr lang="en-US" dirty="0" smtClean="0"/>
                  <a:t>as part of the Project X Reference design</a:t>
                </a:r>
                <a:r>
                  <a:rPr lang="en-US" dirty="0"/>
                  <a:t> </a:t>
                </a:r>
                <a:r>
                  <a:rPr lang="en-US" dirty="0" smtClean="0"/>
                  <a:t>(2.3 MW operation). </a:t>
                </a:r>
              </a:p>
              <a:p>
                <a:r>
                  <a:rPr lang="en-US" dirty="0" smtClean="0"/>
                  <a:t>Transition crossing simulations for the PIP II intensities and emittances have confirmed that the gamma-t jump system is needed for loss free transition crossing.</a:t>
                </a:r>
              </a:p>
              <a:p>
                <a:pPr lvl="1"/>
                <a:r>
                  <a:rPr lang="en-US" dirty="0" smtClean="0"/>
                  <a:t>Only half of the originally planned gamma-t jump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1/2 unit) will be required.</a:t>
                </a:r>
              </a:p>
              <a:p>
                <a:pPr lvl="1"/>
                <a:r>
                  <a:rPr lang="en-US" dirty="0" smtClean="0"/>
                  <a:t>We plan to revisit the MI transition crossing simulations with the new codes currently under development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Design and build a gamma-t quadrupole.</a:t>
                </a: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39" t="-1711" r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7524" y="6515100"/>
            <a:ext cx="2392729" cy="241300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14119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72742" y="6535644"/>
            <a:ext cx="1076325" cy="241300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7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Acting Level 3 Manager for Existing Accelerator Upgrades.</a:t>
            </a:r>
            <a:endParaRPr lang="en-US" dirty="0"/>
          </a:p>
          <a:p>
            <a:r>
              <a:rPr lang="en-US" dirty="0"/>
              <a:t>Relevant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Main Injector Department Head.</a:t>
            </a:r>
          </a:p>
          <a:p>
            <a:pPr lvl="1"/>
            <a:r>
              <a:rPr lang="en-US" dirty="0" smtClean="0"/>
              <a:t>L3 Manager for </a:t>
            </a:r>
            <a:r>
              <a:rPr lang="en-US" dirty="0" err="1" smtClean="0"/>
              <a:t>NOvA</a:t>
            </a:r>
            <a:r>
              <a:rPr lang="en-US" dirty="0" smtClean="0"/>
              <a:t> Main Injector Upgrades.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Ioanis Kourbanis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MS PGothic" panose="020B0600070205080204" pitchFamily="34" charset="-128"/>
              </a:rPr>
              <a:t>11/15/2016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78CA2-75EA-4F42-B0AF-FB09753735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MS PGothic" panose="020B0600070205080204" pitchFamily="34" charset="-128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26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</p:spPr>
        <p:txBody>
          <a:bodyPr/>
          <a:lstStyle/>
          <a:p>
            <a:r>
              <a:rPr lang="en-US" dirty="0" smtClean="0"/>
              <a:t>MI Transition crossing simulations with a gamma-t jump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30" y="1043046"/>
            <a:ext cx="8672513" cy="49878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78CA2-75EA-4F42-B0AF-FB0975373545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1691071"/>
            <a:ext cx="3813464" cy="1322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3023356"/>
            <a:ext cx="3819815" cy="1653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469565"/>
            <a:ext cx="3819815" cy="1653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1071"/>
            <a:ext cx="3418609" cy="2093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1279"/>
            <a:ext cx="3418609" cy="21093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84465" y="1174176"/>
            <a:ext cx="2966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</a:rPr>
              <a:t>Longitudinal Distributions at 40 GeV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842" y="1222571"/>
            <a:ext cx="3248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</a:rPr>
              <a:t>Lattice Functions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6338" y="1679958"/>
            <a:ext cx="1547446" cy="40011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50505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SYNERGIA Simulations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R. Ainsworth et 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9204" y="2049864"/>
            <a:ext cx="11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No-Jump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4820" y="4193028"/>
                <a:ext cx="1108735" cy="3456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087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08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08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08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kumimoji="0" lang="en-US" sz="1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087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𝐮𝐧𝐢𝐭</m:t>
                      </m:r>
                      <m:r>
                        <a:rPr kumimoji="0" lang="en-US" sz="1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087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en-US" sz="1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087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𝐣𝐮𝐦𝐩</m:t>
                      </m:r>
                    </m:oMath>
                  </m:oMathPara>
                </a14:m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820" y="4193028"/>
                <a:ext cx="1108735" cy="345672"/>
              </a:xfrm>
              <a:prstGeom prst="rect">
                <a:avLst/>
              </a:prstGeom>
              <a:blipFill>
                <a:blip r:embed="rId6"/>
                <a:stretch>
                  <a:fillRect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1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understand and control the space charge losses with the higher intensity beam in MI and Recycler.</a:t>
            </a:r>
          </a:p>
          <a:p>
            <a:pPr lvl="1"/>
            <a:r>
              <a:rPr lang="en-US" dirty="0" smtClean="0"/>
              <a:t>In MI the collimators intercept most of these losses.</a:t>
            </a:r>
          </a:p>
          <a:p>
            <a:pPr lvl="1"/>
            <a:r>
              <a:rPr lang="en-US" dirty="0" smtClean="0"/>
              <a:t>One primary and two secondary collimators were installed</a:t>
            </a:r>
            <a:r>
              <a:rPr lang="en-US" dirty="0"/>
              <a:t> </a:t>
            </a:r>
            <a:r>
              <a:rPr lang="en-US" dirty="0" smtClean="0"/>
              <a:t>during the current shutdown in the Recycler. </a:t>
            </a:r>
          </a:p>
          <a:p>
            <a:r>
              <a:rPr lang="en-US" dirty="0" smtClean="0"/>
              <a:t>Realistic simulations(real apertures, magnet multipoles, space charge..) using SYNERGIA are under way.</a:t>
            </a:r>
          </a:p>
          <a:p>
            <a:pPr lvl="1"/>
            <a:r>
              <a:rPr lang="en-US" dirty="0" smtClean="0"/>
              <a:t>Comparing slip  stacking in PIP II to current</a:t>
            </a:r>
            <a:r>
              <a:rPr lang="en-US" dirty="0"/>
              <a:t> </a:t>
            </a:r>
            <a:r>
              <a:rPr lang="en-US" dirty="0" smtClean="0"/>
              <a:t>operations.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77370" y="6394450"/>
            <a:ext cx="2652692" cy="241300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394450"/>
            <a:ext cx="497541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Booster injection girder for PIP II is the biggest item that we need to finalize the design.</a:t>
            </a:r>
          </a:p>
          <a:p>
            <a:r>
              <a:rPr lang="en-US" dirty="0" smtClean="0"/>
              <a:t>The progress that being made in Booster higher flux operations will help us understand most of the high intensity PIP II issues.</a:t>
            </a:r>
          </a:p>
          <a:p>
            <a:r>
              <a:rPr lang="en-US" dirty="0" smtClean="0"/>
              <a:t>We need to establish </a:t>
            </a:r>
            <a:r>
              <a:rPr lang="en-US" dirty="0"/>
              <a:t>a</a:t>
            </a:r>
            <a:r>
              <a:rPr lang="en-US" dirty="0" smtClean="0"/>
              <a:t> plan for upgrading the MI RF power and finalize the design of the RR 53 MHz ASAP.</a:t>
            </a:r>
          </a:p>
          <a:p>
            <a:r>
              <a:rPr lang="en-US" dirty="0" smtClean="0"/>
              <a:t>Loss control in MI/Recycler will continue to be a challenge.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78CA2-75EA-4F42-B0AF-FB0975373545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9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Booster in PIP II.</a:t>
            </a:r>
          </a:p>
          <a:p>
            <a:r>
              <a:rPr lang="en-US" dirty="0" smtClean="0"/>
              <a:t>Booster R&amp;D.</a:t>
            </a:r>
          </a:p>
          <a:p>
            <a:r>
              <a:rPr lang="en-US" dirty="0" smtClean="0"/>
              <a:t>MI/RR in PIP II.</a:t>
            </a:r>
          </a:p>
          <a:p>
            <a:r>
              <a:rPr lang="en-US" dirty="0" smtClean="0"/>
              <a:t>MI/RR R&amp;D and Issues.</a:t>
            </a:r>
          </a:p>
          <a:p>
            <a:r>
              <a:rPr lang="en-US" dirty="0" smtClean="0"/>
              <a:t>Conclusions.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Ioanis Kourbanis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0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in PIP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60465"/>
              </p:ext>
            </p:extLst>
          </p:nvPr>
        </p:nvGraphicFramePr>
        <p:xfrm>
          <a:off x="436563" y="996950"/>
          <a:ext cx="5281612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Document" r:id="rId3" imgW="5505414" imgH="3882904" progId="Word.Document.12">
                  <p:embed/>
                </p:oleObj>
              </mc:Choice>
              <mc:Fallback>
                <p:oleObj name="Document" r:id="rId3" imgW="5505414" imgH="3882904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996950"/>
                        <a:ext cx="5281612" cy="372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05015" y="1892164"/>
            <a:ext cx="31389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PIP II will require  </a:t>
            </a:r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50% higher intensity and 33% higher </a:t>
            </a:r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Repetition Rate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 the planned PIP operations.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en-US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PIP flux FY17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2.3e17 </a:t>
            </a:r>
            <a:r>
              <a:rPr lang="en-US" sz="1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pph</a:t>
            </a:r>
            <a:endParaRPr lang="en-US" sz="17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PIP-II </a:t>
            </a:r>
            <a:r>
              <a:rPr lang="en-US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flux: 3.5e17pph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en-US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(15Hz)</a:t>
            </a:r>
          </a:p>
          <a:p>
            <a:r>
              <a:rPr lang="en-US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PIP-II flux: 4.6E17pph (20Hz)</a:t>
            </a:r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4278234" y="1343558"/>
            <a:ext cx="1176672" cy="276447"/>
          </a:xfrm>
          <a:prstGeom prst="ellipse">
            <a:avLst/>
          </a:prstGeom>
          <a:noFill/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8754" y="1831992"/>
            <a:ext cx="1063256" cy="276447"/>
          </a:xfrm>
          <a:prstGeom prst="ellipse">
            <a:avLst/>
          </a:prstGeom>
          <a:noFill/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72130" y="2063626"/>
            <a:ext cx="1063256" cy="276447"/>
          </a:xfrm>
          <a:prstGeom prst="ellipse">
            <a:avLst/>
          </a:prstGeom>
          <a:noFill/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79124" y="2283452"/>
            <a:ext cx="1063256" cy="276447"/>
          </a:xfrm>
          <a:prstGeom prst="ellipse">
            <a:avLst/>
          </a:prstGeom>
          <a:noFill/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34942" y="2496848"/>
            <a:ext cx="1063256" cy="276447"/>
          </a:xfrm>
          <a:prstGeom prst="ellipse">
            <a:avLst/>
          </a:prstGeom>
          <a:noFill/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5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injection point at L11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injection girder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Space charge mitigation: painting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stripping foil system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H°, H- absorber</a:t>
            </a:r>
          </a:p>
          <a:p>
            <a:r>
              <a:rPr lang="en-US" dirty="0" smtClean="0"/>
              <a:t>RF capture</a:t>
            </a:r>
          </a:p>
          <a:p>
            <a:pPr lvl="1"/>
            <a:r>
              <a:rPr lang="en-US" dirty="0" smtClean="0"/>
              <a:t>Capture scheme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harmonic cavities</a:t>
            </a:r>
          </a:p>
          <a:p>
            <a:r>
              <a:rPr lang="en-US" dirty="0" smtClean="0"/>
              <a:t>Transition crossing</a:t>
            </a:r>
          </a:p>
          <a:p>
            <a:r>
              <a:rPr lang="en-US" dirty="0" smtClean="0"/>
              <a:t>Damper upgrades </a:t>
            </a:r>
            <a:endParaRPr lang="en-US" dirty="0"/>
          </a:p>
          <a:p>
            <a:pPr lvl="1"/>
            <a:r>
              <a:rPr lang="en-US" dirty="0" smtClean="0"/>
              <a:t>Longitudinal quad damping during transition</a:t>
            </a:r>
          </a:p>
          <a:p>
            <a:pPr lvl="1"/>
            <a:r>
              <a:rPr lang="en-US" dirty="0" smtClean="0"/>
              <a:t>Longitudinal coupled bunch mode damping at high field</a:t>
            </a:r>
          </a:p>
          <a:p>
            <a:pPr lvl="1"/>
            <a:r>
              <a:rPr lang="en-US" dirty="0" smtClean="0"/>
              <a:t>Transverse dampers for coupled bunch modes.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R&amp;D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Collimation system</a:t>
            </a:r>
          </a:p>
          <a:p>
            <a:pPr lvl="1"/>
            <a:r>
              <a:rPr lang="en-US" dirty="0" smtClean="0"/>
              <a:t>Evaluation of the present system w.r.t expected PIP II</a:t>
            </a:r>
          </a:p>
          <a:p>
            <a:r>
              <a:rPr lang="en-US" dirty="0" smtClean="0"/>
              <a:t>New shielding assessment</a:t>
            </a:r>
          </a:p>
          <a:p>
            <a:r>
              <a:rPr lang="en-US" dirty="0" smtClean="0"/>
              <a:t>Beam quality at extraction</a:t>
            </a:r>
          </a:p>
          <a:p>
            <a:pPr lvl="1"/>
            <a:r>
              <a:rPr lang="en-US" dirty="0" smtClean="0"/>
              <a:t>Beam emittances and </a:t>
            </a:r>
            <a:r>
              <a:rPr lang="en-US" dirty="0" err="1" smtClean="0"/>
              <a:t>dp</a:t>
            </a:r>
            <a:r>
              <a:rPr lang="en-US" dirty="0" smtClean="0"/>
              <a:t>/p</a:t>
            </a:r>
            <a:endParaRPr lang="en-US" dirty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 Hz operation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GMPS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Pulsed systems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(cont’d)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296" y="971550"/>
            <a:ext cx="7045120" cy="50593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 II Injection into Booster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895600"/>
            <a:ext cx="2895600" cy="33568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7848600" y="4953000"/>
            <a:ext cx="457200" cy="381000"/>
          </a:xfrm>
          <a:prstGeom prst="rect">
            <a:avLst/>
          </a:prstGeom>
          <a:noFill/>
          <a:ln w="38100" cap="flat" cmpd="sng" algn="ctr">
            <a:solidFill>
              <a:srgbClr val="0097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mtClean="0">
              <a:solidFill>
                <a:srgbClr val="004C97"/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19800" y="4419600"/>
            <a:ext cx="457200" cy="381000"/>
          </a:xfrm>
          <a:prstGeom prst="rect">
            <a:avLst/>
          </a:prstGeom>
          <a:noFill/>
          <a:ln w="38100" cap="flat" cmpd="sng" algn="ctr">
            <a:solidFill>
              <a:srgbClr val="0097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mtClean="0">
              <a:solidFill>
                <a:srgbClr val="004C97"/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236542"/>
            <a:ext cx="3082556" cy="646331"/>
          </a:xfrm>
          <a:prstGeom prst="rect">
            <a:avLst/>
          </a:prstGeom>
          <a:solidFill>
            <a:srgbClr val="99D6E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Present injection point at L1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New injection point  at L11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446740" y="1365337"/>
            <a:ext cx="1573060" cy="30542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82236" y="2630466"/>
            <a:ext cx="4366364" cy="2322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09786" y="1096147"/>
            <a:ext cx="160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Current </a:t>
            </a:r>
            <a:r>
              <a:rPr lang="en-US" sz="1600" b="1" dirty="0" err="1" smtClean="0"/>
              <a:t>Linac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298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46290"/>
            <a:ext cx="8672513" cy="5059363"/>
          </a:xfrm>
        </p:spPr>
        <p:txBody>
          <a:bodyPr/>
          <a:lstStyle/>
          <a:p>
            <a:r>
              <a:rPr lang="en-US" dirty="0" smtClean="0"/>
              <a:t>Beam can enter either horizontally or vertically.</a:t>
            </a:r>
          </a:p>
          <a:p>
            <a:r>
              <a:rPr lang="en-US" dirty="0" smtClean="0"/>
              <a:t>A new 3 bump system that take 800 MeV beam (2x stronger)</a:t>
            </a:r>
          </a:p>
          <a:p>
            <a:r>
              <a:rPr lang="en-US" dirty="0" smtClean="0"/>
              <a:t>Beam painting to mitigate space charge effects because of longer injection time (0.6 </a:t>
            </a:r>
            <a:r>
              <a:rPr lang="en-US" dirty="0" err="1" smtClean="0"/>
              <a:t>msec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Carbon foil for stripping (315 turns vs 15 turns)</a:t>
            </a:r>
          </a:p>
          <a:p>
            <a:pPr lvl="1"/>
            <a:r>
              <a:rPr lang="en-US" dirty="0" smtClean="0"/>
              <a:t>Lifetime </a:t>
            </a:r>
            <a:r>
              <a:rPr lang="en-US" dirty="0" smtClean="0"/>
              <a:t>effects.</a:t>
            </a:r>
            <a:endParaRPr lang="en-US" dirty="0" smtClean="0"/>
          </a:p>
          <a:p>
            <a:r>
              <a:rPr lang="en-US" dirty="0" smtClean="0"/>
              <a:t>New beam absorber for H° and H-</a:t>
            </a:r>
          </a:p>
          <a:p>
            <a:pPr lvl="1"/>
            <a:r>
              <a:rPr lang="en-US" dirty="0" smtClean="0"/>
              <a:t>Build inside a gradient </a:t>
            </a:r>
            <a:r>
              <a:rPr lang="en-US" dirty="0" smtClean="0"/>
              <a:t>magnet.</a:t>
            </a:r>
            <a:endParaRPr lang="en-US" dirty="0" smtClean="0"/>
          </a:p>
          <a:p>
            <a:pPr lvl="1"/>
            <a:r>
              <a:rPr lang="en-US" dirty="0" smtClean="0"/>
              <a:t>Design new stronger and shorter gradient magnet to make space for an absorber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Finalize the design of the injection girder.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Need about 2 years to finalize the design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Booster injection girder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1864" y="5759434"/>
            <a:ext cx="225692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</a:rPr>
              <a:t>Denotes deliverable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Injection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6" y="971550"/>
            <a:ext cx="6960900" cy="505936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46297" y="1389690"/>
            <a:ext cx="6393711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U</a:t>
            </a:r>
            <a:r>
              <a:rPr lang="en-US" sz="1400" dirty="0" smtClean="0"/>
              <a:t>sing </a:t>
            </a:r>
            <a:r>
              <a:rPr lang="en-US" sz="1400" dirty="0"/>
              <a:t>a three-bump chicane within the unmodified length of the long straight section</a:t>
            </a:r>
          </a:p>
        </p:txBody>
      </p:sp>
    </p:spTree>
    <p:extLst>
      <p:ext uri="{BB962C8B-B14F-4D97-AF65-F5344CB8AC3E}">
        <p14:creationId xmlns:p14="http://schemas.microsoft.com/office/powerpoint/2010/main" val="32753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19659</TotalTime>
  <Words>1333</Words>
  <Application>Microsoft Office PowerPoint</Application>
  <PresentationFormat>On-screen Show (4:3)</PresentationFormat>
  <Paragraphs>214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Cambria Math</vt:lpstr>
      <vt:lpstr>Geneva</vt:lpstr>
      <vt:lpstr>Helvetica</vt:lpstr>
      <vt:lpstr>Wingdings</vt:lpstr>
      <vt:lpstr>Fermilab_PPT_090815</vt:lpstr>
      <vt:lpstr>FNAL_TemplateMac_060514</vt:lpstr>
      <vt:lpstr>1_FNAL_TemplateMac_060514</vt:lpstr>
      <vt:lpstr>Microsoft Word Document</vt:lpstr>
      <vt:lpstr>PowerPoint Presentation</vt:lpstr>
      <vt:lpstr>Ioanis Kourbanis</vt:lpstr>
      <vt:lpstr>Outline</vt:lpstr>
      <vt:lpstr>Booster in PIP II</vt:lpstr>
      <vt:lpstr>Booster R&amp;D </vt:lpstr>
      <vt:lpstr>R&amp;D (cont’d)</vt:lpstr>
      <vt:lpstr>PIP II Injection into Booster</vt:lpstr>
      <vt:lpstr>New Booster injection girder</vt:lpstr>
      <vt:lpstr>Vertical Injection Concept</vt:lpstr>
      <vt:lpstr>Alternative design for injection girder</vt:lpstr>
      <vt:lpstr>20 Hz operations</vt:lpstr>
      <vt:lpstr>Booster Magnets 20 Hz </vt:lpstr>
      <vt:lpstr>MI/RR Performance Requirements</vt:lpstr>
      <vt:lpstr>MI/RR Accelerator Issues</vt:lpstr>
      <vt:lpstr>Slip Stacking in the Recycler</vt:lpstr>
      <vt:lpstr>Present and Required MI RF Capabilities</vt:lpstr>
      <vt:lpstr>MI RF Options for higher power </vt:lpstr>
      <vt:lpstr>New RR RF Cavities </vt:lpstr>
      <vt:lpstr>Transition crossing</vt:lpstr>
      <vt:lpstr>MI Transition crossing simulations with a gamma-t jump</vt:lpstr>
      <vt:lpstr>Loss control</vt:lpstr>
      <vt:lpstr>Conclusions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Ioanis Kourbanis</cp:lastModifiedBy>
  <cp:revision>117</cp:revision>
  <cp:lastPrinted>2014-01-20T19:40:21Z</cp:lastPrinted>
  <dcterms:created xsi:type="dcterms:W3CDTF">2016-07-25T19:56:26Z</dcterms:created>
  <dcterms:modified xsi:type="dcterms:W3CDTF">2016-11-07T21:11:47Z</dcterms:modified>
</cp:coreProperties>
</file>