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60" r:id="rId3"/>
    <p:sldId id="361" r:id="rId4"/>
    <p:sldId id="362" r:id="rId5"/>
    <p:sldId id="375" r:id="rId6"/>
    <p:sldId id="363" r:id="rId7"/>
    <p:sldId id="364" r:id="rId8"/>
    <p:sldId id="365" r:id="rId9"/>
    <p:sldId id="366" r:id="rId10"/>
    <p:sldId id="367" r:id="rId11"/>
    <p:sldId id="368" r:id="rId12"/>
    <p:sldId id="373" r:id="rId13"/>
    <p:sldId id="369" r:id="rId14"/>
    <p:sldId id="374" r:id="rId1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0000"/>
    <a:srgbClr val="00660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1194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7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5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210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Organization and Management Strategy;</a:t>
            </a:r>
          </a:p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1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 is 1.2 MW at start of LBNF/DUNE operations (~2025)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phase is 6 years: 2020-25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dirty="0"/>
              <a:t>CD-3 in FY20</a:t>
            </a:r>
          </a:p>
          <a:p>
            <a:pPr lvl="1"/>
            <a:r>
              <a:rPr lang="en-US" dirty="0"/>
              <a:t>CD-2/3a in FY18/19</a:t>
            </a:r>
          </a:p>
          <a:p>
            <a:pPr lvl="1"/>
            <a:r>
              <a:rPr lang="en-US" dirty="0"/>
              <a:t>CD-1 in FY17</a:t>
            </a:r>
          </a:p>
          <a:p>
            <a:pPr lvl="1"/>
            <a:r>
              <a:rPr lang="en-US" dirty="0"/>
              <a:t>CD-0 in FY16</a:t>
            </a:r>
          </a:p>
          <a:p>
            <a:r>
              <a:rPr lang="en-US" dirty="0"/>
              <a:t>CD-1: Q4FY17 (early date)</a:t>
            </a:r>
          </a:p>
          <a:p>
            <a:pPr lvl="1"/>
            <a:r>
              <a:rPr lang="en-US" dirty="0"/>
              <a:t>CDR</a:t>
            </a:r>
          </a:p>
          <a:p>
            <a:pPr lvl="1"/>
            <a:r>
              <a:rPr lang="en-US" dirty="0"/>
              <a:t>RLS/Cost Estimate</a:t>
            </a:r>
          </a:p>
          <a:p>
            <a:pPr lvl="1"/>
            <a:r>
              <a:rPr lang="en-US" dirty="0"/>
              <a:t>Independent Cost Review</a:t>
            </a:r>
          </a:p>
          <a:p>
            <a:pPr lvl="1"/>
            <a:r>
              <a:rPr lang="en-US" dirty="0"/>
              <a:t>Independent Design Review</a:t>
            </a:r>
          </a:p>
          <a:p>
            <a:pPr lvl="1"/>
            <a:r>
              <a:rPr lang="en-US" dirty="0"/>
              <a:t>Initiate NEPA</a:t>
            </a:r>
          </a:p>
          <a:p>
            <a:pPr lvl="1"/>
            <a:r>
              <a:rPr lang="en-US" dirty="0"/>
              <a:t>Keep R&amp;D on track</a:t>
            </a:r>
          </a:p>
          <a:p>
            <a:pPr lvl="1"/>
            <a:r>
              <a:rPr lang="en-US" dirty="0"/>
              <a:t>Management Additions: APM-ESHQ, PCM, L2Ms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00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768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CD-2/3a: Q1FY19 (early date)</a:t>
            </a:r>
          </a:p>
          <a:p>
            <a:pPr lvl="1"/>
            <a:r>
              <a:rPr lang="en-US" dirty="0"/>
              <a:t>Engineering Design: More engineers, designers, drafters</a:t>
            </a:r>
          </a:p>
          <a:p>
            <a:pPr lvl="1"/>
            <a:r>
              <a:rPr lang="en-US" dirty="0"/>
              <a:t>EVMS: More project controls specialists</a:t>
            </a:r>
          </a:p>
          <a:p>
            <a:pPr lvl="1"/>
            <a:r>
              <a:rPr lang="en-US" dirty="0"/>
              <a:t>Complete NEPA documentation</a:t>
            </a:r>
          </a:p>
          <a:p>
            <a:pPr lvl="1"/>
            <a:r>
              <a:rPr lang="en-US" dirty="0"/>
              <a:t>Keep R&amp;D on track, national and international</a:t>
            </a:r>
          </a:p>
          <a:p>
            <a:pPr lvl="1"/>
            <a:r>
              <a:rPr lang="en-US" dirty="0"/>
              <a:t>Independent design reviews (following </a:t>
            </a:r>
            <a:r>
              <a:rPr lang="en-US" dirty="0" err="1"/>
              <a:t>Fermilab</a:t>
            </a:r>
            <a:r>
              <a:rPr lang="en-US" dirty="0"/>
              <a:t> process)</a:t>
            </a:r>
          </a:p>
          <a:p>
            <a:pPr lvl="1"/>
            <a:r>
              <a:rPr lang="en-US" dirty="0"/>
              <a:t>Joint (</a:t>
            </a:r>
            <a:r>
              <a:rPr lang="en-US" dirty="0" err="1"/>
              <a:t>Fermilab</a:t>
            </a:r>
            <a:r>
              <a:rPr lang="en-US" dirty="0"/>
              <a:t>-India) technical reviews</a:t>
            </a:r>
          </a:p>
          <a:p>
            <a:pPr lvl="1"/>
            <a:r>
              <a:rPr lang="en-US" dirty="0"/>
              <a:t>Finalize international deliverables</a:t>
            </a:r>
          </a:p>
          <a:p>
            <a:pPr lvl="1"/>
            <a:r>
              <a:rPr lang="en-US" dirty="0"/>
              <a:t>Management Additions: CAMs</a:t>
            </a:r>
          </a:p>
          <a:p>
            <a:r>
              <a:rPr lang="en-US" dirty="0"/>
              <a:t>CD-3: Q4FY20 (early date)</a:t>
            </a:r>
          </a:p>
          <a:p>
            <a:pPr lvl="1"/>
            <a:r>
              <a:rPr lang="en-US" dirty="0"/>
              <a:t>Final Design</a:t>
            </a:r>
          </a:p>
          <a:p>
            <a:pPr lvl="1"/>
            <a:r>
              <a:rPr lang="en-US" dirty="0"/>
              <a:t>Independent design reviews</a:t>
            </a:r>
          </a:p>
          <a:p>
            <a:pPr lvl="1"/>
            <a:r>
              <a:rPr lang="en-US" dirty="0"/>
              <a:t>Joint (</a:t>
            </a:r>
            <a:r>
              <a:rPr lang="en-US" dirty="0" err="1"/>
              <a:t>Fermilab</a:t>
            </a:r>
            <a:r>
              <a:rPr lang="en-US" dirty="0"/>
              <a:t>-India) technical reviews</a:t>
            </a:r>
          </a:p>
          <a:p>
            <a:pPr lvl="1"/>
            <a:r>
              <a:rPr lang="en-US" dirty="0"/>
              <a:t>EVMS operational</a:t>
            </a:r>
          </a:p>
          <a:p>
            <a:pPr lvl="1"/>
            <a:r>
              <a:rPr lang="en-US" dirty="0"/>
              <a:t>Complete R&amp;D</a:t>
            </a:r>
          </a:p>
          <a:p>
            <a:pPr lvl="1"/>
            <a:r>
              <a:rPr lang="en-US" dirty="0"/>
              <a:t>Long-lead procurements: </a:t>
            </a:r>
            <a:r>
              <a:rPr lang="en-US" dirty="0" err="1"/>
              <a:t>Nb</a:t>
            </a:r>
            <a:r>
              <a:rPr lang="en-US" dirty="0"/>
              <a:t>, initial cavity contract, </a:t>
            </a:r>
            <a:r>
              <a:rPr lang="en-US" dirty="0" err="1"/>
              <a:t>cryoplant</a:t>
            </a:r>
            <a:r>
              <a:rPr lang="en-US" dirty="0"/>
              <a:t>, civil construction initial site activities</a:t>
            </a:r>
          </a:p>
          <a:p>
            <a:r>
              <a:rPr lang="en-US" dirty="0"/>
              <a:t>CD-4: Q3FY26 (early date)</a:t>
            </a:r>
          </a:p>
          <a:p>
            <a:pPr lvl="1"/>
            <a:r>
              <a:rPr lang="en-US" dirty="0"/>
              <a:t>KPPs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0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Suggested Charge responses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 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Yes. Yes.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specifically…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7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55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PIP-II conceptual design is responsive to the goals established by the Mission Need Statement </a:t>
            </a:r>
          </a:p>
          <a:p>
            <a:pPr lvl="1"/>
            <a:r>
              <a:rPr lang="en-US" dirty="0"/>
              <a:t>Draft CDR exists</a:t>
            </a:r>
          </a:p>
          <a:p>
            <a:pPr lvl="1"/>
            <a:r>
              <a:rPr lang="en-US" dirty="0"/>
              <a:t>CDR to be reviewed by P2MAC in April 2017</a:t>
            </a:r>
          </a:p>
          <a:p>
            <a:r>
              <a:rPr lang="en-US" dirty="0"/>
              <a:t>R&amp;D program mitigates risks associated with the conceptual design</a:t>
            </a:r>
          </a:p>
          <a:p>
            <a:pPr lvl="1"/>
            <a:r>
              <a:rPr lang="en-US" dirty="0"/>
              <a:t>Front end systems test (PIP2IT) and RF controls; SRF development</a:t>
            </a:r>
          </a:p>
          <a:p>
            <a:pPr lvl="1"/>
            <a:r>
              <a:rPr lang="en-US" dirty="0"/>
              <a:t>In collaboration with India/DAE laboratories</a:t>
            </a:r>
          </a:p>
          <a:p>
            <a:pPr lvl="1"/>
            <a:r>
              <a:rPr lang="en-US" dirty="0"/>
              <a:t>Monitored by P2MAC</a:t>
            </a:r>
          </a:p>
          <a:p>
            <a:pPr lvl="1"/>
            <a:r>
              <a:rPr lang="en-US" dirty="0"/>
              <a:t>Planning for completion in FY2020</a:t>
            </a:r>
          </a:p>
          <a:p>
            <a:r>
              <a:rPr lang="en-US" dirty="0"/>
              <a:t>Cost estimate prepared in June 2015 corresponds to the scope included in the conceptual design</a:t>
            </a:r>
          </a:p>
          <a:p>
            <a:pPr lvl="1"/>
            <a:r>
              <a:rPr lang="en-US" dirty="0"/>
              <a:t>Point estimate: $516M; Upper cost range: $650M</a:t>
            </a:r>
          </a:p>
          <a:p>
            <a:pPr lvl="2"/>
            <a:r>
              <a:rPr lang="en-US" dirty="0"/>
              <a:t>Cost to DOE after incorporating international offsets</a:t>
            </a:r>
          </a:p>
          <a:p>
            <a:pPr lvl="1"/>
            <a:r>
              <a:rPr lang="en-US" dirty="0"/>
              <a:t>Some known adjustments to be incorporated at CD-1</a:t>
            </a:r>
          </a:p>
          <a:p>
            <a:pPr lvl="2"/>
            <a:r>
              <a:rPr lang="en-US" dirty="0"/>
              <a:t>Beam commissioning per KPPs</a:t>
            </a:r>
          </a:p>
          <a:p>
            <a:pPr lvl="2"/>
            <a:r>
              <a:rPr lang="en-US" dirty="0"/>
              <a:t>Escalation per assumed funding profile</a:t>
            </a:r>
          </a:p>
          <a:p>
            <a:pPr lvl="2"/>
            <a:r>
              <a:rPr lang="en-US" dirty="0"/>
              <a:t>To be developed as part of RLS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81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55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Resource Loaded Schedule is under development</a:t>
            </a:r>
          </a:p>
          <a:p>
            <a:pPr lvl="1"/>
            <a:r>
              <a:rPr lang="en-US" dirty="0"/>
              <a:t>WBS established</a:t>
            </a:r>
          </a:p>
          <a:p>
            <a:pPr lvl="1"/>
            <a:r>
              <a:rPr lang="en-US" dirty="0"/>
              <a:t>Major elements of the R&amp;D phase incorporated</a:t>
            </a:r>
          </a:p>
          <a:p>
            <a:pPr lvl="1"/>
            <a:r>
              <a:rPr lang="en-US" dirty="0"/>
              <a:t>Major milestones for R&amp;D and construction phases identified</a:t>
            </a:r>
          </a:p>
          <a:p>
            <a:pPr lvl="1"/>
            <a:r>
              <a:rPr lang="en-US" dirty="0"/>
              <a:t>Will extend through construction phase at CD-1</a:t>
            </a:r>
          </a:p>
          <a:p>
            <a:r>
              <a:rPr lang="en-US" dirty="0"/>
              <a:t>An experienced management team is in place that can be expected to successfully execute the PIP-II project.</a:t>
            </a:r>
          </a:p>
          <a:p>
            <a:r>
              <a:rPr lang="en-US" dirty="0"/>
              <a:t>ESH is being integrated into the project, following laboratory policies and procedures</a:t>
            </a:r>
          </a:p>
          <a:p>
            <a:pPr lvl="1"/>
            <a:r>
              <a:rPr lang="en-US" dirty="0"/>
              <a:t>Accelerator shielding and operations requirements at PIP2IT</a:t>
            </a:r>
          </a:p>
          <a:p>
            <a:pPr lvl="1"/>
            <a:r>
              <a:rPr lang="en-US" dirty="0"/>
              <a:t>NEPA strategy developed and initial steps in process</a:t>
            </a:r>
          </a:p>
          <a:p>
            <a:pPr lvl="2"/>
            <a:r>
              <a:rPr lang="en-US" dirty="0"/>
              <a:t>Wetlands delineation</a:t>
            </a:r>
          </a:p>
          <a:p>
            <a:pPr lvl="2"/>
            <a:r>
              <a:rPr lang="en-US" dirty="0"/>
              <a:t>EENF</a:t>
            </a:r>
          </a:p>
          <a:p>
            <a:r>
              <a:rPr lang="en-US" dirty="0"/>
              <a:t>The collaboration with India/DAE labs is maturing and starting to deliver collaboratively developed hardware</a:t>
            </a:r>
          </a:p>
          <a:p>
            <a:pPr lvl="1"/>
            <a:r>
              <a:rPr lang="en-US" dirty="0"/>
              <a:t>Joint R&amp;D document defines the R&amp;D phase deliverables</a:t>
            </a:r>
          </a:p>
          <a:p>
            <a:r>
              <a:rPr lang="en-US" dirty="0"/>
              <a:t>Potential European contributions under discussion</a:t>
            </a:r>
          </a:p>
          <a:p>
            <a:r>
              <a:rPr lang="en-US" dirty="0"/>
              <a:t>We expect to be ready for a CD-1 review in 6-8 months</a:t>
            </a:r>
          </a:p>
          <a:p>
            <a:pPr lvl="1"/>
            <a:r>
              <a:rPr lang="en-US" dirty="0"/>
              <a:t>Most required elements are currently moving forward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Holmes | Organization/Wrap-up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8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Project Organization</a:t>
            </a:r>
          </a:p>
          <a:p>
            <a:r>
              <a:rPr lang="en-US" dirty="0"/>
              <a:t>Management Team</a:t>
            </a:r>
          </a:p>
          <a:p>
            <a:r>
              <a:rPr lang="en-US" dirty="0"/>
              <a:t>R2A2s </a:t>
            </a:r>
          </a:p>
          <a:p>
            <a:r>
              <a:rPr lang="en-US" dirty="0"/>
              <a:t>Project Office Evolution</a:t>
            </a:r>
          </a:p>
          <a:p>
            <a:r>
              <a:rPr lang="en-US" dirty="0"/>
              <a:t>Project Strategy</a:t>
            </a:r>
          </a:p>
          <a:p>
            <a:r>
              <a:rPr lang="en-US" dirty="0"/>
              <a:t>Wrap-up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S. Holmes | Organization/Wrap-up</a:t>
            </a:r>
            <a:endParaRPr lang="en-US" altLang="en-US" sz="900" b="1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3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/>
          <a:lstStyle/>
          <a:p>
            <a:r>
              <a:rPr lang="en-US" dirty="0"/>
              <a:t>We have established an organizational structure that is appropriate for a DOE413.3b project</a:t>
            </a:r>
          </a:p>
          <a:p>
            <a:r>
              <a:rPr lang="en-US" dirty="0"/>
              <a:t>This organization has been leading the R&amp;D phase, and has managed the transition to formal project status over the last year.</a:t>
            </a:r>
          </a:p>
          <a:p>
            <a:pPr lvl="1"/>
            <a:r>
              <a:rPr lang="en-US" dirty="0"/>
              <a:t>The organization is currently ~90% populated through level 3; open positions will be filled as conditions warrant</a:t>
            </a:r>
          </a:p>
          <a:p>
            <a:r>
              <a:rPr lang="en-US" dirty="0"/>
              <a:t>This organization is fully capable of successfully constructing and commissioning an accelerator that will perform as specified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8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6" y="977088"/>
            <a:ext cx="7894841" cy="5284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Organization/Management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955221" y="3337388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5221" y="3830549"/>
            <a:ext cx="3904180" cy="3202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5221" y="4298021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32234" y="5341282"/>
            <a:ext cx="1869897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55221" y="3022740"/>
            <a:ext cx="3904180" cy="1746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Organization/Management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894302"/>
            <a:ext cx="8137979" cy="53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1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Organization/Advisory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Accelerator Advisory Committee reports to the </a:t>
            </a:r>
            <a:r>
              <a:rPr lang="en-US" dirty="0" err="1"/>
              <a:t>Fermilab</a:t>
            </a:r>
            <a:r>
              <a:rPr lang="en-US" dirty="0"/>
              <a:t> Director</a:t>
            </a:r>
          </a:p>
          <a:p>
            <a:pPr lvl="1"/>
            <a:r>
              <a:rPr lang="en-US" dirty="0"/>
              <a:t>Charged to provide advice on the strategic approach and effectiveness of the accelerator program at </a:t>
            </a:r>
            <a:r>
              <a:rPr lang="en-US" dirty="0" err="1"/>
              <a:t>Fermilab</a:t>
            </a:r>
            <a:endParaRPr lang="en-US" dirty="0"/>
          </a:p>
          <a:p>
            <a:pPr lvl="2"/>
            <a:r>
              <a:rPr lang="en-US" dirty="0"/>
              <a:t>Operations and Performance Improvements</a:t>
            </a:r>
          </a:p>
          <a:p>
            <a:pPr lvl="2"/>
            <a:r>
              <a:rPr lang="en-US" dirty="0"/>
              <a:t>Projects</a:t>
            </a:r>
          </a:p>
          <a:p>
            <a:pPr lvl="2"/>
            <a:r>
              <a:rPr lang="en-US" dirty="0"/>
              <a:t>Advanced Accelerator R&amp;D</a:t>
            </a:r>
          </a:p>
          <a:p>
            <a:pPr lvl="1"/>
            <a:r>
              <a:rPr lang="en-US" dirty="0"/>
              <a:t>Chair: John Galambos/Accelerator Physics, Beam Instrumentation, and Ion Source Group Leader/SNS</a:t>
            </a:r>
          </a:p>
          <a:p>
            <a:pPr>
              <a:spcBef>
                <a:spcPts val="1200"/>
              </a:spcBef>
            </a:pPr>
            <a:r>
              <a:rPr lang="en-US" dirty="0"/>
              <a:t>PIP-II Machine Advisory Committee reports to the Accelerator Division Head</a:t>
            </a:r>
          </a:p>
          <a:p>
            <a:pPr lvl="1"/>
            <a:r>
              <a:rPr lang="en-US" dirty="0"/>
              <a:t>Charged to provide advice on the technical approach to PIP-II and the corresponding development program</a:t>
            </a:r>
          </a:p>
          <a:p>
            <a:pPr lvl="1"/>
            <a:r>
              <a:rPr lang="en-US" dirty="0"/>
              <a:t>Formally convened as a subcommittee of the AAC</a:t>
            </a:r>
          </a:p>
          <a:p>
            <a:pPr lvl="1"/>
            <a:r>
              <a:rPr lang="en-US" dirty="0"/>
              <a:t>Chair: Roland </a:t>
            </a:r>
            <a:r>
              <a:rPr lang="en-US" dirty="0" err="1"/>
              <a:t>Garoby</a:t>
            </a:r>
            <a:r>
              <a:rPr lang="en-US" dirty="0"/>
              <a:t>/Technical Director/European Spallation Source</a:t>
            </a:r>
          </a:p>
          <a:p>
            <a:r>
              <a:rPr lang="en-US" dirty="0"/>
              <a:t>Technical Board advised the Project Scientist</a:t>
            </a:r>
          </a:p>
          <a:p>
            <a:pPr lvl="1"/>
            <a:r>
              <a:rPr lang="en-US" dirty="0"/>
              <a:t>Charged with controlling the technical configuration of PIP-II</a:t>
            </a:r>
          </a:p>
          <a:p>
            <a:pPr lvl="1"/>
            <a:r>
              <a:rPr lang="en-US" dirty="0"/>
              <a:t>Chair: Valeri Lebedev/PIP-II Project Scientist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0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563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PIP-II management team has extensive experience in DOE construction projects and in the commissioning/operations of accelerators</a:t>
            </a:r>
          </a:p>
          <a:p>
            <a:pPr lvl="1"/>
            <a:r>
              <a:rPr lang="en-US" dirty="0"/>
              <a:t>S. Holmes: Main Injector Project Manager, Accelerator Division Head, Associate Laboratory Director for Accelerators</a:t>
            </a:r>
          </a:p>
          <a:p>
            <a:pPr lvl="1"/>
            <a:r>
              <a:rPr lang="en-US" dirty="0"/>
              <a:t>P. Derwent: </a:t>
            </a:r>
            <a:r>
              <a:rPr lang="en-US" dirty="0" err="1"/>
              <a:t>NOvA</a:t>
            </a:r>
            <a:r>
              <a:rPr lang="en-US" dirty="0"/>
              <a:t> Associate Project Manager, PIP-II Department Head, Recycler Department Head, Antiproton Source Department Deputy Head</a:t>
            </a:r>
          </a:p>
          <a:p>
            <a:pPr lvl="1"/>
            <a:r>
              <a:rPr lang="en-US" dirty="0"/>
              <a:t>S. Mishra: Main Injector Commissioning Coordinator, Main Injector Department Head, ILC/</a:t>
            </a:r>
            <a:r>
              <a:rPr lang="en-US" dirty="0" err="1"/>
              <a:t>Fermilab</a:t>
            </a:r>
            <a:r>
              <a:rPr lang="en-US" dirty="0"/>
              <a:t> Deputy Director, India Collaboration Development</a:t>
            </a:r>
          </a:p>
          <a:p>
            <a:pPr lvl="1"/>
            <a:r>
              <a:rPr lang="en-US" dirty="0"/>
              <a:t>V. Lebedev: CEBAF Commissioning Team, </a:t>
            </a:r>
            <a:r>
              <a:rPr lang="en-US" dirty="0" err="1"/>
              <a:t>Tevatron</a:t>
            </a:r>
            <a:r>
              <a:rPr lang="en-US" dirty="0"/>
              <a:t> Run II accelerator physics</a:t>
            </a:r>
          </a:p>
          <a:p>
            <a:pPr lvl="1"/>
            <a:r>
              <a:rPr lang="en-US" dirty="0"/>
              <a:t>D. Mitchell: Design/Drafting Department Head, U.S. LHC Accelerator Project</a:t>
            </a:r>
          </a:p>
          <a:p>
            <a:pPr lvl="1"/>
            <a:r>
              <a:rPr lang="en-US" dirty="0"/>
              <a:t>S. Dixon: </a:t>
            </a:r>
            <a:r>
              <a:rPr lang="en-US" dirty="0" err="1"/>
              <a:t>NOvA</a:t>
            </a:r>
            <a:r>
              <a:rPr lang="en-US" dirty="0"/>
              <a:t> construction manager, Short Baseline Neutrino GPP manager</a:t>
            </a:r>
          </a:p>
          <a:p>
            <a:pPr lvl="1"/>
            <a:r>
              <a:rPr lang="en-US" dirty="0"/>
              <a:t>L. Lari: Lead planner ESS </a:t>
            </a:r>
            <a:r>
              <a:rPr lang="en-US" dirty="0" err="1"/>
              <a:t>linac</a:t>
            </a:r>
            <a:r>
              <a:rPr lang="en-US" dirty="0"/>
              <a:t>, LHC installation coordination team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4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R2A2s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9003"/>
            <a:ext cx="8463224" cy="57973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Roles, responsibilities, authorities, and accountabilities exist in draft form for all members of the Project Management Team</a:t>
            </a:r>
          </a:p>
          <a:p>
            <a:pPr>
              <a:spcBef>
                <a:spcPts val="600"/>
              </a:spcBef>
            </a:pPr>
            <a:r>
              <a:rPr lang="en-US" dirty="0"/>
              <a:t>The Management Team is currently operating according to these descriptions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/>
              <a:t>Example: PIP-II Project Manager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Authority and responsibility for organization, management, and execution of the PIP-II Project including: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Develop a complete PIP-II Conceptual Design, followed by a Technical Design appropriate for construction;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Develop and manage the PIP-II R&amp;D Program;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Establish the PIP-II baseline including the project scope, and associated technical performance, cost, and schedule goals;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Manage the construction phase of PIP-II;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Coordinate with the </a:t>
            </a:r>
            <a:r>
              <a:rPr lang="en-US" dirty="0" err="1"/>
              <a:t>Fermilab</a:t>
            </a:r>
            <a:r>
              <a:rPr lang="en-US" dirty="0"/>
              <a:t> Division and Section Heads to assure that resources are appropriately identified and managed;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Coordinate efforts of national and international partners;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Coordinate all project documentation and reporting as required by DOE 413.3b;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Serve as Accelerator Division Associate Head;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Provide oversight for all activities required to assure successful integration of PIP-II within the accelerator complex;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Organize and manage the PIP-II Project Office.</a:t>
            </a:r>
          </a:p>
          <a:p>
            <a:pPr marL="0" indent="0">
              <a:buNone/>
            </a:pPr>
            <a:r>
              <a:rPr lang="en-US" dirty="0"/>
              <a:t>Accountable to: Accelerator Division Head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7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to Populate the Project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CD-1 we expect to have in place the people listed as TBD on slide 4</a:t>
            </a:r>
          </a:p>
          <a:p>
            <a:pPr lvl="1"/>
            <a:r>
              <a:rPr lang="en-US"/>
              <a:t>APM_ESHQ</a:t>
            </a:r>
            <a:endParaRPr lang="en-US" dirty="0"/>
          </a:p>
          <a:p>
            <a:pPr lvl="1"/>
            <a:r>
              <a:rPr lang="en-US" dirty="0"/>
              <a:t>Project Controls Manager</a:t>
            </a:r>
          </a:p>
          <a:p>
            <a:pPr lvl="1"/>
            <a:r>
              <a:rPr lang="en-US" dirty="0"/>
              <a:t>Procurements Manager</a:t>
            </a:r>
          </a:p>
          <a:p>
            <a:pPr lvl="1"/>
            <a:r>
              <a:rPr lang="en-US" dirty="0"/>
              <a:t>Existing Accelerators Manager</a:t>
            </a:r>
          </a:p>
          <a:p>
            <a:pPr lvl="1"/>
            <a:r>
              <a:rPr lang="en-US" dirty="0"/>
              <a:t>Superconducting </a:t>
            </a:r>
            <a:r>
              <a:rPr lang="en-US" dirty="0" err="1"/>
              <a:t>Linac</a:t>
            </a:r>
            <a:r>
              <a:rPr lang="en-US" dirty="0"/>
              <a:t> Lead Engineer</a:t>
            </a:r>
          </a:p>
          <a:p>
            <a:r>
              <a:rPr lang="en-US" dirty="0"/>
              <a:t>Eventually the Office staff will include a few more support staff, including additional project controls specialists</a:t>
            </a:r>
          </a:p>
          <a:p>
            <a:r>
              <a:rPr lang="en-US" dirty="0"/>
              <a:t>When fully staffed (CD-2) it is estimated the Project Office will comprise 21 FTE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Organization/Wrap-up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829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6620</TotalTime>
  <Words>1121</Words>
  <Application>Microsoft Office PowerPoint</Application>
  <PresentationFormat>On-screen Show (4:3)</PresentationFormat>
  <Paragraphs>188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Wingdings</vt:lpstr>
      <vt:lpstr>Fermilab_PPT_090815</vt:lpstr>
      <vt:lpstr>PowerPoint Presentation</vt:lpstr>
      <vt:lpstr>Outline</vt:lpstr>
      <vt:lpstr>Project Organization</vt:lpstr>
      <vt:lpstr>Project Organization/Management Team</vt:lpstr>
      <vt:lpstr>Project Organization/Management Team</vt:lpstr>
      <vt:lpstr>Project Organization/Advisory Committees</vt:lpstr>
      <vt:lpstr>Management Team</vt:lpstr>
      <vt:lpstr>R2A2s</vt:lpstr>
      <vt:lpstr>Plan to Populate the Project Office</vt:lpstr>
      <vt:lpstr>Project Strategy</vt:lpstr>
      <vt:lpstr>Project Strategy</vt:lpstr>
      <vt:lpstr>Wrap-up</vt:lpstr>
      <vt:lpstr>Wrap-up</vt:lpstr>
      <vt:lpstr>Wrap-up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166</cp:revision>
  <cp:lastPrinted>2016-10-06T19:22:35Z</cp:lastPrinted>
  <dcterms:created xsi:type="dcterms:W3CDTF">2016-07-25T19:56:26Z</dcterms:created>
  <dcterms:modified xsi:type="dcterms:W3CDTF">2016-11-11T16:39:27Z</dcterms:modified>
</cp:coreProperties>
</file>