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36"/>
  </p:notesMasterIdLst>
  <p:handoutMasterIdLst>
    <p:handoutMasterId r:id="rId37"/>
  </p:handoutMasterIdLst>
  <p:sldIdLst>
    <p:sldId id="294" r:id="rId2"/>
    <p:sldId id="351" r:id="rId3"/>
    <p:sldId id="299" r:id="rId4"/>
    <p:sldId id="331" r:id="rId5"/>
    <p:sldId id="301" r:id="rId6"/>
    <p:sldId id="303" r:id="rId7"/>
    <p:sldId id="305" r:id="rId8"/>
    <p:sldId id="306" r:id="rId9"/>
    <p:sldId id="307" r:id="rId10"/>
    <p:sldId id="312" r:id="rId11"/>
    <p:sldId id="333" r:id="rId12"/>
    <p:sldId id="339" r:id="rId13"/>
    <p:sldId id="334" r:id="rId14"/>
    <p:sldId id="309" r:id="rId15"/>
    <p:sldId id="340" r:id="rId16"/>
    <p:sldId id="341" r:id="rId17"/>
    <p:sldId id="342" r:id="rId18"/>
    <p:sldId id="353" r:id="rId19"/>
    <p:sldId id="352" r:id="rId20"/>
    <p:sldId id="343" r:id="rId21"/>
    <p:sldId id="344" r:id="rId22"/>
    <p:sldId id="320" r:id="rId23"/>
    <p:sldId id="321" r:id="rId24"/>
    <p:sldId id="325" r:id="rId25"/>
    <p:sldId id="345" r:id="rId26"/>
    <p:sldId id="326" r:id="rId27"/>
    <p:sldId id="332" r:id="rId28"/>
    <p:sldId id="308" r:id="rId29"/>
    <p:sldId id="327" r:id="rId30"/>
    <p:sldId id="346" r:id="rId31"/>
    <p:sldId id="347" r:id="rId32"/>
    <p:sldId id="348" r:id="rId33"/>
    <p:sldId id="349" r:id="rId34"/>
    <p:sldId id="350" r:id="rId35"/>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00"/>
    <a:srgbClr val="000000"/>
    <a:srgbClr val="404040"/>
    <a:srgbClr val="004C97"/>
    <a:srgbClr val="50504E"/>
    <a:srgbClr val="4E4E4E"/>
    <a:srgbClr val="63666A"/>
    <a:srgbClr val="99D6EA"/>
    <a:srgbClr val="505050"/>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snapToObjects="1" showGuides="1">
      <p:cViewPr varScale="1">
        <p:scale>
          <a:sx n="103" d="100"/>
          <a:sy n="103" d="100"/>
        </p:scale>
        <p:origin x="1194" y="11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11/11/2016</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11/11/2016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FC086A-EF22-42CA-A2EA-EA27A00ED62A}" type="slidenum">
              <a:rPr lang="en-US" altLang="en-US" smtClean="0"/>
              <a:pPr/>
              <a:t>6</a:t>
            </a:fld>
            <a:endParaRPr lang="en-US" altLang="en-US" dirty="0"/>
          </a:p>
        </p:txBody>
      </p:sp>
    </p:spTree>
    <p:extLst>
      <p:ext uri="{BB962C8B-B14F-4D97-AF65-F5344CB8AC3E}">
        <p14:creationId xmlns:p14="http://schemas.microsoft.com/office/powerpoint/2010/main" val="370449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biggest vulnerability</a:t>
            </a:r>
            <a:r>
              <a:rPr lang="en-US" baseline="0" dirty="0"/>
              <a:t> is when they ask us to show the LCLS-II and PIP-II resource profiles and compare them to available personnel. We need to prepare this ahead of time. THEY WILL ASK.</a:t>
            </a:r>
            <a:endParaRPr lang="en-US" dirty="0"/>
          </a:p>
        </p:txBody>
      </p:sp>
      <p:sp>
        <p:nvSpPr>
          <p:cNvPr id="4" name="Slide Number Placeholder 3"/>
          <p:cNvSpPr>
            <a:spLocks noGrp="1"/>
          </p:cNvSpPr>
          <p:nvPr>
            <p:ph type="sldNum" sz="quarter" idx="10"/>
          </p:nvPr>
        </p:nvSpPr>
        <p:spPr/>
        <p:txBody>
          <a:bodyPr/>
          <a:lstStyle/>
          <a:p>
            <a:fld id="{47FC086A-EF22-42CA-A2EA-EA27A00ED62A}" type="slidenum">
              <a:rPr lang="en-US" altLang="en-US" smtClean="0"/>
              <a:pPr/>
              <a:t>25</a:t>
            </a:fld>
            <a:endParaRPr lang="en-US" altLang="en-US" dirty="0"/>
          </a:p>
        </p:txBody>
      </p:sp>
    </p:spTree>
    <p:extLst>
      <p:ext uri="{BB962C8B-B14F-4D97-AF65-F5344CB8AC3E}">
        <p14:creationId xmlns:p14="http://schemas.microsoft.com/office/powerpoint/2010/main" val="311270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0970FC-1409-4546-86F6-A9A37DEDE319}" type="slidenum">
              <a:rPr lang="en-US" smtClean="0"/>
              <a:pPr/>
              <a:t>33</a:t>
            </a:fld>
            <a:endParaRPr lang="en-US"/>
          </a:p>
        </p:txBody>
      </p:sp>
    </p:spTree>
    <p:extLst>
      <p:ext uri="{BB962C8B-B14F-4D97-AF65-F5344CB8AC3E}">
        <p14:creationId xmlns:p14="http://schemas.microsoft.com/office/powerpoint/2010/main" val="177457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FC086A-EF22-42CA-A2EA-EA27A00ED62A}" type="slidenum">
              <a:rPr lang="en-US" altLang="en-US" smtClean="0"/>
              <a:pPr/>
              <a:t>8</a:t>
            </a:fld>
            <a:endParaRPr lang="en-US" altLang="en-US" dirty="0"/>
          </a:p>
        </p:txBody>
      </p:sp>
    </p:spTree>
    <p:extLst>
      <p:ext uri="{BB962C8B-B14F-4D97-AF65-F5344CB8AC3E}">
        <p14:creationId xmlns:p14="http://schemas.microsoft.com/office/powerpoint/2010/main" val="67659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4790">
              <a:defRPr/>
            </a:pPr>
            <a:r>
              <a:rPr lang="en-US" dirty="0"/>
              <a:t>I am not sure about Collimator upgrade</a:t>
            </a:r>
            <a:r>
              <a:rPr lang="en-US" baseline="0" dirty="0"/>
              <a:t> in MI. We will need collimator in Recycler but it should be done before PIP-II</a:t>
            </a:r>
            <a:endParaRPr lang="en-US" dirty="0"/>
          </a:p>
        </p:txBody>
      </p:sp>
      <p:sp>
        <p:nvSpPr>
          <p:cNvPr id="4" name="Slide Number Placeholder 3"/>
          <p:cNvSpPr>
            <a:spLocks noGrp="1"/>
          </p:cNvSpPr>
          <p:nvPr>
            <p:ph type="sldNum" sz="quarter" idx="10"/>
          </p:nvPr>
        </p:nvSpPr>
        <p:spPr/>
        <p:txBody>
          <a:bodyPr/>
          <a:lstStyle/>
          <a:p>
            <a:pPr>
              <a:defRPr/>
            </a:pPr>
            <a:fld id="{EA02FCC2-A4BC-46C7-A897-74930B37D383}" type="slidenum">
              <a:rPr lang="en-US" smtClean="0"/>
              <a:pPr>
                <a:defRPr/>
              </a:pPr>
              <a:t>9</a:t>
            </a:fld>
            <a:endParaRPr lang="en-US" dirty="0"/>
          </a:p>
        </p:txBody>
      </p:sp>
    </p:spTree>
    <p:extLst>
      <p:ext uri="{BB962C8B-B14F-4D97-AF65-F5344CB8AC3E}">
        <p14:creationId xmlns:p14="http://schemas.microsoft.com/office/powerpoint/2010/main" val="10075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dirty="0"/>
              <a:t>Multiple corrections to the table and picture</a:t>
            </a:r>
          </a:p>
        </p:txBody>
      </p:sp>
    </p:spTree>
    <p:extLst>
      <p:ext uri="{BB962C8B-B14F-4D97-AF65-F5344CB8AC3E}">
        <p14:creationId xmlns:p14="http://schemas.microsoft.com/office/powerpoint/2010/main" val="5601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11</a:t>
            </a:fld>
            <a:endParaRPr lang="en-US" dirty="0"/>
          </a:p>
        </p:txBody>
      </p:sp>
    </p:spTree>
    <p:extLst>
      <p:ext uri="{BB962C8B-B14F-4D97-AF65-F5344CB8AC3E}">
        <p14:creationId xmlns:p14="http://schemas.microsoft.com/office/powerpoint/2010/main" val="176635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970FC-1409-4546-86F6-A9A37DEDE319}" type="slidenum">
              <a:rPr lang="en-US" smtClean="0"/>
              <a:pPr/>
              <a:t>12</a:t>
            </a:fld>
            <a:endParaRPr lang="en-US" dirty="0"/>
          </a:p>
        </p:txBody>
      </p:sp>
    </p:spTree>
    <p:extLst>
      <p:ext uri="{BB962C8B-B14F-4D97-AF65-F5344CB8AC3E}">
        <p14:creationId xmlns:p14="http://schemas.microsoft.com/office/powerpoint/2010/main" val="426780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360394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2620C-B0DB-47BB-9C3E-968AF058F3A8}" type="slidenum">
              <a:rPr lang="en-US" altLang="en-US" smtClean="0"/>
              <a:pPr/>
              <a:t>16</a:t>
            </a:fld>
            <a:endParaRPr lang="en-US" altLang="en-US"/>
          </a:p>
        </p:txBody>
      </p:sp>
    </p:spTree>
    <p:extLst>
      <p:ext uri="{BB962C8B-B14F-4D97-AF65-F5344CB8AC3E}">
        <p14:creationId xmlns:p14="http://schemas.microsoft.com/office/powerpoint/2010/main" val="134571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biggest vulnerability</a:t>
            </a:r>
            <a:r>
              <a:rPr lang="en-US" baseline="0" dirty="0"/>
              <a:t> is when they ask us to show the LCLS-II and PIP-II resource profiles and compare them to available personnel. We need to prepare this ahead of time. THEY WILL ASK.</a:t>
            </a:r>
            <a:endParaRPr lang="en-US" dirty="0"/>
          </a:p>
        </p:txBody>
      </p:sp>
      <p:sp>
        <p:nvSpPr>
          <p:cNvPr id="4" name="Slide Number Placeholder 3"/>
          <p:cNvSpPr>
            <a:spLocks noGrp="1"/>
          </p:cNvSpPr>
          <p:nvPr>
            <p:ph type="sldNum" sz="quarter" idx="10"/>
          </p:nvPr>
        </p:nvSpPr>
        <p:spPr/>
        <p:txBody>
          <a:bodyPr/>
          <a:lstStyle/>
          <a:p>
            <a:fld id="{47FC086A-EF22-42CA-A2EA-EA27A00ED62A}" type="slidenum">
              <a:rPr lang="en-US" altLang="en-US" smtClean="0"/>
              <a:pPr/>
              <a:t>24</a:t>
            </a:fld>
            <a:endParaRPr lang="en-US" altLang="en-US" dirty="0"/>
          </a:p>
        </p:txBody>
      </p:sp>
    </p:spTree>
    <p:extLst>
      <p:ext uri="{BB962C8B-B14F-4D97-AF65-F5344CB8AC3E}">
        <p14:creationId xmlns:p14="http://schemas.microsoft.com/office/powerpoint/2010/main" val="2452803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6927925" y="6505786"/>
            <a:ext cx="784587"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11/15/2016</a:t>
            </a:r>
            <a:endParaRPr lang="en-US" dirty="0"/>
          </a:p>
        </p:txBody>
      </p:sp>
      <p:sp>
        <p:nvSpPr>
          <p:cNvPr id="9" name="Footer Placeholder 4"/>
          <p:cNvSpPr>
            <a:spLocks noGrp="1"/>
          </p:cNvSpPr>
          <p:nvPr>
            <p:ph type="ftr" sz="quarter" idx="3"/>
          </p:nvPr>
        </p:nvSpPr>
        <p:spPr>
          <a:xfrm>
            <a:off x="1530603" y="6504213"/>
            <a:ext cx="266960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S. Holmes | Intro to PIP-II</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1598" y="6441831"/>
            <a:ext cx="763802" cy="416169"/>
          </a:xfrm>
          <a:prstGeom prst="rect">
            <a:avLst/>
          </a:prstGeom>
        </p:spPr>
      </p:pic>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ltLang="en-US"/>
              <a:t>11/15/2016</a:t>
            </a:r>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50" y="6441831"/>
            <a:ext cx="763802" cy="416169"/>
          </a:xfrm>
          <a:prstGeom prst="rect">
            <a:avLst/>
          </a:prstGeom>
        </p:spPr>
      </p:pic>
    </p:spTree>
    <p:extLst>
      <p:ext uri="{BB962C8B-B14F-4D97-AF65-F5344CB8AC3E}">
        <p14:creationId xmlns:p14="http://schemas.microsoft.com/office/powerpoint/2010/main" val="278679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11/15/2016</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S. Holmes | Intro to PIP-II</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11/15/2016</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fi-FI"/>
              <a:t>S. Holmes | Intro to PIP-II</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11/15/2016</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S. Holmes | Intro to PIP-II</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11/15/2016</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fi-FI"/>
              <a:t>S. Holmes | Intro to PIP-II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11/15/2016</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fi-FI"/>
              <a:t>S. Holmes | Intro to PIP-II</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b="1">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itle 1"/>
          <p:cNvSpPr>
            <a:spLocks noGrp="1"/>
          </p:cNvSpPr>
          <p:nvPr>
            <p:ph type="title"/>
          </p:nvPr>
        </p:nvSpPr>
        <p:spPr>
          <a:xfrm>
            <a:off x="228600" y="103666"/>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r>
              <a:rPr lang="en-US" altLang="en-US"/>
              <a:t>11/15/2016</a:t>
            </a:r>
          </a:p>
        </p:txBody>
      </p:sp>
      <p:sp>
        <p:nvSpPr>
          <p:cNvPr id="6" name="Footer Placeholder 4"/>
          <p:cNvSpPr>
            <a:spLocks noGrp="1"/>
          </p:cNvSpPr>
          <p:nvPr>
            <p:ph type="ftr" sz="quarter" idx="17"/>
          </p:nvPr>
        </p:nvSpPr>
        <p:spPr/>
        <p:txBody>
          <a:bodyPr/>
          <a:lstStyle>
            <a:lvl1pPr>
              <a:defRPr/>
            </a:lvl1pPr>
          </a:lstStyle>
          <a:p>
            <a:pPr>
              <a:defRPr/>
            </a:pPr>
            <a:r>
              <a:rPr lang="fi-FI"/>
              <a:t>S. Holmes | Intro to PIP-II</a:t>
            </a:r>
            <a:endParaRPr lang="en-US" b="1"/>
          </a:p>
        </p:txBody>
      </p:sp>
      <p:sp>
        <p:nvSpPr>
          <p:cNvPr id="7" name="Slide Number Placeholder 5"/>
          <p:cNvSpPr>
            <a:spLocks noGrp="1"/>
          </p:cNvSpPr>
          <p:nvPr>
            <p:ph type="sldNum" sz="quarter" idx="18"/>
          </p:nvPr>
        </p:nvSpPr>
        <p:spPr>
          <a:xfrm>
            <a:off x="8141587" y="6515100"/>
            <a:ext cx="447675" cy="241300"/>
          </a:xfrm>
        </p:spPr>
        <p:txBody>
          <a:bodyPr/>
          <a:lstStyle>
            <a:lvl1pPr algn="r">
              <a:defRPr/>
            </a:lvl1pPr>
          </a:lstStyle>
          <a:p>
            <a:fld id="{90FB1247-EF23-4B88-8BDA-71F359827C17}" type="slidenum">
              <a:rPr lang="en-US" altLang="en-US" smtClean="0"/>
              <a:pPr/>
              <a:t>‹#›</a:t>
            </a:fld>
            <a:endParaRPr lang="en-US" altLang="en-US"/>
          </a:p>
        </p:txBody>
      </p:sp>
      <p:sp>
        <p:nvSpPr>
          <p:cNvPr id="10" name="Content Placeholder 2"/>
          <p:cNvSpPr>
            <a:spLocks noGrp="1"/>
          </p:cNvSpPr>
          <p:nvPr>
            <p:ph idx="22"/>
          </p:nvPr>
        </p:nvSpPr>
        <p:spPr>
          <a:xfrm>
            <a:off x="3355146" y="1037743"/>
            <a:ext cx="5607636" cy="5000226"/>
          </a:xfrm>
          <a:prstGeom prst="rect">
            <a:avLst/>
          </a:prstGeom>
        </p:spPr>
        <p:txBody>
          <a:bodyPr lIns="0" tIns="0" rIns="0" bIns="0"/>
          <a:lstStyle>
            <a:lvl1pPr>
              <a:defRPr sz="2400" b="1">
                <a:solidFill>
                  <a:srgbClr val="404040"/>
                </a:solidFill>
              </a:defRPr>
            </a:lvl1pPr>
            <a:lvl2pPr marL="742950" indent="-285750">
              <a:buFont typeface="Wingdings" panose="05000000000000000000" pitchFamily="2" charset="2"/>
              <a:buChar char="§"/>
              <a:defRPr sz="2200" b="1">
                <a:solidFill>
                  <a:schemeClr val="accent5">
                    <a:lumMod val="75000"/>
                  </a:schemeClr>
                </a:solidFill>
              </a:defRPr>
            </a:lvl2pPr>
            <a:lvl3pPr>
              <a:defRPr sz="2000" b="1">
                <a:solidFill>
                  <a:srgbClr val="C00000"/>
                </a:solidFill>
              </a:defRPr>
            </a:lvl3pPr>
            <a:lvl4pPr marL="1600200" indent="-228600">
              <a:buFont typeface="Wingdings" panose="05000000000000000000" pitchFamily="2" charset="2"/>
              <a:buChar char="§"/>
              <a:defRPr sz="1800" b="1">
                <a:solidFill>
                  <a:schemeClr val="accent2">
                    <a:lumMod val="75000"/>
                  </a:schemeClr>
                </a:solidFill>
              </a:defRPr>
            </a:lvl4pPr>
            <a:lvl5pPr marL="2057400" indent="-228600">
              <a:buFont typeface="Arial"/>
              <a:buChar char="•"/>
              <a:defRPr sz="1600" b="1">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2019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11/15/2016</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fi-FI"/>
              <a:t>S. Holmes | Intro to PIP-II</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25" r:id="rId3"/>
    <p:sldLayoutId id="2147484105" r:id="rId4"/>
    <p:sldLayoutId id="2147484120" r:id="rId5"/>
    <p:sldLayoutId id="2147484103" r:id="rId6"/>
    <p:sldLayoutId id="2147484122" r:id="rId7"/>
    <p:sldLayoutId id="2147484116" r:id="rId8"/>
    <p:sldLayoutId id="2147484124"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Steve Holmes	</a:t>
            </a:r>
          </a:p>
          <a:p>
            <a:r>
              <a:rPr lang="en-US" dirty="0"/>
              <a:t>DOE Independent Project Review of PIP-II</a:t>
            </a:r>
          </a:p>
          <a:p>
            <a:r>
              <a:rPr lang="en-US" dirty="0"/>
              <a:t>15 November 2016</a:t>
            </a:r>
          </a:p>
          <a:p>
            <a:endParaRPr lang="en-US" dirty="0"/>
          </a:p>
        </p:txBody>
      </p:sp>
      <p:sp>
        <p:nvSpPr>
          <p:cNvPr id="3" name="Text Placeholder 2"/>
          <p:cNvSpPr>
            <a:spLocks noGrp="1"/>
          </p:cNvSpPr>
          <p:nvPr>
            <p:ph type="body" sz="quarter" idx="11"/>
          </p:nvPr>
        </p:nvSpPr>
        <p:spPr/>
        <p:txBody>
          <a:bodyPr>
            <a:noAutofit/>
          </a:bodyPr>
          <a:lstStyle/>
          <a:p>
            <a:r>
              <a:rPr lang="en-US" dirty="0"/>
              <a:t>PIP-II Goals, Status, and Strategy</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Scope/Technology Map</a:t>
            </a:r>
            <a:endParaRPr lang="en-US" dirty="0">
              <a:solidFill>
                <a:srgbClr val="FF0000"/>
              </a:solidFill>
            </a:endParaRPr>
          </a:p>
        </p:txBody>
      </p:sp>
      <p:sp>
        <p:nvSpPr>
          <p:cNvPr id="36" name="Footer Placeholder 35"/>
          <p:cNvSpPr>
            <a:spLocks noGrp="1"/>
          </p:cNvSpPr>
          <p:nvPr>
            <p:ph type="ftr" sz="quarter" idx="11"/>
          </p:nvPr>
        </p:nvSpPr>
        <p:spPr>
          <a:prstGeom prst="rect">
            <a:avLst/>
          </a:prstGeom>
        </p:spPr>
        <p:txBody>
          <a:bodyPr/>
          <a:lstStyle/>
          <a:p>
            <a:pPr>
              <a:defRPr/>
            </a:pPr>
            <a:r>
              <a:rPr lang="en-US" dirty="0"/>
              <a:t>S. Holmes | Intro to PIP-II</a:t>
            </a:r>
          </a:p>
        </p:txBody>
      </p:sp>
      <p:sp>
        <p:nvSpPr>
          <p:cNvPr id="5" name="Slide Number Placeholder 4"/>
          <p:cNvSpPr>
            <a:spLocks noGrp="1"/>
          </p:cNvSpPr>
          <p:nvPr>
            <p:ph type="sldNum" sz="quarter" idx="12"/>
          </p:nvPr>
        </p:nvSpPr>
        <p:spPr>
          <a:prstGeom prst="rect">
            <a:avLst/>
          </a:prstGeom>
        </p:spPr>
        <p:txBody>
          <a:bodyPr/>
          <a:lstStyle/>
          <a:p>
            <a:fld id="{02BA5821-21EB-4C1A-AC70-E98BDB034B02}" type="slidenum">
              <a:rPr lang="en-US" smtClean="0"/>
              <a:pPr/>
              <a:t>10</a:t>
            </a:fld>
            <a:endParaRPr lang="en-US" dirty="0"/>
          </a:p>
        </p:txBody>
      </p:sp>
      <p:graphicFrame>
        <p:nvGraphicFramePr>
          <p:cNvPr id="33" name="Table 32"/>
          <p:cNvGraphicFramePr>
            <a:graphicFrameLocks noGrp="1"/>
          </p:cNvGraphicFramePr>
          <p:nvPr>
            <p:extLst/>
          </p:nvPr>
        </p:nvGraphicFramePr>
        <p:xfrm>
          <a:off x="454961" y="3249224"/>
          <a:ext cx="8383988" cy="3114921"/>
        </p:xfrm>
        <a:graphic>
          <a:graphicData uri="http://schemas.openxmlformats.org/drawingml/2006/table">
            <a:tbl>
              <a:tblPr>
                <a:tableStyleId>{2D5ABB26-0587-4C30-8999-92F81FD0307C}</a:tableStyleId>
              </a:tblPr>
              <a:tblGrid>
                <a:gridCol w="1970237">
                  <a:extLst>
                    <a:ext uri="{9D8B030D-6E8A-4147-A177-3AD203B41FA5}">
                      <a16:colId xmlns:a16="http://schemas.microsoft.com/office/drawing/2014/main" val="20000"/>
                    </a:ext>
                  </a:extLst>
                </a:gridCol>
                <a:gridCol w="811723">
                  <a:extLst>
                    <a:ext uri="{9D8B030D-6E8A-4147-A177-3AD203B41FA5}">
                      <a16:colId xmlns:a16="http://schemas.microsoft.com/office/drawing/2014/main" val="20001"/>
                    </a:ext>
                  </a:extLst>
                </a:gridCol>
                <a:gridCol w="1520551">
                  <a:extLst>
                    <a:ext uri="{9D8B030D-6E8A-4147-A177-3AD203B41FA5}">
                      <a16:colId xmlns:a16="http://schemas.microsoft.com/office/drawing/2014/main" val="20002"/>
                    </a:ext>
                  </a:extLst>
                </a:gridCol>
                <a:gridCol w="1577714">
                  <a:extLst>
                    <a:ext uri="{9D8B030D-6E8A-4147-A177-3AD203B41FA5}">
                      <a16:colId xmlns:a16="http://schemas.microsoft.com/office/drawing/2014/main" val="20003"/>
                    </a:ext>
                  </a:extLst>
                </a:gridCol>
                <a:gridCol w="2503763">
                  <a:extLst>
                    <a:ext uri="{9D8B030D-6E8A-4147-A177-3AD203B41FA5}">
                      <a16:colId xmlns:a16="http://schemas.microsoft.com/office/drawing/2014/main" val="20004"/>
                    </a:ext>
                  </a:extLst>
                </a:gridCol>
              </a:tblGrid>
              <a:tr h="3462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Section</a:t>
                      </a:r>
                      <a:endParaRPr kumimoji="0" lang="en-US" sz="1600" b="1" i="0" u="none" strike="noStrike" cap="none" normalizeH="0" baseline="0" dirty="0">
                        <a:ln>
                          <a:noFill/>
                        </a:ln>
                        <a:solidFill>
                          <a:srgbClr val="404040"/>
                        </a:solidFill>
                        <a:effectLst/>
                        <a:latin typeface="Arial" pitchFamily="34" charset="0"/>
                      </a:endParaRPr>
                    </a:p>
                  </a:txBody>
                  <a:tcPr horzOverflow="overflow">
                    <a:lnB w="28575" cap="flat" cmpd="sng" algn="ctr">
                      <a:solidFill>
                        <a:schemeClr val="tx1"/>
                      </a:solidFill>
                      <a:prstDash val="solid"/>
                      <a:round/>
                      <a:headEnd type="none" w="med" len="med"/>
                      <a:tailEnd type="none" w="med" len="med"/>
                    </a:lnB>
                    <a:solidFill>
                      <a:schemeClr val="bg1"/>
                    </a:solidFill>
                  </a:tcPr>
                </a:tc>
                <a:tc>
                  <a:txBody>
                    <a:bodyPr/>
                    <a:lstStyle/>
                    <a:p>
                      <a:r>
                        <a:rPr lang="en-US" sz="1600" dirty="0">
                          <a:solidFill>
                            <a:srgbClr val="404040"/>
                          </a:solidFill>
                        </a:rPr>
                        <a:t>Freq</a:t>
                      </a:r>
                    </a:p>
                  </a:txBody>
                  <a:tcPr horzOverflow="overflow">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Energy (MeV)</a:t>
                      </a:r>
                      <a:endParaRPr kumimoji="0" lang="en-US" sz="1600" b="1" i="0" u="none" strike="noStrike" cap="none" normalizeH="0" baseline="0" dirty="0">
                        <a:ln>
                          <a:noFill/>
                        </a:ln>
                        <a:solidFill>
                          <a:srgbClr val="404040"/>
                        </a:solidFill>
                        <a:effectLst/>
                        <a:latin typeface="Arial" pitchFamily="34" charset="0"/>
                      </a:endParaRPr>
                    </a:p>
                  </a:txBody>
                  <a:tcPr horzOverflow="overflow">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Cav/mag/CM</a:t>
                      </a:r>
                      <a:endParaRPr kumimoji="0" lang="en-US" sz="1600" b="1" i="0" u="none" strike="noStrike" cap="none" normalizeH="0" baseline="0" dirty="0">
                        <a:ln>
                          <a:noFill/>
                        </a:ln>
                        <a:solidFill>
                          <a:srgbClr val="404040"/>
                        </a:solidFill>
                        <a:effectLst/>
                        <a:latin typeface="Arial" pitchFamily="34" charset="0"/>
                      </a:endParaRPr>
                    </a:p>
                  </a:txBody>
                  <a:tcPr horzOverflow="overflow">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Type</a:t>
                      </a:r>
                      <a:endParaRPr kumimoji="0" lang="en-US" sz="1600" b="1" i="0" u="none" strike="noStrike" cap="none" normalizeH="0" baseline="0" dirty="0">
                        <a:ln>
                          <a:noFill/>
                        </a:ln>
                        <a:solidFill>
                          <a:srgbClr val="404040"/>
                        </a:solidFill>
                        <a:effectLst/>
                        <a:latin typeface="Arial" pitchFamily="34" charset="0"/>
                      </a:endParaRPr>
                    </a:p>
                  </a:txBody>
                  <a:tcPr horzOverflow="overflow">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RFQ</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lnT w="28575" cap="flat" cmpd="sng" algn="ctr">
                      <a:solidFill>
                        <a:schemeClr val="tx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162.5</a:t>
                      </a:r>
                    </a:p>
                  </a:txBody>
                  <a:tcPr horzOverflow="overflow">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0.03-2.1</a:t>
                      </a:r>
                      <a:endParaRPr kumimoji="0" lang="en-US" sz="1600" b="0" i="0" u="none" strike="noStrike" cap="none" normalizeH="0" baseline="0" dirty="0">
                        <a:ln>
                          <a:noFill/>
                        </a:ln>
                        <a:solidFill>
                          <a:srgbClr val="404040"/>
                        </a:solidFill>
                        <a:effectLst/>
                        <a:latin typeface="Rockwell" pitchFamily="18" charset="0"/>
                      </a:endParaRPr>
                    </a:p>
                  </a:txBody>
                  <a:tcPr horzOverflow="overflow">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lnT w="2857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lnT w="28575"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HWR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rPr>
                        <a:t>opt</a:t>
                      </a:r>
                      <a:r>
                        <a:rPr kumimoji="0" lang="en-US" sz="1600" u="none" strike="noStrike" cap="none" normalizeH="0" baseline="0" dirty="0">
                          <a:ln>
                            <a:noFill/>
                          </a:ln>
                          <a:solidFill>
                            <a:srgbClr val="404040"/>
                          </a:solidFill>
                          <a:effectLst/>
                          <a:sym typeface="Symbol" pitchFamily="18" charset="2"/>
                        </a:rPr>
                        <a:t>=0.11)</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162.5</a:t>
                      </a: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2.1-10.3</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8/8/1</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HWR, solenoid</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2"/>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SSR1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rPr>
                        <a:t>opt</a:t>
                      </a:r>
                      <a:r>
                        <a:rPr kumimoji="0" lang="en-US" sz="1600" u="none" strike="noStrike" cap="none" normalizeH="0" baseline="0" dirty="0">
                          <a:ln>
                            <a:noFill/>
                          </a:ln>
                          <a:solidFill>
                            <a:srgbClr val="404040"/>
                          </a:solidFill>
                          <a:effectLst/>
                          <a:sym typeface="Symbol" pitchFamily="18" charset="2"/>
                        </a:rPr>
                        <a:t>=0.22) </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404040"/>
                          </a:solidFill>
                        </a:rPr>
                        <a:t>325</a:t>
                      </a: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10.3-35</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16/8/ 2</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SSR, solenoid</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3"/>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SSR2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rPr>
                        <a:t>opt</a:t>
                      </a:r>
                      <a:r>
                        <a:rPr kumimoji="0" lang="en-US" sz="1600" u="none" strike="noStrike" cap="none" normalizeH="0" baseline="0" dirty="0">
                          <a:ln>
                            <a:noFill/>
                          </a:ln>
                          <a:solidFill>
                            <a:srgbClr val="404040"/>
                          </a:solidFill>
                          <a:effectLst/>
                          <a:sym typeface="Symbol" pitchFamily="18" charset="2"/>
                        </a:rPr>
                        <a:t>=0.47) </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algn="ctr"/>
                      <a:r>
                        <a:rPr lang="en-US" sz="1600" dirty="0">
                          <a:solidFill>
                            <a:srgbClr val="404040"/>
                          </a:solidFill>
                        </a:rPr>
                        <a:t>325</a:t>
                      </a:r>
                      <a:endParaRPr lang="en-US" sz="1600" b="0" dirty="0">
                        <a:solidFill>
                          <a:srgbClr val="404040"/>
                        </a:solidFill>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35-185</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35/21/7</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SSR, solenoid</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4"/>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LB 650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sym typeface="Symbol" pitchFamily="18" charset="2"/>
                        </a:rPr>
                        <a:t>g</a:t>
                      </a:r>
                      <a:r>
                        <a:rPr kumimoji="0" lang="en-US" sz="1600" u="none" strike="noStrike" cap="none" normalizeH="0" baseline="0" dirty="0">
                          <a:ln>
                            <a:noFill/>
                          </a:ln>
                          <a:solidFill>
                            <a:srgbClr val="404040"/>
                          </a:solidFill>
                          <a:effectLst/>
                          <a:sym typeface="Symbol" pitchFamily="18" charset="2"/>
                        </a:rPr>
                        <a:t>=0.61) </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algn="ctr"/>
                      <a:r>
                        <a:rPr lang="en-US" sz="1600" dirty="0">
                          <a:solidFill>
                            <a:srgbClr val="404040"/>
                          </a:solidFill>
                        </a:rPr>
                        <a:t>650</a:t>
                      </a:r>
                      <a:endParaRPr lang="en-US" sz="1600" b="0" dirty="0">
                        <a:solidFill>
                          <a:srgbClr val="404040"/>
                        </a:solidFill>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185-500</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33/22/11</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5-cell elliptical, doublet*</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5"/>
                  </a:ext>
                </a:extLst>
              </a:tr>
              <a:tr h="3649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HB 650 (</a:t>
                      </a:r>
                      <a:r>
                        <a:rPr kumimoji="0" lang="en-US" sz="1600" u="none" strike="noStrike" cap="none" normalizeH="0" baseline="0" dirty="0">
                          <a:ln>
                            <a:noFill/>
                          </a:ln>
                          <a:solidFill>
                            <a:srgbClr val="404040"/>
                          </a:solidFill>
                          <a:effectLst/>
                          <a:sym typeface="Symbol" pitchFamily="18" charset="2"/>
                        </a:rPr>
                        <a:t></a:t>
                      </a:r>
                      <a:r>
                        <a:rPr kumimoji="0" lang="en-US" sz="1600" u="none" strike="noStrike" cap="none" normalizeH="0" baseline="-30000" dirty="0">
                          <a:ln>
                            <a:noFill/>
                          </a:ln>
                          <a:solidFill>
                            <a:srgbClr val="404040"/>
                          </a:solidFill>
                          <a:effectLst/>
                          <a:sym typeface="Symbol" pitchFamily="18" charset="2"/>
                        </a:rPr>
                        <a:t>g</a:t>
                      </a:r>
                      <a:r>
                        <a:rPr kumimoji="0" lang="en-US" sz="1600" u="none" strike="noStrike" cap="none" normalizeH="0" baseline="0" dirty="0">
                          <a:ln>
                            <a:noFill/>
                          </a:ln>
                          <a:solidFill>
                            <a:srgbClr val="404040"/>
                          </a:solidFill>
                          <a:effectLst/>
                          <a:sym typeface="Symbol" pitchFamily="18" charset="2"/>
                        </a:rPr>
                        <a:t>=0.92) </a:t>
                      </a:r>
                      <a:endParaRPr kumimoji="0" lang="en-US" sz="1600" b="0" i="0" u="none" strike="noStrike" cap="none" normalizeH="0" baseline="0" dirty="0">
                        <a:ln>
                          <a:noFill/>
                        </a:ln>
                        <a:solidFill>
                          <a:srgbClr val="404040"/>
                        </a:solidFill>
                        <a:effectLst/>
                        <a:latin typeface="Rockwell" pitchFamily="18" charset="0"/>
                        <a:cs typeface="Times New Roman" pitchFamily="18" charset="0"/>
                        <a:sym typeface="Symbol" pitchFamily="18" charset="2"/>
                      </a:endParaRPr>
                    </a:p>
                  </a:txBody>
                  <a:tcPr horzOverflow="overflow">
                    <a:solidFill>
                      <a:schemeClr val="bg1"/>
                    </a:solidFill>
                  </a:tcPr>
                </a:tc>
                <a:tc>
                  <a:txBody>
                    <a:bodyPr/>
                    <a:lstStyle/>
                    <a:p>
                      <a:pPr algn="ctr"/>
                      <a:r>
                        <a:rPr lang="en-US" sz="1600" dirty="0">
                          <a:solidFill>
                            <a:srgbClr val="404040"/>
                          </a:solidFill>
                        </a:rPr>
                        <a:t>650</a:t>
                      </a:r>
                      <a:endParaRPr lang="en-US" sz="1600" b="0" dirty="0">
                        <a:solidFill>
                          <a:srgbClr val="404040"/>
                        </a:solidFill>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500-800</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24/8/4</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solidFill>
                            <a:srgbClr val="404040"/>
                          </a:solidFill>
                          <a:effectLst/>
                        </a:rPr>
                        <a:t>5-cell elliptical, doublet*</a:t>
                      </a: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6"/>
                  </a:ext>
                </a:extLst>
              </a:tr>
              <a:tr h="364924">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solidFill>
                            <a:srgbClr val="404040"/>
                          </a:solidFill>
                          <a:effectLst/>
                          <a:latin typeface="+mn-lt"/>
                          <a:ea typeface="+mn-ea"/>
                          <a:cs typeface="+mn-cs"/>
                          <a:sym typeface="Symbol" pitchFamily="18" charset="2"/>
                        </a:rPr>
                        <a:t>*Warm doublets external to cryomodules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a:ln>
                            <a:noFill/>
                          </a:ln>
                          <a:solidFill>
                            <a:srgbClr val="C00000"/>
                          </a:solidFill>
                          <a:effectLst/>
                          <a:latin typeface="+mn-lt"/>
                          <a:cs typeface="Times New Roman" pitchFamily="18" charset="0"/>
                          <a:sym typeface="Symbol" pitchFamily="18" charset="2"/>
                        </a:rPr>
                        <a:t>All components CW-capable</a:t>
                      </a:r>
                    </a:p>
                  </a:txBody>
                  <a:tcPr anchor="b" horzOverflow="overflow">
                    <a:noFill/>
                  </a:tcPr>
                </a:tc>
                <a:tc hMerge="1">
                  <a:txBody>
                    <a:bodyPr/>
                    <a:lstStyle/>
                    <a:p>
                      <a:pPr algn="ctr"/>
                      <a:endParaRPr lang="en-US" sz="1600" b="0" dirty="0">
                        <a:solidFill>
                          <a:srgbClr val="404040"/>
                        </a:solidFill>
                        <a:latin typeface="Rockwell" pitchFamily="18" charset="0"/>
                      </a:endParaRPr>
                    </a:p>
                  </a:txBody>
                  <a:tcPr horzOverflow="overflow">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404040"/>
                        </a:solidFill>
                        <a:effectLst/>
                        <a:latin typeface="Rockwell" pitchFamily="18" charset="0"/>
                      </a:endParaRPr>
                    </a:p>
                  </a:txBody>
                  <a:tcPr horzOverflow="overflow">
                    <a:solidFill>
                      <a:schemeClr val="bg1"/>
                    </a:solidFill>
                  </a:tcPr>
                </a:tc>
                <a:extLst>
                  <a:ext uri="{0D108BD9-81ED-4DB2-BD59-A6C34878D82A}">
                    <a16:rowId xmlns:a16="http://schemas.microsoft.com/office/drawing/2014/main" val="10007"/>
                  </a:ext>
                </a:extLst>
              </a:tr>
            </a:tbl>
          </a:graphicData>
        </a:graphic>
      </p:graphicFrame>
      <p:sp>
        <p:nvSpPr>
          <p:cNvPr id="3" name="Date Placeholder 2"/>
          <p:cNvSpPr>
            <a:spLocks noGrp="1"/>
          </p:cNvSpPr>
          <p:nvPr>
            <p:ph type="dt" sz="half" idx="10"/>
          </p:nvPr>
        </p:nvSpPr>
        <p:spPr/>
        <p:txBody>
          <a:bodyPr/>
          <a:lstStyle/>
          <a:p>
            <a:r>
              <a:rPr lang="en-US"/>
              <a:t>11/15/2016</a:t>
            </a:r>
            <a:endParaRPr lang="en-US" dirty="0"/>
          </a:p>
        </p:txBody>
      </p:sp>
      <p:sp>
        <p:nvSpPr>
          <p:cNvPr id="31" name="TextBox 30"/>
          <p:cNvSpPr txBox="1"/>
          <p:nvPr/>
        </p:nvSpPr>
        <p:spPr>
          <a:xfrm>
            <a:off x="6909676" y="19008"/>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#2</a:t>
            </a:r>
            <a:endParaRPr lang="en-US" sz="2000" dirty="0">
              <a:solidFill>
                <a:schemeClr val="bg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364508" y="980157"/>
            <a:ext cx="8368643" cy="2193528"/>
          </a:xfrm>
          <a:prstGeom prst="rect">
            <a:avLst/>
          </a:prstGeom>
        </p:spPr>
      </p:pic>
    </p:spTree>
    <p:extLst>
      <p:ext uri="{BB962C8B-B14F-4D97-AF65-F5344CB8AC3E}">
        <p14:creationId xmlns:p14="http://schemas.microsoft.com/office/powerpoint/2010/main" val="368084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71549"/>
            <a:ext cx="8672513" cy="5272465"/>
          </a:xfrm>
        </p:spPr>
        <p:txBody>
          <a:bodyPr>
            <a:normAutofit fontScale="77500" lnSpcReduction="20000"/>
          </a:bodyPr>
          <a:lstStyle/>
          <a:p>
            <a:r>
              <a:rPr lang="en-US" dirty="0"/>
              <a:t>The goal is to mitigate risk: Technical/cost/schedule</a:t>
            </a:r>
          </a:p>
          <a:p>
            <a:pPr>
              <a:spcBef>
                <a:spcPts val="1200"/>
              </a:spcBef>
            </a:pPr>
            <a:r>
              <a:rPr lang="en-US" dirty="0"/>
              <a:t>Technical Risks</a:t>
            </a:r>
          </a:p>
          <a:p>
            <a:pPr lvl="1"/>
            <a:r>
              <a:rPr lang="en-US" dirty="0"/>
              <a:t>Front End</a:t>
            </a:r>
          </a:p>
          <a:p>
            <a:pPr lvl="2"/>
            <a:r>
              <a:rPr lang="en-US" dirty="0"/>
              <a:t>Delivery of beam with required characteristics and reliability</a:t>
            </a:r>
          </a:p>
          <a:p>
            <a:pPr lvl="1"/>
            <a:r>
              <a:rPr lang="en-US" dirty="0"/>
              <a:t>Operate (high Q</a:t>
            </a:r>
            <a:r>
              <a:rPr lang="en-US" baseline="-25000" dirty="0"/>
              <a:t>L</a:t>
            </a:r>
            <a:r>
              <a:rPr lang="en-US" dirty="0"/>
              <a:t>) SC Linac in pulsed mode at low current</a:t>
            </a:r>
          </a:p>
          <a:p>
            <a:pPr lvl="2"/>
            <a:r>
              <a:rPr lang="en-US" dirty="0"/>
              <a:t>Primary issue is resonance control in cavities </a:t>
            </a:r>
          </a:p>
          <a:p>
            <a:pPr lvl="1"/>
            <a:r>
              <a:rPr lang="en-US" dirty="0"/>
              <a:t>Booster/Recycler/Main Injector beam intensity</a:t>
            </a:r>
          </a:p>
          <a:p>
            <a:pPr lvl="2"/>
            <a:r>
              <a:rPr lang="en-US" dirty="0"/>
              <a:t>50% per pulse increase over current operations</a:t>
            </a:r>
          </a:p>
          <a:p>
            <a:pPr lvl="2"/>
            <a:r>
              <a:rPr lang="en-US" dirty="0"/>
              <a:t>Longitudinal emittance from Booster for slip-stacking</a:t>
            </a:r>
          </a:p>
          <a:p>
            <a:pPr lvl="2"/>
            <a:r>
              <a:rPr lang="en-US" dirty="0"/>
              <a:t>Transition crossing</a:t>
            </a:r>
          </a:p>
          <a:p>
            <a:pPr lvl="2"/>
            <a:r>
              <a:rPr lang="en-US" dirty="0"/>
              <a:t>Beam loss/activation</a:t>
            </a:r>
          </a:p>
          <a:p>
            <a:pPr lvl="1"/>
            <a:r>
              <a:rPr lang="en-US" dirty="0"/>
              <a:t>Develop requisite capabilities of partners and vendors</a:t>
            </a:r>
          </a:p>
          <a:p>
            <a:pPr>
              <a:spcBef>
                <a:spcPts val="1200"/>
              </a:spcBef>
            </a:pPr>
            <a:r>
              <a:rPr lang="en-US" dirty="0"/>
              <a:t>Cost Risks</a:t>
            </a:r>
          </a:p>
          <a:p>
            <a:pPr lvl="1"/>
            <a:r>
              <a:rPr lang="en-US" dirty="0"/>
              <a:t>Superconducting RF: Cavities, cryomodules, RF sources represent major portion of construction costs</a:t>
            </a:r>
          </a:p>
          <a:p>
            <a:pPr lvl="1"/>
            <a:r>
              <a:rPr lang="en-US" dirty="0"/>
              <a:t>Cavity Q</a:t>
            </a:r>
            <a:r>
              <a:rPr lang="en-US" baseline="-25000" dirty="0"/>
              <a:t>0</a:t>
            </a:r>
            <a:r>
              <a:rPr lang="en-US" dirty="0"/>
              <a:t>: plays a critical role in the capital and operating costs of the </a:t>
            </a:r>
            <a:r>
              <a:rPr lang="en-US" dirty="0" err="1"/>
              <a:t>cryoplant</a:t>
            </a:r>
            <a:endParaRPr lang="en-US" dirty="0"/>
          </a:p>
          <a:p>
            <a:pPr lvl="2"/>
            <a:endParaRPr lang="en-US" dirty="0"/>
          </a:p>
          <a:p>
            <a:pPr marL="0" indent="0" algn="ctr">
              <a:spcBef>
                <a:spcPts val="1800"/>
              </a:spcBef>
              <a:buNone/>
            </a:pPr>
            <a:r>
              <a:rPr lang="en-US" b="1" dirty="0">
                <a:solidFill>
                  <a:srgbClr val="006600"/>
                </a:solidFill>
              </a:rPr>
              <a:t>Current funding profile will support R&amp;D completion in early FY2020</a:t>
            </a:r>
          </a:p>
          <a:p>
            <a:endParaRPr lang="en-US" dirty="0"/>
          </a:p>
          <a:p>
            <a:pPr lvl="1"/>
            <a:endParaRPr lang="en-US" dirty="0"/>
          </a:p>
          <a:p>
            <a:pPr lvl="1"/>
            <a:endParaRPr lang="en-US" dirty="0"/>
          </a:p>
          <a:p>
            <a:pPr lvl="2"/>
            <a:endParaRPr lang="en-US" dirty="0"/>
          </a:p>
          <a:p>
            <a:endParaRPr lang="en-US" dirty="0"/>
          </a:p>
        </p:txBody>
      </p:sp>
      <p:sp>
        <p:nvSpPr>
          <p:cNvPr id="2" name="Title 1"/>
          <p:cNvSpPr>
            <a:spLocks noGrp="1"/>
          </p:cNvSpPr>
          <p:nvPr>
            <p:ph type="title"/>
          </p:nvPr>
        </p:nvSpPr>
        <p:spPr/>
        <p:txBody>
          <a:bodyPr/>
          <a:lstStyle/>
          <a:p>
            <a:r>
              <a:rPr lang="en-US" dirty="0"/>
              <a:t>R&amp;D</a:t>
            </a:r>
          </a:p>
        </p:txBody>
      </p:sp>
      <p:sp>
        <p:nvSpPr>
          <p:cNvPr id="6" name="Date Placeholder 5"/>
          <p:cNvSpPr>
            <a:spLocks noGrp="1"/>
          </p:cNvSpPr>
          <p:nvPr>
            <p:ph type="dt" sz="half" idx="2"/>
          </p:nvPr>
        </p:nvSpPr>
        <p:spPr/>
        <p:txBody>
          <a:bodyPr/>
          <a:lstStyle/>
          <a:p>
            <a:r>
              <a:rPr lang="en-US"/>
              <a:t>11/15/2016</a:t>
            </a:r>
          </a:p>
        </p:txBody>
      </p:sp>
      <p:sp>
        <p:nvSpPr>
          <p:cNvPr id="4" name="Footer Placeholder 3"/>
          <p:cNvSpPr>
            <a:spLocks noGrp="1"/>
          </p:cNvSpPr>
          <p:nvPr>
            <p:ph type="ftr" sz="quarter" idx="3"/>
          </p:nvPr>
        </p:nvSpPr>
        <p:spPr/>
        <p:txBody>
          <a:bodyPr/>
          <a:lstStyle/>
          <a:p>
            <a:r>
              <a:rPr lang="fi-FI"/>
              <a:t>S. Holmes | Intro to PIP-II</a:t>
            </a:r>
            <a:endParaRPr lang="en-US" dirty="0"/>
          </a:p>
        </p:txBody>
      </p:sp>
      <p:sp>
        <p:nvSpPr>
          <p:cNvPr id="5" name="Slide Number Placeholder 4"/>
          <p:cNvSpPr>
            <a:spLocks noGrp="1"/>
          </p:cNvSpPr>
          <p:nvPr>
            <p:ph type="sldNum" sz="quarter" idx="4"/>
          </p:nvPr>
        </p:nvSpPr>
        <p:spPr/>
        <p:txBody>
          <a:bodyPr/>
          <a:lstStyle/>
          <a:p>
            <a:r>
              <a:rPr lang="en-US" dirty="0"/>
              <a:t> </a:t>
            </a:r>
            <a:fld id="{02BA5821-21EB-4C1A-AC70-E98BDB034B02}" type="slidenum">
              <a:rPr lang="en-US" smtClean="0"/>
              <a:pPr/>
              <a:t>11</a:t>
            </a:fld>
            <a:endParaRPr lang="en-US" dirty="0"/>
          </a:p>
        </p:txBody>
      </p:sp>
      <p:sp>
        <p:nvSpPr>
          <p:cNvPr id="7" name="TextBox 6"/>
          <p:cNvSpPr txBox="1"/>
          <p:nvPr/>
        </p:nvSpPr>
        <p:spPr>
          <a:xfrm>
            <a:off x="8120740" y="1974566"/>
            <a:ext cx="1371600" cy="461665"/>
          </a:xfrm>
          <a:prstGeom prst="rect">
            <a:avLst/>
          </a:prstGeom>
          <a:noFill/>
        </p:spPr>
        <p:txBody>
          <a:bodyPr wrap="square" rtlCol="0">
            <a:spAutoFit/>
          </a:bodyPr>
          <a:lstStyle/>
          <a:p>
            <a:r>
              <a:rPr lang="en-US" dirty="0">
                <a:solidFill>
                  <a:srgbClr val="C00000"/>
                </a:solidFill>
              </a:rPr>
              <a:t>PIP2IT</a:t>
            </a:r>
          </a:p>
        </p:txBody>
      </p:sp>
      <p:sp>
        <p:nvSpPr>
          <p:cNvPr id="8" name="Right Brace 7"/>
          <p:cNvSpPr/>
          <p:nvPr/>
        </p:nvSpPr>
        <p:spPr>
          <a:xfrm>
            <a:off x="7813410" y="1658679"/>
            <a:ext cx="223283" cy="1084521"/>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867652" y="19320"/>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#1</a:t>
            </a:r>
            <a:endParaRPr lang="en-US" sz="2000" dirty="0">
              <a:solidFill>
                <a:schemeClr val="bg1"/>
              </a:solidFill>
              <a:latin typeface="Helvetica" panose="020B0604020202020204" pitchFamily="34" charset="0"/>
              <a:cs typeface="Helvetica" panose="020B0604020202020204" pitchFamily="34" charset="0"/>
            </a:endParaRPr>
          </a:p>
        </p:txBody>
      </p:sp>
      <p:sp>
        <p:nvSpPr>
          <p:cNvPr id="10" name="TextBox 9"/>
          <p:cNvSpPr txBox="1"/>
          <p:nvPr/>
        </p:nvSpPr>
        <p:spPr>
          <a:xfrm>
            <a:off x="6865062" y="418214"/>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Derwent et al</a:t>
            </a:r>
          </a:p>
        </p:txBody>
      </p:sp>
    </p:spTree>
    <p:extLst>
      <p:ext uri="{BB962C8B-B14F-4D97-AF65-F5344CB8AC3E}">
        <p14:creationId xmlns:p14="http://schemas.microsoft.com/office/powerpoint/2010/main" val="91281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a:t>We would like to have the following </a:t>
            </a:r>
            <a:r>
              <a:rPr lang="en-US" dirty="0" err="1"/>
              <a:t>protoypes</a:t>
            </a:r>
            <a:r>
              <a:rPr lang="en-US" dirty="0"/>
              <a:t> and/or demonstrations completed at the time of CD-3</a:t>
            </a:r>
          </a:p>
          <a:p>
            <a:r>
              <a:rPr lang="en-US" dirty="0"/>
              <a:t>PIP2IT</a:t>
            </a:r>
          </a:p>
          <a:p>
            <a:pPr lvl="1"/>
            <a:r>
              <a:rPr lang="en-US" dirty="0"/>
              <a:t>Beam accelerated and characterized through the SSR1 prototype </a:t>
            </a:r>
            <a:r>
              <a:rPr lang="en-US" dirty="0" err="1"/>
              <a:t>cryomodule</a:t>
            </a:r>
            <a:endParaRPr lang="en-US" dirty="0"/>
          </a:p>
          <a:p>
            <a:pPr lvl="1"/>
            <a:r>
              <a:rPr lang="en-US" dirty="0"/>
              <a:t>Demonstration of effective </a:t>
            </a:r>
            <a:r>
              <a:rPr lang="en-US" dirty="0" err="1"/>
              <a:t>microphonics</a:t>
            </a:r>
            <a:r>
              <a:rPr lang="en-US" dirty="0"/>
              <a:t>/LFD mitigation</a:t>
            </a:r>
          </a:p>
          <a:p>
            <a:r>
              <a:rPr lang="en-US" dirty="0"/>
              <a:t>SRF</a:t>
            </a:r>
          </a:p>
          <a:p>
            <a:pPr lvl="1"/>
            <a:r>
              <a:rPr lang="en-US" dirty="0"/>
              <a:t>HWR and SSR1 </a:t>
            </a:r>
            <a:r>
              <a:rPr lang="en-US" dirty="0" err="1"/>
              <a:t>cryomodules</a:t>
            </a:r>
            <a:r>
              <a:rPr lang="en-US" dirty="0"/>
              <a:t> tested with beam</a:t>
            </a:r>
          </a:p>
          <a:p>
            <a:pPr lvl="1"/>
            <a:r>
              <a:rPr lang="en-US" dirty="0"/>
              <a:t>SSR2 and LB650 dressed cavities tested at full </a:t>
            </a:r>
            <a:r>
              <a:rPr lang="en-US" dirty="0" err="1"/>
              <a:t>rf</a:t>
            </a:r>
            <a:r>
              <a:rPr lang="en-US" dirty="0"/>
              <a:t> power</a:t>
            </a:r>
          </a:p>
          <a:p>
            <a:pPr lvl="1"/>
            <a:r>
              <a:rPr lang="en-US" dirty="0"/>
              <a:t>HB650 prototype </a:t>
            </a:r>
            <a:r>
              <a:rPr lang="en-US" dirty="0" err="1"/>
              <a:t>cryomodule</a:t>
            </a:r>
            <a:r>
              <a:rPr lang="en-US" dirty="0"/>
              <a:t> tested at full </a:t>
            </a:r>
            <a:r>
              <a:rPr lang="en-US" dirty="0" err="1"/>
              <a:t>rf</a:t>
            </a:r>
            <a:r>
              <a:rPr lang="en-US" dirty="0"/>
              <a:t> power</a:t>
            </a:r>
          </a:p>
          <a:p>
            <a:pPr lvl="1"/>
            <a:r>
              <a:rPr lang="en-US" dirty="0"/>
              <a:t>All utilizing associated RF power and RF controls systems </a:t>
            </a:r>
          </a:p>
          <a:p>
            <a:r>
              <a:rPr lang="en-US" dirty="0"/>
              <a:t>Main Injector/Recycler</a:t>
            </a:r>
          </a:p>
          <a:p>
            <a:pPr lvl="1"/>
            <a:r>
              <a:rPr lang="en-US" dirty="0"/>
              <a:t>Selection and demonstration of MIRF power amplifier</a:t>
            </a:r>
          </a:p>
          <a:p>
            <a:pPr lvl="1"/>
            <a:r>
              <a:rPr lang="en-US" dirty="0"/>
              <a:t>Gamma-t jump prototype magnet</a:t>
            </a:r>
          </a:p>
          <a:p>
            <a:endParaRPr lang="en-US" dirty="0"/>
          </a:p>
          <a:p>
            <a:endParaRPr lang="en-US" dirty="0"/>
          </a:p>
          <a:p>
            <a:pPr lvl="1"/>
            <a:endParaRPr lang="en-US" dirty="0"/>
          </a:p>
          <a:p>
            <a:pPr lvl="1"/>
            <a:endParaRPr lang="en-US" dirty="0"/>
          </a:p>
          <a:p>
            <a:pPr lvl="2"/>
            <a:endParaRPr lang="en-US" dirty="0"/>
          </a:p>
          <a:p>
            <a:endParaRPr lang="en-US" dirty="0"/>
          </a:p>
        </p:txBody>
      </p:sp>
      <p:sp>
        <p:nvSpPr>
          <p:cNvPr id="2" name="Title 1"/>
          <p:cNvSpPr>
            <a:spLocks noGrp="1"/>
          </p:cNvSpPr>
          <p:nvPr>
            <p:ph type="title"/>
          </p:nvPr>
        </p:nvSpPr>
        <p:spPr/>
        <p:txBody>
          <a:bodyPr/>
          <a:lstStyle/>
          <a:p>
            <a:r>
              <a:rPr lang="en-US"/>
              <a:t>R&amp;D Strategy</a:t>
            </a:r>
            <a:endParaRPr lang="en-US" dirty="0"/>
          </a:p>
        </p:txBody>
      </p:sp>
      <p:sp>
        <p:nvSpPr>
          <p:cNvPr id="6" name="Date Placeholder 5"/>
          <p:cNvSpPr>
            <a:spLocks noGrp="1"/>
          </p:cNvSpPr>
          <p:nvPr>
            <p:ph type="dt" sz="half" idx="2"/>
          </p:nvPr>
        </p:nvSpPr>
        <p:spPr/>
        <p:txBody>
          <a:bodyPr/>
          <a:lstStyle/>
          <a:p>
            <a:r>
              <a:rPr lang="en-US"/>
              <a:t>11/15/2016</a:t>
            </a:r>
          </a:p>
        </p:txBody>
      </p:sp>
      <p:sp>
        <p:nvSpPr>
          <p:cNvPr id="4" name="Footer Placeholder 3"/>
          <p:cNvSpPr>
            <a:spLocks noGrp="1"/>
          </p:cNvSpPr>
          <p:nvPr>
            <p:ph type="ftr" sz="quarter" idx="3"/>
          </p:nvPr>
        </p:nvSpPr>
        <p:spPr/>
        <p:txBody>
          <a:bodyPr/>
          <a:lstStyle/>
          <a:p>
            <a:r>
              <a:rPr lang="fi-FI"/>
              <a:t>S. Holmes | Intro to PIP-II</a:t>
            </a:r>
            <a:endParaRPr lang="en-US" dirty="0"/>
          </a:p>
        </p:txBody>
      </p:sp>
      <p:sp>
        <p:nvSpPr>
          <p:cNvPr id="5" name="Slide Number Placeholder 4"/>
          <p:cNvSpPr>
            <a:spLocks noGrp="1"/>
          </p:cNvSpPr>
          <p:nvPr>
            <p:ph type="sldNum" sz="quarter" idx="4"/>
          </p:nvPr>
        </p:nvSpPr>
        <p:spPr/>
        <p:txBody>
          <a:bodyPr/>
          <a:lstStyle/>
          <a:p>
            <a:r>
              <a:rPr lang="en-US"/>
              <a:t> </a:t>
            </a:r>
            <a:fld id="{02BA5821-21EB-4C1A-AC70-E98BDB034B02}" type="slidenum">
              <a:rPr lang="en-US" smtClean="0"/>
              <a:pPr/>
              <a:t>12</a:t>
            </a:fld>
            <a:endParaRPr lang="en-US" dirty="0"/>
          </a:p>
        </p:txBody>
      </p:sp>
      <p:sp>
        <p:nvSpPr>
          <p:cNvPr id="9" name="TextBox 8"/>
          <p:cNvSpPr txBox="1"/>
          <p:nvPr/>
        </p:nvSpPr>
        <p:spPr>
          <a:xfrm>
            <a:off x="6867652" y="19320"/>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#1</a:t>
            </a:r>
            <a:endParaRPr lang="en-US" sz="2000" dirty="0">
              <a:solidFill>
                <a:schemeClr val="bg1"/>
              </a:solidFill>
              <a:latin typeface="Helvetica" panose="020B0604020202020204" pitchFamily="34" charset="0"/>
              <a:cs typeface="Helvetica" panose="020B0604020202020204" pitchFamily="34" charset="0"/>
            </a:endParaRPr>
          </a:p>
        </p:txBody>
      </p:sp>
      <p:sp>
        <p:nvSpPr>
          <p:cNvPr id="10" name="TextBox 9"/>
          <p:cNvSpPr txBox="1"/>
          <p:nvPr/>
        </p:nvSpPr>
        <p:spPr>
          <a:xfrm>
            <a:off x="6865062" y="417465"/>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Derwent et al</a:t>
            </a:r>
          </a:p>
        </p:txBody>
      </p:sp>
    </p:spTree>
    <p:extLst>
      <p:ext uri="{BB962C8B-B14F-4D97-AF65-F5344CB8AC3E}">
        <p14:creationId xmlns:p14="http://schemas.microsoft.com/office/powerpoint/2010/main" val="1380767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a:spLocks noGrp="1"/>
          </p:cNvSpPr>
          <p:nvPr>
            <p:ph idx="1"/>
          </p:nvPr>
        </p:nvSpPr>
        <p:spPr>
          <a:xfrm>
            <a:off x="222250" y="3114259"/>
            <a:ext cx="8672513" cy="3178757"/>
          </a:xfrm>
        </p:spPr>
        <p:txBody>
          <a:bodyPr>
            <a:normAutofit fontScale="62500" lnSpcReduction="20000"/>
          </a:bodyPr>
          <a:lstStyle/>
          <a:p>
            <a:pPr marL="0" indent="0">
              <a:buFontTx/>
              <a:buNone/>
              <a:defRPr/>
            </a:pPr>
            <a:r>
              <a:rPr lang="en-US" dirty="0"/>
              <a:t>PIP2IT will address the address/measure the following:</a:t>
            </a:r>
          </a:p>
          <a:p>
            <a:pPr marL="514350" lvl="1">
              <a:defRPr/>
            </a:pPr>
            <a:r>
              <a:rPr lang="en-US" dirty="0"/>
              <a:t>LEBT pre-chopping: </a:t>
            </a:r>
            <a:r>
              <a:rPr lang="en-US" b="1" dirty="0">
                <a:solidFill>
                  <a:schemeClr val="accent3">
                    <a:lumMod val="50000"/>
                  </a:schemeClr>
                </a:solidFill>
              </a:rPr>
              <a:t>Demonstrated</a:t>
            </a:r>
            <a:r>
              <a:rPr lang="en-US" dirty="0"/>
              <a:t> </a:t>
            </a:r>
          </a:p>
          <a:p>
            <a:pPr marL="514350" lvl="1">
              <a:defRPr/>
            </a:pPr>
            <a:r>
              <a:rPr lang="en-US" dirty="0"/>
              <a:t>Vacuum management in the LEBT/RFQ region: </a:t>
            </a:r>
            <a:r>
              <a:rPr lang="en-US" sz="2100" b="1" dirty="0">
                <a:solidFill>
                  <a:schemeClr val="accent3">
                    <a:lumMod val="50000"/>
                  </a:schemeClr>
                </a:solidFill>
              </a:rPr>
              <a:t>Demonstrated</a:t>
            </a:r>
          </a:p>
          <a:p>
            <a:pPr marL="514350" lvl="1">
              <a:defRPr/>
            </a:pPr>
            <a:r>
              <a:rPr lang="en-US" dirty="0"/>
              <a:t>Validation of chopper performance</a:t>
            </a:r>
          </a:p>
          <a:p>
            <a:pPr marL="914400" lvl="2">
              <a:defRPr/>
            </a:pPr>
            <a:r>
              <a:rPr lang="en-US" dirty="0"/>
              <a:t>Bunch extinction, effective emittance growth</a:t>
            </a:r>
          </a:p>
          <a:p>
            <a:pPr marL="514350" lvl="1">
              <a:defRPr/>
            </a:pPr>
            <a:r>
              <a:rPr lang="en-US" dirty="0"/>
              <a:t>MEBT beam absorber</a:t>
            </a:r>
          </a:p>
          <a:p>
            <a:pPr marL="914400" lvl="2">
              <a:defRPr/>
            </a:pPr>
            <a:r>
              <a:rPr lang="en-US" dirty="0"/>
              <a:t>Reliability and lifetime</a:t>
            </a:r>
          </a:p>
          <a:p>
            <a:pPr marL="514350" lvl="1">
              <a:defRPr/>
            </a:pPr>
            <a:r>
              <a:rPr lang="en-US" dirty="0"/>
              <a:t>MEBT vacuum management</a:t>
            </a:r>
          </a:p>
          <a:p>
            <a:pPr marL="514350" lvl="1">
              <a:defRPr/>
            </a:pPr>
            <a:r>
              <a:rPr lang="en-US" dirty="0"/>
              <a:t>CW operation of HWR</a:t>
            </a:r>
          </a:p>
          <a:p>
            <a:pPr marL="914400" lvl="2">
              <a:defRPr/>
            </a:pPr>
            <a:r>
              <a:rPr lang="en-US" dirty="0"/>
              <a:t>Degradation of cavity performance</a:t>
            </a:r>
          </a:p>
          <a:p>
            <a:pPr marL="914400" lvl="2">
              <a:defRPr/>
            </a:pPr>
            <a:r>
              <a:rPr lang="en-US" dirty="0"/>
              <a:t>Optimal distance to 10 kW absorber</a:t>
            </a:r>
          </a:p>
          <a:p>
            <a:pPr marL="514350" lvl="1">
              <a:defRPr/>
            </a:pPr>
            <a:r>
              <a:rPr lang="en-US" dirty="0"/>
              <a:t>Operation of SSR with beam</a:t>
            </a:r>
          </a:p>
          <a:p>
            <a:pPr marL="914400" lvl="2">
              <a:defRPr/>
            </a:pPr>
            <a:r>
              <a:rPr lang="en-US" dirty="0"/>
              <a:t>CW and pulsed operation</a:t>
            </a:r>
          </a:p>
          <a:p>
            <a:pPr marL="914400" lvl="2">
              <a:defRPr/>
            </a:pPr>
            <a:r>
              <a:rPr lang="en-US" dirty="0"/>
              <a:t>Resonance control and LFD compensation in pulsed operations</a:t>
            </a:r>
          </a:p>
          <a:p>
            <a:pPr marL="514350" lvl="1">
              <a:defRPr/>
            </a:pPr>
            <a:r>
              <a:rPr lang="en-US" dirty="0"/>
              <a:t>Emittance preservation and beam halo formation through the front end</a:t>
            </a:r>
          </a:p>
          <a:p>
            <a:pPr>
              <a:defRPr/>
            </a:pPr>
            <a:endParaRPr lang="en-US" dirty="0"/>
          </a:p>
        </p:txBody>
      </p:sp>
      <p:sp>
        <p:nvSpPr>
          <p:cNvPr id="2" name="Title 1"/>
          <p:cNvSpPr>
            <a:spLocks noGrp="1"/>
          </p:cNvSpPr>
          <p:nvPr>
            <p:ph type="title"/>
          </p:nvPr>
        </p:nvSpPr>
        <p:spPr/>
        <p:txBody>
          <a:bodyPr/>
          <a:lstStyle/>
          <a:p>
            <a:r>
              <a:rPr lang="en-US" dirty="0"/>
              <a:t>R&amp;D: PIP-II Injector Test</a:t>
            </a:r>
          </a:p>
        </p:txBody>
      </p:sp>
      <p:sp>
        <p:nvSpPr>
          <p:cNvPr id="4" name="Date Placeholder 3"/>
          <p:cNvSpPr>
            <a:spLocks noGrp="1"/>
          </p:cNvSpPr>
          <p:nvPr>
            <p:ph type="dt" sz="half" idx="2"/>
          </p:nvPr>
        </p:nvSpPr>
        <p:spPr/>
        <p:txBody>
          <a:bodyPr/>
          <a:lstStyle/>
          <a:p>
            <a:r>
              <a:rPr lang="en-US"/>
              <a:t>11/15/2016</a:t>
            </a:r>
            <a:endParaRPr lang="en-US" dirty="0"/>
          </a:p>
        </p:txBody>
      </p:sp>
      <p:sp>
        <p:nvSpPr>
          <p:cNvPr id="5" name="Footer Placeholder 4"/>
          <p:cNvSpPr>
            <a:spLocks noGrp="1"/>
          </p:cNvSpPr>
          <p:nvPr>
            <p:ph type="ftr" sz="quarter" idx="3"/>
          </p:nvPr>
        </p:nvSpPr>
        <p:spPr/>
        <p:txBody>
          <a:bodyPr/>
          <a:lstStyle/>
          <a:p>
            <a:pPr>
              <a:defRPr/>
            </a:pPr>
            <a:r>
              <a:rPr lang="fi-FI"/>
              <a:t>S. Holmes | Intro to PIP-II</a:t>
            </a:r>
            <a:endParaRPr lang="en-US" b="1" dirty="0"/>
          </a:p>
        </p:txBody>
      </p:sp>
      <p:sp>
        <p:nvSpPr>
          <p:cNvPr id="6" name="Slide Number Placeholder 5"/>
          <p:cNvSpPr>
            <a:spLocks noGrp="1"/>
          </p:cNvSpPr>
          <p:nvPr>
            <p:ph type="sldNum" sz="quarter" idx="4"/>
          </p:nvPr>
        </p:nvSpPr>
        <p:spPr/>
        <p:txBody>
          <a:bodyPr/>
          <a:lstStyle/>
          <a:p>
            <a:fld id="{E33319FF-06B4-4914-855C-57D35A0F66DB}" type="slidenum">
              <a:rPr lang="en-US" smtClean="0"/>
              <a:pPr/>
              <a:t>13</a:t>
            </a:fld>
            <a:endParaRPr lang="en-US" dirty="0"/>
          </a:p>
        </p:txBody>
      </p:sp>
      <p:sp>
        <p:nvSpPr>
          <p:cNvPr id="20" name="TextBox 19"/>
          <p:cNvSpPr txBox="1"/>
          <p:nvPr/>
        </p:nvSpPr>
        <p:spPr>
          <a:xfrm>
            <a:off x="6345810" y="4345712"/>
            <a:ext cx="2645299" cy="1938992"/>
          </a:xfrm>
          <a:prstGeom prst="rect">
            <a:avLst/>
          </a:prstGeom>
          <a:noFill/>
          <a:ln>
            <a:solidFill>
              <a:srgbClr val="004C97"/>
            </a:solidFill>
          </a:ln>
        </p:spPr>
        <p:txBody>
          <a:bodyPr wrap="square" rtlCol="0">
            <a:spAutoFit/>
          </a:bodyPr>
          <a:lstStyle/>
          <a:p>
            <a:r>
              <a:rPr lang="en-US" sz="2000" dirty="0"/>
              <a:t>Collaborators</a:t>
            </a:r>
          </a:p>
          <a:p>
            <a:pPr marL="174625"/>
            <a:r>
              <a:rPr lang="en-US" sz="2000" dirty="0"/>
              <a:t>ANL: HWR</a:t>
            </a:r>
          </a:p>
          <a:p>
            <a:pPr marL="174625"/>
            <a:r>
              <a:rPr lang="en-US" sz="2000" dirty="0"/>
              <a:t>LBNL:LEBT, RFQ</a:t>
            </a:r>
          </a:p>
          <a:p>
            <a:pPr marL="174625"/>
            <a:r>
              <a:rPr lang="en-US" sz="2000" dirty="0"/>
              <a:t>SNS: LEBT</a:t>
            </a:r>
          </a:p>
          <a:p>
            <a:pPr marL="174625"/>
            <a:r>
              <a:rPr lang="en-US" sz="2000" dirty="0"/>
              <a:t>BARC: MEBT, SSR1, RF</a:t>
            </a:r>
          </a:p>
          <a:p>
            <a:pPr marL="174625"/>
            <a:r>
              <a:rPr lang="en-US" sz="2000" dirty="0"/>
              <a:t>IUAC: SSR1</a:t>
            </a:r>
          </a:p>
        </p:txBody>
      </p:sp>
      <p:grpSp>
        <p:nvGrpSpPr>
          <p:cNvPr id="3" name="Group 2"/>
          <p:cNvGrpSpPr/>
          <p:nvPr/>
        </p:nvGrpSpPr>
        <p:grpSpPr>
          <a:xfrm>
            <a:off x="222250" y="799471"/>
            <a:ext cx="8840788" cy="1994891"/>
            <a:chOff x="93663" y="842103"/>
            <a:chExt cx="9170335" cy="2205897"/>
          </a:xfrm>
        </p:grpSpPr>
        <p:grpSp>
          <p:nvGrpSpPr>
            <p:cNvPr id="28" name="Group 27"/>
            <p:cNvGrpSpPr/>
            <p:nvPr/>
          </p:nvGrpSpPr>
          <p:grpSpPr>
            <a:xfrm>
              <a:off x="304800" y="2647890"/>
              <a:ext cx="8534400" cy="400110"/>
              <a:chOff x="304800" y="2495550"/>
              <a:chExt cx="8534400" cy="400110"/>
            </a:xfrm>
          </p:grpSpPr>
          <p:sp>
            <p:nvSpPr>
              <p:cNvPr id="29" name="TextBox 13"/>
              <p:cNvSpPr txBox="1">
                <a:spLocks noChangeArrowheads="1"/>
              </p:cNvSpPr>
              <p:nvPr/>
            </p:nvSpPr>
            <p:spPr bwMode="auto">
              <a:xfrm>
                <a:off x="3352800" y="2495550"/>
                <a:ext cx="2133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algn="ctr" eaLnBrk="1" hangingPunct="1"/>
                <a:r>
                  <a:rPr lang="en-US" sz="2000" dirty="0"/>
                  <a:t>40 m, ~25 MeV</a:t>
                </a:r>
              </a:p>
            </p:txBody>
          </p:sp>
          <p:cxnSp>
            <p:nvCxnSpPr>
              <p:cNvPr id="30" name="Straight Arrow Connector 29"/>
              <p:cNvCxnSpPr/>
              <p:nvPr/>
            </p:nvCxnSpPr>
            <p:spPr>
              <a:xfrm flipV="1">
                <a:off x="5486400" y="2686050"/>
                <a:ext cx="33528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04800" y="2684463"/>
                <a:ext cx="30480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93663" y="842103"/>
              <a:ext cx="9170335" cy="1676342"/>
              <a:chOff x="93663" y="842103"/>
              <a:chExt cx="9170335" cy="1676342"/>
            </a:xfrm>
          </p:grpSpPr>
          <p:sp>
            <p:nvSpPr>
              <p:cNvPr id="34" name="TextBox 33"/>
              <p:cNvSpPr txBox="1"/>
              <p:nvPr/>
            </p:nvSpPr>
            <p:spPr>
              <a:xfrm>
                <a:off x="344708" y="1139252"/>
                <a:ext cx="1006080" cy="442431"/>
              </a:xfrm>
              <a:prstGeom prst="rect">
                <a:avLst/>
              </a:prstGeom>
              <a:noFill/>
            </p:spPr>
            <p:txBody>
              <a:bodyPr wrap="square" rtlCol="0">
                <a:spAutoFit/>
              </a:bodyPr>
              <a:lstStyle/>
              <a:p>
                <a:r>
                  <a:rPr lang="en-US" sz="2000" b="1" dirty="0">
                    <a:solidFill>
                      <a:schemeClr val="tx2"/>
                    </a:solidFill>
                  </a:rPr>
                  <a:t>30 </a:t>
                </a:r>
                <a:r>
                  <a:rPr lang="en-US" sz="2000" b="1" dirty="0" err="1">
                    <a:solidFill>
                      <a:schemeClr val="tx2"/>
                    </a:solidFill>
                  </a:rPr>
                  <a:t>keV</a:t>
                </a:r>
                <a:endParaRPr lang="en-US" sz="2000" b="1" dirty="0">
                  <a:solidFill>
                    <a:schemeClr val="tx2"/>
                  </a:solidFill>
                </a:endParaRPr>
              </a:p>
            </p:txBody>
          </p:sp>
          <p:grpSp>
            <p:nvGrpSpPr>
              <p:cNvPr id="35" name="Group 34"/>
              <p:cNvGrpSpPr/>
              <p:nvPr/>
            </p:nvGrpSpPr>
            <p:grpSpPr>
              <a:xfrm>
                <a:off x="93663" y="1120555"/>
                <a:ext cx="8897940" cy="1397890"/>
                <a:chOff x="93663" y="1120555"/>
                <a:chExt cx="8897940" cy="1397890"/>
              </a:xfrm>
            </p:grpSpPr>
            <p:grpSp>
              <p:nvGrpSpPr>
                <p:cNvPr id="42" name="Group 4"/>
                <p:cNvGrpSpPr>
                  <a:grpSpLocks/>
                </p:cNvGrpSpPr>
                <p:nvPr/>
              </p:nvGrpSpPr>
              <p:grpSpPr bwMode="auto">
                <a:xfrm>
                  <a:off x="93663" y="1493027"/>
                  <a:ext cx="8897940" cy="1025418"/>
                  <a:chOff x="85409" y="1749187"/>
                  <a:chExt cx="9058591" cy="1025628"/>
                </a:xfrm>
              </p:grpSpPr>
              <p:pic>
                <p:nvPicPr>
                  <p:cNvPr id="5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473" y="1846744"/>
                    <a:ext cx="8998527" cy="92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6"/>
                  <p:cNvSpPr txBox="1">
                    <a:spLocks noChangeArrowheads="1"/>
                  </p:cNvSpPr>
                  <p:nvPr/>
                </p:nvSpPr>
                <p:spPr bwMode="auto">
                  <a:xfrm>
                    <a:off x="1174350" y="1760561"/>
                    <a:ext cx="811403"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RFQ </a:t>
                    </a:r>
                  </a:p>
                </p:txBody>
              </p:sp>
              <p:sp>
                <p:nvSpPr>
                  <p:cNvPr id="52" name="TextBox 7"/>
                  <p:cNvSpPr txBox="1">
                    <a:spLocks noChangeArrowheads="1"/>
                  </p:cNvSpPr>
                  <p:nvPr/>
                </p:nvSpPr>
                <p:spPr bwMode="auto">
                  <a:xfrm>
                    <a:off x="2902811" y="1749187"/>
                    <a:ext cx="981321"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MEBT </a:t>
                    </a:r>
                  </a:p>
                </p:txBody>
              </p:sp>
              <p:sp>
                <p:nvSpPr>
                  <p:cNvPr id="53" name="TextBox 8"/>
                  <p:cNvSpPr txBox="1">
                    <a:spLocks noChangeArrowheads="1"/>
                  </p:cNvSpPr>
                  <p:nvPr/>
                </p:nvSpPr>
                <p:spPr bwMode="auto">
                  <a:xfrm>
                    <a:off x="5056919" y="1757151"/>
                    <a:ext cx="813036"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HWR</a:t>
                    </a:r>
                  </a:p>
                </p:txBody>
              </p:sp>
              <p:sp>
                <p:nvSpPr>
                  <p:cNvPr id="54" name="TextBox 9"/>
                  <p:cNvSpPr txBox="1">
                    <a:spLocks noChangeArrowheads="1"/>
                  </p:cNvSpPr>
                  <p:nvPr/>
                </p:nvSpPr>
                <p:spPr bwMode="auto">
                  <a:xfrm>
                    <a:off x="6714496" y="1757150"/>
                    <a:ext cx="871760" cy="40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SSR1</a:t>
                    </a:r>
                  </a:p>
                </p:txBody>
              </p:sp>
              <p:sp>
                <p:nvSpPr>
                  <p:cNvPr id="55" name="TextBox 10"/>
                  <p:cNvSpPr txBox="1">
                    <a:spLocks noChangeArrowheads="1"/>
                  </p:cNvSpPr>
                  <p:nvPr/>
                </p:nvSpPr>
                <p:spPr bwMode="auto">
                  <a:xfrm>
                    <a:off x="7920832" y="1757353"/>
                    <a:ext cx="1164985"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HEBT</a:t>
                    </a:r>
                  </a:p>
                </p:txBody>
              </p:sp>
              <p:sp>
                <p:nvSpPr>
                  <p:cNvPr id="56" name="TextBox 11"/>
                  <p:cNvSpPr txBox="1">
                    <a:spLocks noChangeArrowheads="1"/>
                  </p:cNvSpPr>
                  <p:nvPr/>
                </p:nvSpPr>
                <p:spPr bwMode="auto">
                  <a:xfrm>
                    <a:off x="85409" y="1906935"/>
                    <a:ext cx="842411" cy="4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6pPr>
                    <a:lvl7pPr marL="29718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7pPr>
                    <a:lvl8pPr marL="34290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8pPr>
                    <a:lvl9pPr marL="3886200" indent="-228600" algn="r" eaLnBrk="0" fontAlgn="base" hangingPunct="0">
                      <a:spcBef>
                        <a:spcPct val="20000"/>
                      </a:spcBef>
                      <a:spcAft>
                        <a:spcPct val="0"/>
                      </a:spcAft>
                      <a:buClr>
                        <a:srgbClr val="FFFF00"/>
                      </a:buClr>
                      <a:buSzPct val="80000"/>
                      <a:buFont typeface="Wingdings" pitchFamily="2" charset="2"/>
                      <a:defRPr sz="2400">
                        <a:solidFill>
                          <a:schemeClr val="tx1"/>
                        </a:solidFill>
                        <a:latin typeface="Arial" charset="0"/>
                      </a:defRPr>
                    </a:lvl9pPr>
                  </a:lstStyle>
                  <a:p>
                    <a:pPr eaLnBrk="1" hangingPunct="1"/>
                    <a:r>
                      <a:rPr lang="en-US" sz="2000" dirty="0">
                        <a:solidFill>
                          <a:srgbClr val="C00000"/>
                        </a:solidFill>
                      </a:rPr>
                      <a:t>LEBT</a:t>
                    </a:r>
                  </a:p>
                </p:txBody>
              </p:sp>
            </p:grpSp>
            <p:sp>
              <p:nvSpPr>
                <p:cNvPr id="43" name="TextBox 42"/>
                <p:cNvSpPr txBox="1"/>
                <p:nvPr/>
              </p:nvSpPr>
              <p:spPr>
                <a:xfrm>
                  <a:off x="1748392" y="1144347"/>
                  <a:ext cx="1112707" cy="400110"/>
                </a:xfrm>
                <a:prstGeom prst="rect">
                  <a:avLst/>
                </a:prstGeom>
                <a:noFill/>
              </p:spPr>
              <p:txBody>
                <a:bodyPr wrap="square" rtlCol="0">
                  <a:spAutoFit/>
                </a:bodyPr>
                <a:lstStyle/>
                <a:p>
                  <a:pPr algn="ctr"/>
                  <a:r>
                    <a:rPr lang="en-US" sz="2000" b="1" dirty="0">
                      <a:solidFill>
                        <a:schemeClr val="tx2"/>
                      </a:solidFill>
                    </a:rPr>
                    <a:t>2.1 MeV</a:t>
                  </a:r>
                </a:p>
              </p:txBody>
            </p:sp>
            <p:sp>
              <p:nvSpPr>
                <p:cNvPr id="44" name="TextBox 43"/>
                <p:cNvSpPr txBox="1"/>
                <p:nvPr/>
              </p:nvSpPr>
              <p:spPr>
                <a:xfrm>
                  <a:off x="5659021" y="1120555"/>
                  <a:ext cx="1079446" cy="400110"/>
                </a:xfrm>
                <a:prstGeom prst="rect">
                  <a:avLst/>
                </a:prstGeom>
                <a:noFill/>
              </p:spPr>
              <p:txBody>
                <a:bodyPr wrap="square" rtlCol="0">
                  <a:spAutoFit/>
                </a:bodyPr>
                <a:lstStyle/>
                <a:p>
                  <a:pPr algn="ctr"/>
                  <a:r>
                    <a:rPr lang="en-US" sz="2000" b="1" dirty="0">
                      <a:solidFill>
                        <a:schemeClr val="tx2"/>
                      </a:solidFill>
                    </a:rPr>
                    <a:t>10 MeV</a:t>
                  </a:r>
                </a:p>
              </p:txBody>
            </p:sp>
            <p:sp>
              <p:nvSpPr>
                <p:cNvPr id="45" name="TextBox 44"/>
                <p:cNvSpPr txBox="1"/>
                <p:nvPr/>
              </p:nvSpPr>
              <p:spPr>
                <a:xfrm>
                  <a:off x="7083802" y="1139252"/>
                  <a:ext cx="1171612" cy="400110"/>
                </a:xfrm>
                <a:prstGeom prst="rect">
                  <a:avLst/>
                </a:prstGeom>
                <a:noFill/>
              </p:spPr>
              <p:txBody>
                <a:bodyPr wrap="square" rtlCol="0">
                  <a:spAutoFit/>
                </a:bodyPr>
                <a:lstStyle/>
                <a:p>
                  <a:r>
                    <a:rPr lang="en-US" sz="2000" b="1" dirty="0">
                      <a:solidFill>
                        <a:schemeClr val="tx2"/>
                      </a:solidFill>
                    </a:rPr>
                    <a:t>25 MeV</a:t>
                  </a:r>
                </a:p>
              </p:txBody>
            </p:sp>
            <p:cxnSp>
              <p:nvCxnSpPr>
                <p:cNvPr id="46" name="Straight Arrow Connector 45"/>
                <p:cNvCxnSpPr/>
                <p:nvPr/>
              </p:nvCxnSpPr>
              <p:spPr>
                <a:xfrm>
                  <a:off x="806450" y="1540604"/>
                  <a:ext cx="0" cy="22170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2234198" y="1532540"/>
                  <a:ext cx="0" cy="22170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200525" y="1535109"/>
                  <a:ext cx="0" cy="22170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7668460" y="1548424"/>
                  <a:ext cx="0" cy="22170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cxnSp>
            <p:nvCxnSpPr>
              <p:cNvPr id="36" name="Straight Arrow Connector 35"/>
              <p:cNvCxnSpPr/>
              <p:nvPr/>
            </p:nvCxnSpPr>
            <p:spPr>
              <a:xfrm>
                <a:off x="193559" y="1053109"/>
                <a:ext cx="8268626" cy="1974"/>
              </a:xfrm>
              <a:prstGeom prst="straightConnector1">
                <a:avLst/>
              </a:prstGeom>
              <a:ln>
                <a:solidFill>
                  <a:srgbClr val="006600"/>
                </a:solidFill>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7225640" y="855028"/>
                <a:ext cx="818584" cy="400110"/>
              </a:xfrm>
              <a:prstGeom prst="rect">
                <a:avLst/>
              </a:prstGeom>
              <a:solidFill>
                <a:schemeClr val="bg1"/>
              </a:solidFill>
            </p:spPr>
            <p:txBody>
              <a:bodyPr wrap="square" rtlCol="0">
                <a:spAutoFit/>
              </a:bodyPr>
              <a:lstStyle/>
              <a:p>
                <a:pPr algn="ctr"/>
                <a:r>
                  <a:rPr lang="en-US" sz="2000" b="1" dirty="0">
                    <a:solidFill>
                      <a:srgbClr val="006600"/>
                    </a:solidFill>
                  </a:rPr>
                  <a:t>2018</a:t>
                </a:r>
              </a:p>
            </p:txBody>
          </p:sp>
          <p:sp>
            <p:nvSpPr>
              <p:cNvPr id="38" name="TextBox 37"/>
              <p:cNvSpPr txBox="1"/>
              <p:nvPr/>
            </p:nvSpPr>
            <p:spPr>
              <a:xfrm>
                <a:off x="4331275" y="853054"/>
                <a:ext cx="818584" cy="400110"/>
              </a:xfrm>
              <a:prstGeom prst="rect">
                <a:avLst/>
              </a:prstGeom>
              <a:solidFill>
                <a:schemeClr val="bg1"/>
              </a:solidFill>
            </p:spPr>
            <p:txBody>
              <a:bodyPr wrap="square" rtlCol="0">
                <a:spAutoFit/>
              </a:bodyPr>
              <a:lstStyle/>
              <a:p>
                <a:r>
                  <a:rPr lang="en-US" sz="2000" b="1" dirty="0">
                    <a:solidFill>
                      <a:srgbClr val="006600"/>
                    </a:solidFill>
                  </a:rPr>
                  <a:t>2017</a:t>
                </a:r>
              </a:p>
            </p:txBody>
          </p:sp>
          <p:sp>
            <p:nvSpPr>
              <p:cNvPr id="39" name="TextBox 38"/>
              <p:cNvSpPr txBox="1"/>
              <p:nvPr/>
            </p:nvSpPr>
            <p:spPr>
              <a:xfrm>
                <a:off x="500155" y="842103"/>
                <a:ext cx="818584" cy="400110"/>
              </a:xfrm>
              <a:prstGeom prst="rect">
                <a:avLst/>
              </a:prstGeom>
              <a:solidFill>
                <a:schemeClr val="bg1"/>
              </a:solidFill>
            </p:spPr>
            <p:txBody>
              <a:bodyPr wrap="square" rtlCol="0">
                <a:spAutoFit/>
              </a:bodyPr>
              <a:lstStyle/>
              <a:p>
                <a:r>
                  <a:rPr lang="en-US" sz="2000" b="1" dirty="0">
                    <a:solidFill>
                      <a:srgbClr val="006600"/>
                    </a:solidFill>
                  </a:rPr>
                  <a:t>2015</a:t>
                </a:r>
              </a:p>
            </p:txBody>
          </p:sp>
          <p:sp>
            <p:nvSpPr>
              <p:cNvPr id="40" name="TextBox 39"/>
              <p:cNvSpPr txBox="1"/>
              <p:nvPr/>
            </p:nvSpPr>
            <p:spPr>
              <a:xfrm>
                <a:off x="2785436" y="845016"/>
                <a:ext cx="818584" cy="400110"/>
              </a:xfrm>
              <a:prstGeom prst="rect">
                <a:avLst/>
              </a:prstGeom>
              <a:solidFill>
                <a:schemeClr val="bg1"/>
              </a:solidFill>
            </p:spPr>
            <p:txBody>
              <a:bodyPr wrap="square" rtlCol="0">
                <a:spAutoFit/>
              </a:bodyPr>
              <a:lstStyle/>
              <a:p>
                <a:pPr algn="ctr"/>
                <a:r>
                  <a:rPr lang="en-US" sz="2000" b="1" dirty="0">
                    <a:solidFill>
                      <a:srgbClr val="006600"/>
                    </a:solidFill>
                  </a:rPr>
                  <a:t>Now</a:t>
                </a:r>
              </a:p>
            </p:txBody>
          </p:sp>
          <p:sp>
            <p:nvSpPr>
              <p:cNvPr id="41" name="TextBox 40"/>
              <p:cNvSpPr txBox="1"/>
              <p:nvPr/>
            </p:nvSpPr>
            <p:spPr>
              <a:xfrm>
                <a:off x="8445414" y="852900"/>
                <a:ext cx="818584" cy="400110"/>
              </a:xfrm>
              <a:prstGeom prst="rect">
                <a:avLst/>
              </a:prstGeom>
              <a:solidFill>
                <a:schemeClr val="bg1"/>
              </a:solidFill>
            </p:spPr>
            <p:txBody>
              <a:bodyPr wrap="square" rtlCol="0">
                <a:spAutoFit/>
              </a:bodyPr>
              <a:lstStyle/>
              <a:p>
                <a:pPr algn="ctr"/>
                <a:r>
                  <a:rPr lang="en-US" sz="2000" b="1" dirty="0">
                    <a:solidFill>
                      <a:srgbClr val="006600"/>
                    </a:solidFill>
                  </a:rPr>
                  <a:t>2019</a:t>
                </a:r>
              </a:p>
            </p:txBody>
          </p:sp>
        </p:grpSp>
      </p:grpSp>
      <p:pic>
        <p:nvPicPr>
          <p:cNvPr id="7" name="Picture 6"/>
          <p:cNvPicPr>
            <a:picLocks noChangeAspect="1"/>
          </p:cNvPicPr>
          <p:nvPr/>
        </p:nvPicPr>
        <p:blipFill>
          <a:blip r:embed="rId4"/>
          <a:stretch>
            <a:fillRect/>
          </a:stretch>
        </p:blipFill>
        <p:spPr>
          <a:xfrm>
            <a:off x="6342980" y="2681297"/>
            <a:ext cx="2663638" cy="1663943"/>
          </a:xfrm>
          <a:prstGeom prst="rect">
            <a:avLst/>
          </a:prstGeom>
        </p:spPr>
      </p:pic>
      <p:sp>
        <p:nvSpPr>
          <p:cNvPr id="57" name="TextBox 56"/>
          <p:cNvSpPr txBox="1"/>
          <p:nvPr/>
        </p:nvSpPr>
        <p:spPr>
          <a:xfrm>
            <a:off x="6867652" y="19320"/>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#1</a:t>
            </a:r>
            <a:endParaRPr lang="en-US" sz="2000" dirty="0">
              <a:solidFill>
                <a:schemeClr val="bg1"/>
              </a:solidFill>
              <a:latin typeface="Helvetica" panose="020B0604020202020204" pitchFamily="34" charset="0"/>
              <a:cs typeface="Helvetica" panose="020B0604020202020204" pitchFamily="34" charset="0"/>
            </a:endParaRPr>
          </a:p>
        </p:txBody>
      </p:sp>
      <p:sp>
        <p:nvSpPr>
          <p:cNvPr id="58" name="TextBox 57"/>
          <p:cNvSpPr txBox="1"/>
          <p:nvPr/>
        </p:nvSpPr>
        <p:spPr>
          <a:xfrm>
            <a:off x="6865062" y="417465"/>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Derwent et al</a:t>
            </a:r>
          </a:p>
        </p:txBody>
      </p:sp>
    </p:spTree>
    <p:extLst>
      <p:ext uri="{BB962C8B-B14F-4D97-AF65-F5344CB8AC3E}">
        <p14:creationId xmlns:p14="http://schemas.microsoft.com/office/powerpoint/2010/main" val="15244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Range</a:t>
            </a:r>
          </a:p>
        </p:txBody>
      </p:sp>
      <p:sp>
        <p:nvSpPr>
          <p:cNvPr id="3" name="Content Placeholder 2"/>
          <p:cNvSpPr>
            <a:spLocks noGrp="1"/>
          </p:cNvSpPr>
          <p:nvPr>
            <p:ph idx="1"/>
          </p:nvPr>
        </p:nvSpPr>
        <p:spPr>
          <a:xfrm>
            <a:off x="228600" y="938784"/>
            <a:ext cx="8672513" cy="5334687"/>
          </a:xfrm>
        </p:spPr>
        <p:txBody>
          <a:bodyPr>
            <a:normAutofit fontScale="92500" lnSpcReduction="10000"/>
          </a:bodyPr>
          <a:lstStyle/>
          <a:p>
            <a:r>
              <a:rPr lang="en-US" dirty="0"/>
              <a:t>Point estimate developed for the June 2015 IPR:</a:t>
            </a:r>
          </a:p>
          <a:p>
            <a:endParaRPr lang="en-US" dirty="0"/>
          </a:p>
          <a:p>
            <a:endParaRPr lang="en-US" dirty="0"/>
          </a:p>
          <a:p>
            <a:endParaRPr lang="en-US" dirty="0"/>
          </a:p>
          <a:p>
            <a:endParaRPr lang="en-US" dirty="0"/>
          </a:p>
          <a:p>
            <a:endParaRPr lang="en-US" dirty="0"/>
          </a:p>
          <a:p>
            <a:pPr marL="0" indent="0">
              <a:buNone/>
            </a:pPr>
            <a:endParaRPr lang="en-US" dirty="0"/>
          </a:p>
          <a:p>
            <a:r>
              <a:rPr lang="en-US" dirty="0"/>
              <a:t>Propose cost range based on DOE Cost Estimating Guide (DOE G 413.3 – 21) for class 3/4 project maturity</a:t>
            </a:r>
          </a:p>
          <a:p>
            <a:pPr lvl="1"/>
            <a:r>
              <a:rPr lang="en-US" dirty="0"/>
              <a:t>Range: -10% to +26%</a:t>
            </a:r>
          </a:p>
          <a:p>
            <a:pPr marL="0" indent="0" algn="ctr">
              <a:spcBef>
                <a:spcPts val="1200"/>
              </a:spcBef>
              <a:buNone/>
            </a:pPr>
            <a:r>
              <a:rPr lang="en-US" b="1" dirty="0">
                <a:solidFill>
                  <a:srgbClr val="006600"/>
                </a:solidFill>
              </a:rPr>
              <a:t>Mission Need Statement Cost Range: $465M – $650M</a:t>
            </a:r>
          </a:p>
          <a:p>
            <a:pPr>
              <a:spcBef>
                <a:spcPts val="1200"/>
              </a:spcBef>
            </a:pPr>
            <a:r>
              <a:rPr lang="en-US" dirty="0"/>
              <a:t>Cost estimate will be updated as part of the development of the Resource Loaded Schedule in advance of CD-1</a:t>
            </a:r>
          </a:p>
          <a:p>
            <a:pPr marL="0" indent="0" algn="ctr">
              <a:buNone/>
            </a:pPr>
            <a:endParaRPr lang="en-US" b="1" dirty="0">
              <a:solidFill>
                <a:srgbClr val="006600"/>
              </a:solidFill>
            </a:endParaRPr>
          </a:p>
          <a:p>
            <a:pPr lvl="1"/>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14</a:t>
            </a:fld>
            <a:endParaRPr lang="en-US" altLang="en-US" dirty="0"/>
          </a:p>
        </p:txBody>
      </p:sp>
      <p:sp>
        <p:nvSpPr>
          <p:cNvPr id="7" name="TextBox 6"/>
          <p:cNvSpPr txBox="1"/>
          <p:nvPr/>
        </p:nvSpPr>
        <p:spPr>
          <a:xfrm>
            <a:off x="6863137" y="13352"/>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#3</a:t>
            </a:r>
            <a:endParaRPr lang="en-US" sz="2000" dirty="0">
              <a:solidFill>
                <a:schemeClr val="bg1"/>
              </a:solidFill>
              <a:latin typeface="Helvetica" panose="020B0604020202020204" pitchFamily="34" charset="0"/>
              <a:cs typeface="Helvetica"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426834670"/>
              </p:ext>
            </p:extLst>
          </p:nvPr>
        </p:nvGraphicFramePr>
        <p:xfrm>
          <a:off x="1133856" y="1440636"/>
          <a:ext cx="7498080" cy="2225040"/>
        </p:xfrm>
        <a:graphic>
          <a:graphicData uri="http://schemas.openxmlformats.org/drawingml/2006/table">
            <a:tbl>
              <a:tblPr firstRow="1" bandRow="1">
                <a:tableStyleId>{93296810-A885-4BE3-A3E7-6D5BEEA58F35}</a:tableStyleId>
              </a:tblPr>
              <a:tblGrid>
                <a:gridCol w="2731008">
                  <a:extLst>
                    <a:ext uri="{9D8B030D-6E8A-4147-A177-3AD203B41FA5}">
                      <a16:colId xmlns:a16="http://schemas.microsoft.com/office/drawing/2014/main" val="20000"/>
                    </a:ext>
                  </a:extLst>
                </a:gridCol>
                <a:gridCol w="1589024">
                  <a:extLst>
                    <a:ext uri="{9D8B030D-6E8A-4147-A177-3AD203B41FA5}">
                      <a16:colId xmlns:a16="http://schemas.microsoft.com/office/drawing/2014/main" val="20001"/>
                    </a:ext>
                  </a:extLst>
                </a:gridCol>
                <a:gridCol w="1589024">
                  <a:extLst>
                    <a:ext uri="{9D8B030D-6E8A-4147-A177-3AD203B41FA5}">
                      <a16:colId xmlns:a16="http://schemas.microsoft.com/office/drawing/2014/main" val="20002"/>
                    </a:ext>
                  </a:extLst>
                </a:gridCol>
                <a:gridCol w="1589024">
                  <a:extLst>
                    <a:ext uri="{9D8B030D-6E8A-4147-A177-3AD203B41FA5}">
                      <a16:colId xmlns:a16="http://schemas.microsoft.com/office/drawing/2014/main" val="20003"/>
                    </a:ext>
                  </a:extLst>
                </a:gridCol>
              </a:tblGrid>
              <a:tr h="370840">
                <a:tc>
                  <a:txBody>
                    <a:bodyPr/>
                    <a:lstStyle/>
                    <a:p>
                      <a:r>
                        <a:rPr lang="en-US" dirty="0"/>
                        <a:t>PIP-II</a:t>
                      </a:r>
                    </a:p>
                  </a:txBody>
                  <a:tcPr/>
                </a:tc>
                <a:tc>
                  <a:txBody>
                    <a:bodyPr/>
                    <a:lstStyle/>
                    <a:p>
                      <a:pPr algn="r"/>
                      <a:r>
                        <a:rPr lang="en-US" dirty="0"/>
                        <a:t>Cost Est</a:t>
                      </a:r>
                    </a:p>
                  </a:txBody>
                  <a:tcPr/>
                </a:tc>
                <a:tc>
                  <a:txBody>
                    <a:bodyPr/>
                    <a:lstStyle/>
                    <a:p>
                      <a:pPr algn="r"/>
                      <a:r>
                        <a:rPr lang="en-US" dirty="0"/>
                        <a:t>Int’l Contrib</a:t>
                      </a:r>
                    </a:p>
                  </a:txBody>
                  <a:tcPr/>
                </a:tc>
                <a:tc>
                  <a:txBody>
                    <a:bodyPr/>
                    <a:lstStyle/>
                    <a:p>
                      <a:pPr algn="r"/>
                      <a:r>
                        <a:rPr lang="en-US" dirty="0"/>
                        <a:t>DOE TOTAL</a:t>
                      </a:r>
                    </a:p>
                  </a:txBody>
                  <a:tcPr/>
                </a:tc>
                <a:extLst>
                  <a:ext uri="{0D108BD9-81ED-4DB2-BD59-A6C34878D82A}">
                    <a16:rowId xmlns:a16="http://schemas.microsoft.com/office/drawing/2014/main" val="10000"/>
                  </a:ext>
                </a:extLst>
              </a:tr>
              <a:tr h="370840">
                <a:tc>
                  <a:txBody>
                    <a:bodyPr/>
                    <a:lstStyle/>
                    <a:p>
                      <a:r>
                        <a:rPr lang="en-US" dirty="0">
                          <a:solidFill>
                            <a:schemeClr val="accent6">
                              <a:lumMod val="50000"/>
                            </a:schemeClr>
                          </a:solidFill>
                        </a:rPr>
                        <a:t>Direct, FY13$</a:t>
                      </a:r>
                    </a:p>
                  </a:txBody>
                  <a:tcPr/>
                </a:tc>
                <a:tc>
                  <a:txBody>
                    <a:bodyPr/>
                    <a:lstStyle/>
                    <a:p>
                      <a:pPr algn="r"/>
                      <a:r>
                        <a:rPr lang="en-US" dirty="0">
                          <a:solidFill>
                            <a:sysClr val="windowText" lastClr="000000"/>
                          </a:solidFill>
                        </a:rPr>
                        <a:t>$347M</a:t>
                      </a:r>
                    </a:p>
                  </a:txBody>
                  <a:tcPr/>
                </a:tc>
                <a:tc>
                  <a:txBody>
                    <a:bodyPr/>
                    <a:lstStyle/>
                    <a:p>
                      <a:pPr algn="r"/>
                      <a:r>
                        <a:rPr lang="en-US" dirty="0">
                          <a:solidFill>
                            <a:sysClr val="windowText" lastClr="000000"/>
                          </a:solidFill>
                        </a:rPr>
                        <a:t>$108M</a:t>
                      </a:r>
                    </a:p>
                  </a:txBody>
                  <a:tcPr/>
                </a:tc>
                <a:tc>
                  <a:txBody>
                    <a:bodyPr/>
                    <a:lstStyle/>
                    <a:p>
                      <a:pPr algn="r"/>
                      <a:r>
                        <a:rPr lang="en-US" dirty="0">
                          <a:solidFill>
                            <a:sysClr val="windowText" lastClr="000000"/>
                          </a:solidFill>
                        </a:rPr>
                        <a:t>$239M</a:t>
                      </a:r>
                    </a:p>
                  </a:txBody>
                  <a:tcPr/>
                </a:tc>
                <a:extLst>
                  <a:ext uri="{0D108BD9-81ED-4DB2-BD59-A6C34878D82A}">
                    <a16:rowId xmlns:a16="http://schemas.microsoft.com/office/drawing/2014/main" val="10001"/>
                  </a:ext>
                </a:extLst>
              </a:tr>
              <a:tr h="370840">
                <a:tc>
                  <a:txBody>
                    <a:bodyPr/>
                    <a:lstStyle/>
                    <a:p>
                      <a:r>
                        <a:rPr lang="en-US" dirty="0">
                          <a:solidFill>
                            <a:sysClr val="windowText" lastClr="000000"/>
                          </a:solidFill>
                        </a:rPr>
                        <a:t>Overheads</a:t>
                      </a:r>
                    </a:p>
                  </a:txBody>
                  <a:tcPr/>
                </a:tc>
                <a:tc>
                  <a:txBody>
                    <a:bodyPr/>
                    <a:lstStyle/>
                    <a:p>
                      <a:pPr algn="r"/>
                      <a:endParaRPr lang="en-US" dirty="0">
                        <a:solidFill>
                          <a:sysClr val="windowText" lastClr="000000"/>
                        </a:solidFill>
                      </a:endParaRPr>
                    </a:p>
                  </a:txBody>
                  <a:tcPr/>
                </a:tc>
                <a:tc>
                  <a:txBody>
                    <a:bodyPr/>
                    <a:lstStyle/>
                    <a:p>
                      <a:pPr algn="r"/>
                      <a:endParaRPr lang="en-US" dirty="0">
                        <a:solidFill>
                          <a:sysClr val="windowText" lastClr="000000"/>
                        </a:solidFill>
                      </a:endParaRPr>
                    </a:p>
                  </a:txBody>
                  <a:tcPr/>
                </a:tc>
                <a:tc>
                  <a:txBody>
                    <a:bodyPr/>
                    <a:lstStyle/>
                    <a:p>
                      <a:pPr algn="r"/>
                      <a:r>
                        <a:rPr lang="en-US" dirty="0">
                          <a:solidFill>
                            <a:sysClr val="windowText" lastClr="000000"/>
                          </a:solidFill>
                        </a:rPr>
                        <a:t>$84M</a:t>
                      </a:r>
                    </a:p>
                  </a:txBody>
                  <a:tcPr/>
                </a:tc>
                <a:extLst>
                  <a:ext uri="{0D108BD9-81ED-4DB2-BD59-A6C34878D82A}">
                    <a16:rowId xmlns:a16="http://schemas.microsoft.com/office/drawing/2014/main" val="10002"/>
                  </a:ext>
                </a:extLst>
              </a:tr>
              <a:tr h="370840">
                <a:tc>
                  <a:txBody>
                    <a:bodyPr/>
                    <a:lstStyle/>
                    <a:p>
                      <a:r>
                        <a:rPr lang="en-US" dirty="0">
                          <a:solidFill>
                            <a:sysClr val="windowText" lastClr="000000"/>
                          </a:solidFill>
                        </a:rPr>
                        <a:t>Escalation (to FY20$)</a:t>
                      </a:r>
                    </a:p>
                  </a:txBody>
                  <a:tcPr/>
                </a:tc>
                <a:tc>
                  <a:txBody>
                    <a:bodyPr/>
                    <a:lstStyle/>
                    <a:p>
                      <a:pPr algn="r"/>
                      <a:endParaRPr lang="en-US" dirty="0">
                        <a:solidFill>
                          <a:sysClr val="windowText" lastClr="000000"/>
                        </a:solidFill>
                      </a:endParaRPr>
                    </a:p>
                  </a:txBody>
                  <a:tcPr/>
                </a:tc>
                <a:tc>
                  <a:txBody>
                    <a:bodyPr/>
                    <a:lstStyle/>
                    <a:p>
                      <a:pPr algn="r"/>
                      <a:endParaRPr lang="en-US" dirty="0">
                        <a:solidFill>
                          <a:sysClr val="windowText" lastClr="000000"/>
                        </a:solidFill>
                      </a:endParaRPr>
                    </a:p>
                  </a:txBody>
                  <a:tcPr/>
                </a:tc>
                <a:tc>
                  <a:txBody>
                    <a:bodyPr/>
                    <a:lstStyle/>
                    <a:p>
                      <a:pPr algn="r"/>
                      <a:r>
                        <a:rPr lang="en-US" dirty="0">
                          <a:solidFill>
                            <a:sysClr val="windowText" lastClr="000000"/>
                          </a:solidFill>
                        </a:rPr>
                        <a:t>$59M</a:t>
                      </a:r>
                    </a:p>
                  </a:txBody>
                  <a:tcPr/>
                </a:tc>
                <a:extLst>
                  <a:ext uri="{0D108BD9-81ED-4DB2-BD59-A6C34878D82A}">
                    <a16:rowId xmlns:a16="http://schemas.microsoft.com/office/drawing/2014/main" val="10003"/>
                  </a:ext>
                </a:extLst>
              </a:tr>
              <a:tr h="370840">
                <a:tc>
                  <a:txBody>
                    <a:bodyPr/>
                    <a:lstStyle/>
                    <a:p>
                      <a:r>
                        <a:rPr lang="en-US" dirty="0">
                          <a:solidFill>
                            <a:sysClr val="windowText" lastClr="000000"/>
                          </a:solidFill>
                        </a:rPr>
                        <a:t>Contingency</a:t>
                      </a:r>
                    </a:p>
                  </a:txBody>
                  <a:tcPr>
                    <a:lnB w="28575" cap="flat" cmpd="sng" algn="ctr">
                      <a:solidFill>
                        <a:schemeClr val="accent6"/>
                      </a:solidFill>
                      <a:prstDash val="solid"/>
                      <a:round/>
                      <a:headEnd type="none" w="med" len="med"/>
                      <a:tailEnd type="none" w="med" len="med"/>
                    </a:lnB>
                  </a:tcPr>
                </a:tc>
                <a:tc>
                  <a:txBody>
                    <a:bodyPr/>
                    <a:lstStyle/>
                    <a:p>
                      <a:pPr algn="r"/>
                      <a:endParaRPr lang="en-US" dirty="0">
                        <a:solidFill>
                          <a:sysClr val="windowText" lastClr="000000"/>
                        </a:solidFill>
                      </a:endParaRPr>
                    </a:p>
                  </a:txBody>
                  <a:tcPr>
                    <a:lnB w="28575" cap="flat" cmpd="sng" algn="ctr">
                      <a:solidFill>
                        <a:schemeClr val="accent6"/>
                      </a:solidFill>
                      <a:prstDash val="solid"/>
                      <a:round/>
                      <a:headEnd type="none" w="med" len="med"/>
                      <a:tailEnd type="none" w="med" len="med"/>
                    </a:lnB>
                  </a:tcPr>
                </a:tc>
                <a:tc>
                  <a:txBody>
                    <a:bodyPr/>
                    <a:lstStyle/>
                    <a:p>
                      <a:pPr algn="r"/>
                      <a:endParaRPr lang="en-US" dirty="0">
                        <a:solidFill>
                          <a:sysClr val="windowText" lastClr="000000"/>
                        </a:solidFill>
                      </a:endParaRPr>
                    </a:p>
                  </a:txBody>
                  <a:tcPr>
                    <a:lnB w="28575" cap="flat" cmpd="sng" algn="ctr">
                      <a:solidFill>
                        <a:schemeClr val="accent6"/>
                      </a:solidFill>
                      <a:prstDash val="solid"/>
                      <a:round/>
                      <a:headEnd type="none" w="med" len="med"/>
                      <a:tailEnd type="none" w="med" len="med"/>
                    </a:lnB>
                  </a:tcPr>
                </a:tc>
                <a:tc>
                  <a:txBody>
                    <a:bodyPr/>
                    <a:lstStyle/>
                    <a:p>
                      <a:pPr algn="r"/>
                      <a:r>
                        <a:rPr lang="en-US" dirty="0">
                          <a:solidFill>
                            <a:sysClr val="windowText" lastClr="000000"/>
                          </a:solidFill>
                        </a:rPr>
                        <a:t>$134M</a:t>
                      </a:r>
                    </a:p>
                  </a:txBody>
                  <a:tcPr>
                    <a:lnB w="2857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ysClr val="windowText" lastClr="000000"/>
                          </a:solidFill>
                        </a:rPr>
                        <a:t>TOTAL PROJECT</a:t>
                      </a:r>
                      <a:r>
                        <a:rPr lang="en-US" baseline="0" dirty="0">
                          <a:solidFill>
                            <a:sysClr val="windowText" lastClr="000000"/>
                          </a:solidFill>
                        </a:rPr>
                        <a:t> COST</a:t>
                      </a:r>
                      <a:endParaRPr lang="en-US" dirty="0">
                        <a:solidFill>
                          <a:sysClr val="windowText" lastClr="000000"/>
                        </a:solidFill>
                      </a:endParaRPr>
                    </a:p>
                  </a:txBody>
                  <a:tcPr>
                    <a:lnT w="28575" cap="flat" cmpd="sng" algn="ctr">
                      <a:solidFill>
                        <a:schemeClr val="accent6"/>
                      </a:solidFill>
                      <a:prstDash val="solid"/>
                      <a:round/>
                      <a:headEnd type="none" w="med" len="med"/>
                      <a:tailEnd type="none" w="med" len="med"/>
                    </a:lnT>
                  </a:tcPr>
                </a:tc>
                <a:tc>
                  <a:txBody>
                    <a:bodyPr/>
                    <a:lstStyle/>
                    <a:p>
                      <a:pPr algn="r"/>
                      <a:endParaRPr lang="en-US" dirty="0">
                        <a:solidFill>
                          <a:sysClr val="windowText" lastClr="000000"/>
                        </a:solidFill>
                      </a:endParaRPr>
                    </a:p>
                  </a:txBody>
                  <a:tcPr>
                    <a:lnT w="28575" cap="flat" cmpd="sng" algn="ctr">
                      <a:solidFill>
                        <a:schemeClr val="accent6"/>
                      </a:solidFill>
                      <a:prstDash val="solid"/>
                      <a:round/>
                      <a:headEnd type="none" w="med" len="med"/>
                      <a:tailEnd type="none" w="med" len="med"/>
                    </a:lnT>
                  </a:tcPr>
                </a:tc>
                <a:tc>
                  <a:txBody>
                    <a:bodyPr/>
                    <a:lstStyle/>
                    <a:p>
                      <a:pPr algn="r"/>
                      <a:endParaRPr lang="en-US" dirty="0">
                        <a:solidFill>
                          <a:sysClr val="windowText" lastClr="000000"/>
                        </a:solidFill>
                      </a:endParaRPr>
                    </a:p>
                  </a:txBody>
                  <a:tcPr>
                    <a:lnT w="28575" cap="flat" cmpd="sng" algn="ctr">
                      <a:solidFill>
                        <a:schemeClr val="accent6"/>
                      </a:solidFill>
                      <a:prstDash val="solid"/>
                      <a:round/>
                      <a:headEnd type="none" w="med" len="med"/>
                      <a:tailEnd type="none" w="med" len="med"/>
                    </a:lnT>
                  </a:tcPr>
                </a:tc>
                <a:tc>
                  <a:txBody>
                    <a:bodyPr/>
                    <a:lstStyle/>
                    <a:p>
                      <a:pPr algn="r"/>
                      <a:r>
                        <a:rPr lang="en-US" dirty="0">
                          <a:solidFill>
                            <a:sysClr val="windowText" lastClr="000000"/>
                          </a:solidFill>
                        </a:rPr>
                        <a:t>$516M</a:t>
                      </a:r>
                    </a:p>
                  </a:txBody>
                  <a:tcPr>
                    <a:lnT w="28575"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9" name="TextBox 8"/>
          <p:cNvSpPr txBox="1"/>
          <p:nvPr/>
        </p:nvSpPr>
        <p:spPr>
          <a:xfrm>
            <a:off x="6865062" y="407731"/>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Jacobsen</a:t>
            </a:r>
          </a:p>
        </p:txBody>
      </p:sp>
    </p:spTree>
    <p:extLst>
      <p:ext uri="{BB962C8B-B14F-4D97-AF65-F5344CB8AC3E}">
        <p14:creationId xmlns:p14="http://schemas.microsoft.com/office/powerpoint/2010/main" val="294676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Resource Loaded Schedule (RLS) under development in P6</a:t>
            </a:r>
          </a:p>
          <a:p>
            <a:r>
              <a:rPr lang="en-US" dirty="0"/>
              <a:t>WBS established</a:t>
            </a:r>
          </a:p>
          <a:p>
            <a:pPr lvl="1">
              <a:spcBef>
                <a:spcPts val="200"/>
              </a:spcBef>
            </a:pPr>
            <a:r>
              <a:rPr lang="en-US" dirty="0"/>
              <a:t>Segregates OPC and TEC funds</a:t>
            </a:r>
          </a:p>
          <a:p>
            <a:pPr lvl="1">
              <a:spcBef>
                <a:spcPts val="200"/>
              </a:spcBef>
            </a:pPr>
            <a:r>
              <a:rPr lang="en-US" dirty="0"/>
              <a:t>Will support EVMS reporting</a:t>
            </a:r>
          </a:p>
          <a:p>
            <a:r>
              <a:rPr lang="en-US" dirty="0"/>
              <a:t>T0, 1, 2, 3, 4 milestones established for project duration</a:t>
            </a:r>
          </a:p>
          <a:p>
            <a:pPr lvl="1"/>
            <a:r>
              <a:rPr lang="en-US" dirty="0"/>
              <a:t>I3, I4 milestones: International contributions lie outside DOE scope, but essential to track</a:t>
            </a:r>
          </a:p>
          <a:p>
            <a:r>
              <a:rPr lang="en-US" dirty="0"/>
              <a:t>Resource loading for R&amp;D phase in process; major activities have been loaded</a:t>
            </a:r>
          </a:p>
          <a:p>
            <a:pPr lvl="1"/>
            <a:r>
              <a:rPr lang="en-US" dirty="0"/>
              <a:t>PIP2IT</a:t>
            </a:r>
          </a:p>
          <a:p>
            <a:pPr lvl="1"/>
            <a:r>
              <a:rPr lang="en-US" dirty="0"/>
              <a:t>SSR2, HB650</a:t>
            </a:r>
          </a:p>
          <a:p>
            <a:pPr lvl="1"/>
            <a:r>
              <a:rPr lang="en-US" dirty="0"/>
              <a:t>RF Sources</a:t>
            </a:r>
          </a:p>
          <a:p>
            <a:pPr lvl="1"/>
            <a:r>
              <a:rPr lang="en-US" dirty="0"/>
              <a:t>Cryogenic distribution </a:t>
            </a:r>
            <a:r>
              <a:rPr lang="en-US" dirty="0" err="1"/>
              <a:t>syste</a:t>
            </a:r>
            <a:r>
              <a:rPr lang="en-US" dirty="0"/>
              <a:t> (PIP2IT)</a:t>
            </a:r>
          </a:p>
          <a:p>
            <a:pPr lvl="1"/>
            <a:r>
              <a:rPr lang="en-US" dirty="0"/>
              <a:t>Conventional Facilities</a:t>
            </a:r>
          </a:p>
          <a:p>
            <a:pPr lvl="1"/>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15</a:t>
            </a:fld>
            <a:endParaRPr lang="en-US" altLang="en-US" dirty="0"/>
          </a:p>
        </p:txBody>
      </p:sp>
      <p:sp>
        <p:nvSpPr>
          <p:cNvPr id="7" name="TextBox 6"/>
          <p:cNvSpPr txBox="1"/>
          <p:nvPr/>
        </p:nvSpPr>
        <p:spPr>
          <a:xfrm>
            <a:off x="6863137" y="13352"/>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#3</a:t>
            </a:r>
            <a:endParaRPr lang="en-US" sz="2000" dirty="0">
              <a:solidFill>
                <a:schemeClr val="bg1"/>
              </a:solidFill>
              <a:latin typeface="Helvetica" panose="020B0604020202020204" pitchFamily="34" charset="0"/>
              <a:cs typeface="Helvetica" panose="020B0604020202020204" pitchFamily="34" charset="0"/>
            </a:endParaRPr>
          </a:p>
        </p:txBody>
      </p:sp>
      <p:sp>
        <p:nvSpPr>
          <p:cNvPr id="8" name="TextBox 7"/>
          <p:cNvSpPr txBox="1"/>
          <p:nvPr/>
        </p:nvSpPr>
        <p:spPr>
          <a:xfrm>
            <a:off x="6865062" y="407731"/>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Lari</a:t>
            </a:r>
          </a:p>
        </p:txBody>
      </p:sp>
    </p:spTree>
    <p:extLst>
      <p:ext uri="{BB962C8B-B14F-4D97-AF65-F5344CB8AC3E}">
        <p14:creationId xmlns:p14="http://schemas.microsoft.com/office/powerpoint/2010/main" val="203640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300" dirty="0"/>
              <a:t>High Level Schedule</a:t>
            </a:r>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a:t>S. Holmes | Intro to PIP-II</a:t>
            </a:r>
            <a:endParaRPr lang="en-US" b="1" dirty="0"/>
          </a:p>
        </p:txBody>
      </p:sp>
      <p:sp>
        <p:nvSpPr>
          <p:cNvPr id="6" name="Slide Number Placeholder 5"/>
          <p:cNvSpPr>
            <a:spLocks noGrp="1"/>
          </p:cNvSpPr>
          <p:nvPr>
            <p:ph type="sldNum" sz="quarter" idx="12"/>
          </p:nvPr>
        </p:nvSpPr>
        <p:spPr/>
        <p:txBody>
          <a:bodyPr/>
          <a:lstStyle/>
          <a:p>
            <a:fld id="{2A173052-1B08-42CC-8C29-53A2B625770F}" type="slidenum">
              <a:rPr lang="en-US" altLang="en-US" smtClean="0"/>
              <a:pPr/>
              <a:t>16</a:t>
            </a:fld>
            <a:endParaRPr lang="en-US" altLang="en-US"/>
          </a:p>
        </p:txBody>
      </p:sp>
      <p:sp>
        <p:nvSpPr>
          <p:cNvPr id="7" name="TextBox 6"/>
          <p:cNvSpPr txBox="1"/>
          <p:nvPr/>
        </p:nvSpPr>
        <p:spPr>
          <a:xfrm>
            <a:off x="6863137" y="13352"/>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#3</a:t>
            </a:r>
            <a:endParaRPr lang="en-US" sz="2000" dirty="0">
              <a:solidFill>
                <a:schemeClr val="bg1"/>
              </a:solidFill>
              <a:latin typeface="Helvetica" panose="020B0604020202020204" pitchFamily="34" charset="0"/>
              <a:cs typeface="Helvetica" panose="020B0604020202020204" pitchFamily="34" charset="0"/>
            </a:endParaRPr>
          </a:p>
        </p:txBody>
      </p:sp>
      <p:sp>
        <p:nvSpPr>
          <p:cNvPr id="8" name="TextBox 7"/>
          <p:cNvSpPr txBox="1"/>
          <p:nvPr/>
        </p:nvSpPr>
        <p:spPr>
          <a:xfrm>
            <a:off x="6865062" y="407731"/>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Lari</a:t>
            </a:r>
          </a:p>
        </p:txBody>
      </p:sp>
      <p:pic>
        <p:nvPicPr>
          <p:cNvPr id="3" name="Picture 2"/>
          <p:cNvPicPr>
            <a:picLocks noChangeAspect="1"/>
          </p:cNvPicPr>
          <p:nvPr/>
        </p:nvPicPr>
        <p:blipFill>
          <a:blip r:embed="rId3"/>
          <a:stretch>
            <a:fillRect/>
          </a:stretch>
        </p:blipFill>
        <p:spPr>
          <a:xfrm>
            <a:off x="646334" y="940849"/>
            <a:ext cx="6880004" cy="5316367"/>
          </a:xfrm>
          <a:prstGeom prst="rect">
            <a:avLst/>
          </a:prstGeom>
        </p:spPr>
      </p:pic>
    </p:spTree>
    <p:extLst>
      <p:ext uri="{BB962C8B-B14F-4D97-AF65-F5344CB8AC3E}">
        <p14:creationId xmlns:p14="http://schemas.microsoft.com/office/powerpoint/2010/main" val="1119801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Schedule/Funding Profile</a:t>
            </a:r>
          </a:p>
        </p:txBody>
      </p:sp>
      <p:sp>
        <p:nvSpPr>
          <p:cNvPr id="3" name="Content Placeholder 2"/>
          <p:cNvSpPr>
            <a:spLocks noGrp="1"/>
          </p:cNvSpPr>
          <p:nvPr>
            <p:ph idx="1"/>
          </p:nvPr>
        </p:nvSpPr>
        <p:spPr>
          <a:xfrm>
            <a:off x="228600" y="1043046"/>
            <a:ext cx="8672513" cy="5348129"/>
          </a:xfrm>
        </p:spPr>
        <p:txBody>
          <a:bodyPr>
            <a:normAutofit fontScale="92500" lnSpcReduction="10000"/>
          </a:bodyPr>
          <a:lstStyle/>
          <a:p>
            <a:r>
              <a:rPr lang="en-US" dirty="0"/>
              <a:t>Currently working with the following profile:</a:t>
            </a:r>
          </a:p>
          <a:p>
            <a:endParaRPr lang="en-US" dirty="0"/>
          </a:p>
          <a:p>
            <a:endParaRPr lang="en-US" dirty="0"/>
          </a:p>
          <a:p>
            <a:pPr lvl="1">
              <a:spcBef>
                <a:spcPts val="600"/>
              </a:spcBef>
            </a:pPr>
            <a:r>
              <a:rPr lang="en-US" dirty="0"/>
              <a:t>Sums to upper cost range</a:t>
            </a:r>
          </a:p>
          <a:p>
            <a:pPr>
              <a:spcBef>
                <a:spcPts val="1800"/>
              </a:spcBef>
            </a:pPr>
            <a:r>
              <a:rPr lang="en-US" dirty="0"/>
              <a:t>Associated CD dates:</a:t>
            </a:r>
          </a:p>
          <a:p>
            <a:endParaRPr lang="en-US" dirty="0"/>
          </a:p>
          <a:p>
            <a:endParaRPr lang="en-US" dirty="0"/>
          </a:p>
          <a:p>
            <a:endParaRPr lang="en-US" dirty="0"/>
          </a:p>
          <a:p>
            <a:endParaRPr lang="en-US" dirty="0"/>
          </a:p>
          <a:p>
            <a:endParaRPr lang="en-US" dirty="0"/>
          </a:p>
          <a:p>
            <a:endParaRPr lang="en-US" dirty="0"/>
          </a:p>
          <a:p>
            <a:pPr marL="0" indent="0" algn="ctr">
              <a:spcBef>
                <a:spcPts val="600"/>
              </a:spcBef>
              <a:buNone/>
            </a:pPr>
            <a:r>
              <a:rPr lang="en-US" b="1" dirty="0">
                <a:solidFill>
                  <a:srgbClr val="006600"/>
                </a:solidFill>
              </a:rPr>
              <a:t>RLS required to reconcile funding profile and CD dates</a:t>
            </a:r>
          </a:p>
          <a:p>
            <a:endParaRPr lang="en-US" dirty="0"/>
          </a:p>
          <a:p>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17</a:t>
            </a:fld>
            <a:endParaRPr lang="en-US" altLang="en-US" dirty="0"/>
          </a:p>
        </p:txBody>
      </p:sp>
      <p:graphicFrame>
        <p:nvGraphicFramePr>
          <p:cNvPr id="7" name="Table 6"/>
          <p:cNvGraphicFramePr>
            <a:graphicFrameLocks noGrp="1"/>
          </p:cNvGraphicFramePr>
          <p:nvPr>
            <p:extLst>
              <p:ext uri="{D42A27DB-BD31-4B8C-83A1-F6EECF244321}">
                <p14:modId xmlns:p14="http://schemas.microsoft.com/office/powerpoint/2010/main" val="1889473837"/>
              </p:ext>
            </p:extLst>
          </p:nvPr>
        </p:nvGraphicFramePr>
        <p:xfrm>
          <a:off x="636588" y="1476955"/>
          <a:ext cx="7631510" cy="741680"/>
        </p:xfrm>
        <a:graphic>
          <a:graphicData uri="http://schemas.openxmlformats.org/drawingml/2006/table">
            <a:tbl>
              <a:tblPr firstRow="1" bandRow="1">
                <a:tableStyleId>{93296810-A885-4BE3-A3E7-6D5BEEA58F35}</a:tableStyleId>
              </a:tblPr>
              <a:tblGrid>
                <a:gridCol w="763151">
                  <a:extLst>
                    <a:ext uri="{9D8B030D-6E8A-4147-A177-3AD203B41FA5}">
                      <a16:colId xmlns:a16="http://schemas.microsoft.com/office/drawing/2014/main" val="20000"/>
                    </a:ext>
                  </a:extLst>
                </a:gridCol>
                <a:gridCol w="763151">
                  <a:extLst>
                    <a:ext uri="{9D8B030D-6E8A-4147-A177-3AD203B41FA5}">
                      <a16:colId xmlns:a16="http://schemas.microsoft.com/office/drawing/2014/main" val="20001"/>
                    </a:ext>
                  </a:extLst>
                </a:gridCol>
                <a:gridCol w="763151">
                  <a:extLst>
                    <a:ext uri="{9D8B030D-6E8A-4147-A177-3AD203B41FA5}">
                      <a16:colId xmlns:a16="http://schemas.microsoft.com/office/drawing/2014/main" val="20002"/>
                    </a:ext>
                  </a:extLst>
                </a:gridCol>
                <a:gridCol w="763151">
                  <a:extLst>
                    <a:ext uri="{9D8B030D-6E8A-4147-A177-3AD203B41FA5}">
                      <a16:colId xmlns:a16="http://schemas.microsoft.com/office/drawing/2014/main" val="20003"/>
                    </a:ext>
                  </a:extLst>
                </a:gridCol>
                <a:gridCol w="763151">
                  <a:extLst>
                    <a:ext uri="{9D8B030D-6E8A-4147-A177-3AD203B41FA5}">
                      <a16:colId xmlns:a16="http://schemas.microsoft.com/office/drawing/2014/main" val="20004"/>
                    </a:ext>
                  </a:extLst>
                </a:gridCol>
                <a:gridCol w="763151">
                  <a:extLst>
                    <a:ext uri="{9D8B030D-6E8A-4147-A177-3AD203B41FA5}">
                      <a16:colId xmlns:a16="http://schemas.microsoft.com/office/drawing/2014/main" val="20005"/>
                    </a:ext>
                  </a:extLst>
                </a:gridCol>
                <a:gridCol w="763151">
                  <a:extLst>
                    <a:ext uri="{9D8B030D-6E8A-4147-A177-3AD203B41FA5}">
                      <a16:colId xmlns:a16="http://schemas.microsoft.com/office/drawing/2014/main" val="20006"/>
                    </a:ext>
                  </a:extLst>
                </a:gridCol>
                <a:gridCol w="763151">
                  <a:extLst>
                    <a:ext uri="{9D8B030D-6E8A-4147-A177-3AD203B41FA5}">
                      <a16:colId xmlns:a16="http://schemas.microsoft.com/office/drawing/2014/main" val="20007"/>
                    </a:ext>
                  </a:extLst>
                </a:gridCol>
                <a:gridCol w="763151">
                  <a:extLst>
                    <a:ext uri="{9D8B030D-6E8A-4147-A177-3AD203B41FA5}">
                      <a16:colId xmlns:a16="http://schemas.microsoft.com/office/drawing/2014/main" val="20008"/>
                    </a:ext>
                  </a:extLst>
                </a:gridCol>
                <a:gridCol w="763151">
                  <a:extLst>
                    <a:ext uri="{9D8B030D-6E8A-4147-A177-3AD203B41FA5}">
                      <a16:colId xmlns:a16="http://schemas.microsoft.com/office/drawing/2014/main" val="20009"/>
                    </a:ext>
                  </a:extLst>
                </a:gridCol>
              </a:tblGrid>
              <a:tr h="370840">
                <a:tc>
                  <a:txBody>
                    <a:bodyPr/>
                    <a:lstStyle/>
                    <a:p>
                      <a:r>
                        <a:rPr lang="en-US" sz="1600" dirty="0"/>
                        <a:t>FY16</a:t>
                      </a:r>
                    </a:p>
                  </a:txBody>
                  <a:tcPr/>
                </a:tc>
                <a:tc>
                  <a:txBody>
                    <a:bodyPr/>
                    <a:lstStyle/>
                    <a:p>
                      <a:r>
                        <a:rPr lang="en-US" sz="1600" dirty="0"/>
                        <a:t>FY17</a:t>
                      </a:r>
                    </a:p>
                  </a:txBody>
                  <a:tcPr/>
                </a:tc>
                <a:tc>
                  <a:txBody>
                    <a:bodyPr/>
                    <a:lstStyle/>
                    <a:p>
                      <a:r>
                        <a:rPr lang="en-US" sz="1600" dirty="0"/>
                        <a:t>FY18</a:t>
                      </a:r>
                    </a:p>
                  </a:txBody>
                  <a:tcPr/>
                </a:tc>
                <a:tc>
                  <a:txBody>
                    <a:bodyPr/>
                    <a:lstStyle/>
                    <a:p>
                      <a:r>
                        <a:rPr lang="en-US" sz="1600" dirty="0"/>
                        <a:t>FY19</a:t>
                      </a:r>
                    </a:p>
                  </a:txBody>
                  <a:tcPr/>
                </a:tc>
                <a:tc>
                  <a:txBody>
                    <a:bodyPr/>
                    <a:lstStyle/>
                    <a:p>
                      <a:r>
                        <a:rPr lang="en-US" sz="1600" dirty="0"/>
                        <a:t>FY20</a:t>
                      </a:r>
                    </a:p>
                  </a:txBody>
                  <a:tcPr/>
                </a:tc>
                <a:tc>
                  <a:txBody>
                    <a:bodyPr/>
                    <a:lstStyle/>
                    <a:p>
                      <a:r>
                        <a:rPr lang="en-US" sz="1600" dirty="0"/>
                        <a:t>FY21</a:t>
                      </a:r>
                    </a:p>
                  </a:txBody>
                  <a:tcPr/>
                </a:tc>
                <a:tc>
                  <a:txBody>
                    <a:bodyPr/>
                    <a:lstStyle/>
                    <a:p>
                      <a:r>
                        <a:rPr lang="en-US" sz="1600" dirty="0"/>
                        <a:t>FY22</a:t>
                      </a:r>
                    </a:p>
                  </a:txBody>
                  <a:tcPr/>
                </a:tc>
                <a:tc>
                  <a:txBody>
                    <a:bodyPr/>
                    <a:lstStyle/>
                    <a:p>
                      <a:r>
                        <a:rPr lang="en-US" sz="1600" dirty="0"/>
                        <a:t>FY23</a:t>
                      </a:r>
                    </a:p>
                  </a:txBody>
                  <a:tcPr/>
                </a:tc>
                <a:tc>
                  <a:txBody>
                    <a:bodyPr/>
                    <a:lstStyle/>
                    <a:p>
                      <a:r>
                        <a:rPr lang="en-US" sz="1600" dirty="0"/>
                        <a:t>FY24</a:t>
                      </a:r>
                    </a:p>
                  </a:txBody>
                  <a:tcPr/>
                </a:tc>
                <a:tc>
                  <a:txBody>
                    <a:bodyPr/>
                    <a:lstStyle/>
                    <a:p>
                      <a:r>
                        <a:rPr lang="en-US" sz="1600" dirty="0"/>
                        <a:t>FY25</a:t>
                      </a:r>
                    </a:p>
                  </a:txBody>
                  <a:tcPr/>
                </a:tc>
                <a:extLst>
                  <a:ext uri="{0D108BD9-81ED-4DB2-BD59-A6C34878D82A}">
                    <a16:rowId xmlns:a16="http://schemas.microsoft.com/office/drawing/2014/main" val="10000"/>
                  </a:ext>
                </a:extLst>
              </a:tr>
              <a:tr h="370840">
                <a:tc>
                  <a:txBody>
                    <a:bodyPr/>
                    <a:lstStyle/>
                    <a:p>
                      <a:r>
                        <a:rPr lang="en-US" sz="1600" dirty="0">
                          <a:solidFill>
                            <a:srgbClr val="000000"/>
                          </a:solidFill>
                        </a:rPr>
                        <a:t>$15.7</a:t>
                      </a:r>
                    </a:p>
                  </a:txBody>
                  <a:tcPr/>
                </a:tc>
                <a:tc>
                  <a:txBody>
                    <a:bodyPr/>
                    <a:lstStyle/>
                    <a:p>
                      <a:r>
                        <a:rPr lang="en-US" sz="1600" dirty="0">
                          <a:solidFill>
                            <a:srgbClr val="000000"/>
                          </a:solidFill>
                        </a:rPr>
                        <a:t>$18.2</a:t>
                      </a:r>
                    </a:p>
                  </a:txBody>
                  <a:tcPr/>
                </a:tc>
                <a:tc>
                  <a:txBody>
                    <a:bodyPr/>
                    <a:lstStyle/>
                    <a:p>
                      <a:r>
                        <a:rPr lang="en-US" sz="1600" dirty="0">
                          <a:solidFill>
                            <a:srgbClr val="000000"/>
                          </a:solidFill>
                        </a:rPr>
                        <a:t>$25.0</a:t>
                      </a:r>
                    </a:p>
                  </a:txBody>
                  <a:tcPr/>
                </a:tc>
                <a:tc>
                  <a:txBody>
                    <a:bodyPr/>
                    <a:lstStyle/>
                    <a:p>
                      <a:r>
                        <a:rPr lang="en-US" sz="1600" dirty="0">
                          <a:solidFill>
                            <a:srgbClr val="000000"/>
                          </a:solidFill>
                        </a:rPr>
                        <a:t>$40.0</a:t>
                      </a:r>
                    </a:p>
                  </a:txBody>
                  <a:tcPr/>
                </a:tc>
                <a:tc>
                  <a:txBody>
                    <a:bodyPr/>
                    <a:lstStyle/>
                    <a:p>
                      <a:r>
                        <a:rPr lang="en-US" sz="1600" dirty="0">
                          <a:solidFill>
                            <a:srgbClr val="000000"/>
                          </a:solidFill>
                        </a:rPr>
                        <a:t>$60.0</a:t>
                      </a:r>
                    </a:p>
                  </a:txBody>
                  <a:tcPr/>
                </a:tc>
                <a:tc>
                  <a:txBody>
                    <a:bodyPr/>
                    <a:lstStyle/>
                    <a:p>
                      <a:r>
                        <a:rPr lang="en-US" sz="1600" dirty="0">
                          <a:solidFill>
                            <a:srgbClr val="000000"/>
                          </a:solidFill>
                        </a:rPr>
                        <a:t>$100.0</a:t>
                      </a:r>
                    </a:p>
                  </a:txBody>
                  <a:tcPr/>
                </a:tc>
                <a:tc>
                  <a:txBody>
                    <a:bodyPr/>
                    <a:lstStyle/>
                    <a:p>
                      <a:r>
                        <a:rPr lang="en-US" sz="1600" dirty="0">
                          <a:solidFill>
                            <a:srgbClr val="000000"/>
                          </a:solidFill>
                        </a:rPr>
                        <a:t>$100.0</a:t>
                      </a:r>
                    </a:p>
                  </a:txBody>
                  <a:tcPr/>
                </a:tc>
                <a:tc>
                  <a:txBody>
                    <a:bodyPr/>
                    <a:lstStyle/>
                    <a:p>
                      <a:r>
                        <a:rPr lang="en-US" sz="1600" dirty="0">
                          <a:solidFill>
                            <a:srgbClr val="000000"/>
                          </a:solidFill>
                        </a:rPr>
                        <a:t>$100.0</a:t>
                      </a:r>
                    </a:p>
                  </a:txBody>
                  <a:tcPr/>
                </a:tc>
                <a:tc>
                  <a:txBody>
                    <a:bodyPr/>
                    <a:lstStyle/>
                    <a:p>
                      <a:r>
                        <a:rPr lang="en-US" sz="1600" dirty="0">
                          <a:solidFill>
                            <a:srgbClr val="000000"/>
                          </a:solidFill>
                        </a:rPr>
                        <a:t>$100.0</a:t>
                      </a:r>
                    </a:p>
                  </a:txBody>
                  <a:tcPr/>
                </a:tc>
                <a:tc>
                  <a:txBody>
                    <a:bodyPr/>
                    <a:lstStyle/>
                    <a:p>
                      <a:r>
                        <a:rPr lang="en-US" sz="1600" dirty="0">
                          <a:solidFill>
                            <a:srgbClr val="000000"/>
                          </a:solidFill>
                        </a:rPr>
                        <a:t>$91.1</a:t>
                      </a: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12791886"/>
              </p:ext>
            </p:extLst>
          </p:nvPr>
        </p:nvGraphicFramePr>
        <p:xfrm>
          <a:off x="2013944" y="3282713"/>
          <a:ext cx="4876800" cy="2225040"/>
        </p:xfrm>
        <a:graphic>
          <a:graphicData uri="http://schemas.openxmlformats.org/drawingml/2006/table">
            <a:tbl>
              <a:tblPr firstRow="1" bandRow="1">
                <a:tableStyleId>{93296810-A885-4BE3-A3E7-6D5BEEA58F35}</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70840">
                <a:tc>
                  <a:txBody>
                    <a:bodyPr/>
                    <a:lstStyle/>
                    <a:p>
                      <a:pPr algn="ctr"/>
                      <a:endParaRPr lang="en-US" dirty="0"/>
                    </a:p>
                  </a:txBody>
                  <a:tcPr/>
                </a:tc>
                <a:tc>
                  <a:txBody>
                    <a:bodyPr/>
                    <a:lstStyle/>
                    <a:p>
                      <a:pPr algn="ctr"/>
                      <a:r>
                        <a:rPr lang="en-US" dirty="0"/>
                        <a:t>MNS</a:t>
                      </a:r>
                    </a:p>
                  </a:txBody>
                  <a:tcPr/>
                </a:tc>
                <a:tc>
                  <a:txBody>
                    <a:bodyPr/>
                    <a:lstStyle/>
                    <a:p>
                      <a:pPr algn="ctr"/>
                      <a:r>
                        <a:rPr lang="en-US" dirty="0"/>
                        <a:t>Early</a:t>
                      </a:r>
                    </a:p>
                  </a:txBody>
                  <a:tcPr/>
                </a:tc>
                <a:tc>
                  <a:txBody>
                    <a:bodyPr/>
                    <a:lstStyle/>
                    <a:p>
                      <a:pPr algn="ctr"/>
                      <a:r>
                        <a:rPr lang="en-US" dirty="0"/>
                        <a:t>T0/T1</a:t>
                      </a:r>
                    </a:p>
                  </a:txBody>
                  <a:tcPr/>
                </a:tc>
                <a:extLst>
                  <a:ext uri="{0D108BD9-81ED-4DB2-BD59-A6C34878D82A}">
                    <a16:rowId xmlns:a16="http://schemas.microsoft.com/office/drawing/2014/main" val="10000"/>
                  </a:ext>
                </a:extLst>
              </a:tr>
              <a:tr h="370840">
                <a:tc>
                  <a:txBody>
                    <a:bodyPr/>
                    <a:lstStyle/>
                    <a:p>
                      <a:pPr algn="ctr"/>
                      <a:r>
                        <a:rPr lang="en-US" dirty="0">
                          <a:solidFill>
                            <a:srgbClr val="000000"/>
                          </a:solidFill>
                        </a:rPr>
                        <a:t>CD-0</a:t>
                      </a:r>
                    </a:p>
                  </a:txBody>
                  <a:tcPr/>
                </a:tc>
                <a:tc>
                  <a:txBody>
                    <a:bodyPr/>
                    <a:lstStyle/>
                    <a:p>
                      <a:pPr algn="ctr"/>
                      <a:r>
                        <a:rPr lang="en-US" dirty="0">
                          <a:solidFill>
                            <a:srgbClr val="000000"/>
                          </a:solidFill>
                        </a:rPr>
                        <a:t>Q1FY16</a:t>
                      </a:r>
                    </a:p>
                  </a:txBody>
                  <a:tcPr/>
                </a:tc>
                <a:tc>
                  <a:txBody>
                    <a:bodyPr/>
                    <a:lstStyle/>
                    <a:p>
                      <a:pPr algn="ctr"/>
                      <a:r>
                        <a:rPr lang="en-US" dirty="0">
                          <a:solidFill>
                            <a:srgbClr val="000000"/>
                          </a:solidFill>
                        </a:rPr>
                        <a:t>Q1FY16</a:t>
                      </a:r>
                    </a:p>
                  </a:txBody>
                  <a:tcPr/>
                </a:tc>
                <a:tc>
                  <a:txBody>
                    <a:bodyPr/>
                    <a:lstStyle/>
                    <a:p>
                      <a:pPr algn="ctr"/>
                      <a:r>
                        <a:rPr lang="en-US" dirty="0">
                          <a:solidFill>
                            <a:srgbClr val="000000"/>
                          </a:solidFill>
                        </a:rPr>
                        <a:t>Q1FY16</a:t>
                      </a:r>
                    </a:p>
                  </a:txBody>
                  <a:tcPr/>
                </a:tc>
                <a:extLst>
                  <a:ext uri="{0D108BD9-81ED-4DB2-BD59-A6C34878D82A}">
                    <a16:rowId xmlns:a16="http://schemas.microsoft.com/office/drawing/2014/main" val="10001"/>
                  </a:ext>
                </a:extLst>
              </a:tr>
              <a:tr h="370840">
                <a:tc>
                  <a:txBody>
                    <a:bodyPr/>
                    <a:lstStyle/>
                    <a:p>
                      <a:pPr algn="ctr"/>
                      <a:r>
                        <a:rPr lang="en-US" dirty="0">
                          <a:solidFill>
                            <a:srgbClr val="000000"/>
                          </a:solidFill>
                        </a:rPr>
                        <a:t>CD-1</a:t>
                      </a:r>
                    </a:p>
                  </a:txBody>
                  <a:tcPr/>
                </a:tc>
                <a:tc>
                  <a:txBody>
                    <a:bodyPr/>
                    <a:lstStyle/>
                    <a:p>
                      <a:pPr algn="ctr"/>
                      <a:r>
                        <a:rPr lang="en-US" dirty="0">
                          <a:solidFill>
                            <a:srgbClr val="000000"/>
                          </a:solidFill>
                        </a:rPr>
                        <a:t>FY17</a:t>
                      </a:r>
                    </a:p>
                  </a:txBody>
                  <a:tcPr/>
                </a:tc>
                <a:tc>
                  <a:txBody>
                    <a:bodyPr/>
                    <a:lstStyle/>
                    <a:p>
                      <a:pPr algn="ctr"/>
                      <a:r>
                        <a:rPr lang="en-US" dirty="0">
                          <a:solidFill>
                            <a:srgbClr val="000000"/>
                          </a:solidFill>
                        </a:rPr>
                        <a:t>Q4FY17</a:t>
                      </a:r>
                    </a:p>
                  </a:txBody>
                  <a:tcPr/>
                </a:tc>
                <a:tc>
                  <a:txBody>
                    <a:bodyPr/>
                    <a:lstStyle/>
                    <a:p>
                      <a:pPr algn="ctr"/>
                      <a:r>
                        <a:rPr lang="en-US" dirty="0">
                          <a:solidFill>
                            <a:srgbClr val="000000"/>
                          </a:solidFill>
                        </a:rPr>
                        <a:t>Q4FY18</a:t>
                      </a:r>
                    </a:p>
                  </a:txBody>
                  <a:tcPr/>
                </a:tc>
                <a:extLst>
                  <a:ext uri="{0D108BD9-81ED-4DB2-BD59-A6C34878D82A}">
                    <a16:rowId xmlns:a16="http://schemas.microsoft.com/office/drawing/2014/main" val="10002"/>
                  </a:ext>
                </a:extLst>
              </a:tr>
              <a:tr h="370840">
                <a:tc>
                  <a:txBody>
                    <a:bodyPr/>
                    <a:lstStyle/>
                    <a:p>
                      <a:pPr algn="ctr"/>
                      <a:r>
                        <a:rPr lang="en-US" dirty="0">
                          <a:solidFill>
                            <a:srgbClr val="000000"/>
                          </a:solidFill>
                        </a:rPr>
                        <a:t>CD-2/3a</a:t>
                      </a:r>
                    </a:p>
                  </a:txBody>
                  <a:tcPr/>
                </a:tc>
                <a:tc>
                  <a:txBody>
                    <a:bodyPr/>
                    <a:lstStyle/>
                    <a:p>
                      <a:pPr algn="ctr"/>
                      <a:r>
                        <a:rPr lang="en-US" dirty="0">
                          <a:solidFill>
                            <a:srgbClr val="000000"/>
                          </a:solidFill>
                        </a:rPr>
                        <a:t>FY18</a:t>
                      </a:r>
                    </a:p>
                  </a:txBody>
                  <a:tcPr/>
                </a:tc>
                <a:tc>
                  <a:txBody>
                    <a:bodyPr/>
                    <a:lstStyle/>
                    <a:p>
                      <a:pPr algn="ctr"/>
                      <a:r>
                        <a:rPr lang="en-US" dirty="0">
                          <a:solidFill>
                            <a:srgbClr val="000000"/>
                          </a:solidFill>
                        </a:rPr>
                        <a:t>Q1FY19</a:t>
                      </a:r>
                    </a:p>
                  </a:txBody>
                  <a:tcPr/>
                </a:tc>
                <a:tc>
                  <a:txBody>
                    <a:bodyPr/>
                    <a:lstStyle/>
                    <a:p>
                      <a:pPr algn="ctr"/>
                      <a:r>
                        <a:rPr lang="en-US" dirty="0">
                          <a:solidFill>
                            <a:srgbClr val="000000"/>
                          </a:solidFill>
                        </a:rPr>
                        <a:t>Q1FY20</a:t>
                      </a:r>
                    </a:p>
                  </a:txBody>
                  <a:tcPr/>
                </a:tc>
                <a:extLst>
                  <a:ext uri="{0D108BD9-81ED-4DB2-BD59-A6C34878D82A}">
                    <a16:rowId xmlns:a16="http://schemas.microsoft.com/office/drawing/2014/main" val="10003"/>
                  </a:ext>
                </a:extLst>
              </a:tr>
              <a:tr h="370840">
                <a:tc>
                  <a:txBody>
                    <a:bodyPr/>
                    <a:lstStyle/>
                    <a:p>
                      <a:pPr algn="ctr"/>
                      <a:r>
                        <a:rPr lang="en-US" dirty="0">
                          <a:solidFill>
                            <a:srgbClr val="000000"/>
                          </a:solidFill>
                        </a:rPr>
                        <a:t>CD-3</a:t>
                      </a:r>
                    </a:p>
                  </a:txBody>
                  <a:tcPr/>
                </a:tc>
                <a:tc>
                  <a:txBody>
                    <a:bodyPr/>
                    <a:lstStyle/>
                    <a:p>
                      <a:pPr algn="ctr"/>
                      <a:r>
                        <a:rPr lang="en-US" dirty="0">
                          <a:solidFill>
                            <a:srgbClr val="000000"/>
                          </a:solidFill>
                        </a:rPr>
                        <a:t>FY20</a:t>
                      </a:r>
                    </a:p>
                  </a:txBody>
                  <a:tcPr/>
                </a:tc>
                <a:tc>
                  <a:txBody>
                    <a:bodyPr/>
                    <a:lstStyle/>
                    <a:p>
                      <a:pPr algn="ctr"/>
                      <a:r>
                        <a:rPr lang="en-US" dirty="0">
                          <a:solidFill>
                            <a:srgbClr val="000000"/>
                          </a:solidFill>
                        </a:rPr>
                        <a:t>Q4FY20</a:t>
                      </a:r>
                    </a:p>
                  </a:txBody>
                  <a:tcPr/>
                </a:tc>
                <a:tc>
                  <a:txBody>
                    <a:bodyPr/>
                    <a:lstStyle/>
                    <a:p>
                      <a:pPr algn="ctr"/>
                      <a:r>
                        <a:rPr lang="en-US" dirty="0">
                          <a:solidFill>
                            <a:srgbClr val="000000"/>
                          </a:solidFill>
                        </a:rPr>
                        <a:t>Q4FY21</a:t>
                      </a:r>
                    </a:p>
                  </a:txBody>
                  <a:tcPr/>
                </a:tc>
                <a:extLst>
                  <a:ext uri="{0D108BD9-81ED-4DB2-BD59-A6C34878D82A}">
                    <a16:rowId xmlns:a16="http://schemas.microsoft.com/office/drawing/2014/main" val="10004"/>
                  </a:ext>
                </a:extLst>
              </a:tr>
              <a:tr h="370840">
                <a:tc>
                  <a:txBody>
                    <a:bodyPr/>
                    <a:lstStyle/>
                    <a:p>
                      <a:pPr algn="ctr"/>
                      <a:r>
                        <a:rPr lang="en-US" dirty="0">
                          <a:solidFill>
                            <a:srgbClr val="000000"/>
                          </a:solidFill>
                        </a:rPr>
                        <a:t>CD-4</a:t>
                      </a:r>
                    </a:p>
                  </a:txBody>
                  <a:tcPr/>
                </a:tc>
                <a:tc>
                  <a:txBody>
                    <a:bodyPr/>
                    <a:lstStyle/>
                    <a:p>
                      <a:pPr algn="ctr"/>
                      <a:r>
                        <a:rPr lang="en-US" dirty="0">
                          <a:solidFill>
                            <a:srgbClr val="000000"/>
                          </a:solidFill>
                        </a:rPr>
                        <a:t>FY26</a:t>
                      </a:r>
                    </a:p>
                  </a:txBody>
                  <a:tcPr/>
                </a:tc>
                <a:tc>
                  <a:txBody>
                    <a:bodyPr/>
                    <a:lstStyle/>
                    <a:p>
                      <a:pPr algn="ctr"/>
                      <a:r>
                        <a:rPr lang="en-US" dirty="0">
                          <a:solidFill>
                            <a:srgbClr val="000000"/>
                          </a:solidFill>
                        </a:rPr>
                        <a:t>Q3FY26</a:t>
                      </a:r>
                    </a:p>
                  </a:txBody>
                  <a:tcPr/>
                </a:tc>
                <a:tc>
                  <a:txBody>
                    <a:bodyPr/>
                    <a:lstStyle/>
                    <a:p>
                      <a:pPr algn="ctr"/>
                      <a:r>
                        <a:rPr lang="en-US" dirty="0">
                          <a:solidFill>
                            <a:srgbClr val="000000"/>
                          </a:solidFill>
                        </a:rPr>
                        <a:t>Q1FY29</a:t>
                      </a:r>
                    </a:p>
                  </a:txBody>
                  <a:tcPr/>
                </a:tc>
                <a:extLst>
                  <a:ext uri="{0D108BD9-81ED-4DB2-BD59-A6C34878D82A}">
                    <a16:rowId xmlns:a16="http://schemas.microsoft.com/office/drawing/2014/main" val="10005"/>
                  </a:ext>
                </a:extLst>
              </a:tr>
            </a:tbl>
          </a:graphicData>
        </a:graphic>
      </p:graphicFrame>
      <p:sp>
        <p:nvSpPr>
          <p:cNvPr id="10" name="TextBox 9"/>
          <p:cNvSpPr txBox="1"/>
          <p:nvPr/>
        </p:nvSpPr>
        <p:spPr>
          <a:xfrm>
            <a:off x="6863137" y="13352"/>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#3</a:t>
            </a:r>
            <a:endParaRPr lang="en-US" sz="2000" dirty="0">
              <a:solidFill>
                <a:schemeClr val="bg1"/>
              </a:solidFill>
              <a:latin typeface="Helvetica" panose="020B0604020202020204" pitchFamily="34" charset="0"/>
              <a:cs typeface="Helvetica" panose="020B0604020202020204" pitchFamily="34" charset="0"/>
            </a:endParaRPr>
          </a:p>
        </p:txBody>
      </p:sp>
      <p:sp>
        <p:nvSpPr>
          <p:cNvPr id="11" name="TextBox 10"/>
          <p:cNvSpPr txBox="1"/>
          <p:nvPr/>
        </p:nvSpPr>
        <p:spPr>
          <a:xfrm>
            <a:off x="6863138" y="407731"/>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Lari</a:t>
            </a:r>
          </a:p>
        </p:txBody>
      </p:sp>
    </p:spTree>
    <p:extLst>
      <p:ext uri="{BB962C8B-B14F-4D97-AF65-F5344CB8AC3E}">
        <p14:creationId xmlns:p14="http://schemas.microsoft.com/office/powerpoint/2010/main" val="180232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t>
            </a:r>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18</a:t>
            </a:fld>
            <a:endParaRPr lang="en-US" altLang="en-US" dirty="0"/>
          </a:p>
        </p:txBody>
      </p:sp>
      <p:pic>
        <p:nvPicPr>
          <p:cNvPr id="18" name="Picture 17"/>
          <p:cNvPicPr>
            <a:picLocks noChangeAspect="1"/>
          </p:cNvPicPr>
          <p:nvPr/>
        </p:nvPicPr>
        <p:blipFill>
          <a:blip r:embed="rId2"/>
          <a:stretch>
            <a:fillRect/>
          </a:stretch>
        </p:blipFill>
        <p:spPr>
          <a:xfrm>
            <a:off x="790575" y="885825"/>
            <a:ext cx="7562850" cy="5086350"/>
          </a:xfrm>
          <a:prstGeom prst="rect">
            <a:avLst/>
          </a:prstGeom>
        </p:spPr>
      </p:pic>
      <p:sp>
        <p:nvSpPr>
          <p:cNvPr id="19" name="TextBox 18"/>
          <p:cNvSpPr txBox="1"/>
          <p:nvPr/>
        </p:nvSpPr>
        <p:spPr>
          <a:xfrm>
            <a:off x="6865062" y="13352"/>
            <a:ext cx="2036051"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#4</a:t>
            </a:r>
            <a:endParaRPr lang="en-US" sz="20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9863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0194" y="962244"/>
            <a:ext cx="7894841" cy="5284553"/>
          </a:xfrm>
          <a:prstGeom prst="rect">
            <a:avLst/>
          </a:prstGeom>
        </p:spPr>
      </p:pic>
      <p:sp>
        <p:nvSpPr>
          <p:cNvPr id="2" name="Title 1"/>
          <p:cNvSpPr>
            <a:spLocks noGrp="1"/>
          </p:cNvSpPr>
          <p:nvPr>
            <p:ph type="title"/>
          </p:nvPr>
        </p:nvSpPr>
        <p:spPr/>
        <p:txBody>
          <a:bodyPr/>
          <a:lstStyle/>
          <a:p>
            <a:r>
              <a:rPr lang="en-US" dirty="0"/>
              <a:t>Organization</a:t>
            </a:r>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19</a:t>
            </a:fld>
            <a:endParaRPr lang="en-US" altLang="en-US"/>
          </a:p>
        </p:txBody>
      </p:sp>
      <p:sp>
        <p:nvSpPr>
          <p:cNvPr id="10" name="Rectangle 9"/>
          <p:cNvSpPr/>
          <p:nvPr/>
        </p:nvSpPr>
        <p:spPr>
          <a:xfrm>
            <a:off x="2289751" y="3337388"/>
            <a:ext cx="3904180" cy="174661"/>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289751" y="3830549"/>
            <a:ext cx="3904180" cy="320211"/>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278600" y="4298021"/>
            <a:ext cx="3904180" cy="174661"/>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700217" y="5330131"/>
            <a:ext cx="1869897" cy="174661"/>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89751" y="3022740"/>
            <a:ext cx="3904180" cy="174661"/>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865062" y="13352"/>
            <a:ext cx="2036051"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#4</a:t>
            </a:r>
            <a:endParaRPr lang="en-US" sz="2000" dirty="0">
              <a:solidFill>
                <a:schemeClr val="bg1"/>
              </a:solidFill>
              <a:latin typeface="Helvetica" panose="020B0604020202020204" pitchFamily="34" charset="0"/>
              <a:cs typeface="Helvetica" panose="020B0604020202020204" pitchFamily="34" charset="0"/>
            </a:endParaRPr>
          </a:p>
        </p:txBody>
      </p:sp>
      <p:sp>
        <p:nvSpPr>
          <p:cNvPr id="16" name="TextBox 15"/>
          <p:cNvSpPr txBox="1"/>
          <p:nvPr/>
        </p:nvSpPr>
        <p:spPr>
          <a:xfrm>
            <a:off x="6865062" y="406982"/>
            <a:ext cx="2037976" cy="400110"/>
          </a:xfrm>
          <a:prstGeom prst="rect">
            <a:avLst/>
          </a:prstGeom>
          <a:solidFill>
            <a:srgbClr val="C00000"/>
          </a:solidFill>
        </p:spPr>
        <p:txBody>
          <a:bodyPr wrap="square" rtlCol="0">
            <a:spAutoFit/>
          </a:bodyPr>
          <a:lstStyle/>
          <a:p>
            <a:r>
              <a:rPr lang="en-US" sz="2000" dirty="0" err="1">
                <a:solidFill>
                  <a:schemeClr val="bg1"/>
                </a:solidFill>
                <a:latin typeface="Helvetica" panose="020B0604020202020204" pitchFamily="34" charset="0"/>
                <a:cs typeface="Helvetica" panose="020B0604020202020204" pitchFamily="34" charset="0"/>
              </a:rPr>
              <a:t>Holmes_pm</a:t>
            </a:r>
            <a:endParaRPr lang="en-US" sz="2000" dirty="0">
              <a:solidFill>
                <a:schemeClr val="bg1"/>
              </a:solidFill>
              <a:latin typeface="Helvetica" panose="020B0604020202020204" pitchFamily="34" charset="0"/>
              <a:cs typeface="Helvetica" panose="020B0604020202020204" pitchFamily="34" charset="0"/>
            </a:endParaRPr>
          </a:p>
        </p:txBody>
      </p:sp>
      <p:sp>
        <p:nvSpPr>
          <p:cNvPr id="19" name="Content Placeholder 2"/>
          <p:cNvSpPr txBox="1">
            <a:spLocks/>
          </p:cNvSpPr>
          <p:nvPr/>
        </p:nvSpPr>
        <p:spPr>
          <a:xfrm rot="20600404">
            <a:off x="221359" y="2635571"/>
            <a:ext cx="8672513" cy="1219290"/>
          </a:xfrm>
          <a:prstGeom prst="rect">
            <a:avLst/>
          </a:prstGeom>
          <a:solidFill>
            <a:srgbClr val="FFFFFF">
              <a:alpha val="74902"/>
            </a:srgbClr>
          </a:solidFill>
        </p:spPr>
        <p:txBody>
          <a:bodyPr lIns="0" tIns="0" rIns="0" bIns="0">
            <a:normAutofit fontScale="77500" lnSpcReduction="20000"/>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a:solidFill>
                  <a:srgbClr val="006600"/>
                </a:solidFill>
              </a:rPr>
              <a:t>Critical mass of persons experienced in accelerator development, construction, operations; and in DOE and international projects</a:t>
            </a:r>
          </a:p>
          <a:p>
            <a:pPr lvl="1"/>
            <a:r>
              <a:rPr lang="en-US" dirty="0">
                <a:solidFill>
                  <a:srgbClr val="006600"/>
                </a:solidFill>
              </a:rPr>
              <a:t>Main Injector, </a:t>
            </a:r>
            <a:r>
              <a:rPr lang="en-US" dirty="0" err="1">
                <a:solidFill>
                  <a:srgbClr val="006600"/>
                </a:solidFill>
              </a:rPr>
              <a:t>NOvA</a:t>
            </a:r>
            <a:r>
              <a:rPr lang="en-US" dirty="0">
                <a:solidFill>
                  <a:srgbClr val="006600"/>
                </a:solidFill>
              </a:rPr>
              <a:t>, US LHC Accelerator, PIP, and SBN projects</a:t>
            </a:r>
          </a:p>
          <a:p>
            <a:pPr lvl="1"/>
            <a:r>
              <a:rPr lang="en-US" dirty="0">
                <a:solidFill>
                  <a:srgbClr val="006600"/>
                </a:solidFill>
              </a:rPr>
              <a:t>LHC and ESS projects</a:t>
            </a:r>
          </a:p>
          <a:p>
            <a:pPr lvl="1"/>
            <a:r>
              <a:rPr lang="en-US" dirty="0" err="1">
                <a:solidFill>
                  <a:srgbClr val="006600"/>
                </a:solidFill>
              </a:rPr>
              <a:t>Tevatron</a:t>
            </a:r>
            <a:r>
              <a:rPr lang="en-US" dirty="0">
                <a:solidFill>
                  <a:srgbClr val="006600"/>
                </a:solidFill>
              </a:rPr>
              <a:t>, CEBAF, </a:t>
            </a:r>
            <a:r>
              <a:rPr lang="en-US" dirty="0" err="1">
                <a:solidFill>
                  <a:srgbClr val="006600"/>
                </a:solidFill>
              </a:rPr>
              <a:t>NOvA</a:t>
            </a:r>
            <a:r>
              <a:rPr lang="en-US" dirty="0">
                <a:solidFill>
                  <a:srgbClr val="006600"/>
                </a:solidFill>
              </a:rPr>
              <a:t> operations</a:t>
            </a:r>
          </a:p>
        </p:txBody>
      </p:sp>
    </p:spTree>
    <p:extLst>
      <p:ext uri="{BB962C8B-B14F-4D97-AF65-F5344CB8AC3E}">
        <p14:creationId xmlns:p14="http://schemas.microsoft.com/office/powerpoint/2010/main" val="208006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Steve Holmes</a:t>
            </a:r>
          </a:p>
        </p:txBody>
      </p:sp>
      <p:sp>
        <p:nvSpPr>
          <p:cNvPr id="2" name="Content Placeholder 1"/>
          <p:cNvSpPr>
            <a:spLocks noGrp="1"/>
          </p:cNvSpPr>
          <p:nvPr>
            <p:ph idx="1"/>
          </p:nvPr>
        </p:nvSpPr>
        <p:spPr/>
        <p:txBody>
          <a:bodyPr/>
          <a:lstStyle/>
          <a:p>
            <a:r>
              <a:rPr lang="en-US" dirty="0"/>
              <a:t>Role on PIP-II</a:t>
            </a:r>
          </a:p>
          <a:p>
            <a:pPr lvl="1"/>
            <a:r>
              <a:rPr lang="en-US" dirty="0"/>
              <a:t>Project Manager</a:t>
            </a:r>
          </a:p>
          <a:p>
            <a:pPr lvl="1"/>
            <a:r>
              <a:rPr lang="en-US" dirty="0"/>
              <a:t>IIFC Technical Coordinator (FNAL, delegated) </a:t>
            </a:r>
          </a:p>
          <a:p>
            <a:r>
              <a:rPr lang="en-US" dirty="0"/>
              <a:t>Relevant Experience</a:t>
            </a:r>
          </a:p>
          <a:p>
            <a:pPr lvl="1"/>
            <a:r>
              <a:rPr lang="en-US" dirty="0"/>
              <a:t>Main Injector Project Manager</a:t>
            </a:r>
          </a:p>
          <a:p>
            <a:pPr lvl="1"/>
            <a:r>
              <a:rPr lang="en-US" dirty="0"/>
              <a:t>Accelerator Division Head</a:t>
            </a:r>
          </a:p>
          <a:p>
            <a:pPr lvl="1"/>
            <a:r>
              <a:rPr lang="en-US" dirty="0"/>
              <a:t>Associate Laboratory Director for Accelerators</a:t>
            </a:r>
          </a:p>
          <a:p>
            <a:endParaRPr lang="en-US" dirty="0"/>
          </a:p>
          <a:p>
            <a:endParaRPr lang="en-US" dirty="0"/>
          </a:p>
        </p:txBody>
      </p:sp>
      <p:sp>
        <p:nvSpPr>
          <p:cNvPr id="4" name="Date Placeholder 3"/>
          <p:cNvSpPr>
            <a:spLocks noGrp="1"/>
          </p:cNvSpPr>
          <p:nvPr>
            <p:ph type="dt" sz="half" idx="10"/>
          </p:nvPr>
        </p:nvSpPr>
        <p:spPr/>
        <p:txBody>
          <a:bodyPr/>
          <a:lstStyle/>
          <a:p>
            <a:pPr>
              <a:defRPr/>
            </a:pPr>
            <a:r>
              <a:rPr lang="en-US"/>
              <a:t>11/15/2016</a:t>
            </a:r>
            <a:endParaRPr lang="en-US" dirty="0"/>
          </a:p>
        </p:txBody>
      </p:sp>
      <p:sp>
        <p:nvSpPr>
          <p:cNvPr id="5" name="Footer Placeholder 4"/>
          <p:cNvSpPr>
            <a:spLocks noGrp="1"/>
          </p:cNvSpPr>
          <p:nvPr>
            <p:ph type="ftr" sz="quarter" idx="11"/>
          </p:nvPr>
        </p:nvSpPr>
        <p:spPr/>
        <p:txBody>
          <a:bodyPr/>
          <a:lstStyle/>
          <a:p>
            <a:pPr>
              <a:defRPr/>
            </a:pPr>
            <a:r>
              <a:rPr lang="fi-FI"/>
              <a:t>S. Holmes | Intro to PIP-II</a:t>
            </a:r>
            <a:endParaRPr lang="en-US" b="1" dirty="0"/>
          </a:p>
        </p:txBody>
      </p:sp>
      <p:sp>
        <p:nvSpPr>
          <p:cNvPr id="6" name="Slide Number Placeholder 5"/>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
        <p:nvSpPr>
          <p:cNvPr id="7" name="TextBox 6"/>
          <p:cNvSpPr txBox="1"/>
          <p:nvPr/>
        </p:nvSpPr>
        <p:spPr>
          <a:xfrm>
            <a:off x="6863137" y="13352"/>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#4</a:t>
            </a:r>
            <a:endParaRPr lang="en-US" sz="20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1776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Strategy/Staffing Requirements </a:t>
            </a:r>
          </a:p>
        </p:txBody>
      </p:sp>
      <p:sp>
        <p:nvSpPr>
          <p:cNvPr id="3" name="Content Placeholder 2"/>
          <p:cNvSpPr>
            <a:spLocks noGrp="1"/>
          </p:cNvSpPr>
          <p:nvPr>
            <p:ph idx="1"/>
          </p:nvPr>
        </p:nvSpPr>
        <p:spPr>
          <a:xfrm>
            <a:off x="228601" y="823130"/>
            <a:ext cx="8672513" cy="5439454"/>
          </a:xfrm>
        </p:spPr>
        <p:txBody>
          <a:bodyPr>
            <a:normAutofit fontScale="92500" lnSpcReduction="10000"/>
          </a:bodyPr>
          <a:lstStyle/>
          <a:p>
            <a:r>
              <a:rPr lang="en-US" dirty="0"/>
              <a:t>We are able to generate total resource requirements based on FTE estimates gathered as part of the point estimate*.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spcBef>
                <a:spcPts val="0"/>
              </a:spcBef>
              <a:buNone/>
            </a:pPr>
            <a:r>
              <a:rPr lang="en-US" sz="1800" dirty="0"/>
              <a:t>	*Does not include contingency</a:t>
            </a:r>
          </a:p>
          <a:p>
            <a:r>
              <a:rPr lang="en-US" dirty="0"/>
              <a:t>Note: PIP-II current utilization is 53-59 FTE</a:t>
            </a:r>
            <a:endParaRPr lang="en-US" dirty="0">
              <a:solidFill>
                <a:srgbClr val="FF0000"/>
              </a:solidFill>
            </a:endParaRPr>
          </a:p>
          <a:p>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20</a:t>
            </a:fld>
            <a:endParaRPr lang="en-US" altLang="en-US" dirty="0"/>
          </a:p>
        </p:txBody>
      </p:sp>
      <p:sp>
        <p:nvSpPr>
          <p:cNvPr id="7" name="TextBox 6"/>
          <p:cNvSpPr txBox="1"/>
          <p:nvPr/>
        </p:nvSpPr>
        <p:spPr>
          <a:xfrm>
            <a:off x="6669024" y="103664"/>
            <a:ext cx="2232089"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#4</a:t>
            </a:r>
            <a:endParaRPr lang="en-US" sz="2000" dirty="0">
              <a:solidFill>
                <a:schemeClr val="bg1"/>
              </a:solidFill>
              <a:latin typeface="Helvetica" panose="020B0604020202020204" pitchFamily="34" charset="0"/>
              <a:cs typeface="Helvetica" panose="020B0604020202020204" pitchFamily="34" charset="0"/>
            </a:endParaRPr>
          </a:p>
        </p:txBody>
      </p:sp>
      <p:pic>
        <p:nvPicPr>
          <p:cNvPr id="10" name="Picture 9"/>
          <p:cNvPicPr>
            <a:picLocks noChangeAspect="1"/>
          </p:cNvPicPr>
          <p:nvPr/>
        </p:nvPicPr>
        <p:blipFill>
          <a:blip r:embed="rId2"/>
          <a:stretch>
            <a:fillRect/>
          </a:stretch>
        </p:blipFill>
        <p:spPr>
          <a:xfrm>
            <a:off x="567121" y="1700275"/>
            <a:ext cx="8009758" cy="3619500"/>
          </a:xfrm>
          <a:prstGeom prst="rect">
            <a:avLst/>
          </a:prstGeom>
        </p:spPr>
      </p:pic>
    </p:spTree>
    <p:extLst>
      <p:ext uri="{BB962C8B-B14F-4D97-AF65-F5344CB8AC3E}">
        <p14:creationId xmlns:p14="http://schemas.microsoft.com/office/powerpoint/2010/main" val="285397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ESH</a:t>
            </a:r>
          </a:p>
        </p:txBody>
      </p:sp>
      <p:sp>
        <p:nvSpPr>
          <p:cNvPr id="3" name="Content Placeholder 2"/>
          <p:cNvSpPr>
            <a:spLocks noGrp="1"/>
          </p:cNvSpPr>
          <p:nvPr>
            <p:ph idx="1"/>
          </p:nvPr>
        </p:nvSpPr>
        <p:spPr/>
        <p:txBody>
          <a:bodyPr>
            <a:normAutofit fontScale="92500" lnSpcReduction="20000"/>
          </a:bodyPr>
          <a:lstStyle/>
          <a:p>
            <a:r>
              <a:rPr lang="en-US" dirty="0"/>
              <a:t>Accelerator Safety Requirements</a:t>
            </a:r>
          </a:p>
          <a:p>
            <a:pPr lvl="1"/>
            <a:r>
              <a:rPr lang="en-US" dirty="0"/>
              <a:t>PIP2IT operations conform with laboratory policies and procedures</a:t>
            </a:r>
          </a:p>
          <a:p>
            <a:pPr lvl="2"/>
            <a:r>
              <a:rPr lang="en-US" dirty="0"/>
              <a:t>Shielding assessments</a:t>
            </a:r>
          </a:p>
          <a:p>
            <a:pPr lvl="2"/>
            <a:r>
              <a:rPr lang="en-US" dirty="0"/>
              <a:t>Interlocked enclosure as required</a:t>
            </a:r>
          </a:p>
          <a:p>
            <a:pPr lvl="2"/>
            <a:r>
              <a:rPr lang="en-US" dirty="0"/>
              <a:t>ODH (eventually)</a:t>
            </a:r>
          </a:p>
          <a:p>
            <a:pPr lvl="2"/>
            <a:r>
              <a:rPr lang="en-US" dirty="0"/>
              <a:t>Operations permits specify beam intensity authorization</a:t>
            </a:r>
          </a:p>
          <a:p>
            <a:pPr lvl="1"/>
            <a:r>
              <a:rPr lang="en-US" dirty="0"/>
              <a:t>Exemption from DOE O 420.2C as a “room-sized accelerator”</a:t>
            </a:r>
          </a:p>
          <a:p>
            <a:r>
              <a:rPr lang="en-US" dirty="0"/>
              <a:t>National Environmental Policy Act (NEPA)</a:t>
            </a:r>
          </a:p>
          <a:p>
            <a:pPr lvl="1"/>
            <a:r>
              <a:rPr lang="en-US" dirty="0"/>
              <a:t>Monthly strategy meeting established with FSO, ESH Section, and PIP-II Project</a:t>
            </a:r>
          </a:p>
          <a:p>
            <a:pPr lvl="1"/>
            <a:r>
              <a:rPr lang="en-US" dirty="0"/>
              <a:t>Environmental Evaluation Notification Form (EENF) drafted and shared with FSO</a:t>
            </a:r>
          </a:p>
          <a:p>
            <a:pPr lvl="1"/>
            <a:r>
              <a:rPr lang="en-US" dirty="0"/>
              <a:t>Wetlands delineation study complete (summer 2016)</a:t>
            </a:r>
          </a:p>
          <a:p>
            <a:pPr lvl="1"/>
            <a:r>
              <a:rPr lang="en-US" dirty="0"/>
              <a:t>Environmental Assessment (EA) to be launched late FY17/early FY18 (funding dependent)</a:t>
            </a:r>
          </a:p>
          <a:p>
            <a:pPr lvl="1"/>
            <a:r>
              <a:rPr lang="en-US" dirty="0"/>
              <a:t>Require FONSI prior to CD-2</a:t>
            </a:r>
          </a:p>
          <a:p>
            <a:r>
              <a:rPr lang="en-US" dirty="0"/>
              <a:t>Expect to appoint APM/ESHQ at end of FY2017</a:t>
            </a:r>
          </a:p>
          <a:p>
            <a:pPr lvl="1"/>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21</a:t>
            </a:fld>
            <a:endParaRPr lang="en-US" altLang="en-US" dirty="0"/>
          </a:p>
        </p:txBody>
      </p:sp>
      <p:sp>
        <p:nvSpPr>
          <p:cNvPr id="7" name="TextBox 6"/>
          <p:cNvSpPr txBox="1"/>
          <p:nvPr/>
        </p:nvSpPr>
        <p:spPr>
          <a:xfrm>
            <a:off x="6863137" y="13352"/>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#5</a:t>
            </a:r>
            <a:endParaRPr lang="en-US" sz="2000" dirty="0">
              <a:solidFill>
                <a:schemeClr val="bg1"/>
              </a:solidFill>
              <a:latin typeface="Helvetica" panose="020B0604020202020204" pitchFamily="34" charset="0"/>
              <a:cs typeface="Helvetica" panose="020B0604020202020204" pitchFamily="34" charset="0"/>
            </a:endParaRPr>
          </a:p>
        </p:txBody>
      </p:sp>
      <p:sp>
        <p:nvSpPr>
          <p:cNvPr id="8" name="TextBox 7"/>
          <p:cNvSpPr txBox="1"/>
          <p:nvPr/>
        </p:nvSpPr>
        <p:spPr>
          <a:xfrm>
            <a:off x="6865062" y="406982"/>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Kuchler</a:t>
            </a:r>
          </a:p>
        </p:txBody>
      </p:sp>
    </p:spTree>
    <p:extLst>
      <p:ext uri="{BB962C8B-B14F-4D97-AF65-F5344CB8AC3E}">
        <p14:creationId xmlns:p14="http://schemas.microsoft.com/office/powerpoint/2010/main" val="39895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International Partners/India</a:t>
            </a:r>
            <a:endParaRPr lang="en-US" dirty="0"/>
          </a:p>
        </p:txBody>
      </p:sp>
      <p:sp>
        <p:nvSpPr>
          <p:cNvPr id="3" name="Content Placeholder 2"/>
          <p:cNvSpPr>
            <a:spLocks noGrp="1"/>
          </p:cNvSpPr>
          <p:nvPr>
            <p:ph idx="1"/>
          </p:nvPr>
        </p:nvSpPr>
        <p:spPr>
          <a:xfrm>
            <a:off x="228600" y="1043046"/>
            <a:ext cx="8672513" cy="5400091"/>
          </a:xfrm>
        </p:spPr>
        <p:txBody>
          <a:bodyPr>
            <a:normAutofit fontScale="77500" lnSpcReduction="20000"/>
          </a:bodyPr>
          <a:lstStyle/>
          <a:p>
            <a:r>
              <a:rPr lang="en-US" dirty="0"/>
              <a:t>Indian Institutions and Fermilab Collaboration (IIFC) established in 2009</a:t>
            </a:r>
          </a:p>
          <a:p>
            <a:pPr lvl="1"/>
            <a:r>
              <a:rPr lang="en-US" dirty="0"/>
              <a:t>Collaborative development of technologies associated with high intensity superconducting proton accelerators</a:t>
            </a:r>
          </a:p>
          <a:p>
            <a:pPr lvl="1"/>
            <a:r>
              <a:rPr lang="en-US" dirty="0"/>
              <a:t>Critical to achieving CD-0</a:t>
            </a:r>
          </a:p>
          <a:p>
            <a:r>
              <a:rPr lang="en-US" dirty="0"/>
              <a:t>High-level management via two (DOE &amp; DAE) Principal Coordinators, supported by (</a:t>
            </a:r>
            <a:r>
              <a:rPr lang="en-US" dirty="0" err="1"/>
              <a:t>Fermilab</a:t>
            </a:r>
            <a:r>
              <a:rPr lang="en-US" dirty="0"/>
              <a:t> &amp; DAE)Technical Coordinators</a:t>
            </a:r>
          </a:p>
          <a:p>
            <a:r>
              <a:rPr lang="en-US" dirty="0"/>
              <a:t>Technical integration of work via </a:t>
            </a:r>
            <a:r>
              <a:rPr lang="en-US" dirty="0" err="1"/>
              <a:t>Fermilab</a:t>
            </a:r>
            <a:r>
              <a:rPr lang="en-US" dirty="0"/>
              <a:t> SPMs and Indian SPCs  </a:t>
            </a:r>
          </a:p>
          <a:p>
            <a:pPr lvl="1"/>
            <a:r>
              <a:rPr lang="en-US" dirty="0"/>
              <a:t>Weekly teleconferences providing coordination</a:t>
            </a:r>
          </a:p>
          <a:p>
            <a:r>
              <a:rPr lang="en-US" dirty="0"/>
              <a:t>Joint R&amp;D document: defines scope of work and deliverables dates</a:t>
            </a:r>
          </a:p>
          <a:p>
            <a:pPr lvl="1"/>
            <a:r>
              <a:rPr lang="en-US" dirty="0" err="1"/>
              <a:t>Fermilab</a:t>
            </a:r>
            <a:r>
              <a:rPr lang="en-US" dirty="0"/>
              <a:t> has proposed revision to the deliverables dates to provide consistency with the current RLS for the R&amp;D phase. Not yet formally accepted by PCs</a:t>
            </a:r>
          </a:p>
          <a:p>
            <a:r>
              <a:rPr lang="en-US" dirty="0"/>
              <a:t>Semi-annual reviews of progress</a:t>
            </a:r>
          </a:p>
          <a:p>
            <a:r>
              <a:rPr lang="en-US" dirty="0"/>
              <a:t>Seven Indian engineers/scientists at Fermilab for 2-year residencies</a:t>
            </a:r>
          </a:p>
          <a:p>
            <a:pPr lvl="1"/>
            <a:r>
              <a:rPr lang="en-US" dirty="0"/>
              <a:t>Plus multiple short term visits</a:t>
            </a:r>
          </a:p>
          <a:p>
            <a:r>
              <a:rPr lang="en-US" dirty="0"/>
              <a:t>DAE observers/presenters at this review:</a:t>
            </a:r>
          </a:p>
          <a:p>
            <a:pPr lvl="1"/>
            <a:r>
              <a:rPr lang="en-US" dirty="0" err="1"/>
              <a:t>Ranajit</a:t>
            </a:r>
            <a:r>
              <a:rPr lang="en-US" dirty="0"/>
              <a:t> Kumar/Head, DAE Nuclear Control and Planning Wing</a:t>
            </a:r>
          </a:p>
          <a:p>
            <a:pPr lvl="1"/>
            <a:r>
              <a:rPr lang="en-US" dirty="0"/>
              <a:t>Satish Joshi/Head, Proton </a:t>
            </a:r>
            <a:r>
              <a:rPr lang="en-US" dirty="0" err="1"/>
              <a:t>Linac</a:t>
            </a:r>
            <a:r>
              <a:rPr lang="en-US" dirty="0"/>
              <a:t> and Superconducting Cavities Division, RRCAT</a:t>
            </a:r>
          </a:p>
          <a:p>
            <a:pPr lvl="1"/>
            <a:r>
              <a:rPr lang="en-US" dirty="0"/>
              <a:t>Srinivas </a:t>
            </a:r>
            <a:r>
              <a:rPr lang="en-US" dirty="0" err="1"/>
              <a:t>Krishnagopal</a:t>
            </a:r>
            <a:r>
              <a:rPr lang="en-US" dirty="0"/>
              <a:t>/High Intensity Proton </a:t>
            </a:r>
            <a:r>
              <a:rPr lang="en-US" dirty="0" err="1"/>
              <a:t>Linac</a:t>
            </a:r>
            <a:r>
              <a:rPr lang="en-US" dirty="0"/>
              <a:t> Section, BARC</a:t>
            </a:r>
          </a:p>
          <a:p>
            <a:pPr lvl="1"/>
            <a:r>
              <a:rPr lang="en-US" dirty="0"/>
              <a:t>Vikas Jain/RRCAT, Fermilab Guest Engineer</a:t>
            </a:r>
          </a:p>
          <a:p>
            <a:endParaRPr lang="en-US" dirty="0"/>
          </a:p>
          <a:p>
            <a:pPr lvl="1"/>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r>
              <a:rPr lang="en-US"/>
              <a:t>S. Holmes | Intro to PIP-II</a:t>
            </a:r>
            <a:endParaRPr lang="en-US"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22</a:t>
            </a:fld>
            <a:endParaRPr lang="en-US" altLang="en-US" dirty="0"/>
          </a:p>
        </p:txBody>
      </p:sp>
      <p:sp>
        <p:nvSpPr>
          <p:cNvPr id="7" name="TextBox 6"/>
          <p:cNvSpPr txBox="1"/>
          <p:nvPr/>
        </p:nvSpPr>
        <p:spPr>
          <a:xfrm>
            <a:off x="6865062" y="13352"/>
            <a:ext cx="2036051"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#6</a:t>
            </a:r>
            <a:endParaRPr lang="en-US" sz="2000" dirty="0">
              <a:solidFill>
                <a:schemeClr val="bg1"/>
              </a:solidFill>
              <a:latin typeface="Helvetica" panose="020B0604020202020204" pitchFamily="34" charset="0"/>
              <a:cs typeface="Helvetica" panose="020B0604020202020204" pitchFamily="34" charset="0"/>
            </a:endParaRPr>
          </a:p>
        </p:txBody>
      </p:sp>
      <p:sp>
        <p:nvSpPr>
          <p:cNvPr id="8" name="TextBox 7"/>
          <p:cNvSpPr txBox="1"/>
          <p:nvPr/>
        </p:nvSpPr>
        <p:spPr>
          <a:xfrm>
            <a:off x="6865062" y="407208"/>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Mishra</a:t>
            </a:r>
          </a:p>
        </p:txBody>
      </p:sp>
    </p:spTree>
    <p:extLst>
      <p:ext uri="{BB962C8B-B14F-4D97-AF65-F5344CB8AC3E}">
        <p14:creationId xmlns:p14="http://schemas.microsoft.com/office/powerpoint/2010/main" val="100236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Partners/Europe</a:t>
            </a:r>
            <a:endParaRPr lang="en-US" dirty="0"/>
          </a:p>
        </p:txBody>
      </p:sp>
      <p:sp>
        <p:nvSpPr>
          <p:cNvPr id="3" name="Content Placeholder 2"/>
          <p:cNvSpPr>
            <a:spLocks noGrp="1"/>
          </p:cNvSpPr>
          <p:nvPr>
            <p:ph idx="1"/>
          </p:nvPr>
        </p:nvSpPr>
        <p:spPr/>
        <p:txBody>
          <a:bodyPr>
            <a:normAutofit/>
          </a:bodyPr>
          <a:lstStyle/>
          <a:p>
            <a:r>
              <a:rPr lang="en-US" dirty="0"/>
              <a:t>Partnership forming with INFN</a:t>
            </a:r>
          </a:p>
          <a:p>
            <a:pPr lvl="1"/>
            <a:r>
              <a:rPr lang="en-US" dirty="0"/>
              <a:t>LB650 prototype cavity design and fabrication </a:t>
            </a:r>
          </a:p>
          <a:p>
            <a:pPr lvl="1"/>
            <a:r>
              <a:rPr lang="en-US" dirty="0"/>
              <a:t>Led by INFN/Milano</a:t>
            </a:r>
          </a:p>
          <a:p>
            <a:r>
              <a:rPr lang="en-US" dirty="0"/>
              <a:t>UK institutions proposal to STFC for support of LBNF/PIP-II</a:t>
            </a:r>
          </a:p>
          <a:p>
            <a:pPr lvl="1"/>
            <a:r>
              <a:rPr lang="en-US" dirty="0"/>
              <a:t>PIP-II: HB650 </a:t>
            </a:r>
            <a:r>
              <a:rPr lang="en-US" dirty="0" err="1"/>
              <a:t>cryomodules</a:t>
            </a:r>
            <a:endParaRPr lang="en-US" dirty="0"/>
          </a:p>
          <a:p>
            <a:pPr lvl="1"/>
            <a:r>
              <a:rPr lang="en-US" dirty="0"/>
              <a:t>To be led by CI/</a:t>
            </a:r>
            <a:r>
              <a:rPr lang="en-US" dirty="0" err="1"/>
              <a:t>ASTeC</a:t>
            </a:r>
            <a:r>
              <a:rPr lang="en-US" dirty="0"/>
              <a:t> (Daresbury)</a:t>
            </a:r>
          </a:p>
          <a:p>
            <a:r>
              <a:rPr lang="en-US" dirty="0"/>
              <a:t>The prospects for European deliverables should be clear later this fall</a:t>
            </a:r>
          </a:p>
          <a:p>
            <a:r>
              <a:rPr lang="en-US" dirty="0"/>
              <a:t>Review observer</a:t>
            </a:r>
          </a:p>
          <a:p>
            <a:pPr lvl="1"/>
            <a:r>
              <a:rPr lang="en-US" dirty="0"/>
              <a:t>Carlo </a:t>
            </a:r>
            <a:r>
              <a:rPr lang="en-US" dirty="0" err="1"/>
              <a:t>Pagani</a:t>
            </a:r>
            <a:r>
              <a:rPr lang="en-US" dirty="0"/>
              <a:t> (INFN/Milano)</a:t>
            </a:r>
          </a:p>
          <a:p>
            <a:endParaRPr lang="en-US" dirty="0"/>
          </a:p>
          <a:p>
            <a:endParaRPr lang="en-US" dirty="0"/>
          </a:p>
          <a:p>
            <a:pPr lvl="1"/>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r>
              <a:rPr lang="en-US"/>
              <a:t>S. Holmes | Intro to PIP-II</a:t>
            </a:r>
            <a:endParaRPr lang="en-US"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23</a:t>
            </a:fld>
            <a:endParaRPr lang="en-US" altLang="en-US" dirty="0"/>
          </a:p>
        </p:txBody>
      </p:sp>
      <p:sp>
        <p:nvSpPr>
          <p:cNvPr id="7" name="TextBox 6"/>
          <p:cNvSpPr txBox="1"/>
          <p:nvPr/>
        </p:nvSpPr>
        <p:spPr>
          <a:xfrm>
            <a:off x="6865062" y="13352"/>
            <a:ext cx="2036051"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#6</a:t>
            </a:r>
            <a:endParaRPr lang="en-US" sz="2000" dirty="0">
              <a:solidFill>
                <a:schemeClr val="bg1"/>
              </a:solidFill>
              <a:latin typeface="Helvetica" panose="020B0604020202020204" pitchFamily="34" charset="0"/>
              <a:cs typeface="Helvetica" panose="020B0604020202020204" pitchFamily="34" charset="0"/>
            </a:endParaRPr>
          </a:p>
        </p:txBody>
      </p:sp>
      <p:sp>
        <p:nvSpPr>
          <p:cNvPr id="8" name="TextBox 7"/>
          <p:cNvSpPr txBox="1"/>
          <p:nvPr/>
        </p:nvSpPr>
        <p:spPr>
          <a:xfrm>
            <a:off x="6865062" y="417256"/>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Mishra</a:t>
            </a:r>
          </a:p>
        </p:txBody>
      </p:sp>
    </p:spTree>
    <p:extLst>
      <p:ext uri="{BB962C8B-B14F-4D97-AF65-F5344CB8AC3E}">
        <p14:creationId xmlns:p14="http://schemas.microsoft.com/office/powerpoint/2010/main" val="3636668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endParaRPr lang="en-US" dirty="0"/>
          </a:p>
        </p:txBody>
      </p:sp>
      <p:sp>
        <p:nvSpPr>
          <p:cNvPr id="3" name="Content Placeholder 2"/>
          <p:cNvSpPr>
            <a:spLocks noGrp="1"/>
          </p:cNvSpPr>
          <p:nvPr>
            <p:ph idx="1"/>
          </p:nvPr>
        </p:nvSpPr>
        <p:spPr>
          <a:xfrm>
            <a:off x="228600" y="1022498"/>
            <a:ext cx="8672513" cy="5698452"/>
          </a:xfrm>
        </p:spPr>
        <p:txBody>
          <a:bodyPr>
            <a:normAutofit fontScale="77500" lnSpcReduction="20000"/>
          </a:bodyPr>
          <a:lstStyle/>
          <a:p>
            <a:r>
              <a:rPr lang="en-US" dirty="0"/>
              <a:t>PIP-II conceptual design meets the requirements outlined in the Mission Need Statement</a:t>
            </a:r>
          </a:p>
          <a:p>
            <a:pPr lvl="1"/>
            <a:r>
              <a:rPr lang="en-US" dirty="0"/>
              <a:t>Concept is mature; will provide ≥1.2 MW of beam power at LBNF/DUNE startup</a:t>
            </a:r>
          </a:p>
          <a:p>
            <a:pPr lvl="1"/>
            <a:r>
              <a:rPr lang="en-US" dirty="0"/>
              <a:t>Flexible platform for the future</a:t>
            </a:r>
          </a:p>
          <a:p>
            <a:r>
              <a:rPr lang="en-US" dirty="0"/>
              <a:t>R&amp;D activities are aligned with the technical and cost risks associated with the conceptual design</a:t>
            </a:r>
          </a:p>
          <a:p>
            <a:pPr lvl="1"/>
            <a:r>
              <a:rPr lang="en-US" dirty="0"/>
              <a:t>PIP2IT retires risks associated with the front end and resonance control</a:t>
            </a:r>
          </a:p>
          <a:p>
            <a:pPr lvl="1"/>
            <a:r>
              <a:rPr lang="en-US" dirty="0"/>
              <a:t>SRF program retires risks associated with the superconducting accelerating modules</a:t>
            </a:r>
          </a:p>
          <a:p>
            <a:pPr lvl="1"/>
            <a:r>
              <a:rPr lang="en-US" dirty="0"/>
              <a:t>R&amp;D program is run jointly with our Indian collaborators</a:t>
            </a:r>
          </a:p>
          <a:p>
            <a:pPr lvl="1"/>
            <a:r>
              <a:rPr lang="en-US" dirty="0"/>
              <a:t>Major accomplishments over the last year</a:t>
            </a:r>
          </a:p>
          <a:p>
            <a:r>
              <a:rPr lang="en-US" dirty="0"/>
              <a:t>PIP-II project scope is well defined</a:t>
            </a:r>
          </a:p>
          <a:p>
            <a:pPr lvl="1"/>
            <a:r>
              <a:rPr lang="en-US" dirty="0"/>
              <a:t>800-MeV superconducting </a:t>
            </a:r>
            <a:r>
              <a:rPr lang="en-US" dirty="0" err="1"/>
              <a:t>linac</a:t>
            </a:r>
            <a:endParaRPr lang="en-US" dirty="0"/>
          </a:p>
          <a:p>
            <a:pPr lvl="1"/>
            <a:r>
              <a:rPr lang="en-US" dirty="0"/>
              <a:t>Modifications to the Booster/Recycler/Main Injector</a:t>
            </a:r>
          </a:p>
          <a:p>
            <a:pPr lvl="1"/>
            <a:r>
              <a:rPr lang="en-US" dirty="0"/>
              <a:t>Site layout established</a:t>
            </a:r>
          </a:p>
          <a:p>
            <a:r>
              <a:rPr lang="en-US" dirty="0"/>
              <a:t>Resource Loaded Schedule under development</a:t>
            </a:r>
          </a:p>
          <a:p>
            <a:pPr lvl="1"/>
            <a:r>
              <a:rPr lang="en-US" dirty="0"/>
              <a:t>WBS and high level milestones established </a:t>
            </a:r>
          </a:p>
          <a:p>
            <a:pPr lvl="1"/>
            <a:r>
              <a:rPr lang="en-US" dirty="0"/>
              <a:t>Major R&amp;D elements are incorporated</a:t>
            </a:r>
          </a:p>
          <a:p>
            <a:pPr lvl="1"/>
            <a:r>
              <a:rPr lang="en-US" dirty="0"/>
              <a:t>Will provide consistency with funding profile</a:t>
            </a:r>
          </a:p>
          <a:p>
            <a:r>
              <a:rPr lang="en-US" dirty="0"/>
              <a:t>Targeting completion of R&amp;D program/initiation of construction (CD-3) in 2020 </a:t>
            </a:r>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r>
              <a:rPr lang="en-US"/>
              <a:t>S. Holmes | Intro to PIP-II</a:t>
            </a:r>
            <a:endParaRPr lang="en-US"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24</a:t>
            </a:fld>
            <a:endParaRPr lang="en-US" altLang="en-US" dirty="0"/>
          </a:p>
        </p:txBody>
      </p:sp>
    </p:spTree>
    <p:extLst>
      <p:ext uri="{BB962C8B-B14F-4D97-AF65-F5344CB8AC3E}">
        <p14:creationId xmlns:p14="http://schemas.microsoft.com/office/powerpoint/2010/main" val="2892224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endParaRPr lang="en-US" dirty="0"/>
          </a:p>
        </p:txBody>
      </p:sp>
      <p:sp>
        <p:nvSpPr>
          <p:cNvPr id="3" name="Content Placeholder 2"/>
          <p:cNvSpPr>
            <a:spLocks noGrp="1"/>
          </p:cNvSpPr>
          <p:nvPr>
            <p:ph idx="1"/>
          </p:nvPr>
        </p:nvSpPr>
        <p:spPr>
          <a:xfrm>
            <a:off x="228600" y="875781"/>
            <a:ext cx="8672513" cy="5472054"/>
          </a:xfrm>
        </p:spPr>
        <p:txBody>
          <a:bodyPr>
            <a:normAutofit fontScale="77500" lnSpcReduction="20000"/>
          </a:bodyPr>
          <a:lstStyle/>
          <a:p>
            <a:r>
              <a:rPr lang="en-US" dirty="0"/>
              <a:t>An experienced management team is in place that can be expected to successfully execute the PIP-II project. </a:t>
            </a:r>
          </a:p>
          <a:p>
            <a:pPr lvl="1"/>
            <a:r>
              <a:rPr lang="en-US" dirty="0"/>
              <a:t>Recent addition of Associate Project Manager for Planning and Reporting </a:t>
            </a:r>
          </a:p>
          <a:p>
            <a:r>
              <a:rPr lang="en-US" dirty="0"/>
              <a:t>Staffing requirements are understood for both R&amp;D and construction phases</a:t>
            </a:r>
          </a:p>
          <a:p>
            <a:pPr lvl="1"/>
            <a:r>
              <a:rPr lang="en-US" dirty="0"/>
              <a:t>Competition for resources with other projects will require careful coordination at the laboratory level</a:t>
            </a:r>
          </a:p>
          <a:p>
            <a:r>
              <a:rPr lang="en-US" dirty="0"/>
              <a:t>Laboratory safety policies and procedures are governing beam operations at PIP2IT</a:t>
            </a:r>
          </a:p>
          <a:p>
            <a:r>
              <a:rPr lang="en-US" dirty="0"/>
              <a:t>NEPA strategy developed and being implemented</a:t>
            </a:r>
          </a:p>
          <a:p>
            <a:pPr lvl="1"/>
            <a:r>
              <a:rPr lang="en-US" dirty="0"/>
              <a:t>Wetlands delineation complete</a:t>
            </a:r>
          </a:p>
          <a:p>
            <a:pPr lvl="1"/>
            <a:r>
              <a:rPr lang="en-US" dirty="0"/>
              <a:t>EENF in draft</a:t>
            </a:r>
          </a:p>
          <a:p>
            <a:pPr lvl="0"/>
            <a:r>
              <a:rPr lang="en-US" dirty="0"/>
              <a:t>The collaboration with India/DAE is in the R&amp;D phase</a:t>
            </a:r>
          </a:p>
          <a:p>
            <a:pPr lvl="1"/>
            <a:r>
              <a:rPr lang="en-US" dirty="0"/>
              <a:t>Deliverables defined in Joint R&amp;D document</a:t>
            </a:r>
          </a:p>
          <a:p>
            <a:pPr lvl="1"/>
            <a:r>
              <a:rPr lang="en-US" dirty="0"/>
              <a:t>Scope aligned with potential DAE contributions to the construction phase</a:t>
            </a:r>
          </a:p>
          <a:p>
            <a:pPr lvl="1"/>
            <a:r>
              <a:rPr lang="en-US" dirty="0"/>
              <a:t>Actively managed by DOE/</a:t>
            </a:r>
            <a:r>
              <a:rPr lang="en-US" dirty="0" err="1"/>
              <a:t>Fermilab</a:t>
            </a:r>
            <a:r>
              <a:rPr lang="en-US" dirty="0"/>
              <a:t>/DAE</a:t>
            </a:r>
          </a:p>
          <a:p>
            <a:pPr lvl="0"/>
            <a:r>
              <a:rPr lang="en-US" dirty="0"/>
              <a:t>Potential for Italy/INFN and/or UK/STFC contribution to the construction phase</a:t>
            </a:r>
          </a:p>
          <a:p>
            <a:pPr lvl="0"/>
            <a:r>
              <a:rPr lang="en-US" dirty="0"/>
              <a:t>Next Step: CD-1!*</a:t>
            </a:r>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r>
              <a:rPr lang="en-US"/>
              <a:t>S. Holmes | Intro to PIP-II</a:t>
            </a:r>
            <a:endParaRPr lang="en-US"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25</a:t>
            </a:fld>
            <a:endParaRPr lang="en-US" altLang="en-US" dirty="0"/>
          </a:p>
        </p:txBody>
      </p:sp>
    </p:spTree>
    <p:extLst>
      <p:ext uri="{BB962C8B-B14F-4D97-AF65-F5344CB8AC3E}">
        <p14:creationId xmlns:p14="http://schemas.microsoft.com/office/powerpoint/2010/main" val="53596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Backups</a:t>
            </a:r>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26</a:t>
            </a:fld>
            <a:endParaRPr lang="en-US" altLang="en-US" dirty="0"/>
          </a:p>
        </p:txBody>
      </p:sp>
    </p:spTree>
    <p:extLst>
      <p:ext uri="{BB962C8B-B14F-4D97-AF65-F5344CB8AC3E}">
        <p14:creationId xmlns:p14="http://schemas.microsoft.com/office/powerpoint/2010/main" val="1817955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Criteria</a:t>
            </a:r>
          </a:p>
        </p:txBody>
      </p:sp>
      <p:sp>
        <p:nvSpPr>
          <p:cNvPr id="3" name="Content Placeholder 2"/>
          <p:cNvSpPr>
            <a:spLocks noGrp="1"/>
          </p:cNvSpPr>
          <p:nvPr>
            <p:ph idx="1"/>
          </p:nvPr>
        </p:nvSpPr>
        <p:spPr>
          <a:xfrm>
            <a:off x="228600" y="1043046"/>
            <a:ext cx="8672513" cy="5230425"/>
          </a:xfrm>
        </p:spPr>
        <p:txBody>
          <a:bodyPr>
            <a:normAutofit/>
          </a:bodyPr>
          <a:lstStyle/>
          <a:p>
            <a:r>
              <a:rPr lang="en-US" dirty="0"/>
              <a:t>Deliver &gt;1 MW of proton beam power from the Main Injector over the energy range 60 – 120 GeV, at the start of LBNF operations</a:t>
            </a:r>
          </a:p>
          <a:p>
            <a:r>
              <a:rPr lang="en-US" dirty="0"/>
              <a:t>Support the ongoing 8 GeV program including Mu2e, g-2, and short-baseline neutrinos</a:t>
            </a:r>
          </a:p>
          <a:p>
            <a:r>
              <a:rPr lang="en-US" dirty="0"/>
              <a:t>Provide an upgrade path for Mu2e</a:t>
            </a:r>
          </a:p>
          <a:p>
            <a:r>
              <a:rPr lang="en-US" dirty="0"/>
              <a:t>Provide a platform for extension of  beam power to LBNF to &gt;2 MW</a:t>
            </a:r>
          </a:p>
          <a:p>
            <a:r>
              <a:rPr lang="en-US" dirty="0"/>
              <a:t>Provide a platform for extension of capability to high duty factor/higher beam power operations</a:t>
            </a:r>
          </a:p>
          <a:p>
            <a:pPr marL="0" indent="0">
              <a:spcBef>
                <a:spcPts val="1200"/>
              </a:spcBef>
              <a:buNone/>
            </a:pPr>
            <a:r>
              <a:rPr lang="en-US" dirty="0"/>
              <a:t>Goal: Initiate operations in newly-configured complex in</a:t>
            </a:r>
            <a:r>
              <a:rPr lang="en-US" dirty="0">
                <a:solidFill>
                  <a:srgbClr val="FF0000"/>
                </a:solidFill>
              </a:rPr>
              <a:t> </a:t>
            </a:r>
            <a:r>
              <a:rPr lang="en-US" dirty="0"/>
              <a:t>~2025</a:t>
            </a:r>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27</a:t>
            </a:fld>
            <a:endParaRPr lang="en-US" altLang="en-US" dirty="0"/>
          </a:p>
        </p:txBody>
      </p:sp>
      <p:sp>
        <p:nvSpPr>
          <p:cNvPr id="7" name="TextBox 6"/>
          <p:cNvSpPr txBox="1"/>
          <p:nvPr/>
        </p:nvSpPr>
        <p:spPr>
          <a:xfrm>
            <a:off x="6884909" y="13352"/>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#1</a:t>
            </a:r>
            <a:endParaRPr lang="en-US" sz="20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7388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7220"/>
            <a:ext cx="8672512" cy="641739"/>
          </a:xfrm>
        </p:spPr>
        <p:txBody>
          <a:bodyPr/>
          <a:lstStyle/>
          <a:p>
            <a:r>
              <a:rPr lang="en-US" dirty="0"/>
              <a:t>Cost Estimate</a:t>
            </a:r>
          </a:p>
        </p:txBody>
      </p:sp>
      <p:sp>
        <p:nvSpPr>
          <p:cNvPr id="3" name="Content Placeholder 2"/>
          <p:cNvSpPr>
            <a:spLocks noGrp="1"/>
          </p:cNvSpPr>
          <p:nvPr>
            <p:ph idx="1"/>
          </p:nvPr>
        </p:nvSpPr>
        <p:spPr>
          <a:xfrm>
            <a:off x="228600" y="931536"/>
            <a:ext cx="8672513" cy="5472054"/>
          </a:xfrm>
        </p:spPr>
        <p:txBody>
          <a:bodyPr>
            <a:normAutofit/>
          </a:bodyPr>
          <a:lstStyle/>
          <a:p>
            <a:r>
              <a:rPr lang="en-US" dirty="0"/>
              <a:t>Point estimate constructed for June 2015 IPR</a:t>
            </a:r>
          </a:p>
          <a:p>
            <a:pPr lvl="1"/>
            <a:r>
              <a:rPr lang="en-US" dirty="0"/>
              <a:t>Estimate starts in FY16</a:t>
            </a:r>
          </a:p>
          <a:p>
            <a:pPr lvl="1"/>
            <a:r>
              <a:rPr lang="en-US" dirty="0"/>
              <a:t>Estimate as if everything constructed by Fermilab</a:t>
            </a:r>
          </a:p>
          <a:p>
            <a:pPr lvl="1"/>
            <a:r>
              <a:rPr lang="en-US" dirty="0"/>
              <a:t>M&amp;S estimates for all major systems, conventional facilities, project management, and R&amp;D</a:t>
            </a:r>
          </a:p>
          <a:p>
            <a:pPr lvl="2"/>
            <a:r>
              <a:rPr lang="en-US" dirty="0"/>
              <a:t>Scope: Superconducting linac + beam transfer line +required  modifications to Booster, Recycler, Main Injector</a:t>
            </a:r>
          </a:p>
          <a:p>
            <a:pPr lvl="2"/>
            <a:r>
              <a:rPr lang="en-US" dirty="0"/>
              <a:t>Includes component fabrication and installation</a:t>
            </a:r>
          </a:p>
          <a:p>
            <a:pPr lvl="2"/>
            <a:r>
              <a:rPr lang="en-US" dirty="0"/>
              <a:t>Estimates in direct FY13$</a:t>
            </a:r>
          </a:p>
          <a:p>
            <a:pPr lvl="1"/>
            <a:r>
              <a:rPr lang="en-US" dirty="0"/>
              <a:t>Effort estimated for above in person-years by skills type</a:t>
            </a:r>
          </a:p>
          <a:p>
            <a:pPr lvl="2"/>
            <a:r>
              <a:rPr lang="en-US" dirty="0"/>
              <a:t>Includes EDIA</a:t>
            </a:r>
          </a:p>
          <a:p>
            <a:pPr lvl="2"/>
            <a:r>
              <a:rPr lang="en-US" dirty="0"/>
              <a:t>Translated to SWF at Fermilab FY13 labor rates</a:t>
            </a:r>
          </a:p>
          <a:p>
            <a:pPr lvl="1"/>
            <a:r>
              <a:rPr lang="en-US" dirty="0"/>
              <a:t>Remove costs for international contributions</a:t>
            </a:r>
          </a:p>
          <a:p>
            <a:pPr lvl="1"/>
            <a:r>
              <a:rPr lang="en-US" dirty="0"/>
              <a:t>Apply published Fermilab overhead rates</a:t>
            </a:r>
          </a:p>
          <a:p>
            <a:pPr lvl="1"/>
            <a:r>
              <a:rPr lang="en-US" dirty="0"/>
              <a:t>Apply escalation of 18.2% (FY13 to FY20 @ 2.4%/year)</a:t>
            </a:r>
          </a:p>
          <a:p>
            <a:pPr lvl="1"/>
            <a:r>
              <a:rPr lang="en-US" dirty="0"/>
              <a:t>Apply across-the-board 35% contingency</a:t>
            </a:r>
          </a:p>
          <a:p>
            <a:pPr lvl="1"/>
            <a:endParaRPr lang="en-US" dirty="0"/>
          </a:p>
          <a:p>
            <a:pPr lvl="2"/>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28</a:t>
            </a:fld>
            <a:endParaRPr lang="en-US" altLang="en-US" dirty="0"/>
          </a:p>
        </p:txBody>
      </p:sp>
      <p:sp>
        <p:nvSpPr>
          <p:cNvPr id="7" name="TextBox 6"/>
          <p:cNvSpPr txBox="1"/>
          <p:nvPr/>
        </p:nvSpPr>
        <p:spPr>
          <a:xfrm>
            <a:off x="6865062" y="9988"/>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#3</a:t>
            </a:r>
            <a:endParaRPr lang="en-US" sz="2000" dirty="0">
              <a:solidFill>
                <a:schemeClr val="bg1"/>
              </a:solidFill>
              <a:latin typeface="Helvetica" panose="020B0604020202020204" pitchFamily="34" charset="0"/>
              <a:cs typeface="Helvetica" panose="020B0604020202020204" pitchFamily="34" charset="0"/>
            </a:endParaRPr>
          </a:p>
        </p:txBody>
      </p:sp>
      <p:sp>
        <p:nvSpPr>
          <p:cNvPr id="8" name="TextBox 7"/>
          <p:cNvSpPr txBox="1"/>
          <p:nvPr/>
        </p:nvSpPr>
        <p:spPr>
          <a:xfrm>
            <a:off x="6865062" y="407731"/>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Jacobsen</a:t>
            </a:r>
          </a:p>
        </p:txBody>
      </p:sp>
    </p:spTree>
    <p:extLst>
      <p:ext uri="{BB962C8B-B14F-4D97-AF65-F5344CB8AC3E}">
        <p14:creationId xmlns:p14="http://schemas.microsoft.com/office/powerpoint/2010/main" val="2295937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a:xfrm>
            <a:off x="119053" y="1085558"/>
            <a:ext cx="8915813" cy="5471291"/>
          </a:xfrm>
        </p:spPr>
        <p:txBody>
          <a:bodyPr/>
          <a:lstStyle/>
          <a:p>
            <a:r>
              <a:rPr lang="en-US" dirty="0"/>
              <a:t>The configuration and siting of the PIP-II linac are chosen to provide opportunities for future performance enhancements to the Fermilab proton complex</a:t>
            </a:r>
          </a:p>
          <a:p>
            <a:pPr lvl="1"/>
            <a:r>
              <a:rPr lang="en-US" dirty="0"/>
              <a:t>&gt;2 MW to LBNF</a:t>
            </a:r>
          </a:p>
          <a:p>
            <a:pPr lvl="1"/>
            <a:r>
              <a:rPr lang="en-US" dirty="0"/>
              <a:t>100’s kW for a rare processes program</a:t>
            </a:r>
          </a:p>
          <a:p>
            <a:pPr lvl="2"/>
            <a:r>
              <a:rPr lang="en-US" dirty="0"/>
              <a:t>CW capability at 0.8 – 3 GeV</a:t>
            </a:r>
          </a:p>
          <a:p>
            <a:pPr lvl="1"/>
            <a:r>
              <a:rPr lang="en-US" dirty="0"/>
              <a:t>Front end for a muon-based facility</a:t>
            </a:r>
          </a:p>
          <a:p>
            <a:r>
              <a:rPr lang="en-US" dirty="0"/>
              <a:t>The natural next steps would be upgrading the PIP-II linac to CW operations and replacement of the Booster with higher performance accelerator (PIP-III)</a:t>
            </a:r>
          </a:p>
        </p:txBody>
      </p:sp>
      <p:sp>
        <p:nvSpPr>
          <p:cNvPr id="5" name="Footer Placeholder 4"/>
          <p:cNvSpPr>
            <a:spLocks noGrp="1"/>
          </p:cNvSpPr>
          <p:nvPr>
            <p:ph type="ftr" sz="quarter" idx="11"/>
          </p:nvPr>
        </p:nvSpPr>
        <p:spPr/>
        <p:txBody>
          <a:body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p>
            <a:fld id="{84D51D3A-4D86-4EE7-AD6F-E584A6EF7ADE}" type="slidenum">
              <a:rPr lang="en-US" smtClean="0"/>
              <a:pPr/>
              <a:t>29</a:t>
            </a:fld>
            <a:endParaRPr lang="en-US" dirty="0"/>
          </a:p>
        </p:txBody>
      </p:sp>
      <p:sp>
        <p:nvSpPr>
          <p:cNvPr id="7" name="Date Placeholder 6"/>
          <p:cNvSpPr>
            <a:spLocks noGrp="1"/>
          </p:cNvSpPr>
          <p:nvPr>
            <p:ph type="dt" sz="half" idx="10"/>
          </p:nvPr>
        </p:nvSpPr>
        <p:spPr/>
        <p:txBody>
          <a:bodyPr/>
          <a:lstStyle/>
          <a:p>
            <a:r>
              <a:rPr lang="en-US"/>
              <a:t>11/15/2016</a:t>
            </a:r>
            <a:endParaRPr lang="en-US" dirty="0"/>
          </a:p>
        </p:txBody>
      </p:sp>
    </p:spTree>
    <p:extLst>
      <p:ext uri="{BB962C8B-B14F-4D97-AF65-F5344CB8AC3E}">
        <p14:creationId xmlns:p14="http://schemas.microsoft.com/office/powerpoint/2010/main" val="284990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Charge Elements</a:t>
            </a:r>
            <a:endParaRPr lang="en-US" dirty="0"/>
          </a:p>
        </p:txBody>
      </p:sp>
      <p:sp>
        <p:nvSpPr>
          <p:cNvPr id="3" name="Content Placeholder 2"/>
          <p:cNvSpPr>
            <a:spLocks noGrp="1"/>
          </p:cNvSpPr>
          <p:nvPr>
            <p:ph idx="1"/>
          </p:nvPr>
        </p:nvSpPr>
        <p:spPr>
          <a:xfrm>
            <a:off x="228600" y="1043046"/>
            <a:ext cx="8672513" cy="5237174"/>
          </a:xfrm>
        </p:spPr>
        <p:txBody>
          <a:bodyPr>
            <a:normAutofit fontScale="70000" lnSpcReduction="20000"/>
          </a:bodyPr>
          <a:lstStyle/>
          <a:p>
            <a:pPr marL="280988" indent="-280988">
              <a:lnSpc>
                <a:spcPct val="120000"/>
              </a:lnSpc>
              <a:spcBef>
                <a:spcPts val="600"/>
              </a:spcBef>
              <a:buFont typeface="+mj-lt"/>
              <a:buAutoNum type="arabicPeriod"/>
            </a:pPr>
            <a:r>
              <a:rPr lang="en-US" dirty="0"/>
              <a:t>Technical Design: Is the conceptual design for the PIP-II </a:t>
            </a:r>
            <a:r>
              <a:rPr lang="en-US" dirty="0" err="1"/>
              <a:t>linac</a:t>
            </a:r>
            <a:r>
              <a:rPr lang="en-US" dirty="0"/>
              <a:t> sound and likely to meet the specified technical performance requirements? Are R&amp;D efforts being effectively managed to maximize benefits and minimize technical risks to the project?</a:t>
            </a:r>
          </a:p>
          <a:p>
            <a:pPr marL="280988" indent="-280988">
              <a:lnSpc>
                <a:spcPct val="120000"/>
              </a:lnSpc>
              <a:spcBef>
                <a:spcPts val="600"/>
              </a:spcBef>
              <a:buFont typeface="+mj-lt"/>
              <a:buAutoNum type="arabicPeriod"/>
            </a:pPr>
            <a:r>
              <a:rPr lang="en-US" dirty="0"/>
              <a:t>Scope: Is the project's scope sufficiently well-defined to support the preliminary cost and schedule estimates?</a:t>
            </a:r>
          </a:p>
          <a:p>
            <a:pPr marL="280988" indent="-280988">
              <a:lnSpc>
                <a:spcPct val="120000"/>
              </a:lnSpc>
              <a:spcBef>
                <a:spcPts val="600"/>
              </a:spcBef>
              <a:buFont typeface="+mj-lt"/>
              <a:buAutoNum type="arabicPeriod"/>
            </a:pPr>
            <a:r>
              <a:rPr lang="en-US" dirty="0"/>
              <a:t>Cost and Schedule: Are the cost and schedule estimates sufficiently well-defined and of adequate maturity to support the forecasted critical decision milestones and cost range?</a:t>
            </a:r>
          </a:p>
          <a:p>
            <a:pPr marL="280988" indent="-280988">
              <a:lnSpc>
                <a:spcPct val="120000"/>
              </a:lnSpc>
              <a:spcBef>
                <a:spcPts val="600"/>
              </a:spcBef>
              <a:buFont typeface="+mj-lt"/>
              <a:buAutoNum type="arabicPeriod"/>
            </a:pPr>
            <a:r>
              <a:rPr lang="en-US" dirty="0"/>
              <a:t>Management: Is the project being properly managed at this stage?  Does the management team possess the skills, expertise and experience necessary to successfully execute the project?  Are plans to identify and allocate staffing and resources consistent with current funding guidance?</a:t>
            </a:r>
          </a:p>
          <a:p>
            <a:pPr marL="280988" indent="-280988">
              <a:lnSpc>
                <a:spcPct val="120000"/>
              </a:lnSpc>
              <a:spcBef>
                <a:spcPts val="600"/>
              </a:spcBef>
              <a:buFont typeface="+mj-lt"/>
              <a:buAutoNum type="arabicPeriod"/>
            </a:pPr>
            <a:r>
              <a:rPr lang="en-US" dirty="0"/>
              <a:t>Environment, Safety, and Health: Is environment, safety, and health being properly addressed given the project's current stage of development?</a:t>
            </a:r>
          </a:p>
          <a:p>
            <a:pPr marL="280988" lvl="0" indent="-280988">
              <a:lnSpc>
                <a:spcPct val="120000"/>
              </a:lnSpc>
              <a:spcBef>
                <a:spcPts val="600"/>
              </a:spcBef>
              <a:buFont typeface="+mj-lt"/>
              <a:buAutoNum type="arabicPeriod"/>
            </a:pPr>
            <a:r>
              <a:rPr lang="en-US" dirty="0"/>
              <a:t>India Institutions and Fermilab Collaboration (IIFC): Is the collaboration proceeding</a:t>
            </a:r>
            <a:br>
              <a:rPr lang="en-US" dirty="0"/>
            </a:br>
            <a:r>
              <a:rPr lang="en-US" dirty="0"/>
              <a:t>satisfactorily towards meeting the goals outlined in the Joint R&amp;D document? Will the deliverables outlined in the Joint R&amp;D document position India for a successful contribution to the PIP-II construction phase?</a:t>
            </a:r>
          </a:p>
          <a:p>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Tree>
    <p:extLst>
      <p:ext uri="{BB962C8B-B14F-4D97-AF65-F5344CB8AC3E}">
        <p14:creationId xmlns:p14="http://schemas.microsoft.com/office/powerpoint/2010/main" val="4259949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860" y="971550"/>
            <a:ext cx="8672513" cy="5059363"/>
          </a:xfrm>
        </p:spPr>
        <p:txBody>
          <a:bodyPr>
            <a:normAutofit/>
          </a:bodyPr>
          <a:lstStyle/>
          <a:p>
            <a:r>
              <a:rPr lang="en-US" dirty="0"/>
              <a:t>India is planning on providing, as an in-kind contribution, a </a:t>
            </a:r>
            <a:r>
              <a:rPr lang="en-US" dirty="0" err="1"/>
              <a:t>cryoplant</a:t>
            </a:r>
            <a:r>
              <a:rPr lang="en-US" dirty="0"/>
              <a:t> of sufficient capacity to support CW operations</a:t>
            </a:r>
          </a:p>
          <a:p>
            <a:r>
              <a:rPr lang="en-US" dirty="0"/>
              <a:t>PIP-II front end can produce arbitrary bunch patterns subject to the following </a:t>
            </a:r>
            <a:r>
              <a:rPr lang="en-US" dirty="0" err="1"/>
              <a:t>contraints</a:t>
            </a:r>
            <a:r>
              <a:rPr lang="en-US" dirty="0"/>
              <a:t>:</a:t>
            </a:r>
          </a:p>
          <a:p>
            <a:pPr lvl="1"/>
            <a:r>
              <a:rPr lang="en-US" dirty="0"/>
              <a:t>Peak current ≤10 mA</a:t>
            </a:r>
          </a:p>
          <a:p>
            <a:pPr lvl="1"/>
            <a:r>
              <a:rPr lang="en-US" dirty="0"/>
              <a:t>Average current ≤2 mA</a:t>
            </a:r>
          </a:p>
          <a:p>
            <a:r>
              <a:rPr lang="en-US" dirty="0"/>
              <a:t>This provides an opportunity for delivering 800-MeV protons directly from the SCL to a second generation Mu2e</a:t>
            </a:r>
          </a:p>
          <a:p>
            <a:endParaRPr lang="en-US" dirty="0"/>
          </a:p>
        </p:txBody>
      </p:sp>
      <p:sp>
        <p:nvSpPr>
          <p:cNvPr id="3" name="Title 2"/>
          <p:cNvSpPr>
            <a:spLocks noGrp="1"/>
          </p:cNvSpPr>
          <p:nvPr>
            <p:ph type="title"/>
          </p:nvPr>
        </p:nvSpPr>
        <p:spPr/>
        <p:txBody>
          <a:bodyPr/>
          <a:lstStyle/>
          <a:p>
            <a:r>
              <a:rPr lang="en-US" dirty="0"/>
              <a:t>PIP-II and Next Generation Mu2e</a:t>
            </a:r>
          </a:p>
        </p:txBody>
      </p:sp>
      <p:sp>
        <p:nvSpPr>
          <p:cNvPr id="4" name="Date Placeholder 3"/>
          <p:cNvSpPr>
            <a:spLocks noGrp="1"/>
          </p:cNvSpPr>
          <p:nvPr>
            <p:ph type="dt" sz="half" idx="2"/>
          </p:nvPr>
        </p:nvSpPr>
        <p:spPr/>
        <p:txBody>
          <a:bodyPr/>
          <a:lstStyle/>
          <a:p>
            <a:pPr>
              <a:defRPr/>
            </a:pPr>
            <a:r>
              <a:rPr lang="en-US"/>
              <a:t>11/15/2016</a:t>
            </a:r>
            <a:endParaRPr lang="en-US" dirty="0"/>
          </a:p>
        </p:txBody>
      </p:sp>
      <p:sp>
        <p:nvSpPr>
          <p:cNvPr id="5" name="Footer Placeholder 4"/>
          <p:cNvSpPr>
            <a:spLocks noGrp="1"/>
          </p:cNvSpPr>
          <p:nvPr>
            <p:ph type="ftr" sz="quarter" idx="3"/>
          </p:nvPr>
        </p:nvSpPr>
        <p:spPr/>
        <p:txBody>
          <a:bodyPr/>
          <a:lstStyle/>
          <a:p>
            <a:pPr>
              <a:defRPr/>
            </a:pPr>
            <a:r>
              <a:rPr lang="fi-FI"/>
              <a:t>S. Holmes | Intro to PIP-II</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419500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860" y="971550"/>
            <a:ext cx="8672513" cy="5059363"/>
          </a:xfrm>
        </p:spPr>
        <p:txBody>
          <a:bodyPr>
            <a:normAutofit/>
          </a:bodyPr>
          <a:lstStyle/>
          <a:p>
            <a:r>
              <a:rPr lang="en-US" dirty="0"/>
              <a:t>Possible beam structure:</a:t>
            </a:r>
          </a:p>
          <a:p>
            <a:pPr lvl="1"/>
            <a:r>
              <a:rPr lang="en-US" dirty="0"/>
              <a:t>Beam pulse length: ~20 </a:t>
            </a:r>
            <a:r>
              <a:rPr lang="en-US" dirty="0" err="1"/>
              <a:t>nsec</a:t>
            </a:r>
            <a:endParaRPr lang="en-US" dirty="0"/>
          </a:p>
          <a:p>
            <a:pPr lvl="1"/>
            <a:r>
              <a:rPr lang="en-US" dirty="0"/>
              <a:t>Pulse repetition period: 1.6 </a:t>
            </a:r>
            <a:r>
              <a:rPr lang="en-US" dirty="0" err="1">
                <a:latin typeface="Symbol" panose="05050102010706020507" pitchFamily="18" charset="2"/>
              </a:rPr>
              <a:t>m</a:t>
            </a:r>
            <a:r>
              <a:rPr lang="en-US" dirty="0" err="1"/>
              <a:t>sec</a:t>
            </a:r>
            <a:endParaRPr lang="en-US" dirty="0"/>
          </a:p>
          <a:p>
            <a:pPr lvl="1"/>
            <a:r>
              <a:rPr lang="en-US" dirty="0"/>
              <a:t>Beam power: </a:t>
            </a:r>
            <a:r>
              <a:rPr lang="en-US" b="1" dirty="0">
                <a:solidFill>
                  <a:srgbClr val="C00000"/>
                </a:solidFill>
              </a:rPr>
              <a:t>100 kW</a:t>
            </a:r>
          </a:p>
          <a:p>
            <a:pPr lvl="1"/>
            <a:r>
              <a:rPr lang="en-US" dirty="0"/>
              <a:t>Three-year run achieves</a:t>
            </a:r>
          </a:p>
          <a:p>
            <a:pPr marL="739775" lvl="1" indent="0">
              <a:buNone/>
            </a:pPr>
            <a:r>
              <a:rPr lang="en-US" dirty="0"/>
              <a:t>single event sensitivity of </a:t>
            </a:r>
            <a:r>
              <a:rPr lang="en-US" b="1" dirty="0">
                <a:solidFill>
                  <a:srgbClr val="C00000"/>
                </a:solidFill>
              </a:rPr>
              <a:t>2×10</a:t>
            </a:r>
            <a:r>
              <a:rPr lang="en-US" b="1" baseline="30000" dirty="0">
                <a:solidFill>
                  <a:srgbClr val="C00000"/>
                </a:solidFill>
              </a:rPr>
              <a:t>-18</a:t>
            </a:r>
          </a:p>
          <a:p>
            <a:endParaRPr lang="en-US" dirty="0"/>
          </a:p>
        </p:txBody>
      </p:sp>
      <p:sp>
        <p:nvSpPr>
          <p:cNvPr id="3" name="Title 2"/>
          <p:cNvSpPr>
            <a:spLocks noGrp="1"/>
          </p:cNvSpPr>
          <p:nvPr>
            <p:ph type="title"/>
          </p:nvPr>
        </p:nvSpPr>
        <p:spPr/>
        <p:txBody>
          <a:bodyPr/>
          <a:lstStyle/>
          <a:p>
            <a:r>
              <a:rPr lang="en-US" dirty="0"/>
              <a:t>PIP-II and Next Generation Mu2e</a:t>
            </a:r>
          </a:p>
        </p:txBody>
      </p:sp>
      <p:sp>
        <p:nvSpPr>
          <p:cNvPr id="4" name="Date Placeholder 3"/>
          <p:cNvSpPr>
            <a:spLocks noGrp="1"/>
          </p:cNvSpPr>
          <p:nvPr>
            <p:ph type="dt" sz="half" idx="2"/>
          </p:nvPr>
        </p:nvSpPr>
        <p:spPr/>
        <p:txBody>
          <a:bodyPr/>
          <a:lstStyle/>
          <a:p>
            <a:pPr>
              <a:defRPr/>
            </a:pPr>
            <a:r>
              <a:rPr lang="en-US"/>
              <a:t>11/15/2016</a:t>
            </a:r>
            <a:endParaRPr lang="en-US" dirty="0"/>
          </a:p>
        </p:txBody>
      </p:sp>
      <p:sp>
        <p:nvSpPr>
          <p:cNvPr id="5" name="Footer Placeholder 4"/>
          <p:cNvSpPr>
            <a:spLocks noGrp="1"/>
          </p:cNvSpPr>
          <p:nvPr>
            <p:ph type="ftr" sz="quarter" idx="3"/>
          </p:nvPr>
        </p:nvSpPr>
        <p:spPr/>
        <p:txBody>
          <a:bodyPr/>
          <a:lstStyle/>
          <a:p>
            <a:pPr>
              <a:defRPr/>
            </a:pPr>
            <a:r>
              <a:rPr lang="fi-FI"/>
              <a:t>S. Holmes | Intro to PIP-II</a:t>
            </a:r>
            <a:endParaRPr lang="en-US" b="1" dirty="0"/>
          </a:p>
        </p:txBody>
      </p:sp>
      <p:sp>
        <p:nvSpPr>
          <p:cNvPr id="6" name="Slide Number Placeholder 5"/>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pic>
        <p:nvPicPr>
          <p:cNvPr id="7" name="Picture 6"/>
          <p:cNvPicPr>
            <a:picLocks noChangeAspect="1"/>
          </p:cNvPicPr>
          <p:nvPr/>
        </p:nvPicPr>
        <p:blipFill>
          <a:blip r:embed="rId2"/>
          <a:stretch>
            <a:fillRect/>
          </a:stretch>
        </p:blipFill>
        <p:spPr>
          <a:xfrm>
            <a:off x="1530603" y="3085859"/>
            <a:ext cx="5366048" cy="3105504"/>
          </a:xfrm>
          <a:prstGeom prst="rect">
            <a:avLst/>
          </a:prstGeom>
        </p:spPr>
      </p:pic>
    </p:spTree>
    <p:extLst>
      <p:ext uri="{BB962C8B-B14F-4D97-AF65-F5344CB8AC3E}">
        <p14:creationId xmlns:p14="http://schemas.microsoft.com/office/powerpoint/2010/main" val="3129109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5405" y="971550"/>
                <a:ext cx="8672513" cy="5306587"/>
              </a:xfrm>
            </p:spPr>
            <p:txBody>
              <a:bodyPr>
                <a:normAutofit fontScale="85000" lnSpcReduction="20000"/>
              </a:bodyPr>
              <a:lstStyle/>
              <a:p>
                <a:pPr>
                  <a:spcBef>
                    <a:spcPts val="1200"/>
                  </a:spcBef>
                </a:pPr>
                <a:r>
                  <a:rPr lang="en-US" dirty="0"/>
                  <a:t>2.4 MW requires 1.5×10</a:t>
                </a:r>
                <a:r>
                  <a:rPr lang="en-US" baseline="30000" dirty="0"/>
                  <a:t>14</a:t>
                </a:r>
                <a:r>
                  <a:rPr lang="en-US" dirty="0"/>
                  <a:t> particles from MI every 1.2 s @ 120 GeV</a:t>
                </a:r>
              </a:p>
              <a:p>
                <a:pPr lvl="1"/>
                <a:r>
                  <a:rPr lang="en-US" dirty="0"/>
                  <a:t>Every 0.6 sec @ 60 GeV</a:t>
                </a:r>
              </a:p>
              <a:p>
                <a:pPr>
                  <a:spcBef>
                    <a:spcPts val="1200"/>
                  </a:spcBef>
                </a:pPr>
                <a:r>
                  <a:rPr lang="en-US" dirty="0"/>
                  <a:t>Slip-stacking in Recycler is not an option at these intensities</a:t>
                </a:r>
              </a:p>
              <a:p>
                <a:pPr lvl="1"/>
                <a:r>
                  <a:rPr lang="en-US" dirty="0"/>
                  <a:t>Need to box-car stack 6 × 2.5×10</a:t>
                </a:r>
                <a:r>
                  <a:rPr lang="en-US" baseline="30000" dirty="0"/>
                  <a:t>13</a:t>
                </a:r>
                <a:r>
                  <a:rPr lang="en-US" dirty="0"/>
                  <a:t> protons in less than 0.6 sec</a:t>
                </a:r>
              </a:p>
              <a:p>
                <a:pPr lvl="1"/>
                <a:r>
                  <a:rPr lang="en-US" dirty="0"/>
                  <a:t>&gt;10 Hz rep-rate</a:t>
                </a:r>
              </a:p>
              <a:p>
                <a:pPr lvl="1"/>
                <a:r>
                  <a:rPr lang="en-US" dirty="0"/>
                  <a:t>Or inject a long (</a:t>
                </a:r>
                <a:r>
                  <a:rPr lang="en-US" dirty="0" err="1"/>
                  <a:t>linac</a:t>
                </a:r>
                <a:r>
                  <a:rPr lang="en-US" dirty="0"/>
                  <a:t>) pulse directly into Main Injector</a:t>
                </a:r>
              </a:p>
              <a:p>
                <a:pPr>
                  <a:spcBef>
                    <a:spcPts val="1200"/>
                  </a:spcBef>
                </a:pPr>
                <a:r>
                  <a:rPr lang="en-US" dirty="0"/>
                  <a:t>Booster is not capable of accelerating 2.5×10</a:t>
                </a:r>
                <a:r>
                  <a:rPr lang="en-US" baseline="30000" dirty="0"/>
                  <a:t>13</a:t>
                </a:r>
                <a:r>
                  <a:rPr lang="en-US" dirty="0"/>
                  <a:t> no matter what the injection energy, or how it is upgraded: many issues…</a:t>
                </a:r>
              </a:p>
              <a:p>
                <a:pPr>
                  <a:spcBef>
                    <a:spcPts val="1200"/>
                  </a:spcBef>
                </a:pPr>
                <a:r>
                  <a:rPr lang="en-US" b="1" i="1" dirty="0">
                    <a:solidFill>
                      <a:srgbClr val="006600"/>
                    </a:solidFill>
                  </a:rPr>
                  <a:t>Achieving 2+ MW will require replacement of the Booster with either a 6-8 GeV pulsed </a:t>
                </a:r>
                <a:r>
                  <a:rPr lang="en-US" b="1" i="1" dirty="0" err="1">
                    <a:solidFill>
                      <a:srgbClr val="006600"/>
                    </a:solidFill>
                  </a:rPr>
                  <a:t>linac</a:t>
                </a:r>
                <a:r>
                  <a:rPr lang="en-US" b="1" i="1" dirty="0">
                    <a:solidFill>
                      <a:srgbClr val="006600"/>
                    </a:solidFill>
                  </a:rPr>
                  <a:t> or a rapid cycling </a:t>
                </a:r>
                <a:r>
                  <a:rPr lang="en-US" b="1" i="1" dirty="0" err="1">
                    <a:solidFill>
                      <a:srgbClr val="006600"/>
                    </a:solidFill>
                  </a:rPr>
                  <a:t>synchroton</a:t>
                </a:r>
                <a:r>
                  <a:rPr lang="en-US" b="1" i="1" dirty="0">
                    <a:solidFill>
                      <a:srgbClr val="006600"/>
                    </a:solidFill>
                  </a:rPr>
                  <a:t> (RCS) fed by a </a:t>
                </a:r>
                <a14:m>
                  <m:oMath xmlns:m="http://schemas.openxmlformats.org/officeDocument/2006/math">
                    <m:r>
                      <a:rPr lang="en-US" b="1" i="1">
                        <a:solidFill>
                          <a:srgbClr val="006600"/>
                        </a:solidFill>
                        <a:latin typeface="Cambria Math" panose="02040503050406030204" pitchFamily="18" charset="0"/>
                      </a:rPr>
                      <m:t>≥</m:t>
                    </m:r>
                  </m:oMath>
                </a14:m>
                <a:r>
                  <a:rPr lang="en-US" b="1" i="1" dirty="0">
                    <a:solidFill>
                      <a:srgbClr val="006600"/>
                    </a:solidFill>
                  </a:rPr>
                  <a:t>1.5 GeV </a:t>
                </a:r>
                <a:r>
                  <a:rPr lang="en-US" b="1" i="1" dirty="0" err="1">
                    <a:solidFill>
                      <a:srgbClr val="006600"/>
                    </a:solidFill>
                  </a:rPr>
                  <a:t>linac</a:t>
                </a:r>
                <a:endParaRPr lang="en-US" dirty="0"/>
              </a:p>
              <a:p>
                <a:pPr>
                  <a:spcBef>
                    <a:spcPts val="1200"/>
                  </a:spcBef>
                </a:pPr>
                <a:r>
                  <a:rPr lang="en-US" dirty="0"/>
                  <a:t>PIP-III: 20 Hz operations of a new RCS at ~2.5×10</a:t>
                </a:r>
                <a:r>
                  <a:rPr lang="en-US" baseline="30000" dirty="0"/>
                  <a:t>13</a:t>
                </a:r>
                <a:r>
                  <a:rPr lang="en-US" dirty="0"/>
                  <a:t> </a:t>
                </a:r>
                <a:r>
                  <a:rPr lang="en-US" dirty="0" err="1"/>
                  <a:t>ppp</a:t>
                </a:r>
                <a:r>
                  <a:rPr lang="en-US" dirty="0"/>
                  <a:t> </a:t>
                </a:r>
              </a:p>
              <a:p>
                <a:pPr lvl="1"/>
                <a:r>
                  <a:rPr lang="en-US" dirty="0"/>
                  <a:t>Deliver 2.4 MW @ 60-120 GeV from the Main Injector to the LBNF beamline in support of the DUNE experiment</a:t>
                </a:r>
              </a:p>
              <a:p>
                <a:pPr lvl="1"/>
                <a:r>
                  <a:rPr lang="en-US" dirty="0"/>
                  <a:t>Deliver up to 80 kW @ 8 GeV to support g-2, Mu2e, and short-baseline neutrinos</a:t>
                </a:r>
              </a:p>
              <a:p>
                <a:pPr lvl="1"/>
                <a:r>
                  <a:rPr lang="en-US" dirty="0"/>
                  <a:t>Deliver ~100 kW @ 800 MeV to support a second generation Mu2e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5405" y="971550"/>
                <a:ext cx="8672513" cy="5306587"/>
              </a:xfrm>
              <a:blipFill>
                <a:blip r:embed="rId2"/>
                <a:stretch>
                  <a:fillRect l="-1687" t="-2526" r="-984"/>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PIP-III (~2030)</a:t>
            </a:r>
          </a:p>
        </p:txBody>
      </p:sp>
      <p:sp>
        <p:nvSpPr>
          <p:cNvPr id="4" name="Date Placeholder 3"/>
          <p:cNvSpPr>
            <a:spLocks noGrp="1"/>
          </p:cNvSpPr>
          <p:nvPr>
            <p:ph type="dt" sz="half" idx="2"/>
          </p:nvPr>
        </p:nvSpPr>
        <p:spPr/>
        <p:txBody>
          <a:bodyPr/>
          <a:lstStyle/>
          <a:p>
            <a:r>
              <a:rPr lang="en-US" altLang="en-US"/>
              <a:t>11/15/2016</a:t>
            </a:r>
            <a:endParaRPr lang="en-US" altLang="en-US" dirty="0"/>
          </a:p>
        </p:txBody>
      </p:sp>
      <p:sp>
        <p:nvSpPr>
          <p:cNvPr id="5" name="Footer Placeholder 4"/>
          <p:cNvSpPr>
            <a:spLocks noGrp="1"/>
          </p:cNvSpPr>
          <p:nvPr>
            <p:ph type="ftr" sz="quarter" idx="3"/>
          </p:nvPr>
        </p:nvSpPr>
        <p:spPr/>
        <p:txBody>
          <a:bodyPr/>
          <a:lstStyle/>
          <a:p>
            <a:r>
              <a:rPr lang="fi-FI"/>
              <a:t>S. Holmes | Intro to PIP-II</a:t>
            </a:r>
            <a:endParaRPr lang="en-US" dirty="0"/>
          </a:p>
        </p:txBody>
      </p:sp>
      <p:sp>
        <p:nvSpPr>
          <p:cNvPr id="6" name="Slide Number Placeholder 5"/>
          <p:cNvSpPr>
            <a:spLocks noGrp="1"/>
          </p:cNvSpPr>
          <p:nvPr>
            <p:ph type="sldNum" sz="quarter" idx="4"/>
          </p:nvPr>
        </p:nvSpPr>
        <p:spPr/>
        <p:txBody>
          <a:bodyPr/>
          <a:lstStyle/>
          <a:p>
            <a:fld id="{D4078CA2-75EA-4F42-B0AF-FB0975373545}" type="slidenum">
              <a:rPr lang="en-US" altLang="en-US" smtClean="0"/>
              <a:pPr/>
              <a:t>32</a:t>
            </a:fld>
            <a:endParaRPr lang="en-US" altLang="en-US" dirty="0"/>
          </a:p>
        </p:txBody>
      </p:sp>
    </p:spTree>
    <p:extLst>
      <p:ext uri="{BB962C8B-B14F-4D97-AF65-F5344CB8AC3E}">
        <p14:creationId xmlns:p14="http://schemas.microsoft.com/office/powerpoint/2010/main" val="1105547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r>
              <a:rPr lang="en-US"/>
              <a:t>11/15/2016</a:t>
            </a:r>
          </a:p>
        </p:txBody>
      </p:sp>
      <p:sp>
        <p:nvSpPr>
          <p:cNvPr id="8" name="Footer Placeholder 7"/>
          <p:cNvSpPr>
            <a:spLocks noGrp="1"/>
          </p:cNvSpPr>
          <p:nvPr>
            <p:ph type="ftr" sz="quarter" idx="11"/>
          </p:nvPr>
        </p:nvSpPr>
        <p:spPr/>
        <p:txBody>
          <a:bodyPr/>
          <a:lstStyle/>
          <a:p>
            <a:r>
              <a:rPr lang="en-US"/>
              <a:t>S. Holmes | Intro to PIP-II</a:t>
            </a:r>
            <a:endParaRPr lang="en-US" dirty="0"/>
          </a:p>
        </p:txBody>
      </p:sp>
      <p:sp>
        <p:nvSpPr>
          <p:cNvPr id="12" name="Slide Number Placeholder 11"/>
          <p:cNvSpPr>
            <a:spLocks noGrp="1"/>
          </p:cNvSpPr>
          <p:nvPr>
            <p:ph type="sldNum" sz="quarter" idx="12"/>
          </p:nvPr>
        </p:nvSpPr>
        <p:spPr/>
        <p:txBody>
          <a:bodyPr/>
          <a:lstStyle/>
          <a:p>
            <a:r>
              <a:rPr lang="en-US"/>
              <a:t> </a:t>
            </a:r>
            <a:fld id="{02BA5821-21EB-4C1A-AC70-E98BDB034B02}" type="slidenum">
              <a:rPr lang="en-US" smtClean="0"/>
              <a:pPr/>
              <a:t>33</a:t>
            </a:fld>
            <a:endParaRPr lang="en-US" dirty="0"/>
          </a:p>
        </p:txBody>
      </p:sp>
      <p:sp>
        <p:nvSpPr>
          <p:cNvPr id="1033218" name="Rectangle 2"/>
          <p:cNvSpPr>
            <a:spLocks noGrp="1" noChangeArrowheads="1"/>
          </p:cNvSpPr>
          <p:nvPr>
            <p:ph type="title" idx="4294967295"/>
          </p:nvPr>
        </p:nvSpPr>
        <p:spPr>
          <a:xfrm>
            <a:off x="0" y="103188"/>
            <a:ext cx="8064137" cy="642937"/>
          </a:xfrm>
          <a:prstGeom prst="rect">
            <a:avLst/>
          </a:prstGeom>
        </p:spPr>
        <p:txBody>
          <a:bodyPr/>
          <a:lstStyle/>
          <a:p>
            <a:r>
              <a:rPr lang="en-US" sz="2800" dirty="0"/>
              <a:t>Possible Parameters for post-PIP-II Complex</a:t>
            </a:r>
          </a:p>
        </p:txBody>
      </p:sp>
      <p:graphicFrame>
        <p:nvGraphicFramePr>
          <p:cNvPr id="2" name="Table 1"/>
          <p:cNvGraphicFramePr>
            <a:graphicFrameLocks noGrp="1"/>
          </p:cNvGraphicFramePr>
          <p:nvPr>
            <p:extLst/>
          </p:nvPr>
        </p:nvGraphicFramePr>
        <p:xfrm>
          <a:off x="429419" y="746125"/>
          <a:ext cx="7837887" cy="5201397"/>
        </p:xfrm>
        <a:graphic>
          <a:graphicData uri="http://schemas.openxmlformats.org/drawingml/2006/table">
            <a:tbl>
              <a:tblPr firstRow="1" firstCol="1" bandRow="1">
                <a:tableStyleId>{08FB837D-C827-4EFA-A057-4D05807E0F7C}</a:tableStyleId>
              </a:tblPr>
              <a:tblGrid>
                <a:gridCol w="4255696">
                  <a:extLst>
                    <a:ext uri="{9D8B030D-6E8A-4147-A177-3AD203B41FA5}">
                      <a16:colId xmlns:a16="http://schemas.microsoft.com/office/drawing/2014/main" val="20000"/>
                    </a:ext>
                  </a:extLst>
                </a:gridCol>
                <a:gridCol w="1452240">
                  <a:extLst>
                    <a:ext uri="{9D8B030D-6E8A-4147-A177-3AD203B41FA5}">
                      <a16:colId xmlns:a16="http://schemas.microsoft.com/office/drawing/2014/main" val="20001"/>
                    </a:ext>
                  </a:extLst>
                </a:gridCol>
                <a:gridCol w="1452240">
                  <a:extLst>
                    <a:ext uri="{9D8B030D-6E8A-4147-A177-3AD203B41FA5}">
                      <a16:colId xmlns:a16="http://schemas.microsoft.com/office/drawing/2014/main" val="20002"/>
                    </a:ext>
                  </a:extLst>
                </a:gridCol>
                <a:gridCol w="677711">
                  <a:extLst>
                    <a:ext uri="{9D8B030D-6E8A-4147-A177-3AD203B41FA5}">
                      <a16:colId xmlns:a16="http://schemas.microsoft.com/office/drawing/2014/main" val="20003"/>
                    </a:ext>
                  </a:extLst>
                </a:gridCol>
              </a:tblGrid>
              <a:tr h="305316">
                <a:tc>
                  <a:txBody>
                    <a:bodyPr/>
                    <a:lstStyle/>
                    <a:p>
                      <a:pPr marL="0" marR="0">
                        <a:lnSpc>
                          <a:spcPct val="110000"/>
                        </a:lnSpc>
                        <a:spcBef>
                          <a:spcPts val="60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ctr">
                        <a:lnSpc>
                          <a:spcPct val="110000"/>
                        </a:lnSpc>
                        <a:spcBef>
                          <a:spcPts val="600"/>
                        </a:spcBef>
                        <a:spcAft>
                          <a:spcPts val="0"/>
                        </a:spcAft>
                      </a:pPr>
                      <a:r>
                        <a:rPr lang="en-US" sz="1600" dirty="0">
                          <a:effectLst/>
                        </a:rPr>
                        <a:t>RCS</a:t>
                      </a:r>
                      <a:endParaRPr lang="en-US" sz="1600" dirty="0">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ctr">
                        <a:lnSpc>
                          <a:spcPct val="110000"/>
                        </a:lnSpc>
                        <a:spcBef>
                          <a:spcPts val="600"/>
                        </a:spcBef>
                        <a:spcAft>
                          <a:spcPts val="0"/>
                        </a:spcAft>
                        <a:tabLst>
                          <a:tab pos="692150" algn="dec"/>
                        </a:tabLst>
                      </a:pPr>
                      <a:r>
                        <a:rPr lang="en-US" sz="1600" dirty="0" err="1">
                          <a:effectLst/>
                        </a:rPr>
                        <a:t>Linac</a:t>
                      </a:r>
                      <a:endParaRPr lang="en-US" sz="1600" dirty="0">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ctr">
                        <a:lnSpc>
                          <a:spcPct val="110000"/>
                        </a:lnSpc>
                        <a:spcBef>
                          <a:spcPts val="60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0"/>
                  </a:ext>
                </a:extLst>
              </a:tr>
              <a:tr h="305316">
                <a:tc>
                  <a:txBody>
                    <a:bodyPr/>
                    <a:lstStyle/>
                    <a:p>
                      <a:pPr marL="0" marR="0">
                        <a:lnSpc>
                          <a:spcPct val="110000"/>
                        </a:lnSpc>
                        <a:spcBef>
                          <a:spcPts val="600"/>
                        </a:spcBef>
                        <a:spcAft>
                          <a:spcPts val="0"/>
                        </a:spcAft>
                      </a:pPr>
                      <a:r>
                        <a:rPr lang="en-US" sz="1600" dirty="0">
                          <a:solidFill>
                            <a:srgbClr val="000000"/>
                          </a:solidFill>
                          <a:effectLst/>
                        </a:rPr>
                        <a:t>Proton Source</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dirty="0">
                          <a:solidFill>
                            <a:srgbClr val="000000"/>
                          </a:solidFill>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dirty="0">
                          <a:solidFill>
                            <a:srgbClr val="000000"/>
                          </a:solidFill>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a:solidFill>
                            <a:srgbClr val="000000"/>
                          </a:solidFill>
                          <a:effectLst/>
                        </a:rPr>
                        <a:t> </a:t>
                      </a:r>
                      <a:endParaRPr lang="en-US" sz="160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1"/>
                  </a:ext>
                </a:extLst>
              </a:tr>
              <a:tr h="306051">
                <a:tc>
                  <a:txBody>
                    <a:bodyPr/>
                    <a:lstStyle/>
                    <a:p>
                      <a:pPr marL="74295" marR="0">
                        <a:lnSpc>
                          <a:spcPct val="110000"/>
                        </a:lnSpc>
                        <a:spcBef>
                          <a:spcPts val="600"/>
                        </a:spcBef>
                        <a:spcAft>
                          <a:spcPts val="0"/>
                        </a:spcAft>
                      </a:pPr>
                      <a:r>
                        <a:rPr lang="en-US" sz="1600" b="0" dirty="0">
                          <a:solidFill>
                            <a:srgbClr val="000000"/>
                          </a:solidFill>
                          <a:effectLst/>
                        </a:rPr>
                        <a:t>Particle Type </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a:solidFill>
                            <a:srgbClr val="000000"/>
                          </a:solidFill>
                          <a:effectLst/>
                        </a:rPr>
                        <a:t>p</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b="0" dirty="0">
                          <a:solidFill>
                            <a:srgbClr val="000000"/>
                          </a:solidFill>
                          <a:effectLst/>
                        </a:rPr>
                        <a:t>H-</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a:solidFill>
                            <a:srgbClr val="000000"/>
                          </a:solidFill>
                          <a:effectLst/>
                        </a:rPr>
                        <a:t> </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2"/>
                  </a:ext>
                </a:extLst>
              </a:tr>
              <a:tr h="306051">
                <a:tc>
                  <a:txBody>
                    <a:bodyPr/>
                    <a:lstStyle/>
                    <a:p>
                      <a:pPr marL="74295" marR="0">
                        <a:lnSpc>
                          <a:spcPct val="110000"/>
                        </a:lnSpc>
                        <a:spcBef>
                          <a:spcPts val="600"/>
                        </a:spcBef>
                        <a:spcAft>
                          <a:spcPts val="0"/>
                        </a:spcAft>
                      </a:pPr>
                      <a:r>
                        <a:rPr lang="en-US" sz="1600" b="0" dirty="0">
                          <a:solidFill>
                            <a:srgbClr val="000000"/>
                          </a:solidFill>
                          <a:effectLst/>
                        </a:rPr>
                        <a:t>Beam Kinetic Energy</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a:solidFill>
                            <a:srgbClr val="000000"/>
                          </a:solidFill>
                          <a:effectLst/>
                        </a:rPr>
                        <a:t>8.0</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b="0" dirty="0">
                          <a:solidFill>
                            <a:srgbClr val="000000"/>
                          </a:solidFill>
                          <a:effectLst/>
                        </a:rPr>
                        <a:t>8.0</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a:solidFill>
                            <a:srgbClr val="000000"/>
                          </a:solidFill>
                          <a:effectLst/>
                        </a:rPr>
                        <a:t>GeV</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3"/>
                  </a:ext>
                </a:extLst>
              </a:tr>
              <a:tr h="306051">
                <a:tc>
                  <a:txBody>
                    <a:bodyPr/>
                    <a:lstStyle/>
                    <a:p>
                      <a:pPr marL="74295" marR="0">
                        <a:lnSpc>
                          <a:spcPct val="110000"/>
                        </a:lnSpc>
                        <a:spcBef>
                          <a:spcPts val="600"/>
                        </a:spcBef>
                        <a:spcAft>
                          <a:spcPts val="0"/>
                        </a:spcAft>
                      </a:pPr>
                      <a:r>
                        <a:rPr lang="en-US" sz="1600" b="0" dirty="0">
                          <a:solidFill>
                            <a:srgbClr val="000000"/>
                          </a:solidFill>
                          <a:effectLst/>
                        </a:rPr>
                        <a:t>Protons per Pulse</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dirty="0">
                          <a:solidFill>
                            <a:srgbClr val="000000"/>
                          </a:solidFill>
                          <a:effectLst/>
                        </a:rPr>
                        <a:t>2.5×10</a:t>
                      </a:r>
                      <a:r>
                        <a:rPr lang="en-US" sz="1600" b="0" baseline="30000" dirty="0">
                          <a:solidFill>
                            <a:srgbClr val="000000"/>
                          </a:solidFill>
                          <a:effectLst/>
                        </a:rPr>
                        <a:t>13</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b="0" dirty="0">
                          <a:solidFill>
                            <a:srgbClr val="000000"/>
                          </a:solidFill>
                          <a:effectLst/>
                        </a:rPr>
                        <a:t>1.5×10</a:t>
                      </a:r>
                      <a:r>
                        <a:rPr lang="en-US" sz="1600" b="0" baseline="30000" dirty="0">
                          <a:solidFill>
                            <a:srgbClr val="000000"/>
                          </a:solidFill>
                          <a:effectLst/>
                        </a:rPr>
                        <a:t>14</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a:solidFill>
                            <a:srgbClr val="000000"/>
                          </a:solidFill>
                          <a:effectLst/>
                        </a:rPr>
                        <a:t> </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4"/>
                  </a:ext>
                </a:extLst>
              </a:tr>
              <a:tr h="306051">
                <a:tc>
                  <a:txBody>
                    <a:bodyPr/>
                    <a:lstStyle/>
                    <a:p>
                      <a:pPr marL="74295" marR="0">
                        <a:lnSpc>
                          <a:spcPct val="110000"/>
                        </a:lnSpc>
                        <a:spcBef>
                          <a:spcPts val="600"/>
                        </a:spcBef>
                        <a:spcAft>
                          <a:spcPts val="0"/>
                        </a:spcAft>
                      </a:pPr>
                      <a:r>
                        <a:rPr lang="en-US" sz="1600" b="0" dirty="0">
                          <a:solidFill>
                            <a:srgbClr val="000000"/>
                          </a:solidFill>
                          <a:effectLst/>
                        </a:rPr>
                        <a:t>Beam Pulse Length</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a:solidFill>
                            <a:srgbClr val="000000"/>
                          </a:solidFill>
                          <a:effectLst/>
                        </a:rPr>
                        <a:t>0.0016</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b="0" dirty="0">
                          <a:solidFill>
                            <a:srgbClr val="000000"/>
                          </a:solidFill>
                          <a:effectLst/>
                        </a:rPr>
                        <a:t>10</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a:solidFill>
                            <a:srgbClr val="000000"/>
                          </a:solidFill>
                          <a:effectLst/>
                        </a:rPr>
                        <a:t>msec</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5"/>
                  </a:ext>
                </a:extLst>
              </a:tr>
              <a:tr h="306051">
                <a:tc>
                  <a:txBody>
                    <a:bodyPr/>
                    <a:lstStyle/>
                    <a:p>
                      <a:pPr marL="74295" marR="0">
                        <a:lnSpc>
                          <a:spcPct val="110000"/>
                        </a:lnSpc>
                        <a:spcBef>
                          <a:spcPts val="600"/>
                        </a:spcBef>
                        <a:spcAft>
                          <a:spcPts val="0"/>
                        </a:spcAft>
                      </a:pPr>
                      <a:r>
                        <a:rPr lang="en-US" sz="1600" b="0" dirty="0">
                          <a:solidFill>
                            <a:srgbClr val="000000"/>
                          </a:solidFill>
                          <a:effectLst/>
                        </a:rPr>
                        <a:t>Pulse Repetition Rate</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dirty="0">
                          <a:solidFill>
                            <a:srgbClr val="000000"/>
                          </a:solidFill>
                          <a:effectLst/>
                        </a:rPr>
                        <a:t>20</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b="0" dirty="0">
                          <a:solidFill>
                            <a:srgbClr val="000000"/>
                          </a:solidFill>
                          <a:effectLst/>
                        </a:rPr>
                        <a:t>3.33</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a:solidFill>
                            <a:srgbClr val="000000"/>
                          </a:solidFill>
                          <a:effectLst/>
                        </a:rPr>
                        <a:t>Hz</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6"/>
                  </a:ext>
                </a:extLst>
              </a:tr>
              <a:tr h="306051">
                <a:tc>
                  <a:txBody>
                    <a:bodyPr/>
                    <a:lstStyle/>
                    <a:p>
                      <a:pPr marL="74295" marR="0">
                        <a:lnSpc>
                          <a:spcPct val="110000"/>
                        </a:lnSpc>
                        <a:spcBef>
                          <a:spcPts val="600"/>
                        </a:spcBef>
                        <a:spcAft>
                          <a:spcPts val="0"/>
                        </a:spcAft>
                      </a:pPr>
                      <a:r>
                        <a:rPr lang="en-US" sz="1600" b="0" dirty="0">
                          <a:solidFill>
                            <a:srgbClr val="000000"/>
                          </a:solidFill>
                          <a:effectLst/>
                        </a:rPr>
                        <a:t>Pulses to Recycler</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dirty="0">
                          <a:solidFill>
                            <a:srgbClr val="000000"/>
                          </a:solidFill>
                          <a:effectLst/>
                        </a:rPr>
                        <a:t>6</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b="0" dirty="0">
                          <a:solidFill>
                            <a:srgbClr val="000000"/>
                          </a:solidFill>
                          <a:effectLst/>
                        </a:rPr>
                        <a:t>NA</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a:solidFill>
                            <a:srgbClr val="000000"/>
                          </a:solidFill>
                          <a:effectLst/>
                        </a:rPr>
                        <a:t> </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7"/>
                  </a:ext>
                </a:extLst>
              </a:tr>
              <a:tr h="306051">
                <a:tc>
                  <a:txBody>
                    <a:bodyPr/>
                    <a:lstStyle/>
                    <a:p>
                      <a:pPr marL="74295" marR="0">
                        <a:lnSpc>
                          <a:spcPct val="110000"/>
                        </a:lnSpc>
                        <a:spcBef>
                          <a:spcPts val="600"/>
                        </a:spcBef>
                        <a:spcAft>
                          <a:spcPts val="0"/>
                        </a:spcAft>
                      </a:pPr>
                      <a:r>
                        <a:rPr lang="en-US" sz="1600" b="0" dirty="0">
                          <a:solidFill>
                            <a:srgbClr val="000000"/>
                          </a:solidFill>
                          <a:effectLst/>
                        </a:rPr>
                        <a:t>Pulses to Main Injector</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dirty="0">
                          <a:solidFill>
                            <a:srgbClr val="000000"/>
                          </a:solidFill>
                          <a:effectLst/>
                        </a:rPr>
                        <a:t>NA</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b="0" dirty="0">
                          <a:solidFill>
                            <a:srgbClr val="000000"/>
                          </a:solidFill>
                          <a:effectLst/>
                        </a:rPr>
                        <a:t>1</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a:solidFill>
                            <a:srgbClr val="000000"/>
                          </a:solidFill>
                          <a:effectLst/>
                        </a:rPr>
                        <a:t> </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8"/>
                  </a:ext>
                </a:extLst>
              </a:tr>
              <a:tr h="306051">
                <a:tc>
                  <a:txBody>
                    <a:bodyPr/>
                    <a:lstStyle/>
                    <a:p>
                      <a:pPr marL="74295" marR="0">
                        <a:lnSpc>
                          <a:spcPct val="110000"/>
                        </a:lnSpc>
                        <a:spcBef>
                          <a:spcPts val="600"/>
                        </a:spcBef>
                        <a:spcAft>
                          <a:spcPts val="0"/>
                        </a:spcAft>
                      </a:pPr>
                      <a:r>
                        <a:rPr lang="en-US" sz="1600" b="0" dirty="0">
                          <a:solidFill>
                            <a:srgbClr val="000000"/>
                          </a:solidFill>
                          <a:effectLst/>
                        </a:rPr>
                        <a:t>Beam Power at 8 GeV (Total)</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dirty="0">
                          <a:solidFill>
                            <a:srgbClr val="000000"/>
                          </a:solidFill>
                          <a:effectLst/>
                        </a:rPr>
                        <a:t>640</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b="0" dirty="0">
                          <a:solidFill>
                            <a:srgbClr val="000000"/>
                          </a:solidFill>
                          <a:effectLst/>
                        </a:rPr>
                        <a:t>640</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a:solidFill>
                            <a:srgbClr val="000000"/>
                          </a:solidFill>
                          <a:effectLst/>
                        </a:rPr>
                        <a:t>kW</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09"/>
                  </a:ext>
                </a:extLst>
              </a:tr>
              <a:tr h="306051">
                <a:tc>
                  <a:txBody>
                    <a:bodyPr/>
                    <a:lstStyle/>
                    <a:p>
                      <a:pPr marL="74295" marR="0">
                        <a:lnSpc>
                          <a:spcPct val="110000"/>
                        </a:lnSpc>
                        <a:spcBef>
                          <a:spcPts val="600"/>
                        </a:spcBef>
                        <a:spcAft>
                          <a:spcPts val="0"/>
                        </a:spcAft>
                      </a:pPr>
                      <a:r>
                        <a:rPr lang="en-US" sz="1600" b="0" dirty="0">
                          <a:solidFill>
                            <a:srgbClr val="000000"/>
                          </a:solidFill>
                          <a:effectLst/>
                        </a:rPr>
                        <a:t>Beam Power to Main Injector*</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a:solidFill>
                            <a:srgbClr val="000000"/>
                          </a:solidFill>
                          <a:effectLst/>
                        </a:rPr>
                        <a:t>160/320</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b="0" dirty="0">
                          <a:solidFill>
                            <a:srgbClr val="000000"/>
                          </a:solidFill>
                          <a:effectLst/>
                        </a:rPr>
                        <a:t>160/320</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a:solidFill>
                            <a:srgbClr val="000000"/>
                          </a:solidFill>
                          <a:effectLst/>
                        </a:rPr>
                        <a:t>kW</a:t>
                      </a:r>
                      <a:endParaRPr lang="en-US" sz="1600" b="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10"/>
                  </a:ext>
                </a:extLst>
              </a:tr>
              <a:tr h="306051">
                <a:tc>
                  <a:txBody>
                    <a:bodyPr/>
                    <a:lstStyle/>
                    <a:p>
                      <a:pPr marL="74295" marR="0">
                        <a:lnSpc>
                          <a:spcPct val="110000"/>
                        </a:lnSpc>
                        <a:spcBef>
                          <a:spcPts val="600"/>
                        </a:spcBef>
                        <a:spcAft>
                          <a:spcPts val="0"/>
                        </a:spcAft>
                      </a:pPr>
                      <a:r>
                        <a:rPr lang="en-US" sz="1600" b="0" dirty="0">
                          <a:solidFill>
                            <a:srgbClr val="000000"/>
                          </a:solidFill>
                          <a:effectLst/>
                        </a:rPr>
                        <a:t>Beam Power Available to 8 GeV Program*</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dirty="0">
                          <a:solidFill>
                            <a:srgbClr val="000000"/>
                          </a:solidFill>
                          <a:effectLst/>
                        </a:rPr>
                        <a:t>480/320</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b="0" dirty="0">
                          <a:solidFill>
                            <a:srgbClr val="000000"/>
                          </a:solidFill>
                          <a:effectLst/>
                        </a:rPr>
                        <a:t>480/320</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b="0" dirty="0">
                          <a:solidFill>
                            <a:srgbClr val="000000"/>
                          </a:solidFill>
                          <a:effectLst/>
                        </a:rPr>
                        <a:t>kW</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11"/>
                  </a:ext>
                </a:extLst>
              </a:tr>
              <a:tr h="306051">
                <a:tc>
                  <a:txBody>
                    <a:bodyPr/>
                    <a:lstStyle/>
                    <a:p>
                      <a:pPr marL="0" marR="0">
                        <a:lnSpc>
                          <a:spcPct val="110000"/>
                        </a:lnSpc>
                        <a:spcBef>
                          <a:spcPts val="600"/>
                        </a:spcBef>
                        <a:spcAft>
                          <a:spcPts val="0"/>
                        </a:spcAft>
                      </a:pPr>
                      <a:r>
                        <a:rPr lang="en-US" sz="1600">
                          <a:solidFill>
                            <a:srgbClr val="000000"/>
                          </a:solidFill>
                          <a:effectLst/>
                        </a:rPr>
                        <a:t>Main Injector</a:t>
                      </a:r>
                      <a:endParaRPr lang="en-US" sz="160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dirty="0">
                          <a:solidFill>
                            <a:srgbClr val="000000"/>
                          </a:solidFill>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dirty="0">
                          <a:solidFill>
                            <a:srgbClr val="000000"/>
                          </a:solidFill>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dirty="0">
                          <a:solidFill>
                            <a:srgbClr val="000000"/>
                          </a:solidFill>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12"/>
                  </a:ext>
                </a:extLst>
              </a:tr>
              <a:tr h="306051">
                <a:tc>
                  <a:txBody>
                    <a:bodyPr/>
                    <a:lstStyle/>
                    <a:p>
                      <a:pPr marL="74295" marR="0">
                        <a:lnSpc>
                          <a:spcPct val="110000"/>
                        </a:lnSpc>
                        <a:spcBef>
                          <a:spcPts val="600"/>
                        </a:spcBef>
                        <a:spcAft>
                          <a:spcPts val="0"/>
                        </a:spcAft>
                      </a:pPr>
                      <a:r>
                        <a:rPr lang="en-US" sz="1600" b="0" dirty="0">
                          <a:solidFill>
                            <a:srgbClr val="000000"/>
                          </a:solidFill>
                          <a:effectLst/>
                        </a:rPr>
                        <a:t>Beam Kinetic Energy*</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dirty="0">
                          <a:solidFill>
                            <a:srgbClr val="000000"/>
                          </a:solidFill>
                          <a:effectLst/>
                        </a:rPr>
                        <a:t>120/60</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dirty="0">
                          <a:solidFill>
                            <a:srgbClr val="000000"/>
                          </a:solidFill>
                          <a:effectLst/>
                        </a:rPr>
                        <a:t>120/60</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dirty="0">
                          <a:solidFill>
                            <a:srgbClr val="000000"/>
                          </a:solidFill>
                          <a:effectLst/>
                        </a:rPr>
                        <a:t>GeV</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13"/>
                  </a:ext>
                </a:extLst>
              </a:tr>
              <a:tr h="306051">
                <a:tc>
                  <a:txBody>
                    <a:bodyPr/>
                    <a:lstStyle/>
                    <a:p>
                      <a:pPr marL="74295" marR="0">
                        <a:lnSpc>
                          <a:spcPct val="110000"/>
                        </a:lnSpc>
                        <a:spcBef>
                          <a:spcPts val="600"/>
                        </a:spcBef>
                        <a:spcAft>
                          <a:spcPts val="0"/>
                        </a:spcAft>
                      </a:pPr>
                      <a:r>
                        <a:rPr lang="en-US" sz="1600" b="0" dirty="0">
                          <a:solidFill>
                            <a:srgbClr val="000000"/>
                          </a:solidFill>
                          <a:effectLst/>
                        </a:rPr>
                        <a:t>Main Injector Protons per Pulse</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dirty="0">
                          <a:solidFill>
                            <a:srgbClr val="000000"/>
                          </a:solidFill>
                          <a:effectLst/>
                        </a:rPr>
                        <a:t>1.5×10</a:t>
                      </a:r>
                      <a:r>
                        <a:rPr lang="en-US" sz="1600" baseline="30000" dirty="0">
                          <a:solidFill>
                            <a:srgbClr val="000000"/>
                          </a:solidFill>
                          <a:effectLst/>
                        </a:rPr>
                        <a:t>14</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dirty="0">
                          <a:solidFill>
                            <a:srgbClr val="000000"/>
                          </a:solidFill>
                          <a:effectLst/>
                        </a:rPr>
                        <a:t>1.5×10</a:t>
                      </a:r>
                      <a:r>
                        <a:rPr lang="en-US" sz="1600" baseline="30000" dirty="0">
                          <a:solidFill>
                            <a:srgbClr val="000000"/>
                          </a:solidFill>
                          <a:effectLst/>
                        </a:rPr>
                        <a:t>14</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dirty="0">
                          <a:solidFill>
                            <a:srgbClr val="000000"/>
                          </a:solidFill>
                          <a:effectLst/>
                        </a:rPr>
                        <a:t> </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14"/>
                  </a:ext>
                </a:extLst>
              </a:tr>
              <a:tr h="306051">
                <a:tc>
                  <a:txBody>
                    <a:bodyPr/>
                    <a:lstStyle/>
                    <a:p>
                      <a:pPr marL="74295" marR="0">
                        <a:lnSpc>
                          <a:spcPct val="110000"/>
                        </a:lnSpc>
                        <a:spcBef>
                          <a:spcPts val="600"/>
                        </a:spcBef>
                        <a:spcAft>
                          <a:spcPts val="0"/>
                        </a:spcAft>
                      </a:pPr>
                      <a:r>
                        <a:rPr lang="en-US" sz="1600" b="0" dirty="0">
                          <a:solidFill>
                            <a:srgbClr val="000000"/>
                          </a:solidFill>
                          <a:effectLst/>
                        </a:rPr>
                        <a:t>Main Injector Cycler Time*</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dirty="0">
                          <a:solidFill>
                            <a:srgbClr val="000000"/>
                          </a:solidFill>
                          <a:effectLst/>
                        </a:rPr>
                        <a:t>1.2/0.6</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dirty="0">
                          <a:solidFill>
                            <a:srgbClr val="000000"/>
                          </a:solidFill>
                          <a:effectLst/>
                        </a:rPr>
                        <a:t>1.2/0.6</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dirty="0">
                          <a:solidFill>
                            <a:srgbClr val="000000"/>
                          </a:solidFill>
                          <a:effectLst/>
                        </a:rPr>
                        <a:t>sec</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15"/>
                  </a:ext>
                </a:extLst>
              </a:tr>
              <a:tr h="306051">
                <a:tc>
                  <a:txBody>
                    <a:bodyPr/>
                    <a:lstStyle/>
                    <a:p>
                      <a:pPr marL="74295" marR="0">
                        <a:lnSpc>
                          <a:spcPct val="110000"/>
                        </a:lnSpc>
                        <a:spcBef>
                          <a:spcPts val="600"/>
                        </a:spcBef>
                        <a:spcAft>
                          <a:spcPts val="0"/>
                        </a:spcAft>
                      </a:pPr>
                      <a:r>
                        <a:rPr lang="en-US" sz="1600" b="0" dirty="0">
                          <a:solidFill>
                            <a:srgbClr val="000000"/>
                          </a:solidFill>
                          <a:effectLst/>
                        </a:rPr>
                        <a:t>LBNF Beam Power*</a:t>
                      </a:r>
                      <a:endParaRPr lang="en-US" sz="1600" b="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734695" algn="dec"/>
                        </a:tabLst>
                      </a:pPr>
                      <a:r>
                        <a:rPr lang="en-US" sz="1600">
                          <a:solidFill>
                            <a:srgbClr val="000000"/>
                          </a:solidFill>
                          <a:effectLst/>
                        </a:rPr>
                        <a:t>2.4/2.4</a:t>
                      </a:r>
                      <a:endParaRPr lang="en-US" sz="160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gn="r">
                        <a:lnSpc>
                          <a:spcPct val="110000"/>
                        </a:lnSpc>
                        <a:spcBef>
                          <a:spcPts val="600"/>
                        </a:spcBef>
                        <a:spcAft>
                          <a:spcPts val="0"/>
                        </a:spcAft>
                        <a:tabLst>
                          <a:tab pos="648335" algn="r"/>
                          <a:tab pos="692150" algn="dec"/>
                        </a:tabLst>
                      </a:pPr>
                      <a:r>
                        <a:rPr lang="en-US" sz="1600" dirty="0">
                          <a:solidFill>
                            <a:srgbClr val="000000"/>
                          </a:solidFill>
                          <a:effectLst/>
                        </a:rPr>
                        <a:t>2.4/2.4</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tc>
                  <a:txBody>
                    <a:bodyPr/>
                    <a:lstStyle/>
                    <a:p>
                      <a:pPr marL="0" marR="0">
                        <a:lnSpc>
                          <a:spcPct val="110000"/>
                        </a:lnSpc>
                        <a:spcBef>
                          <a:spcPts val="600"/>
                        </a:spcBef>
                        <a:spcAft>
                          <a:spcPts val="0"/>
                        </a:spcAft>
                        <a:tabLst>
                          <a:tab pos="648335" algn="r"/>
                        </a:tabLst>
                      </a:pPr>
                      <a:r>
                        <a:rPr lang="en-US" sz="1600" dirty="0">
                          <a:solidFill>
                            <a:srgbClr val="000000"/>
                          </a:solidFill>
                          <a:effectLst/>
                        </a:rPr>
                        <a:t>MW</a:t>
                      </a:r>
                      <a:endParaRPr lang="en-US" sz="1600" dirty="0">
                        <a:solidFill>
                          <a:srgbClr val="000000"/>
                        </a:solidFill>
                        <a:effectLst/>
                        <a:latin typeface="Times New Roman" panose="02020603050405020304" pitchFamily="18" charset="0"/>
                        <a:ea typeface="Times New Roman" panose="02020603050405020304" pitchFamily="18" charset="0"/>
                      </a:endParaRPr>
                    </a:p>
                  </a:txBody>
                  <a:tcPr marL="66470" marR="66470" marT="0" marB="0"/>
                </a:tc>
                <a:extLst>
                  <a:ext uri="{0D108BD9-81ED-4DB2-BD59-A6C34878D82A}">
                    <a16:rowId xmlns:a16="http://schemas.microsoft.com/office/drawing/2014/main" val="10016"/>
                  </a:ext>
                </a:extLst>
              </a:tr>
            </a:tbl>
          </a:graphicData>
        </a:graphic>
      </p:graphicFrame>
      <p:sp>
        <p:nvSpPr>
          <p:cNvPr id="3" name="Rectangle 2"/>
          <p:cNvSpPr/>
          <p:nvPr/>
        </p:nvSpPr>
        <p:spPr>
          <a:xfrm>
            <a:off x="366892" y="6056590"/>
            <a:ext cx="8587818" cy="338554"/>
          </a:xfrm>
          <a:prstGeom prst="rect">
            <a:avLst/>
          </a:prstGeom>
        </p:spPr>
        <p:txBody>
          <a:bodyPr wrap="square">
            <a:spAutoFit/>
          </a:bodyPr>
          <a:lstStyle/>
          <a:p>
            <a:pPr marL="0" marR="0">
              <a:spcBef>
                <a:spcPts val="600"/>
              </a:spcBef>
              <a:spcAft>
                <a:spcPts val="0"/>
              </a:spcAft>
            </a:pPr>
            <a:r>
              <a:rPr lang="en-US" sz="1600" dirty="0">
                <a:solidFill>
                  <a:srgbClr val="000000"/>
                </a:solidFill>
                <a:latin typeface="Calibri" panose="020F0502020204030204" pitchFamily="34" charset="0"/>
                <a:ea typeface="Calibri" panose="020F0502020204030204" pitchFamily="34" charset="0"/>
              </a:rPr>
              <a:t>*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First number refers to 120 GeV MI operations; second to 60 GeV</a:t>
            </a:r>
            <a:endParaRPr lang="en-US" sz="1600" dirty="0">
              <a:solidFill>
                <a:srgbClr val="000000"/>
              </a:solidFill>
            </a:endParaRPr>
          </a:p>
        </p:txBody>
      </p:sp>
    </p:spTree>
    <p:extLst>
      <p:ext uri="{BB962C8B-B14F-4D97-AF65-F5344CB8AC3E}">
        <p14:creationId xmlns:p14="http://schemas.microsoft.com/office/powerpoint/2010/main" val="3058476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PIP-III (~2030)</a:t>
            </a:r>
          </a:p>
        </p:txBody>
      </p:sp>
      <p:sp>
        <p:nvSpPr>
          <p:cNvPr id="4" name="Date Placeholder 3"/>
          <p:cNvSpPr>
            <a:spLocks noGrp="1"/>
          </p:cNvSpPr>
          <p:nvPr>
            <p:ph type="dt" sz="half" idx="2"/>
          </p:nvPr>
        </p:nvSpPr>
        <p:spPr/>
        <p:txBody>
          <a:bodyPr/>
          <a:lstStyle/>
          <a:p>
            <a:r>
              <a:rPr lang="en-US" altLang="en-US"/>
              <a:t>11/15/2016</a:t>
            </a:r>
            <a:endParaRPr lang="en-US" altLang="en-US" dirty="0"/>
          </a:p>
        </p:txBody>
      </p:sp>
      <p:sp>
        <p:nvSpPr>
          <p:cNvPr id="5" name="Footer Placeholder 4"/>
          <p:cNvSpPr>
            <a:spLocks noGrp="1"/>
          </p:cNvSpPr>
          <p:nvPr>
            <p:ph type="ftr" sz="quarter" idx="3"/>
          </p:nvPr>
        </p:nvSpPr>
        <p:spPr/>
        <p:txBody>
          <a:bodyPr/>
          <a:lstStyle/>
          <a:p>
            <a:r>
              <a:rPr lang="fi-FI"/>
              <a:t>S. Holmes | Intro to PIP-II</a:t>
            </a:r>
            <a:endParaRPr lang="en-US" dirty="0"/>
          </a:p>
        </p:txBody>
      </p:sp>
      <p:sp>
        <p:nvSpPr>
          <p:cNvPr id="6" name="Slide Number Placeholder 5"/>
          <p:cNvSpPr>
            <a:spLocks noGrp="1"/>
          </p:cNvSpPr>
          <p:nvPr>
            <p:ph type="sldNum" sz="quarter" idx="4"/>
          </p:nvPr>
        </p:nvSpPr>
        <p:spPr/>
        <p:txBody>
          <a:bodyPr/>
          <a:lstStyle/>
          <a:p>
            <a:fld id="{D4078CA2-75EA-4F42-B0AF-FB0975373545}" type="slidenum">
              <a:rPr lang="en-US" altLang="en-US" smtClean="0"/>
              <a:pPr/>
              <a:t>34</a:t>
            </a:fld>
            <a:endParaRPr lang="en-US" altLang="en-US" dirty="0"/>
          </a:p>
        </p:txBody>
      </p:sp>
      <p:pic>
        <p:nvPicPr>
          <p:cNvPr id="3" name="Picture 2"/>
          <p:cNvPicPr>
            <a:picLocks noChangeAspect="1"/>
          </p:cNvPicPr>
          <p:nvPr/>
        </p:nvPicPr>
        <p:blipFill>
          <a:blip r:embed="rId2"/>
          <a:stretch>
            <a:fillRect/>
          </a:stretch>
        </p:blipFill>
        <p:spPr>
          <a:xfrm>
            <a:off x="894783" y="1081668"/>
            <a:ext cx="7033733" cy="5057070"/>
          </a:xfrm>
          <a:prstGeom prst="rect">
            <a:avLst/>
          </a:prstGeom>
        </p:spPr>
      </p:pic>
    </p:spTree>
    <p:extLst>
      <p:ext uri="{BB962C8B-B14F-4D97-AF65-F5344CB8AC3E}">
        <p14:creationId xmlns:p14="http://schemas.microsoft.com/office/powerpoint/2010/main" val="347165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Since June 2015 IPR</a:t>
            </a:r>
          </a:p>
        </p:txBody>
      </p:sp>
      <p:sp>
        <p:nvSpPr>
          <p:cNvPr id="3" name="Content Placeholder 2"/>
          <p:cNvSpPr>
            <a:spLocks noGrp="1"/>
          </p:cNvSpPr>
          <p:nvPr>
            <p:ph idx="1"/>
          </p:nvPr>
        </p:nvSpPr>
        <p:spPr>
          <a:xfrm>
            <a:off x="228600" y="921126"/>
            <a:ext cx="8672513" cy="5461167"/>
          </a:xfrm>
        </p:spPr>
        <p:txBody>
          <a:bodyPr>
            <a:normAutofit fontScale="85000" lnSpcReduction="20000"/>
          </a:bodyPr>
          <a:lstStyle/>
          <a:p>
            <a:pPr>
              <a:spcBef>
                <a:spcPts val="900"/>
              </a:spcBef>
              <a:tabLst>
                <a:tab pos="8118475" algn="r"/>
              </a:tabLst>
            </a:pPr>
            <a:r>
              <a:rPr lang="en-US" dirty="0"/>
              <a:t>First hardware deliverables arrive from DAE	July 2015	</a:t>
            </a:r>
          </a:p>
          <a:p>
            <a:pPr>
              <a:spcBef>
                <a:spcPts val="900"/>
              </a:spcBef>
              <a:tabLst>
                <a:tab pos="8118475" algn="r"/>
              </a:tabLst>
            </a:pPr>
            <a:r>
              <a:rPr lang="en-US" dirty="0"/>
              <a:t>Seven DAE engineers/scientists arrive for	October 2015</a:t>
            </a:r>
          </a:p>
          <a:p>
            <a:pPr marL="347663" indent="0">
              <a:spcBef>
                <a:spcPts val="0"/>
              </a:spcBef>
              <a:buNone/>
              <a:tabLst>
                <a:tab pos="8118475" algn="r"/>
              </a:tabLst>
            </a:pPr>
            <a:r>
              <a:rPr lang="en-US" dirty="0"/>
              <a:t>2-year residencies </a:t>
            </a:r>
          </a:p>
          <a:p>
            <a:pPr>
              <a:spcBef>
                <a:spcPts val="900"/>
              </a:spcBef>
              <a:tabLst>
                <a:tab pos="8118475" algn="r"/>
              </a:tabLst>
            </a:pPr>
            <a:r>
              <a:rPr lang="en-US" dirty="0"/>
              <a:t>MNS approved and CD-0 issued	November 2015</a:t>
            </a:r>
          </a:p>
          <a:p>
            <a:pPr>
              <a:spcBef>
                <a:spcPts val="900"/>
              </a:spcBef>
              <a:tabLst>
                <a:tab pos="8118475" algn="r"/>
              </a:tabLst>
            </a:pPr>
            <a:r>
              <a:rPr lang="en-US" dirty="0"/>
              <a:t>Project accounting initiated	January 2016</a:t>
            </a:r>
          </a:p>
          <a:p>
            <a:pPr>
              <a:spcBef>
                <a:spcPts val="900"/>
              </a:spcBef>
              <a:tabLst>
                <a:tab pos="8118475" algn="r"/>
              </a:tabLst>
            </a:pPr>
            <a:r>
              <a:rPr lang="en-US" dirty="0"/>
              <a:t>Joint IIFC Meetings	January/July 2016</a:t>
            </a:r>
          </a:p>
          <a:p>
            <a:pPr>
              <a:spcBef>
                <a:spcPts val="900"/>
              </a:spcBef>
              <a:tabLst>
                <a:tab pos="8118475" algn="r"/>
              </a:tabLst>
            </a:pPr>
            <a:r>
              <a:rPr lang="en-US" dirty="0"/>
              <a:t>North American elliptical cavity vendors	March/August 2016</a:t>
            </a:r>
          </a:p>
          <a:p>
            <a:pPr marL="346075" indent="0">
              <a:spcBef>
                <a:spcPts val="0"/>
              </a:spcBef>
              <a:buNone/>
              <a:tabLst>
                <a:tab pos="8118475" algn="r"/>
              </a:tabLst>
            </a:pPr>
            <a:r>
              <a:rPr lang="en-US" dirty="0"/>
              <a:t>close shop</a:t>
            </a:r>
          </a:p>
          <a:p>
            <a:pPr>
              <a:spcBef>
                <a:spcPts val="900"/>
              </a:spcBef>
              <a:tabLst>
                <a:tab pos="8118475" algn="r"/>
              </a:tabLst>
            </a:pPr>
            <a:r>
              <a:rPr lang="en-US" dirty="0"/>
              <a:t>Associate Project Manager for	April 2016</a:t>
            </a:r>
          </a:p>
          <a:p>
            <a:pPr marL="341313" indent="0">
              <a:spcBef>
                <a:spcPts val="0"/>
              </a:spcBef>
              <a:buNone/>
              <a:tabLst>
                <a:tab pos="8118475" algn="r"/>
              </a:tabLst>
            </a:pPr>
            <a:r>
              <a:rPr lang="en-US" dirty="0"/>
              <a:t>Planning and Reporting on-board</a:t>
            </a:r>
          </a:p>
          <a:p>
            <a:pPr>
              <a:spcBef>
                <a:spcPts val="900"/>
              </a:spcBef>
              <a:tabLst>
                <a:tab pos="8118475" algn="r"/>
              </a:tabLst>
            </a:pPr>
            <a:r>
              <a:rPr lang="en-US" dirty="0"/>
              <a:t>RFQ commissioned with beam	February-November 2016</a:t>
            </a:r>
          </a:p>
          <a:p>
            <a:pPr>
              <a:spcBef>
                <a:spcPts val="900"/>
              </a:spcBef>
              <a:tabLst>
                <a:tab pos="8118475" algn="r"/>
              </a:tabLst>
            </a:pPr>
            <a:r>
              <a:rPr lang="en-US" dirty="0"/>
              <a:t>Wetlands delineation report received	July 2016</a:t>
            </a:r>
          </a:p>
          <a:p>
            <a:pPr>
              <a:spcBef>
                <a:spcPts val="900"/>
              </a:spcBef>
              <a:tabLst>
                <a:tab pos="8118475" algn="r"/>
              </a:tabLst>
            </a:pPr>
            <a:r>
              <a:rPr lang="en-US" dirty="0"/>
              <a:t>Analysis of Alternatives submitted for review	July 2016</a:t>
            </a:r>
          </a:p>
          <a:p>
            <a:pPr lvl="1">
              <a:tabLst>
                <a:tab pos="8118475" algn="r"/>
              </a:tabLst>
            </a:pPr>
            <a:r>
              <a:rPr lang="en-US" dirty="0"/>
              <a:t>Review committee validation/to OHEP	September 2016</a:t>
            </a:r>
          </a:p>
          <a:p>
            <a:pPr>
              <a:spcBef>
                <a:spcPts val="900"/>
              </a:spcBef>
              <a:tabLst>
                <a:tab pos="8118475" algn="r"/>
              </a:tabLst>
            </a:pPr>
            <a:r>
              <a:rPr lang="en-US" dirty="0"/>
              <a:t>Draft CDR Released	October 2016</a:t>
            </a:r>
          </a:p>
          <a:p>
            <a:pPr>
              <a:spcBef>
                <a:spcPts val="800"/>
              </a:spcBef>
              <a:tabLst>
                <a:tab pos="8118475" algn="r"/>
              </a:tabLst>
            </a:pPr>
            <a:r>
              <a:rPr lang="en-US" dirty="0"/>
              <a:t>Responses to all Action Items	October 2016</a:t>
            </a:r>
          </a:p>
          <a:p>
            <a:pPr lvl="1">
              <a:spcBef>
                <a:spcPts val="200"/>
              </a:spcBef>
              <a:tabLst>
                <a:tab pos="8118475" algn="r"/>
              </a:tabLst>
            </a:pPr>
            <a:r>
              <a:rPr lang="en-US" dirty="0"/>
              <a:t>See website </a:t>
            </a:r>
          </a:p>
          <a:p>
            <a:pPr>
              <a:tabLst>
                <a:tab pos="7777163" algn="r"/>
              </a:tabLst>
            </a:pPr>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spTree>
    <p:extLst>
      <p:ext uri="{BB962C8B-B14F-4D97-AF65-F5344CB8AC3E}">
        <p14:creationId xmlns:p14="http://schemas.microsoft.com/office/powerpoint/2010/main" val="416630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Goals/Mission Need</a:t>
            </a:r>
          </a:p>
        </p:txBody>
      </p:sp>
      <p:sp>
        <p:nvSpPr>
          <p:cNvPr id="3" name="Content Placeholder 2"/>
          <p:cNvSpPr>
            <a:spLocks noGrp="1"/>
          </p:cNvSpPr>
          <p:nvPr>
            <p:ph idx="1"/>
          </p:nvPr>
        </p:nvSpPr>
        <p:spPr>
          <a:xfrm>
            <a:off x="228600" y="1043046"/>
            <a:ext cx="8672513" cy="5230425"/>
          </a:xfrm>
        </p:spPr>
        <p:txBody>
          <a:bodyPr>
            <a:normAutofit fontScale="92500"/>
          </a:bodyPr>
          <a:lstStyle/>
          <a:p>
            <a:pPr marL="0" indent="0">
              <a:buNone/>
            </a:pPr>
            <a:r>
              <a:rPr lang="en-US" b="1" dirty="0">
                <a:solidFill>
                  <a:srgbClr val="006600"/>
                </a:solidFill>
              </a:rPr>
              <a:t>The goal of PIP-II is to support long-term physics research goals as outlined in the P5 plan, by delivering world-leading beam power to the U.S. neutrino program and providing a platform for the future</a:t>
            </a:r>
          </a:p>
          <a:p>
            <a:pPr lvl="0">
              <a:spcBef>
                <a:spcPts val="1200"/>
              </a:spcBef>
            </a:pPr>
            <a:r>
              <a:rPr lang="en-US" dirty="0"/>
              <a:t>Mission Need Statement/CD-0 approved November 2015</a:t>
            </a:r>
          </a:p>
          <a:p>
            <a:pPr lvl="1"/>
            <a:r>
              <a:rPr lang="en-US" dirty="0"/>
              <a:t>Based on Reference Design/cost estimate (June 2015 IPR)</a:t>
            </a:r>
          </a:p>
          <a:p>
            <a:pPr lvl="1"/>
            <a:r>
              <a:rPr lang="en-US" dirty="0"/>
              <a:t>India collaboration was critical</a:t>
            </a:r>
          </a:p>
          <a:p>
            <a:r>
              <a:rPr lang="en-US" dirty="0"/>
              <a:t>Capability gap/mission need</a:t>
            </a:r>
          </a:p>
          <a:p>
            <a:pPr lvl="1"/>
            <a:r>
              <a:rPr lang="en-US" dirty="0"/>
              <a:t>Reduce time required for LBNF/DUNE to achieve world-first results</a:t>
            </a:r>
          </a:p>
          <a:p>
            <a:pPr lvl="1"/>
            <a:r>
              <a:rPr lang="en-US" dirty="0"/>
              <a:t>Sustain high-reliability operations of the Fermilab accelerator complex</a:t>
            </a:r>
          </a:p>
          <a:p>
            <a:r>
              <a:rPr lang="en-US" dirty="0"/>
              <a:t>Construction period FY2019-FY2025</a:t>
            </a:r>
          </a:p>
          <a:p>
            <a:r>
              <a:rPr lang="en-US" dirty="0"/>
              <a:t>Cost range: $465-$650M</a:t>
            </a:r>
          </a:p>
          <a:p>
            <a:pPr lvl="1"/>
            <a:r>
              <a:rPr lang="en-US" dirty="0"/>
              <a:t>(Cost to U.S. DOE after international contributions)</a:t>
            </a:r>
          </a:p>
          <a:p>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5</a:t>
            </a:fld>
            <a:endParaRPr lang="en-US" altLang="en-US" dirty="0"/>
          </a:p>
        </p:txBody>
      </p:sp>
    </p:spTree>
    <p:extLst>
      <p:ext uri="{BB962C8B-B14F-4D97-AF65-F5344CB8AC3E}">
        <p14:creationId xmlns:p14="http://schemas.microsoft.com/office/powerpoint/2010/main" val="126425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Technical Approach</a:t>
            </a:r>
          </a:p>
        </p:txBody>
      </p:sp>
      <p:sp>
        <p:nvSpPr>
          <p:cNvPr id="3" name="Content Placeholder 2"/>
          <p:cNvSpPr>
            <a:spLocks noGrp="1"/>
          </p:cNvSpPr>
          <p:nvPr>
            <p:ph idx="1"/>
          </p:nvPr>
        </p:nvSpPr>
        <p:spPr>
          <a:xfrm>
            <a:off x="228600" y="888789"/>
            <a:ext cx="8672513" cy="5472054"/>
          </a:xfrm>
        </p:spPr>
        <p:txBody>
          <a:bodyPr>
            <a:normAutofit/>
          </a:bodyPr>
          <a:lstStyle/>
          <a:p>
            <a:r>
              <a:rPr lang="en-US" dirty="0"/>
              <a:t>Construct a modern 800-MeV superconducting </a:t>
            </a:r>
            <a:r>
              <a:rPr lang="en-US" dirty="0" err="1"/>
              <a:t>linac</a:t>
            </a:r>
            <a:r>
              <a:rPr lang="en-US" dirty="0"/>
              <a:t>, of CW capable components, operating initially in pulsed mode</a:t>
            </a:r>
          </a:p>
          <a:p>
            <a:pPr lvl="1"/>
            <a:r>
              <a:rPr lang="en-US" dirty="0"/>
              <a:t>Ameliorate space-charge forces at Booster injection, allowing an increase Booster/Recycler/Main Injector per pulse intensity of ~50%, while preserving transverse &amp; longitudinal emittance at current levels</a:t>
            </a:r>
          </a:p>
          <a:p>
            <a:pPr>
              <a:spcBef>
                <a:spcPts val="1200"/>
              </a:spcBef>
            </a:pPr>
            <a:r>
              <a:rPr lang="en-US" dirty="0"/>
              <a:t>Accompanied by modifications to Booster/Recycler/Main Injector to accommodate higher intensities and higher Booster injection energy</a:t>
            </a:r>
          </a:p>
          <a:p>
            <a:pPr>
              <a:spcBef>
                <a:spcPts val="1200"/>
              </a:spcBef>
            </a:pPr>
            <a:r>
              <a:rPr lang="en-US" dirty="0"/>
              <a:t>Increase Booster repetition rate to 20 Hz</a:t>
            </a:r>
          </a:p>
          <a:p>
            <a:pPr lvl="1"/>
            <a:r>
              <a:rPr lang="en-US" dirty="0"/>
              <a:t>Maintain 1 MW down to 60 GeV </a:t>
            </a:r>
            <a:r>
              <a:rPr lang="en-US" u="sng" dirty="0"/>
              <a:t>or</a:t>
            </a:r>
            <a:r>
              <a:rPr lang="en-US" dirty="0"/>
              <a:t>,</a:t>
            </a:r>
          </a:p>
          <a:p>
            <a:pPr lvl="1"/>
            <a:r>
              <a:rPr lang="en-US" dirty="0"/>
              <a:t>Provide factor of 2.5 increase in power to 8 GeV program</a:t>
            </a:r>
          </a:p>
          <a:p>
            <a:pPr>
              <a:spcBef>
                <a:spcPts val="1200"/>
              </a:spcBef>
            </a:pPr>
            <a:r>
              <a:rPr lang="en-US" dirty="0"/>
              <a:t>Described in the draft Conceptual Design Report</a:t>
            </a:r>
          </a:p>
          <a:p>
            <a:pPr>
              <a:spcBef>
                <a:spcPts val="1200"/>
              </a:spcBef>
            </a:pPr>
            <a:endParaRPr lang="en-US" dirty="0"/>
          </a:p>
          <a:p>
            <a:endParaRPr lang="en-US" dirty="0"/>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6</a:t>
            </a:fld>
            <a:endParaRPr lang="en-US" altLang="en-US" dirty="0"/>
          </a:p>
        </p:txBody>
      </p:sp>
      <p:sp>
        <p:nvSpPr>
          <p:cNvPr id="7" name="TextBox 6"/>
          <p:cNvSpPr txBox="1"/>
          <p:nvPr/>
        </p:nvSpPr>
        <p:spPr>
          <a:xfrm>
            <a:off x="6863137" y="13352"/>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#1</a:t>
            </a:r>
            <a:endParaRPr lang="en-US" sz="2000" dirty="0">
              <a:solidFill>
                <a:schemeClr val="bg1"/>
              </a:solidFill>
              <a:latin typeface="Helvetica" panose="020B0604020202020204" pitchFamily="34" charset="0"/>
              <a:cs typeface="Helvetica" panose="020B0604020202020204" pitchFamily="34" charset="0"/>
            </a:endParaRPr>
          </a:p>
        </p:txBody>
      </p:sp>
      <p:sp>
        <p:nvSpPr>
          <p:cNvPr id="8" name="TextBox 7"/>
          <p:cNvSpPr txBox="1"/>
          <p:nvPr/>
        </p:nvSpPr>
        <p:spPr>
          <a:xfrm>
            <a:off x="6863138" y="406982"/>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Lebedev</a:t>
            </a:r>
          </a:p>
        </p:txBody>
      </p:sp>
    </p:spTree>
    <p:extLst>
      <p:ext uri="{BB962C8B-B14F-4D97-AF65-F5344CB8AC3E}">
        <p14:creationId xmlns:p14="http://schemas.microsoft.com/office/powerpoint/2010/main" val="236161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Technical Approach/Site Layout</a:t>
            </a:r>
          </a:p>
        </p:txBody>
      </p:sp>
      <p:sp>
        <p:nvSpPr>
          <p:cNvPr id="4" name="Footer Placeholder 3"/>
          <p:cNvSpPr>
            <a:spLocks noGrp="1"/>
          </p:cNvSpPr>
          <p:nvPr>
            <p:ph type="ftr" sz="quarter" idx="11"/>
          </p:nvPr>
        </p:nvSpPr>
        <p:spPr/>
        <p:txBody>
          <a:bodyPr/>
          <a:lstStyle/>
          <a:p>
            <a:pPr>
              <a:defRPr/>
            </a:pPr>
            <a:r>
              <a:rPr lang="en-US" dirty="0"/>
              <a:t>S. Holmes | Intro to PIP-II</a:t>
            </a:r>
          </a:p>
        </p:txBody>
      </p:sp>
      <p:sp>
        <p:nvSpPr>
          <p:cNvPr id="5" name="Slide Number Placeholder 4"/>
          <p:cNvSpPr>
            <a:spLocks noGrp="1"/>
          </p:cNvSpPr>
          <p:nvPr>
            <p:ph type="sldNum" sz="quarter" idx="12"/>
          </p:nvPr>
        </p:nvSpPr>
        <p:spPr/>
        <p:txBody>
          <a:bodyPr/>
          <a:lstStyle/>
          <a:p>
            <a:fld id="{4D59C847-7DCE-6D4A-BE87-C05B68FF72A7}" type="slidenum">
              <a:rPr lang="en-US" smtClean="0"/>
              <a:pPr/>
              <a:t>7</a:t>
            </a:fld>
            <a:endParaRPr lang="en-US" dirty="0"/>
          </a:p>
          <a:p>
            <a:endParaRPr lang="en-US" dirty="0"/>
          </a:p>
        </p:txBody>
      </p:sp>
      <p:sp>
        <p:nvSpPr>
          <p:cNvPr id="7" name="Date Placeholder 6"/>
          <p:cNvSpPr>
            <a:spLocks noGrp="1"/>
          </p:cNvSpPr>
          <p:nvPr>
            <p:ph type="dt" sz="half" idx="10"/>
          </p:nvPr>
        </p:nvSpPr>
        <p:spPr/>
        <p:txBody>
          <a:bodyPr/>
          <a:lstStyle/>
          <a:p>
            <a:r>
              <a:rPr lang="en-US"/>
              <a:t>11/15/2016</a:t>
            </a:r>
            <a:endParaRPr lang="en-US" dirty="0"/>
          </a:p>
        </p:txBody>
      </p:sp>
      <p:sp>
        <p:nvSpPr>
          <p:cNvPr id="8" name="TextBox 7"/>
          <p:cNvSpPr txBox="1"/>
          <p:nvPr/>
        </p:nvSpPr>
        <p:spPr>
          <a:xfrm>
            <a:off x="6863137" y="2063"/>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#1</a:t>
            </a:r>
            <a:endParaRPr lang="en-US" sz="2000" dirty="0">
              <a:solidFill>
                <a:schemeClr val="bg1"/>
              </a:solidFill>
              <a:latin typeface="Helvetica" panose="020B0604020202020204" pitchFamily="34" charset="0"/>
              <a:cs typeface="Helvetica" panose="020B0604020202020204" pitchFamily="34" charset="0"/>
            </a:endParaRPr>
          </a:p>
        </p:txBody>
      </p:sp>
      <p:sp>
        <p:nvSpPr>
          <p:cNvPr id="9" name="TextBox 8"/>
          <p:cNvSpPr txBox="1"/>
          <p:nvPr/>
        </p:nvSpPr>
        <p:spPr>
          <a:xfrm>
            <a:off x="6863138" y="395693"/>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Dixon</a:t>
            </a:r>
          </a:p>
        </p:txBody>
      </p:sp>
      <p:pic>
        <p:nvPicPr>
          <p:cNvPr id="6" name="Picture 5"/>
          <p:cNvPicPr>
            <a:picLocks noChangeAspect="1"/>
          </p:cNvPicPr>
          <p:nvPr/>
        </p:nvPicPr>
        <p:blipFill>
          <a:blip r:embed="rId2"/>
          <a:stretch>
            <a:fillRect/>
          </a:stretch>
        </p:blipFill>
        <p:spPr>
          <a:xfrm>
            <a:off x="971124" y="1177480"/>
            <a:ext cx="6801275" cy="4955943"/>
          </a:xfrm>
          <a:prstGeom prst="rect">
            <a:avLst/>
          </a:prstGeom>
        </p:spPr>
      </p:pic>
    </p:spTree>
    <p:extLst>
      <p:ext uri="{BB962C8B-B14F-4D97-AF65-F5344CB8AC3E}">
        <p14:creationId xmlns:p14="http://schemas.microsoft.com/office/powerpoint/2010/main" val="384364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Goals</a:t>
            </a:r>
          </a:p>
        </p:txBody>
      </p:sp>
      <p:sp>
        <p:nvSpPr>
          <p:cNvPr id="4" name="Date Placeholder 3"/>
          <p:cNvSpPr>
            <a:spLocks noGrp="1"/>
          </p:cNvSpPr>
          <p:nvPr>
            <p:ph type="dt" sz="half" idx="10"/>
          </p:nvPr>
        </p:nvSpPr>
        <p:spPr/>
        <p:txBody>
          <a:bodyPr/>
          <a:lstStyle/>
          <a:p>
            <a:r>
              <a:rPr lang="en-US" altLang="en-US"/>
              <a:t>11/15/2016</a:t>
            </a:r>
            <a:endParaRPr lang="en-US" altLang="en-US" dirty="0"/>
          </a:p>
        </p:txBody>
      </p:sp>
      <p:sp>
        <p:nvSpPr>
          <p:cNvPr id="5" name="Footer Placeholder 4"/>
          <p:cNvSpPr>
            <a:spLocks noGrp="1"/>
          </p:cNvSpPr>
          <p:nvPr>
            <p:ph type="ftr" sz="quarter" idx="11"/>
          </p:nvPr>
        </p:nvSpPr>
        <p:spPr/>
        <p:txBody>
          <a:bodyPr/>
          <a:lstStyle/>
          <a:p>
            <a:pPr>
              <a:defRPr/>
            </a:pPr>
            <a:r>
              <a:rPr lang="en-US" dirty="0"/>
              <a:t>S. Holmes | Intro to PIP-II</a:t>
            </a:r>
            <a:endParaRPr lang="en-US" b="1" dirty="0"/>
          </a:p>
        </p:txBody>
      </p:sp>
      <p:sp>
        <p:nvSpPr>
          <p:cNvPr id="6" name="Slide Number Placeholder 5"/>
          <p:cNvSpPr>
            <a:spLocks noGrp="1"/>
          </p:cNvSpPr>
          <p:nvPr>
            <p:ph type="sldNum" sz="quarter" idx="12"/>
          </p:nvPr>
        </p:nvSpPr>
        <p:spPr/>
        <p:txBody>
          <a:bodyPr/>
          <a:lstStyle/>
          <a:p>
            <a:fld id="{D4078CA2-75EA-4F42-B0AF-FB0975373545}" type="slidenum">
              <a:rPr lang="en-US" altLang="en-US" smtClean="0"/>
              <a:pPr/>
              <a:t>8</a:t>
            </a:fld>
            <a:endParaRPr lang="en-US" altLang="en-US" dirty="0"/>
          </a:p>
        </p:txBody>
      </p:sp>
      <p:sp>
        <p:nvSpPr>
          <p:cNvPr id="7" name="TextBox 6"/>
          <p:cNvSpPr txBox="1"/>
          <p:nvPr/>
        </p:nvSpPr>
        <p:spPr>
          <a:xfrm>
            <a:off x="6867652" y="19320"/>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#1</a:t>
            </a:r>
            <a:endParaRPr lang="en-US" sz="2000" dirty="0">
              <a:solidFill>
                <a:schemeClr val="bg1"/>
              </a:solidFill>
              <a:latin typeface="Helvetica" panose="020B0604020202020204" pitchFamily="34" charset="0"/>
              <a:cs typeface="Helvetica" panose="020B0604020202020204" pitchFamily="34" charset="0"/>
            </a:endParaRPr>
          </a:p>
        </p:txBody>
      </p:sp>
      <p:sp>
        <p:nvSpPr>
          <p:cNvPr id="3" name="TextBox 2"/>
          <p:cNvSpPr txBox="1"/>
          <p:nvPr/>
        </p:nvSpPr>
        <p:spPr>
          <a:xfrm>
            <a:off x="452437" y="5995684"/>
            <a:ext cx="6075653" cy="523220"/>
          </a:xfrm>
          <a:prstGeom prst="rect">
            <a:avLst/>
          </a:prstGeom>
          <a:solidFill>
            <a:schemeClr val="bg1"/>
          </a:solidFill>
        </p:spPr>
        <p:txBody>
          <a:bodyPr wrap="square" rtlCol="0">
            <a:spAutoFit/>
          </a:bodyPr>
          <a:lstStyle/>
          <a:p>
            <a:r>
              <a:rPr lang="en-US" sz="1400" dirty="0">
                <a:solidFill>
                  <a:srgbClr val="000000"/>
                </a:solidFill>
                <a:latin typeface="Calibri"/>
                <a:ea typeface="Calibri"/>
              </a:rPr>
              <a:t>**</a:t>
            </a:r>
            <a:r>
              <a:rPr lang="en-US" sz="1400" dirty="0" err="1">
                <a:solidFill>
                  <a:srgbClr val="000000"/>
                </a:solidFill>
                <a:latin typeface="Calibri"/>
                <a:ea typeface="Calibri"/>
              </a:rPr>
              <a:t>NOvA</a:t>
            </a:r>
            <a:r>
              <a:rPr lang="en-US" sz="1400" dirty="0">
                <a:solidFill>
                  <a:srgbClr val="000000"/>
                </a:solidFill>
                <a:latin typeface="Calibri"/>
                <a:ea typeface="Calibri"/>
              </a:rPr>
              <a:t> operations at 120 GeV</a:t>
            </a:r>
          </a:p>
          <a:p>
            <a:r>
              <a:rPr lang="en-US" sz="1400" dirty="0">
                <a:solidFill>
                  <a:srgbClr val="000000"/>
                </a:solidFill>
                <a:latin typeface="Calibri"/>
                <a:ea typeface="Calibri"/>
              </a:rPr>
              <a:t>* India in-kind </a:t>
            </a:r>
            <a:r>
              <a:rPr lang="en-US" sz="1400" dirty="0" err="1">
                <a:solidFill>
                  <a:srgbClr val="000000"/>
                </a:solidFill>
                <a:latin typeface="Calibri"/>
                <a:ea typeface="Calibri"/>
              </a:rPr>
              <a:t>cryoplant</a:t>
            </a:r>
            <a:r>
              <a:rPr lang="en-US" sz="1400" dirty="0">
                <a:solidFill>
                  <a:srgbClr val="000000"/>
                </a:solidFill>
                <a:latin typeface="Calibri"/>
                <a:ea typeface="Calibri"/>
              </a:rPr>
              <a:t> would support CW operations on day-1</a:t>
            </a:r>
          </a:p>
        </p:txBody>
      </p:sp>
      <p:sp>
        <p:nvSpPr>
          <p:cNvPr id="10" name="TextBox 9"/>
          <p:cNvSpPr txBox="1"/>
          <p:nvPr/>
        </p:nvSpPr>
        <p:spPr>
          <a:xfrm>
            <a:off x="6865062" y="417465"/>
            <a:ext cx="2037976" cy="400110"/>
          </a:xfrm>
          <a:prstGeom prst="rect">
            <a:avLst/>
          </a:prstGeom>
          <a:solidFill>
            <a:srgbClr val="C00000"/>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Lebedev</a:t>
            </a:r>
          </a:p>
        </p:txBody>
      </p:sp>
      <p:graphicFrame>
        <p:nvGraphicFramePr>
          <p:cNvPr id="11" name="Content Placeholder 5"/>
          <p:cNvGraphicFramePr>
            <a:graphicFrameLocks/>
          </p:cNvGraphicFramePr>
          <p:nvPr>
            <p:extLst>
              <p:ext uri="{D42A27DB-BD31-4B8C-83A1-F6EECF244321}">
                <p14:modId xmlns:p14="http://schemas.microsoft.com/office/powerpoint/2010/main" val="332773185"/>
              </p:ext>
            </p:extLst>
          </p:nvPr>
        </p:nvGraphicFramePr>
        <p:xfrm>
          <a:off x="374360" y="993000"/>
          <a:ext cx="8371114" cy="4948512"/>
        </p:xfrm>
        <a:graphic>
          <a:graphicData uri="http://schemas.openxmlformats.org/drawingml/2006/table">
            <a:tbl>
              <a:tblPr/>
              <a:tblGrid>
                <a:gridCol w="4514041">
                  <a:extLst>
                    <a:ext uri="{9D8B030D-6E8A-4147-A177-3AD203B41FA5}">
                      <a16:colId xmlns:a16="http://schemas.microsoft.com/office/drawing/2014/main" val="20000"/>
                    </a:ext>
                  </a:extLst>
                </a:gridCol>
                <a:gridCol w="1581486">
                  <a:extLst>
                    <a:ext uri="{9D8B030D-6E8A-4147-A177-3AD203B41FA5}">
                      <a16:colId xmlns:a16="http://schemas.microsoft.com/office/drawing/2014/main" val="20001"/>
                    </a:ext>
                  </a:extLst>
                </a:gridCol>
                <a:gridCol w="1581486">
                  <a:extLst>
                    <a:ext uri="{9D8B030D-6E8A-4147-A177-3AD203B41FA5}">
                      <a16:colId xmlns:a16="http://schemas.microsoft.com/office/drawing/2014/main" val="20002"/>
                    </a:ext>
                  </a:extLst>
                </a:gridCol>
                <a:gridCol w="694101">
                  <a:extLst>
                    <a:ext uri="{9D8B030D-6E8A-4147-A177-3AD203B41FA5}">
                      <a16:colId xmlns:a16="http://schemas.microsoft.com/office/drawing/2014/main" val="20003"/>
                    </a:ext>
                  </a:extLst>
                </a:gridCol>
              </a:tblGrid>
              <a:tr h="309282">
                <a:tc>
                  <a:txBody>
                    <a:bodyPr/>
                    <a:lstStyle/>
                    <a:p>
                      <a:pPr marL="0" marR="0">
                        <a:spcBef>
                          <a:spcPts val="0"/>
                        </a:spcBef>
                        <a:spcAft>
                          <a:spcPts val="0"/>
                        </a:spcAft>
                      </a:pPr>
                      <a:r>
                        <a:rPr lang="en-US" sz="1600" b="1" dirty="0">
                          <a:solidFill>
                            <a:srgbClr val="000000"/>
                          </a:solidFill>
                          <a:effectLst/>
                          <a:latin typeface="Calibri"/>
                          <a:ea typeface="Calibri"/>
                        </a:rPr>
                        <a:t>Performance Parameter</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b="1" dirty="0">
                          <a:solidFill>
                            <a:srgbClr val="000000"/>
                          </a:solidFill>
                          <a:effectLst/>
                          <a:latin typeface="Calibri"/>
                          <a:ea typeface="Calibri"/>
                        </a:rPr>
                        <a:t>PIP</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b="1" dirty="0">
                          <a:solidFill>
                            <a:srgbClr val="000000"/>
                          </a:solidFill>
                          <a:effectLst/>
                          <a:latin typeface="Calibri"/>
                          <a:ea typeface="Calibri"/>
                        </a:rPr>
                        <a:t>PIP-II</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 </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9282">
                <a:tc>
                  <a:txBody>
                    <a:bodyPr/>
                    <a:lstStyle/>
                    <a:p>
                      <a:pPr marL="0" marR="0">
                        <a:spcBef>
                          <a:spcPts val="0"/>
                        </a:spcBef>
                        <a:spcAft>
                          <a:spcPts val="0"/>
                        </a:spcAft>
                      </a:pPr>
                      <a:r>
                        <a:rPr lang="en-US" sz="1600" dirty="0">
                          <a:solidFill>
                            <a:srgbClr val="000000"/>
                          </a:solidFill>
                          <a:effectLst/>
                          <a:latin typeface="Calibri"/>
                          <a:ea typeface="Calibri"/>
                        </a:rPr>
                        <a:t>Linac Beam Energy</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400</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800</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MeV</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9282">
                <a:tc>
                  <a:txBody>
                    <a:bodyPr/>
                    <a:lstStyle/>
                    <a:p>
                      <a:pPr marL="0" marR="0">
                        <a:spcBef>
                          <a:spcPts val="0"/>
                        </a:spcBef>
                        <a:spcAft>
                          <a:spcPts val="0"/>
                        </a:spcAft>
                      </a:pPr>
                      <a:r>
                        <a:rPr lang="en-US" sz="1600" dirty="0">
                          <a:solidFill>
                            <a:srgbClr val="000000"/>
                          </a:solidFill>
                          <a:effectLst/>
                          <a:latin typeface="Calibri"/>
                          <a:ea typeface="Calibri"/>
                        </a:rPr>
                        <a:t>Linac Beam Current</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25</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mA</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9282">
                <a:tc>
                  <a:txBody>
                    <a:bodyPr/>
                    <a:lstStyle/>
                    <a:p>
                      <a:pPr marL="0" marR="0">
                        <a:spcBef>
                          <a:spcPts val="0"/>
                        </a:spcBef>
                        <a:spcAft>
                          <a:spcPts val="0"/>
                        </a:spcAft>
                      </a:pPr>
                      <a:r>
                        <a:rPr lang="en-US" sz="1600" dirty="0">
                          <a:solidFill>
                            <a:srgbClr val="000000"/>
                          </a:solidFill>
                          <a:effectLst/>
                          <a:latin typeface="Calibri"/>
                          <a:ea typeface="Calibri"/>
                        </a:rPr>
                        <a:t>Linac Beam Pulse Length</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0.03</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0.54</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msec</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282">
                <a:tc>
                  <a:txBody>
                    <a:bodyPr/>
                    <a:lstStyle/>
                    <a:p>
                      <a:pPr marL="0" marR="0">
                        <a:spcBef>
                          <a:spcPts val="0"/>
                        </a:spcBef>
                        <a:spcAft>
                          <a:spcPts val="0"/>
                        </a:spcAft>
                      </a:pPr>
                      <a:r>
                        <a:rPr lang="en-US" sz="1600" dirty="0">
                          <a:solidFill>
                            <a:srgbClr val="000000"/>
                          </a:solidFill>
                          <a:effectLst/>
                          <a:latin typeface="Calibri"/>
                          <a:ea typeface="Calibri"/>
                        </a:rPr>
                        <a:t>Linac Pulse Repetition Rate</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15</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20</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Hz</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9282">
                <a:tc>
                  <a:txBody>
                    <a:bodyPr/>
                    <a:lstStyle/>
                    <a:p>
                      <a:pPr marL="0" marR="0" algn="l" defTabSz="457200" rtl="0" eaLnBrk="1" latinLnBrk="0" hangingPunct="1">
                        <a:spcBef>
                          <a:spcPts val="0"/>
                        </a:spcBef>
                        <a:spcAft>
                          <a:spcPts val="0"/>
                        </a:spcAft>
                      </a:pPr>
                      <a:r>
                        <a:rPr lang="en-US" sz="1600" kern="1200" dirty="0">
                          <a:solidFill>
                            <a:srgbClr val="000000"/>
                          </a:solidFill>
                          <a:effectLst/>
                          <a:latin typeface="Calibri"/>
                          <a:ea typeface="Calibri"/>
                          <a:cs typeface="+mn-cs"/>
                        </a:rPr>
                        <a:t>Linac Beam Power to Booster</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4</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defTabSz="457200" rtl="0" eaLnBrk="1" latinLnBrk="0" hangingPunct="1">
                        <a:spcBef>
                          <a:spcPts val="0"/>
                        </a:spcBef>
                        <a:spcAft>
                          <a:spcPts val="0"/>
                        </a:spcAft>
                      </a:pPr>
                      <a:r>
                        <a:rPr lang="en-US" sz="1600" kern="1200" dirty="0">
                          <a:solidFill>
                            <a:srgbClr val="000000"/>
                          </a:solidFill>
                          <a:effectLst/>
                          <a:latin typeface="Calibri"/>
                          <a:ea typeface="Calibri"/>
                          <a:cs typeface="+mn-cs"/>
                        </a:rPr>
                        <a:t>17</a:t>
                      </a:r>
                      <a:endParaRPr lang="en-US" sz="1600" kern="1200" dirty="0">
                        <a:solidFill>
                          <a:srgbClr val="FF0000"/>
                        </a:solidFill>
                        <a:effectLst/>
                        <a:latin typeface="Calibri"/>
                        <a:ea typeface="Calibri"/>
                        <a:cs typeface="+mn-cs"/>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457200" rtl="0" eaLnBrk="1" latinLnBrk="0" hangingPunct="1">
                        <a:spcBef>
                          <a:spcPts val="0"/>
                        </a:spcBef>
                        <a:spcAft>
                          <a:spcPts val="0"/>
                        </a:spcAft>
                      </a:pPr>
                      <a:r>
                        <a:rPr lang="en-US" sz="1600" kern="1200" dirty="0">
                          <a:solidFill>
                            <a:srgbClr val="000000"/>
                          </a:solidFill>
                          <a:effectLst/>
                          <a:latin typeface="Calibri"/>
                          <a:ea typeface="Calibri"/>
                          <a:cs typeface="+mn-cs"/>
                        </a:rPr>
                        <a:t>kW</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9282">
                <a:tc>
                  <a:txBody>
                    <a:bodyPr/>
                    <a:lstStyle/>
                    <a:p>
                      <a:pPr marL="0" marR="0">
                        <a:spcBef>
                          <a:spcPts val="0"/>
                        </a:spcBef>
                        <a:spcAft>
                          <a:spcPts val="0"/>
                        </a:spcAft>
                      </a:pPr>
                      <a:r>
                        <a:rPr lang="en-US" sz="1600" dirty="0">
                          <a:solidFill>
                            <a:srgbClr val="000000"/>
                          </a:solidFill>
                          <a:effectLst/>
                          <a:latin typeface="Calibri"/>
                          <a:ea typeface="Calibri"/>
                        </a:rPr>
                        <a:t>Linac</a:t>
                      </a:r>
                      <a:r>
                        <a:rPr lang="en-US" sz="1600" baseline="0" dirty="0">
                          <a:solidFill>
                            <a:srgbClr val="000000"/>
                          </a:solidFill>
                          <a:effectLst/>
                          <a:latin typeface="Calibri"/>
                          <a:ea typeface="Calibri"/>
                        </a:rPr>
                        <a:t> </a:t>
                      </a:r>
                      <a:r>
                        <a:rPr lang="en-US" sz="1600" dirty="0">
                          <a:solidFill>
                            <a:srgbClr val="000000"/>
                          </a:solidFill>
                          <a:effectLst/>
                          <a:latin typeface="Calibri"/>
                          <a:ea typeface="Calibri"/>
                        </a:rPr>
                        <a:t>Beam Power Capability (@&gt;10% Duty</a:t>
                      </a:r>
                      <a:r>
                        <a:rPr lang="en-US" sz="1600" baseline="0" dirty="0">
                          <a:solidFill>
                            <a:srgbClr val="000000"/>
                          </a:solidFill>
                          <a:effectLst/>
                          <a:latin typeface="Calibri"/>
                          <a:ea typeface="Calibri"/>
                        </a:rPr>
                        <a:t> Factor)</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4</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~200</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kW</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9282">
                <a:tc>
                  <a:txBody>
                    <a:bodyPr/>
                    <a:lstStyle/>
                    <a:p>
                      <a:pPr marL="0" marR="0">
                        <a:spcBef>
                          <a:spcPts val="0"/>
                        </a:spcBef>
                        <a:spcAft>
                          <a:spcPts val="0"/>
                        </a:spcAft>
                      </a:pPr>
                      <a:r>
                        <a:rPr lang="en-US" sz="1600" kern="1200" dirty="0">
                          <a:solidFill>
                            <a:srgbClr val="000000"/>
                          </a:solidFill>
                          <a:effectLst/>
                          <a:latin typeface="Calibri"/>
                          <a:ea typeface="Calibri"/>
                          <a:cs typeface="+mn-cs"/>
                        </a:rPr>
                        <a:t>Mu2e Upgrade Potential (800 MeV)</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kern="1200" dirty="0">
                          <a:solidFill>
                            <a:srgbClr val="404040"/>
                          </a:solidFill>
                          <a:effectLst/>
                          <a:latin typeface="Calibri" pitchFamily="34" charset="0"/>
                          <a:ea typeface="Calibri"/>
                          <a:cs typeface="+mn-cs"/>
                        </a:rPr>
                        <a:t>NA</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kern="1200" dirty="0">
                          <a:solidFill>
                            <a:srgbClr val="000000"/>
                          </a:solidFill>
                          <a:effectLst/>
                          <a:latin typeface="Calibri"/>
                          <a:ea typeface="Calibri"/>
                          <a:cs typeface="+mn-cs"/>
                        </a:rPr>
                        <a:t>&gt;100*</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kern="1200" dirty="0">
                          <a:solidFill>
                            <a:srgbClr val="000000"/>
                          </a:solidFill>
                          <a:effectLst/>
                          <a:latin typeface="Calibri"/>
                          <a:ea typeface="Calibri"/>
                          <a:cs typeface="+mn-cs"/>
                        </a:rPr>
                        <a:t>kW</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9282">
                <a:tc>
                  <a:txBody>
                    <a:bodyPr/>
                    <a:lstStyle/>
                    <a:p>
                      <a:pPr marL="0" marR="0">
                        <a:spcBef>
                          <a:spcPts val="0"/>
                        </a:spcBef>
                        <a:spcAft>
                          <a:spcPts val="0"/>
                        </a:spcAft>
                      </a:pPr>
                      <a:r>
                        <a:rPr lang="en-US" sz="1600" dirty="0">
                          <a:solidFill>
                            <a:srgbClr val="000000"/>
                          </a:solidFill>
                          <a:effectLst/>
                          <a:latin typeface="Calibri"/>
                          <a:ea typeface="Calibri"/>
                        </a:rPr>
                        <a:t>Booster Protons per Pulse </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indent="0" algn="r" defTabSz="457200" rtl="0" eaLnBrk="1" fontAlgn="auto" latinLnBrk="0" hangingPunct="1">
                        <a:lnSpc>
                          <a:spcPct val="100000"/>
                        </a:lnSpc>
                        <a:spcBef>
                          <a:spcPts val="0"/>
                        </a:spcBef>
                        <a:spcAft>
                          <a:spcPts val="0"/>
                        </a:spcAft>
                        <a:buClrTx/>
                        <a:buSzTx/>
                        <a:buFontTx/>
                        <a:buNone/>
                        <a:tabLst/>
                        <a:defRPr/>
                      </a:pPr>
                      <a:r>
                        <a:rPr lang="en-US" sz="1600" dirty="0">
                          <a:solidFill>
                            <a:srgbClr val="404040"/>
                          </a:solidFill>
                          <a:effectLst/>
                          <a:latin typeface="Calibri"/>
                          <a:ea typeface="Calibri"/>
                        </a:rPr>
                        <a:t>4.3×10</a:t>
                      </a:r>
                      <a:r>
                        <a:rPr lang="en-US" sz="1600" baseline="30000" dirty="0">
                          <a:solidFill>
                            <a:srgbClr val="404040"/>
                          </a:solidFill>
                          <a:effectLst/>
                          <a:latin typeface="Calibri"/>
                          <a:ea typeface="Calibri"/>
                        </a:rPr>
                        <a:t>12</a:t>
                      </a:r>
                      <a:endParaRPr lang="en-US" sz="1600" dirty="0">
                        <a:solidFill>
                          <a:srgbClr val="404040"/>
                        </a:solidFill>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6.5×10</a:t>
                      </a:r>
                      <a:r>
                        <a:rPr lang="en-US" sz="1600" baseline="30000" dirty="0">
                          <a:solidFill>
                            <a:srgbClr val="000000"/>
                          </a:solidFill>
                          <a:effectLst/>
                          <a:latin typeface="Calibri"/>
                          <a:ea typeface="Calibri"/>
                        </a:rPr>
                        <a:t>12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 </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9282">
                <a:tc>
                  <a:txBody>
                    <a:bodyPr/>
                    <a:lstStyle/>
                    <a:p>
                      <a:pPr marL="0" marR="0">
                        <a:spcBef>
                          <a:spcPts val="0"/>
                        </a:spcBef>
                        <a:spcAft>
                          <a:spcPts val="0"/>
                        </a:spcAft>
                      </a:pPr>
                      <a:r>
                        <a:rPr lang="en-US" sz="1600" dirty="0">
                          <a:solidFill>
                            <a:srgbClr val="000000"/>
                          </a:solidFill>
                          <a:effectLst/>
                          <a:latin typeface="Calibri"/>
                          <a:ea typeface="Calibri"/>
                        </a:rPr>
                        <a:t>Booster Pulse Repetition Rate</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15</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20</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Hz</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9282">
                <a:tc>
                  <a:txBody>
                    <a:bodyPr/>
                    <a:lstStyle/>
                    <a:p>
                      <a:pPr marL="0" marR="0">
                        <a:spcBef>
                          <a:spcPts val="0"/>
                        </a:spcBef>
                        <a:spcAft>
                          <a:spcPts val="0"/>
                        </a:spcAft>
                      </a:pPr>
                      <a:r>
                        <a:rPr lang="en-US" sz="1600" dirty="0">
                          <a:solidFill>
                            <a:srgbClr val="000000"/>
                          </a:solidFill>
                          <a:effectLst/>
                          <a:latin typeface="Calibri"/>
                          <a:ea typeface="Calibri"/>
                        </a:rPr>
                        <a:t>Booster Beam Power @ 8 GeV</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80</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166</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kW</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9282">
                <a:tc>
                  <a:txBody>
                    <a:bodyPr/>
                    <a:lstStyle/>
                    <a:p>
                      <a:pPr marL="0" marR="0">
                        <a:spcBef>
                          <a:spcPts val="0"/>
                        </a:spcBef>
                        <a:spcAft>
                          <a:spcPts val="0"/>
                        </a:spcAft>
                      </a:pPr>
                      <a:r>
                        <a:rPr lang="en-US" sz="1600" dirty="0">
                          <a:solidFill>
                            <a:srgbClr val="000000"/>
                          </a:solidFill>
                          <a:effectLst/>
                          <a:latin typeface="Calibri"/>
                          <a:ea typeface="Calibri"/>
                        </a:rPr>
                        <a:t>Beam Power to 8 GeV Program (max)</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32</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83</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kW</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9282">
                <a:tc>
                  <a:txBody>
                    <a:bodyPr/>
                    <a:lstStyle/>
                    <a:p>
                      <a:pPr marL="0" marR="0">
                        <a:spcBef>
                          <a:spcPts val="0"/>
                        </a:spcBef>
                        <a:spcAft>
                          <a:spcPts val="0"/>
                        </a:spcAft>
                      </a:pPr>
                      <a:r>
                        <a:rPr lang="en-US" sz="1600" dirty="0">
                          <a:solidFill>
                            <a:srgbClr val="000000"/>
                          </a:solidFill>
                          <a:effectLst/>
                          <a:latin typeface="Calibri"/>
                          <a:ea typeface="Calibri"/>
                        </a:rPr>
                        <a:t>Main Injector Protons per Pulse</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indent="0" algn="r" defTabSz="457200" rtl="0" eaLnBrk="1" fontAlgn="auto" latinLnBrk="0" hangingPunct="1">
                        <a:lnSpc>
                          <a:spcPct val="100000"/>
                        </a:lnSpc>
                        <a:spcBef>
                          <a:spcPts val="0"/>
                        </a:spcBef>
                        <a:spcAft>
                          <a:spcPts val="0"/>
                        </a:spcAft>
                        <a:buClrTx/>
                        <a:buSzTx/>
                        <a:buFontTx/>
                        <a:buNone/>
                        <a:tabLst/>
                        <a:defRPr/>
                      </a:pPr>
                      <a:r>
                        <a:rPr lang="en-US" sz="1600" dirty="0">
                          <a:solidFill>
                            <a:srgbClr val="404040"/>
                          </a:solidFill>
                          <a:effectLst/>
                          <a:latin typeface="Calibri"/>
                          <a:ea typeface="Calibri"/>
                        </a:rPr>
                        <a:t>4.9×10</a:t>
                      </a:r>
                      <a:r>
                        <a:rPr lang="en-US" sz="1600" baseline="30000" dirty="0">
                          <a:solidFill>
                            <a:srgbClr val="404040"/>
                          </a:solidFill>
                          <a:effectLst/>
                          <a:latin typeface="Calibri"/>
                          <a:ea typeface="Calibri"/>
                        </a:rPr>
                        <a:t>13</a:t>
                      </a:r>
                      <a:endParaRPr lang="en-US" sz="1600" dirty="0">
                        <a:solidFill>
                          <a:srgbClr val="404040"/>
                        </a:solidFill>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7.5×10</a:t>
                      </a:r>
                      <a:r>
                        <a:rPr lang="en-US" sz="1600" baseline="30000" dirty="0">
                          <a:solidFill>
                            <a:srgbClr val="000000"/>
                          </a:solidFill>
                          <a:effectLst/>
                          <a:latin typeface="Calibri"/>
                          <a:ea typeface="Calibri"/>
                        </a:rPr>
                        <a:t>13</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 </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9282">
                <a:tc>
                  <a:txBody>
                    <a:bodyPr/>
                    <a:lstStyle/>
                    <a:p>
                      <a:pPr marL="0" marR="0">
                        <a:spcBef>
                          <a:spcPts val="0"/>
                        </a:spcBef>
                        <a:spcAft>
                          <a:spcPts val="0"/>
                        </a:spcAft>
                      </a:pPr>
                      <a:r>
                        <a:rPr lang="en-US" sz="1600" dirty="0">
                          <a:solidFill>
                            <a:srgbClr val="000000"/>
                          </a:solidFill>
                          <a:effectLst/>
                          <a:latin typeface="Calibri"/>
                          <a:ea typeface="Calibri"/>
                        </a:rPr>
                        <a:t>Main Injector Cycle Time @ 60-120 GeV</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1.33**</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0.7-1.2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sec</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09282">
                <a:tc>
                  <a:txBody>
                    <a:bodyPr/>
                    <a:lstStyle/>
                    <a:p>
                      <a:pPr marL="0" marR="0">
                        <a:spcBef>
                          <a:spcPts val="0"/>
                        </a:spcBef>
                        <a:spcAft>
                          <a:spcPts val="0"/>
                        </a:spcAft>
                      </a:pPr>
                      <a:r>
                        <a:rPr lang="en-US" sz="1600" dirty="0">
                          <a:solidFill>
                            <a:srgbClr val="000000"/>
                          </a:solidFill>
                          <a:effectLst/>
                          <a:latin typeface="Calibri"/>
                          <a:ea typeface="Calibri"/>
                        </a:rPr>
                        <a:t>LBNF Beam Power @ 60-120 GeV</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0.7**</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1.0-1.2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MW</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09282">
                <a:tc>
                  <a:txBody>
                    <a:bodyPr/>
                    <a:lstStyle/>
                    <a:p>
                      <a:pPr marL="0" marR="0">
                        <a:spcBef>
                          <a:spcPts val="0"/>
                        </a:spcBef>
                        <a:spcAft>
                          <a:spcPts val="0"/>
                        </a:spcAft>
                      </a:pPr>
                      <a:r>
                        <a:rPr lang="en-US" sz="1600" dirty="0">
                          <a:solidFill>
                            <a:srgbClr val="000000"/>
                          </a:solidFill>
                          <a:effectLst/>
                          <a:latin typeface="Calibri"/>
                          <a:ea typeface="Calibri"/>
                        </a:rPr>
                        <a:t>LBNF Upgrade Potential @ 60-120 GeV</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404040"/>
                          </a:solidFill>
                          <a:effectLst/>
                          <a:latin typeface="Calibri" pitchFamily="34" charset="0"/>
                          <a:ea typeface="Calibri"/>
                        </a:rPr>
                        <a:t>NA</a:t>
                      </a: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4930" algn="r">
                        <a:spcBef>
                          <a:spcPts val="0"/>
                        </a:spcBef>
                        <a:spcAft>
                          <a:spcPts val="0"/>
                        </a:spcAft>
                      </a:pPr>
                      <a:r>
                        <a:rPr lang="en-US" sz="1600" dirty="0">
                          <a:solidFill>
                            <a:srgbClr val="000000"/>
                          </a:solidFill>
                          <a:effectLst/>
                          <a:latin typeface="Calibri"/>
                          <a:ea typeface="Calibri"/>
                        </a:rPr>
                        <a:t>&gt;2</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solidFill>
                            <a:srgbClr val="000000"/>
                          </a:solidFill>
                          <a:effectLst/>
                          <a:latin typeface="Calibri"/>
                          <a:ea typeface="Calibri"/>
                        </a:rPr>
                        <a:t>MW</a:t>
                      </a:r>
                      <a:endParaRPr lang="en-US" sz="1600" dirty="0">
                        <a:effectLst/>
                        <a:latin typeface="Times New Roman"/>
                        <a:ea typeface="Calibri"/>
                      </a:endParaRPr>
                    </a:p>
                  </a:txBody>
                  <a:tcPr marL="128306" marR="1283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08064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3" name="Content Placeholder 2"/>
          <p:cNvSpPr>
            <a:spLocks noGrp="1"/>
          </p:cNvSpPr>
          <p:nvPr>
            <p:ph idx="1"/>
          </p:nvPr>
        </p:nvSpPr>
        <p:spPr>
          <a:xfrm>
            <a:off x="262065" y="1003722"/>
            <a:ext cx="8672512" cy="5360658"/>
          </a:xfrm>
        </p:spPr>
        <p:txBody>
          <a:bodyPr>
            <a:normAutofit fontScale="92500" lnSpcReduction="20000"/>
          </a:bodyPr>
          <a:lstStyle/>
          <a:p>
            <a:pPr marL="0" lvl="0" indent="0">
              <a:buNone/>
            </a:pPr>
            <a:r>
              <a:rPr lang="en-US" dirty="0"/>
              <a:t>The scope of PIP-II includes all management, permitting, design, development, fabrication, construction, and procurement activities associated with the construction and commissioning of:</a:t>
            </a:r>
          </a:p>
          <a:p>
            <a:pPr lvl="0">
              <a:spcBef>
                <a:spcPts val="1200"/>
              </a:spcBef>
            </a:pPr>
            <a:r>
              <a:rPr lang="en-US" dirty="0"/>
              <a:t>An 800-MeV superconducting </a:t>
            </a:r>
            <a:r>
              <a:rPr lang="en-US" dirty="0" err="1"/>
              <a:t>linac</a:t>
            </a:r>
            <a:r>
              <a:rPr lang="en-US" dirty="0"/>
              <a:t>, constructed of CW-capable accelerating structures and </a:t>
            </a:r>
            <a:r>
              <a:rPr lang="en-US" dirty="0" err="1"/>
              <a:t>cryomodules</a:t>
            </a:r>
            <a:r>
              <a:rPr lang="en-US" dirty="0"/>
              <a:t>, operating with a peak current of 2 mA and a beam duty factor of 1.1%;</a:t>
            </a:r>
          </a:p>
          <a:p>
            <a:pPr lvl="0">
              <a:spcBef>
                <a:spcPts val="1200"/>
              </a:spcBef>
            </a:pPr>
            <a:r>
              <a:rPr lang="en-US" dirty="0"/>
              <a:t>Beam transport from the end of the SC </a:t>
            </a:r>
            <a:r>
              <a:rPr lang="en-US" dirty="0" err="1"/>
              <a:t>Linac</a:t>
            </a:r>
            <a:r>
              <a:rPr lang="en-US" dirty="0"/>
              <a:t> to the new Booster injection point, and to a new 800-MeV beam dump;</a:t>
            </a:r>
          </a:p>
          <a:p>
            <a:pPr lvl="0">
              <a:spcBef>
                <a:spcPts val="1200"/>
              </a:spcBef>
            </a:pPr>
            <a:r>
              <a:rPr lang="en-US" dirty="0"/>
              <a:t>Upgrades to the Booster to accommodate 800-MeV injection, and acceleration of 6.5×10</a:t>
            </a:r>
            <a:r>
              <a:rPr lang="en-US" baseline="30000" dirty="0"/>
              <a:t>12</a:t>
            </a:r>
            <a:r>
              <a:rPr lang="en-US" dirty="0"/>
              <a:t> protons per pulse;</a:t>
            </a:r>
          </a:p>
          <a:p>
            <a:pPr lvl="0">
              <a:spcBef>
                <a:spcPts val="1200"/>
              </a:spcBef>
            </a:pPr>
            <a:r>
              <a:rPr lang="en-US" dirty="0"/>
              <a:t>Upgrades to the Recycler to accommodate slip-stacking of 7.7×10</a:t>
            </a:r>
            <a:r>
              <a:rPr lang="en-US" baseline="30000" dirty="0"/>
              <a:t>13</a:t>
            </a:r>
            <a:r>
              <a:rPr lang="en-US" dirty="0"/>
              <a:t> protons delivered in twelve Booster batches;</a:t>
            </a:r>
          </a:p>
          <a:p>
            <a:pPr lvl="0">
              <a:spcBef>
                <a:spcPts val="1200"/>
              </a:spcBef>
            </a:pPr>
            <a:r>
              <a:rPr lang="en-US" dirty="0"/>
              <a:t>Upgrades to the Main Injector to accommodate acceleration of 7.5×10</a:t>
            </a:r>
            <a:r>
              <a:rPr lang="en-US" baseline="30000" dirty="0"/>
              <a:t>13</a:t>
            </a:r>
            <a:r>
              <a:rPr lang="en-US" dirty="0"/>
              <a:t> protons per pulse to 120 GeV with a 1.2 second cycle time, and to 60 GeV with a 0.7 second cycle time.</a:t>
            </a:r>
          </a:p>
          <a:p>
            <a:pPr lvl="0">
              <a:spcBef>
                <a:spcPts val="1200"/>
              </a:spcBef>
            </a:pPr>
            <a:r>
              <a:rPr lang="en-US" dirty="0"/>
              <a:t>All associated conventional facilities and infrastructure</a:t>
            </a:r>
          </a:p>
          <a:p>
            <a:pPr lvl="1"/>
            <a:endParaRPr lang="en-US" dirty="0"/>
          </a:p>
          <a:p>
            <a:pPr lvl="1"/>
            <a:endParaRPr lang="en-US" dirty="0"/>
          </a:p>
          <a:p>
            <a:pPr lvl="1"/>
            <a:endParaRPr lang="en-US" dirty="0"/>
          </a:p>
          <a:p>
            <a:pPr lvl="1"/>
            <a:endParaRPr lang="en-US" dirty="0"/>
          </a:p>
          <a:p>
            <a:endParaRPr lang="en-US" dirty="0"/>
          </a:p>
          <a:p>
            <a:pPr lvl="1"/>
            <a:endParaRPr lang="en-US" dirty="0"/>
          </a:p>
        </p:txBody>
      </p:sp>
      <p:sp>
        <p:nvSpPr>
          <p:cNvPr id="4" name="Footer Placeholder 3"/>
          <p:cNvSpPr>
            <a:spLocks noGrp="1"/>
          </p:cNvSpPr>
          <p:nvPr>
            <p:ph type="ftr" sz="quarter" idx="11"/>
          </p:nvPr>
        </p:nvSpPr>
        <p:spPr/>
        <p:txBody>
          <a:bodyPr/>
          <a:lstStyle/>
          <a:p>
            <a:r>
              <a:rPr lang="en-US" dirty="0"/>
              <a:t>S. Holmes | Intro to PIP-II</a:t>
            </a:r>
          </a:p>
        </p:txBody>
      </p:sp>
      <p:sp>
        <p:nvSpPr>
          <p:cNvPr id="5" name="Slide Number Placeholder 4"/>
          <p:cNvSpPr>
            <a:spLocks noGrp="1"/>
          </p:cNvSpPr>
          <p:nvPr>
            <p:ph type="sldNum" sz="quarter" idx="12"/>
          </p:nvPr>
        </p:nvSpPr>
        <p:spPr/>
        <p:txBody>
          <a:bodyPr/>
          <a:lstStyle/>
          <a:p>
            <a:fld id="{4D59C847-7DCE-6D4A-BE87-C05B68FF72A7}" type="slidenum">
              <a:rPr lang="en-US" smtClean="0"/>
              <a:pPr/>
              <a:t>9</a:t>
            </a:fld>
            <a:endParaRPr lang="en-US" dirty="0"/>
          </a:p>
          <a:p>
            <a:endParaRPr lang="en-US" dirty="0"/>
          </a:p>
        </p:txBody>
      </p:sp>
      <p:sp>
        <p:nvSpPr>
          <p:cNvPr id="10" name="Date Placeholder 9"/>
          <p:cNvSpPr>
            <a:spLocks noGrp="1"/>
          </p:cNvSpPr>
          <p:nvPr>
            <p:ph type="dt" sz="half" idx="10"/>
          </p:nvPr>
        </p:nvSpPr>
        <p:spPr/>
        <p:txBody>
          <a:bodyPr/>
          <a:lstStyle/>
          <a:p>
            <a:r>
              <a:rPr lang="en-US"/>
              <a:t>11/15/2016</a:t>
            </a:r>
            <a:endParaRPr lang="en-US" dirty="0"/>
          </a:p>
        </p:txBody>
      </p:sp>
      <p:sp>
        <p:nvSpPr>
          <p:cNvPr id="7" name="TextBox 6"/>
          <p:cNvSpPr txBox="1"/>
          <p:nvPr/>
        </p:nvSpPr>
        <p:spPr>
          <a:xfrm>
            <a:off x="6868555" y="19606"/>
            <a:ext cx="2037976" cy="400110"/>
          </a:xfrm>
          <a:prstGeom prst="rect">
            <a:avLst/>
          </a:prstGeom>
          <a:solidFill>
            <a:srgbClr val="004C97"/>
          </a:solidFill>
        </p:spPr>
        <p:txBody>
          <a:bodyPr wrap="square" rtlCol="0">
            <a:spAutoFit/>
          </a:bodyPr>
          <a:lstStyle/>
          <a:p>
            <a:r>
              <a:rPr lang="en-US" sz="2000" dirty="0">
                <a:solidFill>
                  <a:schemeClr val="bg1"/>
                </a:solidFill>
                <a:latin typeface="Helvetica" panose="020B0604020202020204" pitchFamily="34" charset="0"/>
                <a:cs typeface="Helvetica" panose="020B0604020202020204" pitchFamily="34" charset="0"/>
              </a:rPr>
              <a:t>Charge</a:t>
            </a:r>
            <a:r>
              <a:rPr lang="en-US" sz="2000" baseline="0" dirty="0">
                <a:solidFill>
                  <a:schemeClr val="bg1"/>
                </a:solidFill>
                <a:latin typeface="Helvetica" panose="020B0604020202020204" pitchFamily="34" charset="0"/>
                <a:cs typeface="Helvetica" panose="020B0604020202020204" pitchFamily="34" charset="0"/>
              </a:rPr>
              <a:t> Item: #2</a:t>
            </a:r>
            <a:endParaRPr lang="en-US" sz="20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95207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5110</TotalTime>
  <Words>3260</Words>
  <Application>Microsoft Office PowerPoint</Application>
  <PresentationFormat>On-screen Show (4:3)</PresentationFormat>
  <Paragraphs>722</Paragraphs>
  <Slides>34</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ＭＳ Ｐゴシック</vt:lpstr>
      <vt:lpstr>Arial</vt:lpstr>
      <vt:lpstr>Calibri</vt:lpstr>
      <vt:lpstr>Cambria Math</vt:lpstr>
      <vt:lpstr>Geneva</vt:lpstr>
      <vt:lpstr>Helvetica</vt:lpstr>
      <vt:lpstr>Rockwell</vt:lpstr>
      <vt:lpstr>Symbol</vt:lpstr>
      <vt:lpstr>Times New Roman</vt:lpstr>
      <vt:lpstr>Wingdings</vt:lpstr>
      <vt:lpstr>Fermilab_PPT_090815</vt:lpstr>
      <vt:lpstr>PowerPoint Presentation</vt:lpstr>
      <vt:lpstr>Steve Holmes</vt:lpstr>
      <vt:lpstr>Charge Elements</vt:lpstr>
      <vt:lpstr>Since June 2015 IPR</vt:lpstr>
      <vt:lpstr>Goals/Mission Need</vt:lpstr>
      <vt:lpstr>Proposed Technical Approach</vt:lpstr>
      <vt:lpstr>Proposed Technical Approach/Site Layout</vt:lpstr>
      <vt:lpstr>Performance  Goals</vt:lpstr>
      <vt:lpstr>Scope</vt:lpstr>
      <vt:lpstr>Scope/Technology Map</vt:lpstr>
      <vt:lpstr>R&amp;D</vt:lpstr>
      <vt:lpstr>R&amp;D Strategy</vt:lpstr>
      <vt:lpstr>R&amp;D: PIP-II Injector Test</vt:lpstr>
      <vt:lpstr>Cost Range</vt:lpstr>
      <vt:lpstr>Schedule</vt:lpstr>
      <vt:lpstr>High Level Schedule</vt:lpstr>
      <vt:lpstr>Schedule/Funding Profile</vt:lpstr>
      <vt:lpstr>Organization</vt:lpstr>
      <vt:lpstr>Organization</vt:lpstr>
      <vt:lpstr>Project Strategy/Staffing Requirements </vt:lpstr>
      <vt:lpstr>ESH</vt:lpstr>
      <vt:lpstr>International Partners/India</vt:lpstr>
      <vt:lpstr>Other Partners/Europe</vt:lpstr>
      <vt:lpstr>Summary</vt:lpstr>
      <vt:lpstr>Summary</vt:lpstr>
      <vt:lpstr>Backups</vt:lpstr>
      <vt:lpstr>Design Criteria</vt:lpstr>
      <vt:lpstr>Cost Estimate</vt:lpstr>
      <vt:lpstr>Future Directions</vt:lpstr>
      <vt:lpstr>PIP-II and Next Generation Mu2e</vt:lpstr>
      <vt:lpstr>PIP-II and Next Generation Mu2e</vt:lpstr>
      <vt:lpstr>PIP-III (~2030)</vt:lpstr>
      <vt:lpstr>Possible Parameters for post-PIP-II Complex</vt:lpstr>
      <vt:lpstr>PIP-III (~2030)</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 Holmes x3988,3211 05964N</dc:creator>
  <cp:lastModifiedBy>Stephen D Holmes</cp:lastModifiedBy>
  <cp:revision>135</cp:revision>
  <cp:lastPrinted>2016-10-27T20:26:53Z</cp:lastPrinted>
  <dcterms:created xsi:type="dcterms:W3CDTF">2016-07-25T19:56:26Z</dcterms:created>
  <dcterms:modified xsi:type="dcterms:W3CDTF">2016-11-11T22:54:04Z</dcterms:modified>
</cp:coreProperties>
</file>