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304" r:id="rId3"/>
    <p:sldId id="288" r:id="rId4"/>
    <p:sldId id="289" r:id="rId5"/>
    <p:sldId id="30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3" r:id="rId15"/>
    <p:sldId id="299" r:id="rId16"/>
    <p:sldId id="300" r:id="rId17"/>
    <p:sldId id="301" r:id="rId18"/>
    <p:sldId id="302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4E4E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74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06" y="10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show</a:t>
            </a:r>
            <a:r>
              <a:rPr lang="en-US" baseline="0" dirty="0"/>
              <a:t> theses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1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5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99179" y="6065587"/>
            <a:ext cx="1147625" cy="62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285244" y="6495482"/>
            <a:ext cx="81041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533" y="6495482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47419" y="6490692"/>
            <a:ext cx="78430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9741" y="6495481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140633" y="6484823"/>
            <a:ext cx="89803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91144" y="6484823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Shekhar Mishra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34631" y="6487548"/>
            <a:ext cx="813534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295" y="6489894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Shekhar Mishra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5111" y="6491466"/>
            <a:ext cx="786964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4110" y="6495481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298270" y="6491467"/>
            <a:ext cx="802595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54693" y="6495482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257500" y="649554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9214" y="6504213"/>
            <a:ext cx="573578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24007" y="6491467"/>
            <a:ext cx="89680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90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Shekhar Mishra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ifc.fnal.gov/files/muos/Implementing%20Agreement%20Discovery%20Scienc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ifc.fnal.gov/muos-agreements.html" TargetMode="External"/><Relationship Id="rId2" Type="http://schemas.openxmlformats.org/officeDocument/2006/relationships/hyperlink" Target="iifc.fnal.gov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bnf.fnal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hyperlink" Target="http://www.dunescience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getFile.py/access?contribId=3&amp;resId=0&amp;materialId=0&amp;confId=130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ifc.fnal.gov/files/muos/DOE-DAE%20Project%20Annex%20I-signe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iifc.fnal.gov/files/muos/DOE-DAE%20Joint%20RnD%20Documen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4075659"/>
            <a:ext cx="8588722" cy="6641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International Collaboration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9718" y="4941116"/>
            <a:ext cx="7920486" cy="1191170"/>
          </a:xfrm>
        </p:spPr>
        <p:txBody>
          <a:bodyPr>
            <a:noAutofit/>
          </a:bodyPr>
          <a:lstStyle/>
          <a:p>
            <a:r>
              <a:rPr lang="en-US" sz="2400" b="0" dirty="0"/>
              <a:t>Shekhar Mishra	</a:t>
            </a:r>
          </a:p>
          <a:p>
            <a:r>
              <a:rPr lang="en-US" sz="1800" b="0" dirty="0"/>
              <a:t>DOE Independent Project Review of PIP-II</a:t>
            </a:r>
          </a:p>
          <a:p>
            <a:r>
              <a:rPr lang="en-US" sz="1800" b="0" dirty="0"/>
              <a:t>15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25827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04948" y="4936026"/>
            <a:ext cx="4431960" cy="1317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4949" y="926317"/>
            <a:ext cx="4431959" cy="398343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54" y="926317"/>
            <a:ext cx="4539049" cy="5334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2"/>
          </p:nvPr>
        </p:nvSpPr>
        <p:spPr>
          <a:xfrm>
            <a:off x="4646138" y="5007040"/>
            <a:ext cx="4170404" cy="125427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DAE Developed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325 </a:t>
            </a:r>
            <a:r>
              <a:rPr lang="en-US" b="0" dirty="0"/>
              <a:t>MHz Solid State RF Amplifier		</a:t>
            </a:r>
            <a:endParaRPr lang="en-US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650 MHz Solid State RF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Warm Magnets</a:t>
            </a:r>
            <a:r>
              <a:rPr lang="en-US" dirty="0">
                <a:solidFill>
                  <a:schemeClr val="tx1"/>
                </a:solidFill>
              </a:rPr>
              <a:t>					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7"/>
          </p:nvPr>
        </p:nvSpPr>
        <p:spPr>
          <a:xfrm>
            <a:off x="123566" y="1032022"/>
            <a:ext cx="4316627" cy="52585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Fermilab (US) Developed Technology </a:t>
            </a: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900" dirty="0">
                <a:solidFill>
                  <a:schemeClr val="tx1"/>
                </a:solidFill>
              </a:rPr>
              <a:t>PIP-II Accelerator Design (Pulsed and CW)</a:t>
            </a:r>
          </a:p>
          <a:p>
            <a:r>
              <a:rPr lang="en-US" sz="2900" dirty="0">
                <a:solidFill>
                  <a:schemeClr val="tx1"/>
                </a:solidFill>
              </a:rPr>
              <a:t>Warm Front End (Source and RFQ)</a:t>
            </a:r>
          </a:p>
          <a:p>
            <a:r>
              <a:rPr lang="en-US" sz="2900" dirty="0">
                <a:solidFill>
                  <a:schemeClr val="tx1"/>
                </a:solidFill>
              </a:rPr>
              <a:t>Half Wave Resonator Cavity and Cryomodule</a:t>
            </a:r>
          </a:p>
          <a:p>
            <a:r>
              <a:rPr lang="en-US" sz="2900" dirty="0">
                <a:solidFill>
                  <a:schemeClr val="tx1"/>
                </a:solidFill>
              </a:rPr>
              <a:t>162.5 MHz RF Source</a:t>
            </a:r>
          </a:p>
          <a:p>
            <a:r>
              <a:rPr lang="en-US" sz="2900" dirty="0">
                <a:solidFill>
                  <a:schemeClr val="tx1"/>
                </a:solidFill>
              </a:rPr>
              <a:t>SRF Infrastructure for Cavity and Cryomodule fabrication, tuning and processing techniques, and low and high power testing</a:t>
            </a:r>
          </a:p>
          <a:p>
            <a:r>
              <a:rPr lang="en-US" sz="2900" dirty="0">
                <a:solidFill>
                  <a:schemeClr val="tx1"/>
                </a:solidFill>
              </a:rPr>
              <a:t>SSR1 Cavity and Cryomodule Design</a:t>
            </a:r>
          </a:p>
          <a:p>
            <a:r>
              <a:rPr lang="en-US" sz="2900" dirty="0">
                <a:solidFill>
                  <a:schemeClr val="tx1"/>
                </a:solidFill>
              </a:rPr>
              <a:t>HB650 Dressed Cavity</a:t>
            </a:r>
          </a:p>
          <a:p>
            <a:r>
              <a:rPr lang="en-US" sz="2900" dirty="0">
                <a:solidFill>
                  <a:schemeClr val="tx1"/>
                </a:solidFill>
              </a:rPr>
              <a:t>325 and 650 MHz Power Couplers and Power Distribution</a:t>
            </a:r>
          </a:p>
          <a:p>
            <a:r>
              <a:rPr lang="en-US" sz="2900" dirty="0">
                <a:solidFill>
                  <a:schemeClr val="tx1"/>
                </a:solidFill>
              </a:rPr>
              <a:t>Resonance Control of the SRF Cavity</a:t>
            </a:r>
          </a:p>
          <a:p>
            <a:r>
              <a:rPr lang="en-US" sz="2900" dirty="0">
                <a:solidFill>
                  <a:schemeClr val="tx1"/>
                </a:solidFill>
              </a:rPr>
              <a:t>Cryogenic Technology</a:t>
            </a:r>
            <a:r>
              <a:rPr lang="en-US" sz="2600" dirty="0">
                <a:solidFill>
                  <a:schemeClr val="tx1"/>
                </a:solidFill>
              </a:rPr>
              <a:t>	</a:t>
            </a:r>
            <a:endParaRPr lang="en-US" sz="2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8"/>
          </p:nvPr>
        </p:nvSpPr>
        <p:spPr>
          <a:xfrm>
            <a:off x="4744995" y="1086379"/>
            <a:ext cx="4170405" cy="37492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Jointly (IIFC) Developed Technology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</a:rPr>
              <a:t>		 	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300" dirty="0">
                <a:solidFill>
                  <a:schemeClr val="tx1"/>
                </a:solidFill>
              </a:rPr>
              <a:t>SSR2 Cavity and Cryomodule Design</a:t>
            </a:r>
          </a:p>
          <a:p>
            <a:r>
              <a:rPr lang="en-US" sz="2300" dirty="0">
                <a:solidFill>
                  <a:schemeClr val="tx1"/>
                </a:solidFill>
              </a:rPr>
              <a:t>SSR2 Solenoid Magnets			</a:t>
            </a:r>
          </a:p>
          <a:p>
            <a:r>
              <a:rPr lang="en-US" sz="2300" dirty="0">
                <a:solidFill>
                  <a:schemeClr val="tx1"/>
                </a:solidFill>
              </a:rPr>
              <a:t>LB650 Dressed Cavity				 </a:t>
            </a:r>
          </a:p>
          <a:p>
            <a:r>
              <a:rPr lang="en-US" sz="2300" dirty="0">
                <a:solidFill>
                  <a:schemeClr val="tx2"/>
                </a:solidFill>
              </a:rPr>
              <a:t>650 Cryomodule Design</a:t>
            </a:r>
            <a:r>
              <a:rPr lang="en-US" sz="2300" dirty="0"/>
              <a:t>	</a:t>
            </a:r>
            <a:r>
              <a:rPr lang="en-US" sz="2300" dirty="0">
                <a:solidFill>
                  <a:schemeClr val="tx2"/>
                </a:solidFill>
              </a:rPr>
              <a:t>                </a:t>
            </a:r>
          </a:p>
          <a:p>
            <a:r>
              <a:rPr lang="en-US" sz="2300" dirty="0">
                <a:solidFill>
                  <a:schemeClr val="tx1"/>
                </a:solidFill>
              </a:rPr>
              <a:t>RF Protection and Low Level RF System  </a:t>
            </a:r>
          </a:p>
          <a:p>
            <a:r>
              <a:rPr lang="en-US" sz="2300" dirty="0">
                <a:solidFill>
                  <a:schemeClr val="tx1"/>
                </a:solidFill>
              </a:rPr>
              <a:t>RF System Controls				 </a:t>
            </a:r>
          </a:p>
          <a:p>
            <a:r>
              <a:rPr lang="en-US" sz="2300" dirty="0">
                <a:solidFill>
                  <a:schemeClr val="tx1"/>
                </a:solidFill>
              </a:rPr>
              <a:t>Helium Cryogenic plant design		 </a:t>
            </a:r>
          </a:p>
          <a:p>
            <a:r>
              <a:rPr lang="en-US" sz="2300" dirty="0">
                <a:solidFill>
                  <a:schemeClr val="tx1"/>
                </a:solidFill>
              </a:rPr>
              <a:t>Horizontal Test Stand			       </a:t>
            </a:r>
          </a:p>
          <a:p>
            <a:r>
              <a:rPr lang="en-US" sz="2300" dirty="0">
                <a:solidFill>
                  <a:schemeClr val="tx1"/>
                </a:solidFill>
              </a:rPr>
              <a:t>650 MHz Cryomodule Test Stand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Development Map for HISPA under IIFC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5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964734"/>
            <a:ext cx="8672513" cy="53689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Fermilab has made available two platforms for sharing detailed technical information with DAE and International collaborators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Team Center and SharePoint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Fermilab has published a document ED0005292, which outlines all the document we have or will have at Fermilab and their timeline through 2020 (end of R&amp;D period).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DAE is setting up its own server in India to hold all jointly developed documents.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Access to third party IP is important in developing DAE capabilities.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 are interacting with vendors to provide this information, but not always possible. </a:t>
            </a:r>
          </a:p>
          <a:p>
            <a:pPr lvl="1"/>
            <a:r>
              <a:rPr lang="en-US" dirty="0"/>
              <a:t>Fermilab has considerable experience in developing these technologies and we </a:t>
            </a:r>
            <a:r>
              <a:rPr lang="en-US" dirty="0">
                <a:solidFill>
                  <a:schemeClr val="tx1"/>
                </a:solidFill>
              </a:rPr>
              <a:t>share our understanding of manufacturing techniques with DAE laboratories.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Developing capabilities at DAE laboratories and access to products under export control in a timely manner are also important for the development of this collaboration. 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 are getting experience in doing this and planning ahead has been helpful.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all of the above three areas (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Fermilab Information, IP and Export Control</a:t>
            </a:r>
            <a:r>
              <a:rPr lang="en-US" dirty="0">
                <a:solidFill>
                  <a:srgbClr val="000000"/>
                </a:solidFill>
              </a:rPr>
              <a:t>) collaborative understanding of the underlining issues are very helpful.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963" y="374998"/>
            <a:ext cx="8686800" cy="427877"/>
          </a:xfrm>
        </p:spPr>
        <p:txBody>
          <a:bodyPr/>
          <a:lstStyle/>
          <a:p>
            <a:r>
              <a:rPr lang="en-US" dirty="0"/>
              <a:t>Fermilab Information Sharing and Export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69559" y="997527"/>
            <a:ext cx="4384874" cy="5212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6138" r="52612" b="5882"/>
          <a:stretch>
            <a:fillRect/>
          </a:stretch>
        </p:blipFill>
        <p:spPr bwMode="auto">
          <a:xfrm rot="16200000">
            <a:off x="6218764" y="-439485"/>
            <a:ext cx="1144651" cy="41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33005" y="997527"/>
            <a:ext cx="4389120" cy="5212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222250" y="1113122"/>
            <a:ext cx="4299874" cy="2619908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 SSR1 cavities have been fabricated by IUAC.</a:t>
            </a:r>
          </a:p>
          <a:p>
            <a:pPr marL="685800"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Chemically processed at ANL and cold-tested at Fermilab</a:t>
            </a:r>
          </a:p>
          <a:p>
            <a:pPr marL="1085850"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IIFC cavities meet the PIP-II specifications</a:t>
            </a:r>
          </a:p>
          <a:p>
            <a:pPr marL="285750" indent="-285750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 present these two cavities are being jacketed with a Helium Vessel at BARC.</a:t>
            </a:r>
          </a:p>
          <a:p>
            <a:pPr marL="685800"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 be incorporated in the SSR1 prototype Cryomodule at Fermilab.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>
          <a:xfrm>
            <a:off x="4683813" y="2121717"/>
            <a:ext cx="4293932" cy="220434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5-cell LB650 cavity design carried out Jointly with VECC.</a:t>
            </a:r>
          </a:p>
          <a:p>
            <a:pPr lvl="1"/>
            <a:r>
              <a:rPr lang="en-US" dirty="0"/>
              <a:t>The necessary parameters are well within the prescribed FRS limits .</a:t>
            </a:r>
          </a:p>
          <a:p>
            <a:r>
              <a:rPr lang="en-US" dirty="0"/>
              <a:t>The design studies includes</a:t>
            </a:r>
          </a:p>
          <a:p>
            <a:pPr lvl="1"/>
            <a:r>
              <a:rPr lang="en-US" dirty="0"/>
              <a:t>3D Multipacting  </a:t>
            </a:r>
          </a:p>
          <a:p>
            <a:pPr lvl="1"/>
            <a:r>
              <a:rPr lang="en-US" dirty="0"/>
              <a:t>Lorentz Force Detuning (LFD)  </a:t>
            </a:r>
          </a:p>
          <a:p>
            <a:pPr lvl="1"/>
            <a:r>
              <a:rPr lang="en-US" dirty="0"/>
              <a:t>Pressure sensitivity under external liquid helium pressure  </a:t>
            </a:r>
          </a:p>
          <a:p>
            <a:pPr lvl="1"/>
            <a:r>
              <a:rPr lang="en-US" dirty="0"/>
              <a:t>Structural analysis with Stiffener Rings</a:t>
            </a:r>
          </a:p>
          <a:p>
            <a:r>
              <a:rPr lang="en-US" dirty="0"/>
              <a:t>Final Mechanical design has started at VECC.</a:t>
            </a:r>
          </a:p>
          <a:p>
            <a:pPr lvl="1"/>
            <a:r>
              <a:rPr lang="en-US" dirty="0"/>
              <a:t>Design review scheduled for Dec 2016.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Status: SSR1 and LB650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62" y="3733029"/>
            <a:ext cx="3885580" cy="2390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454" y="4378038"/>
            <a:ext cx="3232269" cy="23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0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98252" y="1016923"/>
            <a:ext cx="4443153" cy="5419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004" y="997527"/>
            <a:ext cx="4370017" cy="5419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6" y="3186100"/>
            <a:ext cx="4206605" cy="31580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>
          <a:xfrm>
            <a:off x="4604629" y="3672071"/>
            <a:ext cx="4402752" cy="274535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Fermilab and BARC are jointly developing the design of a next generation Low Level RF System based on an upgrade of current Fermilab system for PIP-II. The LLRF System includes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Down and Up Converters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Resonance Controller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Digitizer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Digital LLLRF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RF Reference distribution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00" dirty="0"/>
              <a:t>Will be used in HTS-2, PIP2IT and 650 MHz CMTF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Status: RF Systems (RF Protection and LLRF)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201185" y="1152574"/>
            <a:ext cx="4206240" cy="19295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complete redesign and upgrade of the Fermilab RF Protection Interlock system has been done in collaboration with BARC.</a:t>
            </a:r>
          </a:p>
          <a:p>
            <a:r>
              <a:rPr lang="en-US" dirty="0"/>
              <a:t>BARC has completed detail test and has provided boards</a:t>
            </a:r>
          </a:p>
          <a:p>
            <a:pPr lvl="1"/>
            <a:r>
              <a:rPr lang="en-US" dirty="0"/>
              <a:t>At present the system is being tested at Fermilab by integrating it in to Spoke Resonator Test Cryostat (STC).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556025"/>
            <a:ext cx="187102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Fermilab Meson Building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062" y="1303954"/>
            <a:ext cx="3347531" cy="22924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6062" y="1043695"/>
            <a:ext cx="3511906" cy="2602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System on Chip Multi-channel Field Controller</a:t>
            </a:r>
          </a:p>
        </p:txBody>
      </p:sp>
    </p:spTree>
    <p:extLst>
      <p:ext uri="{BB962C8B-B14F-4D97-AF65-F5344CB8AC3E}">
        <p14:creationId xmlns:p14="http://schemas.microsoft.com/office/powerpoint/2010/main" val="105274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Cryogenic Plant: System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34159"/>
              </p:ext>
            </p:extLst>
          </p:nvPr>
        </p:nvGraphicFramePr>
        <p:xfrm>
          <a:off x="79892" y="1199346"/>
          <a:ext cx="6297338" cy="539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Visio" r:id="rId4" imgW="6611282" imgH="5663140" progId="Visio.Drawing.11">
                  <p:embed/>
                </p:oleObj>
              </mc:Choice>
              <mc:Fallback>
                <p:oleObj name="Visio" r:id="rId4" imgW="6611282" imgH="56631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2" y="1199346"/>
                        <a:ext cx="6297338" cy="5395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19195" y="2440644"/>
            <a:ext cx="5495544" cy="15623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Fully segmented Linac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Single cold box with turbines and cold compressors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Distribution box located in a refrigerator room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Cryogenic transferline with bayonet cans that runs parallel to the cryomodules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474355" cy="237285"/>
          </a:xfrm>
        </p:spPr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45934"/>
              </p:ext>
            </p:extLst>
          </p:nvPr>
        </p:nvGraphicFramePr>
        <p:xfrm>
          <a:off x="3840353" y="1302254"/>
          <a:ext cx="5111750" cy="10612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9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Capacity (W)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HTTS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LTTS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Maximum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9,100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≥ 1,500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≥ 1,900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Nominal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7,000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1,150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1,750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98555" y="970744"/>
            <a:ext cx="3336824" cy="344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Refrigeration Load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2434" y="4917989"/>
            <a:ext cx="5369592" cy="1395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Status of IIFC (BARC lead) Cryogenic Plant:</a:t>
            </a:r>
          </a:p>
          <a:p>
            <a:pPr marL="342900" indent="-342900">
              <a:buAutoNum type="arabicPeriod"/>
            </a:pPr>
            <a:r>
              <a:rPr lang="en-US" sz="1600" dirty="0"/>
              <a:t>Functional Requirement Specification</a:t>
            </a:r>
          </a:p>
          <a:p>
            <a:pPr marL="342900" indent="-342900">
              <a:buAutoNum type="arabicPeriod"/>
            </a:pPr>
            <a:r>
              <a:rPr lang="en-US" sz="1600" dirty="0"/>
              <a:t>Procurement Package Ready and approved</a:t>
            </a:r>
          </a:p>
          <a:p>
            <a:pPr marL="342900" indent="-342900">
              <a:buAutoNum type="arabicPeriod"/>
            </a:pPr>
            <a:r>
              <a:rPr lang="en-US" sz="1600" dirty="0"/>
              <a:t>Financial Responsibilities document approved</a:t>
            </a:r>
          </a:p>
          <a:p>
            <a:pPr marL="342900" indent="-342900">
              <a:buAutoNum type="arabicPeriod"/>
            </a:pPr>
            <a:r>
              <a:rPr lang="en-US" sz="1600" dirty="0"/>
              <a:t>BARC has initiated the procurement process </a:t>
            </a:r>
          </a:p>
        </p:txBody>
      </p:sp>
    </p:spTree>
    <p:extLst>
      <p:ext uri="{BB962C8B-B14F-4D97-AF65-F5344CB8AC3E}">
        <p14:creationId xmlns:p14="http://schemas.microsoft.com/office/powerpoint/2010/main" val="323692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313331"/>
            <a:ext cx="8686800" cy="427877"/>
          </a:xfrm>
        </p:spPr>
        <p:txBody>
          <a:bodyPr/>
          <a:lstStyle/>
          <a:p>
            <a:r>
              <a:rPr lang="en-US" sz="2400" dirty="0"/>
              <a:t>PIP-II and IIFC: SRF Linac R&amp;D Schedule to Complete</a:t>
            </a:r>
            <a:r>
              <a:rPr lang="en-US" sz="2400" dirty="0">
                <a:solidFill>
                  <a:schemeClr val="accent4"/>
                </a:solidFill>
              </a:rPr>
              <a:t>*</a:t>
            </a:r>
            <a:r>
              <a:rPr lang="en-US" sz="2400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" y="726294"/>
            <a:ext cx="8680451" cy="55961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6588" y="6392487"/>
            <a:ext cx="5978396" cy="388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* Proposed by Fermilab: Consistent with PIP-II RLS, not yet agreed by DAE/DOE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1128584"/>
            <a:ext cx="8672513" cy="5182764"/>
          </a:xfrm>
        </p:spPr>
        <p:txBody>
          <a:bodyPr>
            <a:normAutofit/>
          </a:bodyPr>
          <a:lstStyle/>
          <a:p>
            <a:r>
              <a:rPr lang="en-US" dirty="0"/>
              <a:t>At the conclusion of R&amp;D, IIFC will jointly finalize all the designs and the R&amp;D areas will morph into the fabrication of components for the PIP-II SRF Linac.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Fermilab expects to get CD-2/3A for PIP-II in early FY19.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Establish Project Baseline</a:t>
            </a:r>
          </a:p>
          <a:p>
            <a:pPr lvl="3"/>
            <a:r>
              <a:rPr lang="en-US" dirty="0"/>
              <a:t>Construction deliverables/schedule to be formalized between DAE and DOE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This will trigger the Fermilab procurement of all the long lead items for the PIP-II construction and associated contracts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the natural point at which to anticipate that work toward construction phase deliverables could also start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dirty="0"/>
              <a:t>DAE deliverables will be incorporated into the RLS via I3, I4 milestones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94365"/>
            <a:ext cx="8686800" cy="427877"/>
          </a:xfrm>
        </p:spPr>
        <p:txBody>
          <a:bodyPr/>
          <a:lstStyle/>
          <a:p>
            <a:r>
              <a:rPr lang="en-US" dirty="0"/>
              <a:t>PIP-II R&amp;D to Construction Transition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6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896049"/>
            <a:ext cx="8672513" cy="5479584"/>
          </a:xfrm>
        </p:spPr>
        <p:txBody>
          <a:bodyPr>
            <a:normAutofit/>
          </a:bodyPr>
          <a:lstStyle/>
          <a:p>
            <a:r>
              <a:rPr lang="en-US" dirty="0"/>
              <a:t>PIP-II Construction Phase will starts with DOE approving CD-3 for the Project.</a:t>
            </a:r>
          </a:p>
          <a:p>
            <a:r>
              <a:rPr lang="en-US" dirty="0"/>
              <a:t>Based on the DOE funding profile we are developing the following PIP-II construction schedule after CD-3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Initiation all fabrication </a:t>
            </a:r>
            <a:r>
              <a:rPr lang="en-US" dirty="0"/>
              <a:t>at CD3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set of hardware, ordered at CD-3A, to start arriving for processing and testing </a:t>
            </a:r>
            <a:r>
              <a:rPr lang="en-US" dirty="0"/>
              <a:t>(CD3+1yr)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Completion of </a:t>
            </a:r>
            <a:r>
              <a:rPr lang="en-US" dirty="0">
                <a:solidFill>
                  <a:schemeClr val="tx1"/>
                </a:solidFill>
              </a:rPr>
              <a:t>SRF Linac components deliverables </a:t>
            </a:r>
            <a:r>
              <a:rPr lang="en-US" dirty="0"/>
              <a:t>(CD3+4yrs)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Cryogenic plant commissioning </a:t>
            </a:r>
            <a:r>
              <a:rPr lang="en-US" dirty="0"/>
              <a:t>(CD3+3yrs)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Completion of Cryomodule and RF stations at Fermilab </a:t>
            </a:r>
            <a:r>
              <a:rPr lang="en-US" dirty="0"/>
              <a:t>(CD3+5yrs)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Installation of PIP-II Linac to complete (CD3+5yrs).</a:t>
            </a:r>
          </a:p>
          <a:p>
            <a:r>
              <a:rPr lang="en-US" dirty="0">
                <a:solidFill>
                  <a:schemeClr val="tx1"/>
                </a:solidFill>
              </a:rPr>
              <a:t>This PIP-II construction schedule will include the agreed upon DAE deliverables.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381897"/>
            <a:ext cx="8686800" cy="427877"/>
          </a:xfrm>
        </p:spPr>
        <p:txBody>
          <a:bodyPr/>
          <a:lstStyle/>
          <a:p>
            <a:r>
              <a:rPr lang="en-US" dirty="0"/>
              <a:t>PIP-II SRF Linac Construction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22789"/>
            <a:ext cx="8672513" cy="54257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PIP-II Joint R&amp;D under IIFC is proceeding satisfactorily.</a:t>
            </a:r>
          </a:p>
          <a:p>
            <a:r>
              <a:rPr lang="en-US" dirty="0">
                <a:solidFill>
                  <a:srgbClr val="000000"/>
                </a:solidFill>
              </a:rPr>
              <a:t>Recent Joint R&amp;D highlights are</a:t>
            </a:r>
          </a:p>
          <a:p>
            <a:pPr lvl="1"/>
            <a:r>
              <a:rPr lang="en-US" dirty="0"/>
              <a:t>Delivery and integration of Dipoles and Quadrupoles into MEBT</a:t>
            </a:r>
          </a:p>
          <a:p>
            <a:pPr lvl="1"/>
            <a:r>
              <a:rPr lang="en-US" dirty="0"/>
              <a:t>Fabrication, processing and testing of two SSR1 Cavity</a:t>
            </a:r>
          </a:p>
          <a:p>
            <a:pPr lvl="1"/>
            <a:r>
              <a:rPr lang="en-US" dirty="0"/>
              <a:t>Development of 5-cell LB650 Cavity design and 1-cell testing</a:t>
            </a:r>
          </a:p>
          <a:p>
            <a:pPr lvl="1"/>
            <a:r>
              <a:rPr lang="en-US" dirty="0"/>
              <a:t>Testing of RF Protection System at Fermilab</a:t>
            </a:r>
            <a:endParaRPr lang="en-US" sz="1050" dirty="0">
              <a:solidFill>
                <a:srgbClr val="006600"/>
              </a:solidFill>
            </a:endParaRPr>
          </a:p>
          <a:p>
            <a:r>
              <a:rPr lang="en-US" dirty="0"/>
              <a:t>The deliverables outlined in the Joint R&amp;D document will position India for a successful contribution to the PIP-II construction.</a:t>
            </a:r>
          </a:p>
          <a:p>
            <a:r>
              <a:rPr lang="en-US" dirty="0">
                <a:solidFill>
                  <a:srgbClr val="000000"/>
                </a:solidFill>
              </a:rPr>
              <a:t>The focus is on the successful completion of the R&amp;D phase. </a:t>
            </a:r>
          </a:p>
          <a:p>
            <a:pPr lvl="1"/>
            <a:r>
              <a:rPr lang="en-US" dirty="0"/>
              <a:t>This phase is aligned with current vision of DAE contributions to the PIP-II construction phase</a:t>
            </a:r>
          </a:p>
          <a:p>
            <a:r>
              <a:rPr lang="en-US" dirty="0">
                <a:solidFill>
                  <a:srgbClr val="404040"/>
                </a:solidFill>
              </a:rPr>
              <a:t>We are in discussions with INFN/Italy and STFC/UK for collaboration and contribution to the 650 MHz section of the SRF Linac.</a:t>
            </a:r>
          </a:p>
          <a:p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1900"/>
            <a:ext cx="8686800" cy="4278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7"/>
          </p:nvPr>
        </p:nvSpPr>
        <p:spPr>
          <a:xfrm>
            <a:off x="297841" y="1308683"/>
            <a:ext cx="8705425" cy="4583387"/>
          </a:xfrm>
        </p:spPr>
        <p:txBody>
          <a:bodyPr>
            <a:normAutofit/>
          </a:bodyPr>
          <a:lstStyle/>
          <a:p>
            <a:r>
              <a:rPr lang="en-US" dirty="0"/>
              <a:t>PIP-II</a:t>
            </a:r>
          </a:p>
          <a:p>
            <a:pPr lvl="1"/>
            <a:r>
              <a:rPr lang="en-US" dirty="0"/>
              <a:t>Deputy Project Manager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sz="2000" dirty="0"/>
              <a:t>Indian Institutions and Fermilab Collaboration</a:t>
            </a:r>
          </a:p>
          <a:p>
            <a:pPr lvl="1"/>
            <a:r>
              <a:rPr lang="en-US" sz="2000" dirty="0"/>
              <a:t>International Linear Collider, Deputy Director/Fermilab</a:t>
            </a:r>
          </a:p>
          <a:p>
            <a:pPr lvl="1"/>
            <a:r>
              <a:rPr lang="en-US" sz="2000" dirty="0"/>
              <a:t>Main Injector and Recycler Ring Department Head</a:t>
            </a:r>
          </a:p>
          <a:p>
            <a:pPr lvl="1"/>
            <a:r>
              <a:rPr lang="en-US" sz="2000" dirty="0"/>
              <a:t>Main Injector and Recycler Ring Commissioning Team Leader</a:t>
            </a:r>
          </a:p>
          <a:p>
            <a:pPr lvl="1"/>
            <a:r>
              <a:rPr lang="en-US" sz="2000" dirty="0"/>
              <a:t>Experimental High Energy Physics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of Shekhar Mishra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9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865499"/>
            <a:ext cx="8672513" cy="545284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R&amp;D Phase Goals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Technology Map</a:t>
            </a:r>
          </a:p>
          <a:p>
            <a:r>
              <a:rPr lang="en-US" dirty="0"/>
              <a:t>R&amp;D Schedule to complete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Division of responsibility between Fermilab and DAE.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Fermilab Information Sharing and Export Control</a:t>
            </a:r>
          </a:p>
          <a:p>
            <a:r>
              <a:rPr lang="en-US" dirty="0"/>
              <a:t>R&amp;D Status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R&amp;D Schedule to complete</a:t>
            </a:r>
          </a:p>
          <a:p>
            <a:r>
              <a:rPr lang="en-US" dirty="0"/>
              <a:t>IIFC: R&amp;D to PIP-II Construction Transition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4686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Shekhar Mishra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36039" y="279518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#6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3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1132197"/>
            <a:ext cx="8693150" cy="4782571"/>
          </a:xfrm>
        </p:spPr>
        <p:txBody>
          <a:bodyPr>
            <a:normAutofit/>
          </a:bodyPr>
          <a:lstStyle/>
          <a:p>
            <a:r>
              <a:rPr lang="en-US" dirty="0"/>
              <a:t>PIP-II program is envisioned as two continuous phases.</a:t>
            </a:r>
          </a:p>
          <a:p>
            <a:pPr marL="0" indent="0">
              <a:buNone/>
            </a:pPr>
            <a:endParaRPr lang="en-US" sz="1100" dirty="0"/>
          </a:p>
          <a:p>
            <a:pPr lvl="1"/>
            <a:r>
              <a:rPr lang="en-US" dirty="0">
                <a:solidFill>
                  <a:srgbClr val="004C97"/>
                </a:solidFill>
              </a:rPr>
              <a:t>R&amp;D Phase (CY2008 – CY2020): 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Joint development of technology with International Partners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Preparation of laboratory and industrial infrastructure towards the construction of PIP-II.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Reduce technical, cost and schedule risk to a level that will allow initiation of the construction phase.</a:t>
            </a:r>
          </a:p>
          <a:p>
            <a:pPr marL="914400" lvl="2" indent="0">
              <a:buNone/>
            </a:pPr>
            <a:endParaRPr lang="en-US" sz="1200" dirty="0">
              <a:solidFill>
                <a:srgbClr val="006600"/>
              </a:solidFill>
            </a:endParaRPr>
          </a:p>
          <a:p>
            <a:pPr lvl="1"/>
            <a:r>
              <a:rPr lang="en-US" dirty="0">
                <a:solidFill>
                  <a:srgbClr val="004C97"/>
                </a:solidFill>
              </a:rPr>
              <a:t>Construction Phase (CY2020 – CY2025):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Fabrication of accelerator components for PIP-II accelerator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Anticipate significant International contribution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40951"/>
            <a:ext cx="8686800" cy="42787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8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73211"/>
            <a:ext cx="8672513" cy="5288691"/>
          </a:xfrm>
        </p:spPr>
        <p:txBody>
          <a:bodyPr/>
          <a:lstStyle/>
          <a:p>
            <a:r>
              <a:rPr lang="en-US" dirty="0">
                <a:hlinkClick r:id="rId2" action="ppaction://hlinkfile"/>
              </a:rPr>
              <a:t>Indian Institutions and Fermilab Collaboration (IIFC) </a:t>
            </a:r>
            <a:r>
              <a:rPr lang="en-US" dirty="0"/>
              <a:t>was established at the institutional level in 2009 and brought under Project Annex I (2015) to collaborate on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High Intensity Superconducting Proton Accelerators for the respective domestic accelerator programs 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PIP-II, ISNS and MEHIPA</a:t>
            </a:r>
          </a:p>
          <a:p>
            <a:pPr lvl="2"/>
            <a:r>
              <a:rPr lang="en-US" dirty="0"/>
              <a:t>“</a:t>
            </a:r>
            <a:r>
              <a:rPr lang="en-US" b="1" dirty="0">
                <a:solidFill>
                  <a:srgbClr val="0070C0"/>
                </a:solidFill>
              </a:rPr>
              <a:t>Total Project Collaboration</a:t>
            </a:r>
            <a:r>
              <a:rPr lang="en-US" dirty="0"/>
              <a:t>”: </a:t>
            </a:r>
            <a:r>
              <a:rPr lang="en-US" dirty="0">
                <a:solidFill>
                  <a:srgbClr val="006600"/>
                </a:solidFill>
              </a:rPr>
              <a:t>Open Sharing of Fermilab and Jointly developed Technology of HISPA </a:t>
            </a:r>
            <a:endParaRPr lang="en-US" sz="900" dirty="0">
              <a:solidFill>
                <a:srgbClr val="004C97"/>
              </a:solidFill>
            </a:endParaRPr>
          </a:p>
          <a:p>
            <a:pPr lvl="1"/>
            <a:r>
              <a:rPr lang="en-US" dirty="0">
                <a:hlinkClick r:id="rId3"/>
              </a:rPr>
              <a:t>Project Annex I and associate documents </a:t>
            </a:r>
            <a:r>
              <a:rPr lang="en-US" dirty="0"/>
              <a:t>provide guidance</a:t>
            </a:r>
          </a:p>
          <a:p>
            <a:pPr lvl="2"/>
            <a:r>
              <a:rPr lang="en-US" dirty="0"/>
              <a:t>R&amp;D strategy is aligned with a vision of potential construction deliverables.</a:t>
            </a:r>
            <a:endParaRPr lang="en-US" sz="1000" dirty="0">
              <a:solidFill>
                <a:srgbClr val="006600"/>
              </a:solidFill>
            </a:endParaRPr>
          </a:p>
          <a:p>
            <a:r>
              <a:rPr lang="en-US" dirty="0"/>
              <a:t>Fermilab has been exploring possible collaboration with other countries on PIP-II R&amp;D and Construction: </a:t>
            </a:r>
            <a:r>
              <a:rPr lang="en-US" dirty="0">
                <a:solidFill>
                  <a:schemeClr val="tx1"/>
                </a:solidFill>
              </a:rPr>
              <a:t>Italy/INFN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UK/STFC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Collaboration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3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222250" y="1016000"/>
            <a:ext cx="4206240" cy="1914769"/>
          </a:xfrm>
        </p:spPr>
        <p:txBody>
          <a:bodyPr>
            <a:normAutofit fontScale="92500"/>
          </a:bodyPr>
          <a:lstStyle/>
          <a:p>
            <a:r>
              <a:rPr lang="en-US" sz="2200" b="0" dirty="0">
                <a:solidFill>
                  <a:srgbClr val="404040"/>
                </a:solidFill>
              </a:rPr>
              <a:t>Fermilab is </a:t>
            </a:r>
            <a:r>
              <a:rPr lang="en-US" sz="2200" b="0" dirty="0">
                <a:solidFill>
                  <a:srgbClr val="000000"/>
                </a:solidFill>
              </a:rPr>
              <a:t>building a High Intensity Superconducting Proton Accelerator PIP-II which is a ~1 GeV SRF Linac.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0" dirty="0"/>
              <a:t>It is design to provide </a:t>
            </a:r>
            <a:r>
              <a:rPr lang="en-US" sz="1700" b="0" dirty="0">
                <a:hlinkClick r:id="rId3"/>
              </a:rPr>
              <a:t>1.2 MW of beam </a:t>
            </a:r>
            <a:r>
              <a:rPr lang="en-US" sz="1700" b="0" dirty="0"/>
              <a:t>for </a:t>
            </a:r>
            <a:r>
              <a:rPr lang="en-US" sz="1700" b="0" dirty="0">
                <a:hlinkClick r:id="rId4"/>
              </a:rPr>
              <a:t>Deep Underground Neutrino Experiment </a:t>
            </a:r>
            <a:r>
              <a:rPr lang="en-US" sz="1700" b="0" dirty="0"/>
              <a:t>(DUNE) (</a:t>
            </a:r>
            <a:r>
              <a:rPr lang="en-US" sz="1700" b="0" dirty="0">
                <a:solidFill>
                  <a:srgbClr val="FF0000"/>
                </a:solidFill>
              </a:rPr>
              <a:t>INFN and UK are collaborators</a:t>
            </a:r>
            <a:r>
              <a:rPr lang="en-US" sz="1700" b="0" dirty="0"/>
              <a:t>).</a:t>
            </a:r>
          </a:p>
          <a:p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>
          <a:xfrm>
            <a:off x="4795129" y="4148706"/>
            <a:ext cx="4206240" cy="1712839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rgbClr val="000000"/>
                </a:solidFill>
              </a:rPr>
              <a:t>Multi Mega CW beam at ~1 GeV for Nuclear Energy Application </a:t>
            </a:r>
          </a:p>
          <a:p>
            <a:endParaRPr lang="en-US" sz="700" b="0" dirty="0"/>
          </a:p>
          <a:p>
            <a:r>
              <a:rPr lang="en-US" sz="2000" b="0" dirty="0">
                <a:solidFill>
                  <a:schemeClr val="accent3">
                    <a:lumMod val="50000"/>
                  </a:schemeClr>
                </a:solidFill>
              </a:rPr>
              <a:t>Pulsed SRF Linac for Spallation Neutron Source.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1815"/>
            <a:ext cx="8686800" cy="459568"/>
          </a:xfrm>
        </p:spPr>
        <p:txBody>
          <a:bodyPr>
            <a:normAutofit/>
          </a:bodyPr>
          <a:lstStyle/>
          <a:p>
            <a:r>
              <a:rPr lang="en-US" sz="2400" dirty="0"/>
              <a:t>International Interest in Fermilab Accelerator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/>
          <a:stretch/>
        </p:blipFill>
        <p:spPr>
          <a:xfrm rot="16200000">
            <a:off x="512855" y="2861164"/>
            <a:ext cx="3407732" cy="33832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013890" y="4376299"/>
            <a:ext cx="1290024" cy="353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SRF Proton Linac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69823" y="3880399"/>
            <a:ext cx="876692" cy="4959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Grp="1" noChangeAspect="1" noChangeArrowheads="1"/>
          </p:cNvPicPr>
          <p:nvPr>
            <p:ph sz="half" idx="17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9889" y="986193"/>
            <a:ext cx="4389120" cy="284410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4" name="Rectangle 13"/>
          <p:cNvSpPr/>
          <p:nvPr/>
        </p:nvSpPr>
        <p:spPr>
          <a:xfrm>
            <a:off x="5756394" y="2368131"/>
            <a:ext cx="776131" cy="229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10n MW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1757" y="1657278"/>
            <a:ext cx="776131" cy="22921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35n MW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99060" y="3381940"/>
            <a:ext cx="1157538" cy="9841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3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4231" y="2704806"/>
            <a:ext cx="7871686" cy="10242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185" y="768303"/>
            <a:ext cx="8234474" cy="54824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High Level Goal: </a:t>
            </a:r>
            <a:r>
              <a:rPr lang="en-US" dirty="0"/>
              <a:t>The retirement of risks associated with operation of the PIP-II Linac in pulsed mode as required for neutrino operations and described in the CDR (1% duty factor). 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Develop capabilities, reduce technical, cost and schedule risk to a level that will allow initiation of the construction phase.</a:t>
            </a:r>
            <a:endParaRPr lang="en-US" sz="1200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Major Elements:</a:t>
            </a:r>
          </a:p>
          <a:p>
            <a:r>
              <a:rPr lang="en-US" dirty="0"/>
              <a:t>Warm Front End (Source, RFQ and MEBT)</a:t>
            </a:r>
          </a:p>
          <a:p>
            <a:r>
              <a:rPr lang="en-US" dirty="0"/>
              <a:t>HWR CM testing with Beam at PIP2IT (CY19)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HWR and Install at PIP2IT (CY18)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International Collaboration on:</a:t>
            </a:r>
          </a:p>
          <a:p>
            <a:r>
              <a:rPr lang="en-US" dirty="0"/>
              <a:t>SSR I CM testing with beam at PIP2IT (CY19)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SSR1 CM and Install at PIP2IT (CY18)</a:t>
            </a:r>
            <a:endParaRPr lang="en-US" sz="1000" dirty="0"/>
          </a:p>
          <a:p>
            <a:r>
              <a:rPr lang="en-US" dirty="0"/>
              <a:t>HB650 CM testing with RF at CMTF (CY20)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HB650 CM and Install at CMTF (CY19)</a:t>
            </a:r>
            <a:endParaRPr lang="en-US" sz="1000" dirty="0"/>
          </a:p>
          <a:p>
            <a:r>
              <a:rPr lang="en-US" dirty="0"/>
              <a:t>LB650 Dressed Cavity High Power test at HTS-2 (CY19)</a:t>
            </a:r>
            <a:endParaRPr lang="en-US" sz="1000" dirty="0"/>
          </a:p>
          <a:p>
            <a:r>
              <a:rPr lang="en-US" dirty="0"/>
              <a:t>SSR2 Bare Cavity Low Power test at VTS (CY19)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752"/>
            <a:ext cx="8790354" cy="576679"/>
          </a:xfrm>
        </p:spPr>
        <p:txBody>
          <a:bodyPr>
            <a:normAutofit/>
          </a:bodyPr>
          <a:lstStyle/>
          <a:p>
            <a:r>
              <a:rPr lang="en-US" dirty="0"/>
              <a:t>PIP-II SRF Linac R&amp;D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106" y="1040236"/>
            <a:ext cx="8672513" cy="2105636"/>
          </a:xfrm>
        </p:spPr>
        <p:txBody>
          <a:bodyPr>
            <a:normAutofit/>
          </a:bodyPr>
          <a:lstStyle/>
          <a:p>
            <a:r>
              <a:rPr lang="en-US" dirty="0"/>
              <a:t>The DAE laboratories are completely integrated into nearly all aspects of the </a:t>
            </a:r>
            <a:r>
              <a:rPr lang="en-US" dirty="0">
                <a:hlinkClick r:id="rId3"/>
              </a:rPr>
              <a:t>PIP-II Superconducting Linac R&amp;D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>
                <a:solidFill>
                  <a:schemeClr val="accent4"/>
                </a:solidFill>
              </a:rPr>
              <a:t>INFN/Italy and STFC/UK have expressed interest in elliptical 650 MHz Section of the PIP-II SRF Linac.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06" y="352788"/>
            <a:ext cx="8686800" cy="427877"/>
          </a:xfrm>
        </p:spPr>
        <p:txBody>
          <a:bodyPr/>
          <a:lstStyle/>
          <a:p>
            <a:r>
              <a:rPr lang="en-US" dirty="0"/>
              <a:t>Mapping International Collaboration onto PIP-II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23" y="3229761"/>
            <a:ext cx="8914752" cy="23366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28719" y="4382623"/>
            <a:ext cx="4295164" cy="0"/>
          </a:xfrm>
          <a:prstGeom prst="straightConnector1">
            <a:avLst/>
          </a:prstGeom>
          <a:ln w="50800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6516" y="4197957"/>
            <a:ext cx="2776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IIFC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3046" y="4375298"/>
            <a:ext cx="881894" cy="2193"/>
          </a:xfrm>
          <a:prstGeom prst="straightConnector1">
            <a:avLst/>
          </a:prstGeom>
          <a:ln w="38100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934401"/>
            <a:ext cx="8672513" cy="52934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Fermilab and collaborating Indian Institutions (BARC, IUAC, RRCAT and VECC) have been Independently or Jointly developing technologies and infrastructure for the High Intensity Superconducting Proton Accelerator (HISPA) (aka PIP-II for Fermilab). (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Project Annex I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/>
              <a:t>Fermilab shares design, technology and supporting infrastructure knowledge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/>
              <a:t>PIP-II </a:t>
            </a:r>
            <a:r>
              <a:rPr lang="en-US" sz="2400" dirty="0">
                <a:solidFill>
                  <a:schemeClr val="tx1"/>
                </a:solidFill>
              </a:rPr>
              <a:t>with the Collaborating DAE laboratories for its use in the Indian HISPA program.</a:t>
            </a:r>
          </a:p>
          <a:p>
            <a:pPr lvl="1"/>
            <a:r>
              <a:rPr lang="en-US" sz="2400" dirty="0"/>
              <a:t>DAE provides engineering resources, design, manufacturing and supply of HISPA hardware for PIP-II.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The scope of work in the R&amp;D phase has been outlined in the </a:t>
            </a:r>
            <a:r>
              <a:rPr lang="en-US" sz="2600" dirty="0">
                <a:solidFill>
                  <a:srgbClr val="000000"/>
                </a:solidFill>
                <a:hlinkClick r:id="rId4"/>
              </a:rPr>
              <a:t>Joint R&amp;D document</a:t>
            </a:r>
            <a:r>
              <a:rPr lang="en-US" sz="2600" dirty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sz="2400" dirty="0"/>
              <a:t>Encompasses d</a:t>
            </a:r>
            <a:r>
              <a:rPr lang="en-US" sz="2400" dirty="0">
                <a:solidFill>
                  <a:schemeClr val="tx1"/>
                </a:solidFill>
              </a:rPr>
              <a:t>esign, hardware fabrication and testing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743" y="465690"/>
            <a:ext cx="8686800" cy="427877"/>
          </a:xfrm>
        </p:spPr>
        <p:txBody>
          <a:bodyPr/>
          <a:lstStyle/>
          <a:p>
            <a:r>
              <a:rPr lang="en-US" dirty="0"/>
              <a:t>Division of Responsibilities: Fermilab and DAE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2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2016.potx" id="{768B1660-9422-4047-95BA-6D86E20CD662}" vid="{7EB8C9A4-FA7A-4088-B27A-2C173C2C6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PIP-II IIFC 2016</Template>
  <TotalTime>4133</TotalTime>
  <Words>1697</Words>
  <Application>Microsoft Office PowerPoint</Application>
  <PresentationFormat>On-screen Show (4:3)</PresentationFormat>
  <Paragraphs>280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Helvetica</vt:lpstr>
      <vt:lpstr>Times New Roman</vt:lpstr>
      <vt:lpstr>FermilabPartners_PowerPoint_Template_090915</vt:lpstr>
      <vt:lpstr>Visio</vt:lpstr>
      <vt:lpstr>PowerPoint Presentation</vt:lpstr>
      <vt:lpstr>Bio of Shekhar Mishra</vt:lpstr>
      <vt:lpstr>Outline</vt:lpstr>
      <vt:lpstr>Introduction</vt:lpstr>
      <vt:lpstr>International Collaboration</vt:lpstr>
      <vt:lpstr>International Interest in Fermilab Accelerator Program</vt:lpstr>
      <vt:lpstr>PIP-II SRF Linac R&amp;D</vt:lpstr>
      <vt:lpstr>Mapping International Collaboration onto PIP-II</vt:lpstr>
      <vt:lpstr>Division of Responsibilities: Fermilab and DAE</vt:lpstr>
      <vt:lpstr>Technology Development Map for HISPA under IIFC</vt:lpstr>
      <vt:lpstr>Fermilab Information Sharing and Export Control</vt:lpstr>
      <vt:lpstr>R&amp;D Status: SSR1 and LB650</vt:lpstr>
      <vt:lpstr>R&amp;D Status: RF Systems (RF Protection and LLRF)</vt:lpstr>
      <vt:lpstr>PIP-II Cryogenic Plant: System architecture</vt:lpstr>
      <vt:lpstr>PIP-II and IIFC: SRF Linac R&amp;D Schedule to Complete*  </vt:lpstr>
      <vt:lpstr>PIP-II R&amp;D to Construction Transition</vt:lpstr>
      <vt:lpstr>PIP-II SRF Linac Construction Schedule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Mishra</cp:lastModifiedBy>
  <cp:revision>97</cp:revision>
  <cp:lastPrinted>2016-10-31T22:47:56Z</cp:lastPrinted>
  <dcterms:created xsi:type="dcterms:W3CDTF">2016-10-20T15:54:40Z</dcterms:created>
  <dcterms:modified xsi:type="dcterms:W3CDTF">2016-11-14T02:54:50Z</dcterms:modified>
</cp:coreProperties>
</file>