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2"/>
  </p:notesMasterIdLst>
  <p:handoutMasterIdLst>
    <p:handoutMasterId r:id="rId33"/>
  </p:handoutMasterIdLst>
  <p:sldIdLst>
    <p:sldId id="294" r:id="rId2"/>
    <p:sldId id="339" r:id="rId3"/>
    <p:sldId id="299" r:id="rId4"/>
    <p:sldId id="301" r:id="rId5"/>
    <p:sldId id="303" r:id="rId6"/>
    <p:sldId id="305" r:id="rId7"/>
    <p:sldId id="334" r:id="rId8"/>
    <p:sldId id="306" r:id="rId9"/>
    <p:sldId id="307" r:id="rId10"/>
    <p:sldId id="308" r:id="rId11"/>
    <p:sldId id="313" r:id="rId12"/>
    <p:sldId id="314" r:id="rId13"/>
    <p:sldId id="341" r:id="rId14"/>
    <p:sldId id="329" r:id="rId15"/>
    <p:sldId id="330" r:id="rId16"/>
    <p:sldId id="332" r:id="rId17"/>
    <p:sldId id="333" r:id="rId18"/>
    <p:sldId id="340" r:id="rId19"/>
    <p:sldId id="327" r:id="rId20"/>
    <p:sldId id="328" r:id="rId21"/>
    <p:sldId id="302" r:id="rId22"/>
    <p:sldId id="309" r:id="rId23"/>
    <p:sldId id="312" r:id="rId24"/>
    <p:sldId id="323" r:id="rId25"/>
    <p:sldId id="324" r:id="rId26"/>
    <p:sldId id="325" r:id="rId27"/>
    <p:sldId id="326" r:id="rId28"/>
    <p:sldId id="336" r:id="rId29"/>
    <p:sldId id="337" r:id="rId30"/>
    <p:sldId id="335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505050"/>
    <a:srgbClr val="006600"/>
    <a:srgbClr val="404040"/>
    <a:srgbClr val="004C97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74"/>
  </p:normalViewPr>
  <p:slideViewPr>
    <p:cSldViewPr snapToGrid="0" snapToObjects="1" showGuides="1">
      <p:cViewPr varScale="1">
        <p:scale>
          <a:sx n="124" d="100"/>
          <a:sy n="124" d="100"/>
        </p:scale>
        <p:origin x="1736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50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looks the same as </a:t>
            </a:r>
            <a:r>
              <a:rPr lang="en-US" baseline="0" dirty="0" err="1" smtClean="0"/>
              <a:t>Valeri’s</a:t>
            </a:r>
            <a:r>
              <a:rPr lang="en-US" baseline="0" dirty="0" smtClean="0"/>
              <a:t> slide – good work!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0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Valeri did not identify </a:t>
            </a:r>
            <a:r>
              <a:rPr lang="en-US" dirty="0" err="1" smtClean="0"/>
              <a:t>gammat</a:t>
            </a:r>
            <a:r>
              <a:rPr lang="en-US" baseline="0" dirty="0" smtClean="0"/>
              <a:t> jump in his talk (but I requested that he add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15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2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  <p:sldLayoutId id="2147484125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Paul Derwent</a:t>
            </a:r>
            <a:endParaRPr lang="en-US" dirty="0"/>
          </a:p>
          <a:p>
            <a:r>
              <a:rPr lang="en-US" dirty="0" smtClean="0"/>
              <a:t>DOE Independent Project Review of PIP-II</a:t>
            </a:r>
            <a:endParaRPr lang="en-US" dirty="0"/>
          </a:p>
          <a:p>
            <a:r>
              <a:rPr lang="en-US" dirty="0" smtClean="0"/>
              <a:t>15 November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PIP-II R&amp;D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Beam from RFQ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89031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We received permission to run the beam through RFQ on March 23, and saw an accelerated beam within an hour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526945" y="6496050"/>
            <a:ext cx="1076325" cy="241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154D81"/>
                </a:solidFill>
                <a:latin typeface="Helvetica" panose="020B0604020202020204" pitchFamily="34" charset="0"/>
              </a:rPr>
              <a:t>11/15/2016</a:t>
            </a:r>
            <a:endParaRPr lang="en-US" altLang="en-US" sz="1200" dirty="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69108" y="6515100"/>
            <a:ext cx="6096000" cy="241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Helvetica"/>
                <a:cs typeface="Helvetica"/>
              </a:rPr>
              <a:t>Paul Derwent | DOE IPR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228600" y="6496050"/>
            <a:ext cx="447675" cy="2413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1972A58-90BB-4449-BD39-346CB0BCAAA6}" type="slidenum">
              <a:rPr lang="en-US" altLang="en-US" sz="1200">
                <a:solidFill>
                  <a:srgbClr val="154D81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 dirty="0">
              <a:solidFill>
                <a:srgbClr val="154D81"/>
              </a:solidFill>
              <a:latin typeface="Helvetica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3261" y="1837508"/>
            <a:ext cx="5745480" cy="4406538"/>
            <a:chOff x="1125583" y="1837508"/>
            <a:chExt cx="5745480" cy="440653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5583" y="1837508"/>
              <a:ext cx="5745480" cy="440653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25583" y="2353265"/>
              <a:ext cx="573276" cy="6174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RFQ</a:t>
              </a:r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exit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360266" y="2970717"/>
              <a:ext cx="51956" cy="67639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72798" y="2634224"/>
              <a:ext cx="1227273" cy="6174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Current transformer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693125" y="3267952"/>
              <a:ext cx="793310" cy="2703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32044" y="4553330"/>
              <a:ext cx="127857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doublet (BARC)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5262" y="2689699"/>
              <a:ext cx="921709" cy="6174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Faraday Cup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2147247" y="4141409"/>
              <a:ext cx="1" cy="3757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58433" y="4503461"/>
              <a:ext cx="97178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 doublet (BARC)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4247775" y="4129486"/>
              <a:ext cx="1" cy="37578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418898" y="3307150"/>
              <a:ext cx="452165" cy="4584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491016" y="2705024"/>
              <a:ext cx="1170726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of Flight BPM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104653" y="3322475"/>
              <a:ext cx="452165" cy="4584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28600" y="1866630"/>
            <a:ext cx="3007852" cy="4377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Helvetica" panose="020B0604020202020204" pitchFamily="34" charset="0"/>
              </a:rPr>
              <a:t>98% ± 2% transmission efficiency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1 - 10 mA pulsed beam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Energy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2.11 MeV ± 0.5%  </a:t>
            </a:r>
          </a:p>
        </p:txBody>
      </p:sp>
    </p:spTree>
    <p:extLst>
      <p:ext uri="{BB962C8B-B14F-4D97-AF65-F5344CB8AC3E}">
        <p14:creationId xmlns:p14="http://schemas.microsoft.com/office/powerpoint/2010/main" val="2060066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MEBT primary technical deliverables:</a:t>
            </a:r>
            <a:endParaRPr lang="en-US" dirty="0"/>
          </a:p>
          <a:p>
            <a:pPr lvl="1"/>
            <a:r>
              <a:rPr lang="en-US" dirty="0" smtClean="0"/>
              <a:t>Beam Chopping </a:t>
            </a:r>
          </a:p>
          <a:p>
            <a:pPr lvl="2"/>
            <a:r>
              <a:rPr lang="en-US" dirty="0" smtClean="0"/>
              <a:t>Forms </a:t>
            </a:r>
            <a:r>
              <a:rPr lang="en-US" dirty="0"/>
              <a:t>the bunch structure required Booster </a:t>
            </a:r>
            <a:r>
              <a:rPr lang="en-US" dirty="0" smtClean="0"/>
              <a:t>injection</a:t>
            </a:r>
          </a:p>
          <a:p>
            <a:pPr lvl="2"/>
            <a:r>
              <a:rPr lang="en-US" dirty="0"/>
              <a:t>Testing Prototype kickers in FY17</a:t>
            </a:r>
          </a:p>
          <a:p>
            <a:pPr lvl="2"/>
            <a:r>
              <a:rPr lang="en-US" dirty="0"/>
              <a:t>Testing </a:t>
            </a:r>
            <a:r>
              <a:rPr lang="en-US" dirty="0" smtClean="0"/>
              <a:t>Prototype absorber in FY17</a:t>
            </a:r>
            <a:endParaRPr lang="en-US" dirty="0"/>
          </a:p>
          <a:p>
            <a:pPr lvl="1"/>
            <a:r>
              <a:rPr lang="en-US" dirty="0" smtClean="0"/>
              <a:t>Vacuum Management</a:t>
            </a:r>
          </a:p>
          <a:p>
            <a:pPr lvl="2"/>
            <a:r>
              <a:rPr lang="en-US" dirty="0" smtClean="0"/>
              <a:t>absorber upstream of SRF Cryomodule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PIP2IT: MEBT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9" name="Picture 8" descr="MEBT 3d 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3850037"/>
            <a:ext cx="7493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2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63600"/>
            <a:ext cx="8672513" cy="5397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PIP-II includes</a:t>
            </a:r>
          </a:p>
          <a:p>
            <a:pPr lvl="1"/>
            <a:r>
              <a:rPr lang="en-US" dirty="0" smtClean="0"/>
              <a:t>5 different SRF cavity types and cryomodules</a:t>
            </a:r>
          </a:p>
          <a:p>
            <a:pPr lvl="2"/>
            <a:r>
              <a:rPr lang="en-US" dirty="0" smtClean="0"/>
              <a:t>Half Wave Resonator:</a:t>
            </a:r>
          </a:p>
          <a:p>
            <a:pPr lvl="2"/>
            <a:r>
              <a:rPr lang="en-US" dirty="0" smtClean="0"/>
              <a:t>2 Single Spoke Resonators</a:t>
            </a:r>
          </a:p>
          <a:p>
            <a:pPr lvl="2"/>
            <a:r>
              <a:rPr lang="en-US" dirty="0" smtClean="0"/>
              <a:t>2 elliptical cavities</a:t>
            </a:r>
          </a:p>
          <a:p>
            <a:pPr lvl="1"/>
            <a:r>
              <a:rPr lang="en-US" dirty="0" smtClean="0"/>
              <a:t>3 different frequencies (162.5 MHz, 325 MHz, 650 MHz)</a:t>
            </a:r>
          </a:p>
          <a:p>
            <a:pPr lvl="1"/>
            <a:endParaRPr lang="en-US" dirty="0"/>
          </a:p>
          <a:p>
            <a:r>
              <a:rPr lang="en-US" dirty="0" smtClean="0"/>
              <a:t>R&amp;D program:</a:t>
            </a:r>
          </a:p>
          <a:p>
            <a:pPr lvl="1"/>
            <a:r>
              <a:rPr lang="en-US" dirty="0" smtClean="0"/>
              <a:t>test one complete cryomodule of each frequency to full power</a:t>
            </a:r>
          </a:p>
          <a:p>
            <a:pPr lvl="2"/>
            <a:r>
              <a:rPr lang="en-US" dirty="0" smtClean="0"/>
              <a:t>HWR &amp; SSR1 @ PIP-II Injector Test with beam : FY19</a:t>
            </a:r>
          </a:p>
          <a:p>
            <a:pPr lvl="2"/>
            <a:r>
              <a:rPr lang="en-US" dirty="0" smtClean="0"/>
              <a:t>HB650 in a test stand with RF power : FY20</a:t>
            </a:r>
          </a:p>
          <a:p>
            <a:pPr lvl="1"/>
            <a:r>
              <a:rPr lang="en-US" dirty="0" smtClean="0"/>
              <a:t>test LB650 dressed cavities with RF power : FY19</a:t>
            </a:r>
          </a:p>
          <a:p>
            <a:pPr lvl="1"/>
            <a:r>
              <a:rPr lang="en-US" dirty="0" smtClean="0"/>
              <a:t>test bare SSR2 cavities in vertical test stand : FY19</a:t>
            </a:r>
          </a:p>
          <a:p>
            <a:pPr lvl="1"/>
            <a:r>
              <a:rPr lang="en-US" dirty="0" smtClean="0"/>
              <a:t>Resonance control of cavities in pulsed mode operation (Lorentz Force Detuning)</a:t>
            </a:r>
          </a:p>
          <a:p>
            <a:pPr lvl="2"/>
            <a:r>
              <a:rPr lang="en-US" dirty="0" smtClean="0"/>
              <a:t>Combination </a:t>
            </a:r>
            <a:r>
              <a:rPr lang="en-US" dirty="0"/>
              <a:t>of High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ext</a:t>
            </a:r>
            <a:r>
              <a:rPr lang="en-US" dirty="0" smtClean="0"/>
              <a:t>, </a:t>
            </a:r>
            <a:r>
              <a:rPr lang="en-US" dirty="0"/>
              <a:t>pulsed operation </a:t>
            </a:r>
          </a:p>
          <a:p>
            <a:pPr lvl="2"/>
            <a:r>
              <a:rPr lang="en-US" dirty="0" smtClean="0"/>
              <a:t>Passive </a:t>
            </a:r>
            <a:r>
              <a:rPr lang="en-US" dirty="0"/>
              <a:t>means: Mechanical </a:t>
            </a:r>
            <a:r>
              <a:rPr lang="en-US" dirty="0" smtClean="0"/>
              <a:t>design</a:t>
            </a:r>
            <a:endParaRPr lang="en-US" dirty="0"/>
          </a:p>
          <a:p>
            <a:pPr lvl="2"/>
            <a:r>
              <a:rPr lang="en-US" dirty="0"/>
              <a:t>Developing a </a:t>
            </a:r>
            <a:r>
              <a:rPr lang="en-US" dirty="0" smtClean="0"/>
              <a:t>piezo-based </a:t>
            </a:r>
            <a:r>
              <a:rPr lang="en-US" dirty="0"/>
              <a:t>feed forward and feedback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Application of High Q</a:t>
            </a:r>
            <a:r>
              <a:rPr lang="en-US" baseline="-25000" dirty="0" smtClean="0"/>
              <a:t>0</a:t>
            </a:r>
            <a:r>
              <a:rPr lang="en-US" dirty="0" smtClean="0"/>
              <a:t> R&amp;D to PIP-II 650 MHz cavities</a:t>
            </a:r>
            <a:endParaRPr lang="en-US" dirty="0"/>
          </a:p>
          <a:p>
            <a:pPr lvl="3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49457BD-B036-4A4E-A9E9-E15403461A1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3138" y="406982"/>
            <a:ext cx="2037976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Z. Conway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T. </a:t>
            </a:r>
            <a:r>
              <a:rPr lang="en-US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Nicol</a:t>
            </a:r>
            <a:endParaRPr lang="en-US" sz="2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V. Jain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W. </a:t>
            </a:r>
            <a:r>
              <a:rPr lang="en-US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Schappert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8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1175749"/>
          </a:xfrm>
        </p:spPr>
        <p:txBody>
          <a:bodyPr/>
          <a:lstStyle/>
          <a:p>
            <a:r>
              <a:rPr lang="en-US" dirty="0" smtClean="0"/>
              <a:t>700 kW -&gt; 1.2 MW:  </a:t>
            </a:r>
          </a:p>
          <a:p>
            <a:pPr lvl="1"/>
            <a:r>
              <a:rPr lang="en-US" dirty="0" smtClean="0"/>
              <a:t>increase pulse intensity</a:t>
            </a:r>
          </a:p>
          <a:p>
            <a:pPr lvl="1"/>
            <a:r>
              <a:rPr lang="en-US" dirty="0" smtClean="0"/>
              <a:t>Increase pulse frequency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Rings: 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3138" y="406982"/>
            <a:ext cx="203797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I. </a:t>
            </a:r>
            <a:r>
              <a:rPr lang="en-US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Kourbanis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37345"/>
              </p:ext>
            </p:extLst>
          </p:nvPr>
        </p:nvGraphicFramePr>
        <p:xfrm>
          <a:off x="1027416" y="2439220"/>
          <a:ext cx="676724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909"/>
                <a:gridCol w="1891587"/>
                <a:gridCol w="22557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r>
                        <a:rPr lang="en-US" baseline="0" dirty="0" smtClean="0"/>
                        <a:t> kW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PIP-II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Booster Injection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MeV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MeV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Booster Pulse 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4.3e12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6.4e12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Booster Repetition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RR</a:t>
                      </a:r>
                      <a:r>
                        <a:rPr lang="en-US" baseline="0" dirty="0" smtClean="0"/>
                        <a:t> Pulse 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5.2e13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7.7e13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RR</a:t>
                      </a:r>
                      <a:r>
                        <a:rPr lang="en-US" baseline="0" dirty="0" smtClean="0"/>
                        <a:t> RF Duty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50-100%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</a:t>
                      </a:r>
                      <a:r>
                        <a:rPr lang="en-US" baseline="0" dirty="0" smtClean="0"/>
                        <a:t> Pulse 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4.9e13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7.5e13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 Extraction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60-120 GeV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 Cycle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1.33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0.6-1.2 seconds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28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New injection region: New location and higher energy</a:t>
            </a:r>
          </a:p>
          <a:p>
            <a:pPr lvl="1"/>
            <a:r>
              <a:rPr lang="en-US" dirty="0" smtClean="0"/>
              <a:t>R&amp;D:</a:t>
            </a:r>
          </a:p>
          <a:p>
            <a:pPr lvl="2"/>
            <a:r>
              <a:rPr lang="en-US" dirty="0" smtClean="0"/>
              <a:t>Radiation Deposition in Absorber</a:t>
            </a:r>
          </a:p>
          <a:p>
            <a:pPr lvl="2"/>
            <a:r>
              <a:rPr lang="en-US" dirty="0" smtClean="0"/>
              <a:t>Bump/Painting Magnets and Power supplies</a:t>
            </a:r>
          </a:p>
          <a:p>
            <a:pPr lvl="2"/>
            <a:endParaRPr lang="en-US" dirty="0"/>
          </a:p>
          <a:p>
            <a:r>
              <a:rPr lang="en-US" dirty="0" smtClean="0"/>
              <a:t>20 Hz </a:t>
            </a:r>
            <a:r>
              <a:rPr lang="en-US" dirty="0" err="1" smtClean="0"/>
              <a:t>vs</a:t>
            </a:r>
            <a:r>
              <a:rPr lang="en-US" dirty="0" smtClean="0"/>
              <a:t> 15 Hz:</a:t>
            </a:r>
          </a:p>
          <a:p>
            <a:pPr lvl="1"/>
            <a:r>
              <a:rPr lang="en-US" dirty="0" smtClean="0"/>
              <a:t>Resonant magnet system:  </a:t>
            </a:r>
          </a:p>
          <a:p>
            <a:pPr lvl="2"/>
            <a:r>
              <a:rPr lang="en-US" dirty="0" smtClean="0"/>
              <a:t>Successfully tested with single gradient magnet and choke</a:t>
            </a:r>
            <a:endParaRPr lang="en-US" dirty="0"/>
          </a:p>
          <a:p>
            <a:pPr lvl="2"/>
            <a:r>
              <a:rPr lang="en-US" dirty="0" smtClean="0"/>
              <a:t>R&amp;D: build a complete </a:t>
            </a:r>
            <a:r>
              <a:rPr lang="en-US" dirty="0"/>
              <a:t>girder (2 gradient magnets, choke, cap bank, &amp; power </a:t>
            </a:r>
            <a:r>
              <a:rPr lang="en-US" dirty="0" smtClean="0"/>
              <a:t>supply)</a:t>
            </a:r>
          </a:p>
          <a:p>
            <a:pPr lvl="1"/>
            <a:r>
              <a:rPr lang="en-US" dirty="0" smtClean="0"/>
              <a:t>Controls and timing :  15 Hz is the standard clock</a:t>
            </a:r>
          </a:p>
          <a:p>
            <a:pPr lvl="2"/>
            <a:r>
              <a:rPr lang="en-US" dirty="0" smtClean="0"/>
              <a:t>R&amp;D: understand impacts and requirements</a:t>
            </a:r>
          </a:p>
          <a:p>
            <a:pPr lvl="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Rings:  Booster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3138" y="406982"/>
            <a:ext cx="203797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I. </a:t>
            </a:r>
            <a:r>
              <a:rPr lang="en-US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Kourbanis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0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92330"/>
            <a:ext cx="8672513" cy="55179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RF systems</a:t>
            </a:r>
          </a:p>
          <a:p>
            <a:pPr lvl="2"/>
            <a:r>
              <a:rPr lang="en-US" dirty="0" smtClean="0"/>
              <a:t>Recycler:  New Cavity required</a:t>
            </a:r>
          </a:p>
          <a:p>
            <a:pPr lvl="3"/>
            <a:r>
              <a:rPr lang="en-US" dirty="0" smtClean="0"/>
              <a:t>increase in duty factor (up to 100%) -&gt;  better cooling</a:t>
            </a:r>
          </a:p>
          <a:p>
            <a:pPr lvl="3"/>
            <a:r>
              <a:rPr lang="en-US" dirty="0" smtClean="0"/>
              <a:t>increase in repetition rate -&gt; increased frequency separation for slip stacking -&gt; larger bucket -&gt; more voltage</a:t>
            </a:r>
          </a:p>
          <a:p>
            <a:pPr lvl="3"/>
            <a:r>
              <a:rPr lang="en-US" dirty="0" smtClean="0"/>
              <a:t>Prototype design exists, needs additional development</a:t>
            </a:r>
          </a:p>
          <a:p>
            <a:pPr lvl="2"/>
            <a:r>
              <a:rPr lang="en-US" dirty="0" smtClean="0"/>
              <a:t>Main Injector:  New Power Amplifiers required</a:t>
            </a:r>
          </a:p>
          <a:p>
            <a:pPr lvl="3"/>
            <a:r>
              <a:rPr lang="en-US" dirty="0" smtClean="0"/>
              <a:t>enough voltage but higher power needed</a:t>
            </a:r>
          </a:p>
          <a:p>
            <a:pPr lvl="3"/>
            <a:r>
              <a:rPr lang="en-US" dirty="0" smtClean="0"/>
              <a:t>two solutions</a:t>
            </a:r>
          </a:p>
          <a:p>
            <a:pPr lvl="4"/>
            <a:r>
              <a:rPr lang="en-US" dirty="0" smtClean="0"/>
              <a:t>Higher power tube</a:t>
            </a:r>
          </a:p>
          <a:p>
            <a:pPr lvl="4"/>
            <a:r>
              <a:rPr lang="en-US" dirty="0" smtClean="0"/>
              <a:t>Two tubes of existing design on cavity</a:t>
            </a:r>
          </a:p>
          <a:p>
            <a:r>
              <a:rPr lang="en-US" dirty="0" smtClean="0"/>
              <a:t>Beam Dynamics and Control</a:t>
            </a:r>
          </a:p>
          <a:p>
            <a:pPr lvl="1"/>
            <a:r>
              <a:rPr lang="en-US" dirty="0" smtClean="0"/>
              <a:t>Recycler:  understanding of instabilities</a:t>
            </a:r>
          </a:p>
          <a:p>
            <a:pPr lvl="1"/>
            <a:r>
              <a:rPr lang="en-US" dirty="0" smtClean="0"/>
              <a:t>Main Injector: 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-25000" dirty="0" err="1" smtClean="0">
                <a:latin typeface="+mn-lt"/>
                <a:cs typeface="Symbol" charset="2"/>
              </a:rPr>
              <a:t>t</a:t>
            </a:r>
            <a:r>
              <a:rPr lang="en-US" dirty="0" smtClean="0">
                <a:latin typeface="+mn-lt"/>
                <a:cs typeface="Symbol" charset="2"/>
              </a:rPr>
              <a:t> jump for stability through transition</a:t>
            </a:r>
          </a:p>
          <a:p>
            <a:pPr lvl="2"/>
            <a:r>
              <a:rPr lang="en-US" dirty="0" smtClean="0">
                <a:latin typeface="+mn-lt"/>
                <a:cs typeface="Symbol" charset="2"/>
              </a:rPr>
              <a:t>8 triplets to generate ± 1 unit in 0.5 msec</a:t>
            </a:r>
          </a:p>
          <a:p>
            <a:pPr lvl="2"/>
            <a:r>
              <a:rPr lang="en-US" dirty="0" smtClean="0">
                <a:latin typeface="+mn-lt"/>
                <a:cs typeface="Symbol" charset="2"/>
              </a:rPr>
              <a:t>test prototype magnet and power supply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Rings:  Recycler / Main Injector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3138" y="406982"/>
            <a:ext cx="203797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I. </a:t>
            </a:r>
            <a:r>
              <a:rPr lang="en-US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Kourbanis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8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Goal: </a:t>
            </a:r>
            <a:r>
              <a:rPr lang="en-US" dirty="0" smtClean="0"/>
              <a:t>Complete the R&amp;D Program in advance of CD3</a:t>
            </a:r>
            <a:endParaRPr lang="en-US" dirty="0"/>
          </a:p>
          <a:p>
            <a:r>
              <a:rPr lang="en-US" dirty="0" smtClean="0"/>
              <a:t>R&amp;D Goals</a:t>
            </a:r>
          </a:p>
          <a:p>
            <a:pPr lvl="1"/>
            <a:r>
              <a:rPr lang="en-US" dirty="0" smtClean="0"/>
              <a:t>PIP-II Injector Test</a:t>
            </a:r>
          </a:p>
          <a:p>
            <a:pPr lvl="2"/>
            <a:r>
              <a:rPr lang="en-US" dirty="0" smtClean="0"/>
              <a:t>Chopper validation</a:t>
            </a:r>
          </a:p>
          <a:p>
            <a:pPr lvl="2"/>
            <a:r>
              <a:rPr lang="en-US" dirty="0" smtClean="0"/>
              <a:t>HWR and SSR1 Operation with beam</a:t>
            </a:r>
          </a:p>
          <a:p>
            <a:pPr lvl="1"/>
            <a:r>
              <a:rPr lang="en-US" dirty="0" smtClean="0"/>
              <a:t>SRF/IIFC</a:t>
            </a:r>
          </a:p>
          <a:p>
            <a:pPr lvl="2"/>
            <a:r>
              <a:rPr lang="en-US" dirty="0" smtClean="0"/>
              <a:t>SSR1 CM (6 US + 2 India)</a:t>
            </a:r>
          </a:p>
          <a:p>
            <a:pPr lvl="2"/>
            <a:r>
              <a:rPr lang="en-US" dirty="0"/>
              <a:t>HB650 CM (3 US + 3 India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LB650 + SSR2 Cavities from India (2 + 2)</a:t>
            </a:r>
          </a:p>
          <a:p>
            <a:pPr lvl="2"/>
            <a:r>
              <a:rPr lang="en-US" dirty="0" smtClean="0"/>
              <a:t>RF systems (8 US + 16 India)</a:t>
            </a:r>
          </a:p>
          <a:p>
            <a:pPr lvl="1"/>
            <a:r>
              <a:rPr lang="en-US" dirty="0" smtClean="0"/>
              <a:t>Rings</a:t>
            </a:r>
          </a:p>
          <a:p>
            <a:pPr lvl="2"/>
            <a:r>
              <a:rPr lang="en-US" dirty="0"/>
              <a:t>20 </a:t>
            </a:r>
            <a:r>
              <a:rPr lang="en-US" dirty="0" smtClean="0"/>
              <a:t>Hz: magnet tested, understand control system impact</a:t>
            </a:r>
            <a:endParaRPr lang="en-US" dirty="0"/>
          </a:p>
          <a:p>
            <a:pPr lvl="2"/>
            <a:r>
              <a:rPr lang="en-US" dirty="0"/>
              <a:t>Booster Injection: design and prototype magnet</a:t>
            </a:r>
          </a:p>
          <a:p>
            <a:pPr lvl="2"/>
            <a:r>
              <a:rPr lang="en-US" dirty="0"/>
              <a:t>RR/Main Injector RF:  PA tested, prototype RR cavity, prototype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baseline="-25000" dirty="0" err="1"/>
              <a:t>t</a:t>
            </a:r>
            <a:r>
              <a:rPr lang="en-US" dirty="0"/>
              <a:t> magnet</a:t>
            </a:r>
          </a:p>
          <a:p>
            <a:r>
              <a:rPr lang="en-US" dirty="0" smtClean="0"/>
              <a:t>CD Goals</a:t>
            </a:r>
          </a:p>
          <a:p>
            <a:pPr lvl="1"/>
            <a:r>
              <a:rPr lang="en-US" dirty="0"/>
              <a:t>CD-1 </a:t>
            </a:r>
            <a:r>
              <a:rPr lang="en-US" dirty="0" smtClean="0"/>
              <a:t>			Q4FY17</a:t>
            </a:r>
            <a:endParaRPr lang="en-US" dirty="0"/>
          </a:p>
          <a:p>
            <a:pPr lvl="1"/>
            <a:r>
              <a:rPr lang="en-US" dirty="0"/>
              <a:t>CD-2/CD3a </a:t>
            </a:r>
            <a:r>
              <a:rPr lang="en-US" dirty="0" smtClean="0"/>
              <a:t>		FY18/19</a:t>
            </a:r>
            <a:endParaRPr lang="en-US" dirty="0"/>
          </a:p>
          <a:p>
            <a:pPr lvl="1"/>
            <a:r>
              <a:rPr lang="en-US" dirty="0"/>
              <a:t>CD3 </a:t>
            </a:r>
            <a:r>
              <a:rPr lang="en-US" dirty="0" smtClean="0"/>
              <a:t>				FY20</a:t>
            </a:r>
            <a:endParaRPr lang="en-US" dirty="0"/>
          </a:p>
          <a:p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Priorities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#3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46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79629"/>
            <a:ext cx="8672513" cy="556705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 PIP2IT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B</a:t>
            </a:r>
            <a:r>
              <a:rPr lang="en-US" dirty="0" smtClean="0">
                <a:solidFill>
                  <a:schemeClr val="accent6"/>
                </a:solidFill>
              </a:rPr>
              <a:t>eam to end of MEBT and Chopper Test</a:t>
            </a:r>
          </a:p>
          <a:p>
            <a:pPr lvl="2"/>
            <a:r>
              <a:rPr lang="en-US" b="1" dirty="0" smtClean="0">
                <a:solidFill>
                  <a:schemeClr val="accent2"/>
                </a:solidFill>
              </a:rPr>
              <a:t>MEBT to HWR beam line vacuum transition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HWR CM Cold with </a:t>
            </a:r>
            <a:r>
              <a:rPr lang="en-US" b="1" dirty="0">
                <a:solidFill>
                  <a:schemeClr val="accent4"/>
                </a:solidFill>
              </a:rPr>
              <a:t>RF </a:t>
            </a:r>
            <a:r>
              <a:rPr lang="en-US" b="1" dirty="0" smtClean="0">
                <a:solidFill>
                  <a:schemeClr val="accent4"/>
                </a:solidFill>
              </a:rPr>
              <a:t>Power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SSR1 CM </a:t>
            </a:r>
            <a:r>
              <a:rPr lang="en-US" dirty="0">
                <a:solidFill>
                  <a:schemeClr val="accent6"/>
                </a:solidFill>
              </a:rPr>
              <a:t>Cold with RF </a:t>
            </a:r>
            <a:r>
              <a:rPr lang="en-US" dirty="0" smtClean="0">
                <a:solidFill>
                  <a:schemeClr val="accent6"/>
                </a:solidFill>
              </a:rPr>
              <a:t>Power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IIFC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US </a:t>
            </a:r>
            <a:r>
              <a:rPr lang="en-US" dirty="0">
                <a:solidFill>
                  <a:schemeClr val="accent2"/>
                </a:solidFill>
              </a:rPr>
              <a:t>HB650 Dressed Cavities to be </a:t>
            </a:r>
            <a:r>
              <a:rPr lang="en-US" dirty="0" smtClean="0">
                <a:solidFill>
                  <a:schemeClr val="accent2"/>
                </a:solidFill>
              </a:rPr>
              <a:t>tested in HTS-2</a:t>
            </a:r>
          </a:p>
          <a:p>
            <a:pPr lvl="2"/>
            <a:r>
              <a:rPr lang="en-US" b="1" dirty="0" smtClean="0">
                <a:solidFill>
                  <a:schemeClr val="accent4"/>
                </a:solidFill>
              </a:rPr>
              <a:t>Testing bare cavities in modified STC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DAE HB650 </a:t>
            </a:r>
            <a:r>
              <a:rPr lang="en-US" dirty="0">
                <a:solidFill>
                  <a:schemeClr val="accent6"/>
                </a:solidFill>
              </a:rPr>
              <a:t>Dressed </a:t>
            </a:r>
            <a:r>
              <a:rPr lang="en-US" dirty="0" smtClean="0">
                <a:solidFill>
                  <a:schemeClr val="accent6"/>
                </a:solidFill>
              </a:rPr>
              <a:t>Cavity </a:t>
            </a:r>
          </a:p>
          <a:p>
            <a:pPr lvl="2"/>
            <a:r>
              <a:rPr lang="en-US" dirty="0" smtClean="0">
                <a:solidFill>
                  <a:schemeClr val="accent6"/>
                </a:solidFill>
              </a:rPr>
              <a:t>Commission HTS-2 at RRCAT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LB650 </a:t>
            </a:r>
            <a:r>
              <a:rPr lang="en-US" dirty="0">
                <a:solidFill>
                  <a:schemeClr val="accent6"/>
                </a:solidFill>
              </a:rPr>
              <a:t>Dressed </a:t>
            </a:r>
            <a:r>
              <a:rPr lang="en-US" dirty="0" smtClean="0">
                <a:solidFill>
                  <a:schemeClr val="accent6"/>
                </a:solidFill>
              </a:rPr>
              <a:t>Cavity to be tested (2)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SSR2 Cavity Vertical Tested (1)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RF Power System delivered and </a:t>
            </a:r>
            <a:r>
              <a:rPr lang="en-US" b="1" dirty="0" smtClean="0">
                <a:solidFill>
                  <a:schemeClr val="accent2"/>
                </a:solidFill>
              </a:rPr>
              <a:t>integrated</a:t>
            </a:r>
            <a:r>
              <a:rPr lang="en-US" dirty="0" smtClean="0">
                <a:solidFill>
                  <a:schemeClr val="accent6"/>
                </a:solidFill>
              </a:rPr>
              <a:t> (325 and 650)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Rings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20 Hz</a:t>
            </a:r>
          </a:p>
          <a:p>
            <a:pPr lvl="2"/>
            <a:r>
              <a:rPr lang="en-US" b="1" dirty="0">
                <a:solidFill>
                  <a:schemeClr val="accent2"/>
                </a:solidFill>
              </a:rPr>
              <a:t>Booster Injection</a:t>
            </a:r>
          </a:p>
          <a:p>
            <a:pPr lvl="2"/>
            <a:r>
              <a:rPr lang="en-US" sz="2200" b="1" dirty="0">
                <a:solidFill>
                  <a:schemeClr val="accent2"/>
                </a:solidFill>
              </a:rPr>
              <a:t>RR</a:t>
            </a:r>
            <a:r>
              <a:rPr lang="en-US" b="1" dirty="0" smtClean="0">
                <a:solidFill>
                  <a:schemeClr val="accent6"/>
                </a:solidFill>
              </a:rPr>
              <a:t>/</a:t>
            </a:r>
            <a:r>
              <a:rPr lang="en-US" dirty="0" smtClean="0">
                <a:solidFill>
                  <a:schemeClr val="accent6"/>
                </a:solidFill>
              </a:rPr>
              <a:t>Main </a:t>
            </a:r>
            <a:r>
              <a:rPr lang="en-US" dirty="0">
                <a:solidFill>
                  <a:schemeClr val="accent6"/>
                </a:solidFill>
              </a:rPr>
              <a:t>Injector </a:t>
            </a:r>
            <a:r>
              <a:rPr lang="en-US" dirty="0" smtClean="0">
                <a:solidFill>
                  <a:schemeClr val="accent6"/>
                </a:solidFill>
              </a:rPr>
              <a:t>RF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Critical Decisions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CD-1 FY17: CDR, Analysis of Alternatives, RLS, …..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CD-2/3a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FY18</a:t>
            </a:r>
            <a:r>
              <a:rPr lang="en-US" dirty="0" smtClean="0">
                <a:solidFill>
                  <a:schemeClr val="accent6"/>
                </a:solidFill>
              </a:rPr>
              <a:t>: </a:t>
            </a:r>
            <a:r>
              <a:rPr lang="en-US" b="1" dirty="0" smtClean="0">
                <a:solidFill>
                  <a:schemeClr val="accent4"/>
                </a:solidFill>
              </a:rPr>
              <a:t>Environmental Assessment</a:t>
            </a:r>
            <a:r>
              <a:rPr lang="en-US" dirty="0" smtClean="0">
                <a:solidFill>
                  <a:schemeClr val="accent6"/>
                </a:solidFill>
              </a:rPr>
              <a:t>, EVMS, RLS, BoE, TDR,KPP,…. 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R&amp;D Program completion:  FY20 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PIP2IT program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HB650 </a:t>
            </a:r>
            <a:r>
              <a:rPr lang="en-US" dirty="0" err="1" smtClean="0">
                <a:solidFill>
                  <a:schemeClr val="accent6"/>
                </a:solidFill>
              </a:rPr>
              <a:t>pCM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Rings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Activities: Goals, Priorities</a:t>
            </a:r>
            <a:r>
              <a:rPr lang="en-US" dirty="0"/>
              <a:t>,</a:t>
            </a:r>
            <a:r>
              <a:rPr lang="en-US" dirty="0" smtClean="0"/>
              <a:t> Constraints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20690" y="1107506"/>
            <a:ext cx="27945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n-lt"/>
                <a:ea typeface="ＭＳ Ｐゴシック" charset="0"/>
                <a:cs typeface="ＭＳ Ｐゴシック" charset="0"/>
              </a:rPr>
              <a:t>Original goals for R&amp;D in FY16-18 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slowed down due to FY16/17 funding constraints</a:t>
            </a:r>
          </a:p>
          <a:p>
            <a:r>
              <a:rPr lang="en-US" b="1" dirty="0">
                <a:solidFill>
                  <a:schemeClr val="accent2"/>
                </a:solidFill>
              </a:rPr>
              <a:t>Completion has moved outside FY16-18 window</a:t>
            </a:r>
          </a:p>
          <a:p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#3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31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776614"/>
            <a:ext cx="8672513" cy="5254299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 smtClean="0"/>
              <a:t>FY17</a:t>
            </a:r>
          </a:p>
          <a:p>
            <a:pPr lvl="1"/>
            <a:r>
              <a:rPr lang="en-US" dirty="0" smtClean="0"/>
              <a:t>Test of Chopper Prototypes &amp; Absorber : Q4 </a:t>
            </a:r>
          </a:p>
          <a:p>
            <a:pPr lvl="1"/>
            <a:r>
              <a:rPr lang="en-US" dirty="0" smtClean="0"/>
              <a:t>Full Length MEBT installed : Q4</a:t>
            </a:r>
          </a:p>
          <a:p>
            <a:r>
              <a:rPr lang="en-US" dirty="0" smtClean="0"/>
              <a:t>FY18</a:t>
            </a:r>
          </a:p>
          <a:p>
            <a:pPr lvl="1"/>
            <a:r>
              <a:rPr lang="en-US" dirty="0" smtClean="0"/>
              <a:t>Cryogenic Distribution System Installed : Q4 </a:t>
            </a:r>
          </a:p>
          <a:p>
            <a:pPr lvl="1"/>
            <a:r>
              <a:rPr lang="en-US" dirty="0" smtClean="0"/>
              <a:t>HWR Delivery, installation started : Q3</a:t>
            </a:r>
          </a:p>
          <a:p>
            <a:pPr lvl="1"/>
            <a:r>
              <a:rPr lang="en-US" dirty="0"/>
              <a:t>SSR1 </a:t>
            </a:r>
            <a:r>
              <a:rPr lang="en-US" dirty="0" smtClean="0"/>
              <a:t>Delivery : Q4</a:t>
            </a:r>
          </a:p>
          <a:p>
            <a:pPr lvl="1"/>
            <a:r>
              <a:rPr lang="en-US" dirty="0" smtClean="0"/>
              <a:t>Note:  no beam operation</a:t>
            </a:r>
          </a:p>
          <a:p>
            <a:r>
              <a:rPr lang="en-US" dirty="0" smtClean="0"/>
              <a:t>FY19</a:t>
            </a:r>
          </a:p>
          <a:p>
            <a:pPr lvl="1"/>
            <a:r>
              <a:rPr lang="en-US" dirty="0" smtClean="0"/>
              <a:t>SSR1 installation started : Q1</a:t>
            </a:r>
          </a:p>
          <a:p>
            <a:pPr lvl="1"/>
            <a:r>
              <a:rPr lang="en-US" dirty="0" smtClean="0"/>
              <a:t>Full Length MEBT commissioned : Q3</a:t>
            </a:r>
          </a:p>
          <a:p>
            <a:pPr lvl="1"/>
            <a:r>
              <a:rPr lang="en-US" dirty="0" smtClean="0"/>
              <a:t>Bunch by bunch chopping demonstrated: Q3</a:t>
            </a:r>
          </a:p>
          <a:p>
            <a:pPr lvl="1"/>
            <a:r>
              <a:rPr lang="en-US" dirty="0" smtClean="0"/>
              <a:t>HWR / SSR1 RF commissioned : Q4</a:t>
            </a:r>
          </a:p>
          <a:p>
            <a:pPr lvl="1"/>
            <a:r>
              <a:rPr lang="en-US" dirty="0" smtClean="0"/>
              <a:t>Initial beam to Cryomodules : Q4</a:t>
            </a:r>
          </a:p>
          <a:p>
            <a:r>
              <a:rPr lang="en-US" dirty="0" smtClean="0"/>
              <a:t>FY20</a:t>
            </a:r>
          </a:p>
          <a:p>
            <a:pPr lvl="1"/>
            <a:r>
              <a:rPr lang="en-US" dirty="0" smtClean="0"/>
              <a:t>Beam through Cryomodules : Q1</a:t>
            </a:r>
          </a:p>
          <a:p>
            <a:pPr lvl="1"/>
            <a:r>
              <a:rPr lang="en-US" dirty="0" smtClean="0"/>
              <a:t>Resonance Control Measurements (SSR1) with beam : Q3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PIP2IT 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Paul </a:t>
            </a:r>
            <a:r>
              <a:rPr lang="fi-FI" dirty="0" err="1" smtClean="0"/>
              <a:t>Derwent</a:t>
            </a:r>
            <a:r>
              <a:rPr lang="fi-FI" dirty="0" smtClean="0"/>
              <a:t>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#2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2836" y="2977990"/>
            <a:ext cx="3996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 of information from RLS </a:t>
            </a:r>
            <a:r>
              <a:rPr lang="en-US" smtClean="0"/>
              <a:t>and managers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05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2664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the end of the PIP2IT R&amp;D program:</a:t>
            </a:r>
          </a:p>
          <a:p>
            <a:pPr lvl="1"/>
            <a:r>
              <a:rPr lang="en-US" dirty="0" smtClean="0"/>
              <a:t>have demonstrated understanding of beam dynamics, beam stability, and beam parameters</a:t>
            </a:r>
          </a:p>
          <a:p>
            <a:pPr lvl="1"/>
            <a:r>
              <a:rPr lang="en-US" dirty="0" smtClean="0"/>
              <a:t>have demonstrated beam chopper, absorber, and bunch by bunch selection for pulsed operation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have determined conditions for operation of SRF cavities with a high power MEBT absorber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have measured and demonstrated resonance control techniques for pulsed SRF cavities</a:t>
            </a:r>
          </a:p>
          <a:p>
            <a:pPr lvl="1"/>
            <a:r>
              <a:rPr lang="en-US" b="1" dirty="0" smtClean="0"/>
              <a:t>validated the critical technologies of the PIP-II Linac front end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At the end of the SRF R&amp;D program:</a:t>
            </a:r>
          </a:p>
          <a:p>
            <a:pPr lvl="1"/>
            <a:r>
              <a:rPr lang="en-US" dirty="0" smtClean="0"/>
              <a:t>have built and tested complete cryomodules at 3 different frequencies</a:t>
            </a:r>
          </a:p>
          <a:p>
            <a:pPr lvl="2"/>
            <a:r>
              <a:rPr lang="en-US" dirty="0" smtClean="0"/>
              <a:t>a good understanding of cost and schedule for construction of the remaining 20+ cryomodules</a:t>
            </a:r>
          </a:p>
          <a:p>
            <a:pPr lvl="1"/>
            <a:r>
              <a:rPr lang="en-US" b="1" dirty="0" smtClean="0"/>
              <a:t>have demonstrated the technical capabilities of the collaboration partners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the end of the R&amp;D program:</a:t>
            </a:r>
          </a:p>
          <a:p>
            <a:pPr lvl="1"/>
            <a:r>
              <a:rPr lang="en-US" dirty="0" smtClean="0"/>
              <a:t>PIP-II will have mitigated technical, cost, and schedule risks</a:t>
            </a:r>
          </a:p>
          <a:p>
            <a:pPr lvl="1"/>
            <a:r>
              <a:rPr lang="en-US" dirty="0" smtClean="0"/>
              <a:t>be prepared to start construction</a:t>
            </a:r>
          </a:p>
          <a:p>
            <a:pPr lvl="1"/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R&amp;D program will: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8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 , PhD 1990 University of Chicago</a:t>
            </a:r>
          </a:p>
          <a:p>
            <a:endParaRPr lang="en-US" dirty="0" smtClean="0"/>
          </a:p>
          <a:p>
            <a:r>
              <a:rPr lang="en-US" dirty="0" smtClean="0"/>
              <a:t>Project Role: </a:t>
            </a:r>
            <a:r>
              <a:rPr lang="en-US" dirty="0" smtClean="0"/>
              <a:t>Deputy </a:t>
            </a:r>
            <a:r>
              <a:rPr lang="en-US" dirty="0"/>
              <a:t>Project </a:t>
            </a:r>
            <a:r>
              <a:rPr lang="en-US" dirty="0" smtClean="0"/>
              <a:t>Manager</a:t>
            </a:r>
          </a:p>
          <a:p>
            <a:endParaRPr lang="en-US" dirty="0" smtClean="0"/>
          </a:p>
          <a:p>
            <a:r>
              <a:rPr lang="en-US" dirty="0" smtClean="0"/>
              <a:t>Relevant Experience</a:t>
            </a:r>
            <a:endParaRPr lang="en-US" dirty="0" smtClean="0"/>
          </a:p>
          <a:p>
            <a:pPr lvl="1"/>
            <a:r>
              <a:rPr lang="en-US" dirty="0" smtClean="0"/>
              <a:t>Antiproton </a:t>
            </a:r>
            <a:r>
              <a:rPr lang="en-US" dirty="0" smtClean="0"/>
              <a:t>source</a:t>
            </a:r>
            <a:r>
              <a:rPr lang="en-US" smtClean="0"/>
              <a:t>:  </a:t>
            </a:r>
            <a:r>
              <a:rPr lang="en-US" smtClean="0"/>
              <a:t>Accumulator </a:t>
            </a:r>
            <a:r>
              <a:rPr lang="en-US" dirty="0" smtClean="0"/>
              <a:t>stacktail stochastic cooling system, achieved record accumulation rates</a:t>
            </a:r>
          </a:p>
          <a:p>
            <a:pPr lvl="1"/>
            <a:r>
              <a:rPr lang="en-US" dirty="0" smtClean="0"/>
              <a:t>Department Head:  Recycler (2006-2009), PIP-II (2014-present)</a:t>
            </a:r>
          </a:p>
          <a:p>
            <a:pPr lvl="1"/>
            <a:r>
              <a:rPr lang="en-US" dirty="0" smtClean="0"/>
              <a:t>Associate Project Manager for Accelerator &amp; </a:t>
            </a:r>
            <a:r>
              <a:rPr lang="en-US" dirty="0" err="1" smtClean="0"/>
              <a:t>NuMI</a:t>
            </a:r>
            <a:r>
              <a:rPr lang="en-US" dirty="0" smtClean="0"/>
              <a:t> Upgrades, </a:t>
            </a:r>
            <a:r>
              <a:rPr lang="en-US" dirty="0" err="1" smtClean="0"/>
              <a:t>NOvA</a:t>
            </a:r>
            <a:r>
              <a:rPr lang="en-US" dirty="0" smtClean="0"/>
              <a:t>  </a:t>
            </a:r>
            <a:r>
              <a:rPr lang="en-US" dirty="0"/>
              <a:t>CD-4 2014 </a:t>
            </a:r>
            <a:r>
              <a:rPr lang="en-US" dirty="0" smtClean="0"/>
              <a:t>(2009-2014)</a:t>
            </a:r>
          </a:p>
          <a:p>
            <a:pPr lvl="2"/>
            <a:r>
              <a:rPr lang="en-US" dirty="0" smtClean="0"/>
              <a:t>2014 Secretary of Energy’s Award of Excellence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Derwent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8555" y="19606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#4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48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33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PXIE should mitigate most risks related to the frontend</a:t>
            </a:r>
          </a:p>
          <a:p>
            <a:pPr lvl="1">
              <a:spcBef>
                <a:spcPts val="0"/>
              </a:spcBef>
            </a:pPr>
            <a:r>
              <a:rPr lang="en-US" dirty="0"/>
              <a:t>HWR and SSR1 </a:t>
            </a:r>
            <a:r>
              <a:rPr lang="en-US" dirty="0" smtClean="0"/>
              <a:t>prototype </a:t>
            </a:r>
            <a:r>
              <a:rPr lang="en-US" dirty="0"/>
              <a:t>cryomodules </a:t>
            </a:r>
            <a:r>
              <a:rPr lang="en-US" dirty="0" smtClean="0"/>
              <a:t>are in </a:t>
            </a:r>
            <a:r>
              <a:rPr lang="en-US" dirty="0"/>
              <a:t>fabrication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300" dirty="0" smtClean="0"/>
              <a:t>Design and testing of SC cryomodules is time consuming process</a:t>
            </a:r>
          </a:p>
          <a:p>
            <a:pPr lvl="1">
              <a:spcBef>
                <a:spcPts val="0"/>
              </a:spcBef>
            </a:pPr>
            <a:r>
              <a:rPr lang="en-US" dirty="0"/>
              <a:t>5 new types of SC </a:t>
            </a:r>
            <a:r>
              <a:rPr lang="en-US" dirty="0" smtClean="0"/>
              <a:t>cavities: vigorous design work for SSR2, LB650 and HB650 has to be initiated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Microphonics </a:t>
            </a:r>
            <a:r>
              <a:rPr lang="en-US" dirty="0"/>
              <a:t>and LFD detuning suppression</a:t>
            </a:r>
          </a:p>
          <a:p>
            <a:pPr>
              <a:spcBef>
                <a:spcPts val="0"/>
              </a:spcBef>
            </a:pPr>
            <a:r>
              <a:rPr lang="en-US" sz="2300" dirty="0"/>
              <a:t>M</a:t>
            </a:r>
            <a:r>
              <a:rPr lang="en-US" sz="2300" dirty="0" smtClean="0"/>
              <a:t>ajor challenge for SC linac </a:t>
            </a:r>
            <a:r>
              <a:rPr lang="en-US" sz="2300" dirty="0" smtClean="0">
                <a:latin typeface="Symbol" panose="05050102010706020507" pitchFamily="18" charset="2"/>
              </a:rPr>
              <a:t>-</a:t>
            </a:r>
            <a:r>
              <a:rPr lang="en-US" sz="2300" dirty="0" smtClean="0"/>
              <a:t> </a:t>
            </a:r>
            <a:r>
              <a:rPr lang="en-US" sz="2300" u="heavy" dirty="0" smtClean="0"/>
              <a:t>reliable</a:t>
            </a:r>
            <a:r>
              <a:rPr lang="en-US" sz="2300" dirty="0" smtClean="0"/>
              <a:t> operation in pulsed regime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Task force was organized and is working on this problem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Longitudinal emittance growth at transition crossing in Booster can increase beam loss at slip stacking. It can limit the beam intensity and, consequently, the beam power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Detailed simulations of transition crossing are carried out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Suppression of fast beam instabilities at slip stacking can be challenging enterprise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Better understanding of present problems is required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Risks and Required R&amp;D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25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3914998" cy="2270450"/>
          </a:xfrm>
        </p:spPr>
        <p:txBody>
          <a:bodyPr/>
          <a:lstStyle/>
          <a:p>
            <a:r>
              <a:rPr lang="en-US" dirty="0" smtClean="0"/>
              <a:t>Energy Measurement:  </a:t>
            </a:r>
          </a:p>
          <a:p>
            <a:pPr lvl="1"/>
            <a:r>
              <a:rPr lang="en-US" dirty="0" smtClean="0"/>
              <a:t>Time of Flight BPM</a:t>
            </a:r>
          </a:p>
          <a:p>
            <a:pPr lvl="1"/>
            <a:r>
              <a:rPr lang="en-US" dirty="0" smtClean="0"/>
              <a:t>2.11 MeV ± 0.5%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60991" y="6515100"/>
            <a:ext cx="1076325" cy="241300"/>
          </a:xfrm>
        </p:spPr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9108" y="6515100"/>
            <a:ext cx="6096000" cy="241300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Paul Derwent | DOE IPR</a:t>
            </a:r>
            <a:endParaRPr lang="en-US" sz="1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96050"/>
            <a:ext cx="447675" cy="241300"/>
          </a:xfrm>
        </p:spPr>
        <p:txBody>
          <a:bodyPr/>
          <a:lstStyle/>
          <a:p>
            <a:fld id="{CA5941BE-F261-446F-A9EB-53908F522580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7" name="Picture 6" descr="2016-06-17.10.17.40.37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768" y="886942"/>
            <a:ext cx="4461167" cy="2838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014" y="2165939"/>
            <a:ext cx="37975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 : working to </a:t>
            </a:r>
          </a:p>
          <a:p>
            <a:r>
              <a:rPr lang="en-US" dirty="0"/>
              <a:t>	</a:t>
            </a:r>
            <a:r>
              <a:rPr lang="en-US" dirty="0" smtClean="0"/>
              <a:t>understand calibrations</a:t>
            </a:r>
          </a:p>
          <a:p>
            <a:r>
              <a:rPr lang="en-US" dirty="0"/>
              <a:t>	</a:t>
            </a:r>
            <a:r>
              <a:rPr lang="en-US" dirty="0" smtClean="0"/>
              <a:t>understand optics</a:t>
            </a:r>
          </a:p>
          <a:p>
            <a:r>
              <a:rPr lang="en-US" dirty="0" smtClean="0"/>
              <a:t>	understand uncertainties</a:t>
            </a:r>
            <a:endParaRPr lang="en-US" dirty="0"/>
          </a:p>
        </p:txBody>
      </p:sp>
      <p:pic>
        <p:nvPicPr>
          <p:cNvPr id="13" name="Picture 12" descr="Energy_Measurement_with_94kV_08162016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3712419"/>
            <a:ext cx="5112774" cy="2493143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002162" y="3767562"/>
            <a:ext cx="3914998" cy="22704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Energy Measurement:  </a:t>
            </a:r>
          </a:p>
          <a:p>
            <a:pPr lvl="1"/>
            <a:r>
              <a:rPr lang="en-US" sz="2000" dirty="0" smtClean="0"/>
              <a:t>Phase difference between  2 BPMs</a:t>
            </a:r>
          </a:p>
          <a:p>
            <a:pPr lvl="1"/>
            <a:r>
              <a:rPr lang="en-US" sz="2000" dirty="0" smtClean="0"/>
              <a:t>vary buncher cavity phase and compare to simulations</a:t>
            </a:r>
          </a:p>
          <a:p>
            <a:pPr lvl="1"/>
            <a:r>
              <a:rPr lang="en-US" sz="2000" dirty="0" smtClean="0"/>
              <a:t>90° is nominal </a:t>
            </a:r>
            <a:r>
              <a:rPr lang="en-US" sz="2000" dirty="0" err="1" smtClean="0"/>
              <a:t>vaue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98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MEBT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303339"/>
          </a:xfrm>
        </p:spPr>
        <p:txBody>
          <a:bodyPr/>
          <a:lstStyle/>
          <a:p>
            <a:r>
              <a:rPr lang="en-US" dirty="0" smtClean="0"/>
              <a:t>MEBT is being installed in 3 main stages, different in the number of focusing elements</a:t>
            </a:r>
          </a:p>
          <a:p>
            <a:pPr lvl="1"/>
            <a:r>
              <a:rPr lang="en-US" dirty="0" smtClean="0"/>
              <a:t>Full-length MEBT is expected to be installed in 2017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 smtClean="0"/>
              <a:t>Paul Derwent | DOE IPR</a:t>
            </a:r>
            <a:endParaRPr lang="en-US" sz="1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C483E-0C9D-4CD7-AAF9-59B9F9C1B9EA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3" y="2449197"/>
            <a:ext cx="3310758" cy="1462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3" y="3396285"/>
            <a:ext cx="6032937" cy="1757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2" y="4426484"/>
            <a:ext cx="8429297" cy="1828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5321" y="2389189"/>
            <a:ext cx="98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MEBT-1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5004" y="3403554"/>
            <a:ext cx="98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MEBT-2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129" y="4426484"/>
            <a:ext cx="987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MEBT-3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28952" y="3891901"/>
            <a:ext cx="776369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28405" y="3533810"/>
            <a:ext cx="977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1175 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946" y="2299508"/>
            <a:ext cx="3357774" cy="11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61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71550"/>
            <a:ext cx="3320394" cy="5059363"/>
          </a:xfrm>
        </p:spPr>
        <p:txBody>
          <a:bodyPr/>
          <a:lstStyle/>
          <a:p>
            <a:r>
              <a:rPr lang="en-US" dirty="0"/>
              <a:t>new injection point at </a:t>
            </a:r>
            <a:r>
              <a:rPr lang="en-US" dirty="0" smtClean="0"/>
              <a:t>Long 11, 3 or 4 bump</a:t>
            </a:r>
            <a:endParaRPr lang="en-US" dirty="0"/>
          </a:p>
          <a:p>
            <a:r>
              <a:rPr lang="en-US" dirty="0"/>
              <a:t>radiation deposition in area</a:t>
            </a:r>
          </a:p>
          <a:p>
            <a:pPr lvl="1"/>
            <a:r>
              <a:rPr lang="en-US" dirty="0"/>
              <a:t>an H</a:t>
            </a:r>
            <a:r>
              <a:rPr lang="en-US" baseline="30000" dirty="0"/>
              <a:t>0</a:t>
            </a:r>
            <a:r>
              <a:rPr lang="en-US" dirty="0"/>
              <a:t>/H</a:t>
            </a:r>
            <a:r>
              <a:rPr lang="en-US" baseline="30000" dirty="0"/>
              <a:t>-</a:t>
            </a:r>
            <a:r>
              <a:rPr lang="en-US" dirty="0"/>
              <a:t> absorber </a:t>
            </a:r>
          </a:p>
          <a:p>
            <a:pPr lvl="1"/>
            <a:r>
              <a:rPr lang="en-US" dirty="0" smtClean="0"/>
              <a:t>investigating new </a:t>
            </a:r>
            <a:r>
              <a:rPr lang="en-US" dirty="0"/>
              <a:t>gradient magnet design to allow for larger </a:t>
            </a:r>
            <a:r>
              <a:rPr lang="en-US" dirty="0" smtClean="0"/>
              <a:t>absorber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Booster: Injection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315985"/>
            <a:ext cx="5486400" cy="4446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834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Booster is a resonant synchrotron at 15 Hz</a:t>
            </a:r>
          </a:p>
          <a:p>
            <a:pPr lvl="1"/>
            <a:r>
              <a:rPr lang="en-US" dirty="0" smtClean="0"/>
              <a:t>Changes to resonant system to get to 20 Hz</a:t>
            </a:r>
          </a:p>
          <a:p>
            <a:pPr lvl="2"/>
            <a:r>
              <a:rPr lang="en-US" dirty="0" smtClean="0"/>
              <a:t>have tested a single magnet successfully at 20 Hz</a:t>
            </a:r>
          </a:p>
          <a:p>
            <a:pPr lvl="2"/>
            <a:r>
              <a:rPr lang="en-US" dirty="0" smtClean="0"/>
              <a:t>Plan to build and test a complete Booster girder</a:t>
            </a:r>
          </a:p>
          <a:p>
            <a:pPr lvl="3"/>
            <a:r>
              <a:rPr lang="en-US" dirty="0" smtClean="0"/>
              <a:t>2 gradient magnets, </a:t>
            </a:r>
            <a:r>
              <a:rPr lang="en-US" dirty="0"/>
              <a:t>choke, cap bank, &amp; power </a:t>
            </a:r>
            <a:r>
              <a:rPr lang="en-US" dirty="0" smtClean="0"/>
              <a:t>supply</a:t>
            </a:r>
          </a:p>
          <a:p>
            <a:pPr lvl="2"/>
            <a:r>
              <a:rPr lang="en-US" dirty="0" smtClean="0"/>
              <a:t>complete by fall 2017</a:t>
            </a:r>
            <a:endParaRPr lang="en-US" dirty="0"/>
          </a:p>
          <a:p>
            <a:r>
              <a:rPr lang="en-US" dirty="0" smtClean="0"/>
              <a:t>Controls </a:t>
            </a:r>
            <a:r>
              <a:rPr lang="en-US" dirty="0"/>
              <a:t>and </a:t>
            </a:r>
            <a:r>
              <a:rPr lang="en-US" dirty="0" smtClean="0"/>
              <a:t>timing system built around 15 Hz as fundamental frequency</a:t>
            </a:r>
          </a:p>
          <a:p>
            <a:pPr lvl="1"/>
            <a:r>
              <a:rPr lang="en-US" dirty="0"/>
              <a:t>understand what needs to be upgraded/modified </a:t>
            </a:r>
          </a:p>
          <a:p>
            <a:pPr lvl="2"/>
            <a:r>
              <a:rPr lang="en-US" dirty="0"/>
              <a:t>Time Line </a:t>
            </a:r>
            <a:r>
              <a:rPr lang="en-US" dirty="0" smtClean="0"/>
              <a:t>Generator</a:t>
            </a:r>
            <a:endParaRPr lang="en-US" dirty="0"/>
          </a:p>
          <a:p>
            <a:pPr lvl="2"/>
            <a:r>
              <a:rPr lang="en-US" dirty="0" smtClean="0"/>
              <a:t>TCLK system</a:t>
            </a:r>
            <a:endParaRPr lang="en-US" dirty="0"/>
          </a:p>
          <a:p>
            <a:pPr lvl="2"/>
            <a:r>
              <a:rPr lang="en-US" dirty="0" smtClean="0"/>
              <a:t>DAQ  </a:t>
            </a:r>
            <a:r>
              <a:rPr lang="en-US" dirty="0"/>
              <a:t>front </a:t>
            </a:r>
            <a:r>
              <a:rPr lang="en-US" dirty="0" smtClean="0"/>
              <a:t>ends</a:t>
            </a:r>
            <a:endParaRPr lang="en-US" dirty="0"/>
          </a:p>
          <a:p>
            <a:pPr lvl="2"/>
            <a:r>
              <a:rPr lang="en-US" dirty="0" smtClean="0"/>
              <a:t>data </a:t>
            </a:r>
            <a:r>
              <a:rPr lang="en-US" dirty="0"/>
              <a:t>collection and sampling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Booster: 20 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294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6590"/>
            <a:ext cx="8672513" cy="5059363"/>
          </a:xfrm>
        </p:spPr>
        <p:txBody>
          <a:bodyPr/>
          <a:lstStyle/>
          <a:p>
            <a:r>
              <a:rPr lang="en-US" dirty="0" smtClean="0"/>
              <a:t>With 20 Hz operation and 60 GeV option for LBNF</a:t>
            </a:r>
          </a:p>
          <a:p>
            <a:pPr lvl="1"/>
            <a:r>
              <a:rPr lang="en-US" dirty="0" smtClean="0"/>
              <a:t>need a new 53 MHz RF cavity</a:t>
            </a:r>
          </a:p>
          <a:p>
            <a:pPr lvl="2"/>
            <a:r>
              <a:rPr lang="en-US" dirty="0"/>
              <a:t>60 GeV </a:t>
            </a:r>
            <a:r>
              <a:rPr lang="en-US" dirty="0" smtClean="0"/>
              <a:t>option:  increase in duty factor -&gt; better cooling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20 Hz operation:  larger separation for slip stacking -&gt; higher peak voltage</a:t>
            </a:r>
            <a:endParaRPr lang="en-US" dirty="0"/>
          </a:p>
          <a:p>
            <a:pPr lvl="1"/>
            <a:r>
              <a:rPr lang="en-US" dirty="0" smtClean="0"/>
              <a:t>Develop and build a prototype cavity by fall 2018</a:t>
            </a:r>
            <a:endParaRPr lang="en-US" dirty="0"/>
          </a:p>
          <a:p>
            <a:r>
              <a:rPr lang="en-US" dirty="0" smtClean="0"/>
              <a:t>Beam dynamics and loss control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Recycler Ring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7" name="Picture 6" descr="rf-cavitie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421" y="2065311"/>
            <a:ext cx="4059292" cy="22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97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areas of R&amp;D:</a:t>
            </a:r>
          </a:p>
          <a:p>
            <a:pPr lvl="1"/>
            <a:r>
              <a:rPr lang="en-US" dirty="0" smtClean="0"/>
              <a:t>RF Power:  </a:t>
            </a:r>
          </a:p>
          <a:p>
            <a:pPr lvl="2"/>
            <a:r>
              <a:rPr lang="en-US" dirty="0" smtClean="0"/>
              <a:t>have enough voltage but PA does not have enough power for 7.5e13 </a:t>
            </a:r>
            <a:r>
              <a:rPr lang="en-US" dirty="0" err="1" smtClean="0"/>
              <a:t>ppp</a:t>
            </a:r>
            <a:endParaRPr lang="en-US" dirty="0" smtClean="0"/>
          </a:p>
          <a:p>
            <a:pPr lvl="2"/>
            <a:r>
              <a:rPr lang="en-US" dirty="0" smtClean="0"/>
              <a:t>With existing cavity, two possible solutions</a:t>
            </a:r>
          </a:p>
          <a:p>
            <a:pPr lvl="3"/>
            <a:r>
              <a:rPr lang="en-US" dirty="0" smtClean="0"/>
              <a:t>use two power tubes (cavity has requisite ports) of current type</a:t>
            </a:r>
          </a:p>
          <a:p>
            <a:pPr lvl="3"/>
            <a:r>
              <a:rPr lang="en-US" dirty="0" smtClean="0"/>
              <a:t>use a single higher power tube</a:t>
            </a:r>
          </a:p>
          <a:p>
            <a:pPr lvl="3"/>
            <a:r>
              <a:rPr lang="en-US" dirty="0" smtClean="0"/>
              <a:t>With the spare cavity, investigate operation in test stand of both solutions</a:t>
            </a:r>
          </a:p>
          <a:p>
            <a:pPr lvl="3"/>
            <a:r>
              <a:rPr lang="en-US" dirty="0" smtClean="0"/>
              <a:t>ready for testing by the end of 2016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Transition crossing:  need a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 jump for loss control</a:t>
            </a:r>
          </a:p>
          <a:p>
            <a:pPr lvl="2"/>
            <a:r>
              <a:rPr lang="en-US" dirty="0" smtClean="0"/>
              <a:t>8 quad triplets to generate ±1 unit in 0.5 msec at transition</a:t>
            </a:r>
          </a:p>
          <a:p>
            <a:pPr lvl="2"/>
            <a:r>
              <a:rPr lang="en-US" dirty="0" smtClean="0"/>
              <a:t>build and test a prototype magnet and power supply by fall 2017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Injector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80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approaches coming up</a:t>
            </a:r>
          </a:p>
          <a:p>
            <a:endParaRPr lang="en-US" dirty="0"/>
          </a:p>
          <a:p>
            <a:r>
              <a:rPr lang="en-US" dirty="0" smtClean="0"/>
              <a:t>Should put in slide with Mission Statement (and make it look better)</a:t>
            </a:r>
          </a:p>
          <a:p>
            <a:pPr lvl="1"/>
            <a:r>
              <a:rPr lang="en-US" dirty="0" smtClean="0"/>
              <a:t>R&amp;D ends with phase 1, phase 2 important for future scientific opportunities with PIP-II linac</a:t>
            </a:r>
          </a:p>
          <a:p>
            <a:pPr lvl="1"/>
            <a:r>
              <a:rPr lang="en-US" dirty="0" smtClean="0"/>
              <a:t>Then PIP2IT with Phase 1</a:t>
            </a:r>
          </a:p>
          <a:p>
            <a:pPr lvl="1"/>
            <a:r>
              <a:rPr lang="en-US" dirty="0" smtClean="0"/>
              <a:t>Move phase 2 into backups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05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8672513" cy="3219458"/>
          </a:xfrm>
        </p:spPr>
        <p:txBody>
          <a:bodyPr>
            <a:normAutofit fontScale="6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PIP2IT will address the address/measure the following:</a:t>
            </a:r>
          </a:p>
          <a:p>
            <a:pPr marL="514350" lvl="1">
              <a:defRPr/>
            </a:pPr>
            <a:r>
              <a:rPr lang="en-US" dirty="0" smtClean="0"/>
              <a:t>LEBT pre-chopping : </a:t>
            </a:r>
            <a:r>
              <a:rPr lang="en-US" dirty="0" smtClean="0">
                <a:solidFill>
                  <a:schemeClr val="tx2"/>
                </a:solidFill>
              </a:rPr>
              <a:t>Demonstrated</a:t>
            </a:r>
          </a:p>
          <a:p>
            <a:pPr marL="514350" lvl="1">
              <a:defRPr/>
            </a:pPr>
            <a:r>
              <a:rPr lang="en-US" dirty="0" smtClean="0"/>
              <a:t>Vacuum management in the LEBT/RFQ region : </a:t>
            </a:r>
            <a:r>
              <a:rPr lang="en-US" dirty="0" smtClean="0">
                <a:solidFill>
                  <a:srgbClr val="004C97"/>
                </a:solidFill>
              </a:rPr>
              <a:t>Demonstrated</a:t>
            </a:r>
          </a:p>
          <a:p>
            <a:pPr marL="514350" lvl="1">
              <a:defRPr/>
            </a:pPr>
            <a:r>
              <a:rPr lang="en-US" dirty="0" smtClean="0"/>
              <a:t>Validation of chopper performance </a:t>
            </a:r>
          </a:p>
          <a:p>
            <a:pPr marL="914400" lvl="2">
              <a:defRPr/>
            </a:pPr>
            <a:r>
              <a:rPr lang="en-US" dirty="0" smtClean="0"/>
              <a:t>Bunch extinction, effective emittance growth</a:t>
            </a:r>
          </a:p>
          <a:p>
            <a:pPr marL="514350" lvl="1">
              <a:defRPr/>
            </a:pPr>
            <a:r>
              <a:rPr lang="en-US" dirty="0" smtClean="0"/>
              <a:t>MEBT beam absorber</a:t>
            </a:r>
          </a:p>
          <a:p>
            <a:pPr marL="914400" lvl="2">
              <a:defRPr/>
            </a:pPr>
            <a:r>
              <a:rPr lang="en-US" dirty="0" smtClean="0"/>
              <a:t>Reliability and lifetime</a:t>
            </a:r>
          </a:p>
          <a:p>
            <a:pPr marL="514350" lvl="1">
              <a:defRPr/>
            </a:pPr>
            <a:r>
              <a:rPr lang="en-US" dirty="0" smtClean="0"/>
              <a:t>MEBT vacuum management</a:t>
            </a:r>
          </a:p>
          <a:p>
            <a:pPr marL="514350" lvl="1">
              <a:defRPr/>
            </a:pPr>
            <a:r>
              <a:rPr lang="en-US" dirty="0" smtClean="0"/>
              <a:t>CW Operation of HWR</a:t>
            </a:r>
          </a:p>
          <a:p>
            <a:pPr marL="914400" lvl="2">
              <a:defRPr/>
            </a:pPr>
            <a:r>
              <a:rPr lang="en-US" dirty="0" smtClean="0"/>
              <a:t>Degradation of cavity performance</a:t>
            </a:r>
          </a:p>
          <a:p>
            <a:pPr marL="914400" lvl="2">
              <a:defRPr/>
            </a:pPr>
            <a:r>
              <a:rPr lang="en-US" dirty="0" smtClean="0"/>
              <a:t>Optimal distance to </a:t>
            </a:r>
            <a:r>
              <a:rPr lang="en-US" dirty="0"/>
              <a:t>10 kW absorber</a:t>
            </a:r>
            <a:endParaRPr lang="en-US" dirty="0" smtClean="0"/>
          </a:p>
          <a:p>
            <a:pPr marL="514350" lvl="1">
              <a:defRPr/>
            </a:pPr>
            <a:r>
              <a:rPr lang="en-US" dirty="0" smtClean="0"/>
              <a:t>Operation of SSR1 with beam</a:t>
            </a:r>
          </a:p>
          <a:p>
            <a:pPr marL="914400" lvl="2">
              <a:defRPr/>
            </a:pPr>
            <a:r>
              <a:rPr lang="en-US" dirty="0" smtClean="0"/>
              <a:t>CW and pulsed operation</a:t>
            </a:r>
          </a:p>
          <a:p>
            <a:pPr marL="914400" lvl="2">
              <a:defRPr/>
            </a:pPr>
            <a:r>
              <a:rPr lang="en-US" dirty="0" smtClean="0"/>
              <a:t>resonance control and LFD compensation in pulsed operations</a:t>
            </a:r>
          </a:p>
          <a:p>
            <a:pPr marL="514350" lvl="1">
              <a:defRPr/>
            </a:pPr>
            <a:r>
              <a:rPr lang="en-US" dirty="0" err="1" smtClean="0"/>
              <a:t>Emittance</a:t>
            </a:r>
            <a:r>
              <a:rPr lang="en-US" dirty="0" smtClean="0"/>
              <a:t> preservation and beam halo formation through the front end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PIP2IT: 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05600" y="3245584"/>
            <a:ext cx="2362200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Collaborators</a:t>
            </a:r>
          </a:p>
          <a:p>
            <a:pPr marL="174625"/>
            <a:r>
              <a:rPr lang="en-US" sz="2000" dirty="0" smtClean="0"/>
              <a:t>ANL: HWR</a:t>
            </a:r>
          </a:p>
          <a:p>
            <a:pPr marL="174625"/>
            <a:r>
              <a:rPr lang="en-US" sz="2000" dirty="0" smtClean="0"/>
              <a:t>LBNL:LEBT, RFQ</a:t>
            </a:r>
          </a:p>
          <a:p>
            <a:pPr marL="174625"/>
            <a:r>
              <a:rPr lang="en-US" sz="2000" dirty="0" smtClean="0"/>
              <a:t>SNS: LEBT</a:t>
            </a:r>
          </a:p>
          <a:p>
            <a:pPr marL="174625"/>
            <a:r>
              <a:rPr lang="en-US" sz="2000" dirty="0" smtClean="0"/>
              <a:t>BARC: MEBT</a:t>
            </a:r>
            <a:r>
              <a:rPr lang="en-US" sz="2000" smtClean="0"/>
              <a:t>, RF</a:t>
            </a:r>
            <a:endParaRPr lang="en-US" sz="2000" dirty="0" smtClean="0"/>
          </a:p>
          <a:p>
            <a:pPr marL="174625"/>
            <a:r>
              <a:rPr lang="en-US" sz="2000" dirty="0" smtClean="0"/>
              <a:t>IUAC: SSR1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" y="2647890"/>
            <a:ext cx="8534400" cy="400110"/>
            <a:chOff x="304800" y="2495550"/>
            <a:chExt cx="8534400" cy="400110"/>
          </a:xfrm>
        </p:grpSpPr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3352800" y="249555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/>
                <a:t>40 </a:t>
              </a:r>
              <a:r>
                <a:rPr lang="en-US" sz="2000" dirty="0"/>
                <a:t>m, </a:t>
              </a:r>
              <a:r>
                <a:rPr lang="en-US" sz="2000" dirty="0" smtClean="0"/>
                <a:t>~25 </a:t>
              </a:r>
              <a:r>
                <a:rPr lang="en-US" sz="2000" dirty="0"/>
                <a:t>MeV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486400" y="2686050"/>
              <a:ext cx="33528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04800" y="2684463"/>
              <a:ext cx="3048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3663" y="855028"/>
            <a:ext cx="9050337" cy="1663417"/>
            <a:chOff x="93663" y="855028"/>
            <a:chExt cx="9050337" cy="1663417"/>
          </a:xfrm>
        </p:grpSpPr>
        <p:sp>
          <p:nvSpPr>
            <p:cNvPr id="34" name="TextBox 33"/>
            <p:cNvSpPr txBox="1"/>
            <p:nvPr/>
          </p:nvSpPr>
          <p:spPr>
            <a:xfrm>
              <a:off x="344708" y="1139252"/>
              <a:ext cx="923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30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keV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3663" y="1120555"/>
              <a:ext cx="8897940" cy="1397890"/>
              <a:chOff x="93663" y="1120555"/>
              <a:chExt cx="8897940" cy="1397890"/>
            </a:xfrm>
          </p:grpSpPr>
          <p:grpSp>
            <p:nvGrpSpPr>
              <p:cNvPr id="42" name="Group 4"/>
              <p:cNvGrpSpPr>
                <a:grpSpLocks/>
              </p:cNvGrpSpPr>
              <p:nvPr/>
            </p:nvGrpSpPr>
            <p:grpSpPr bwMode="auto">
              <a:xfrm>
                <a:off x="93663" y="1493027"/>
                <a:ext cx="8897940" cy="1025418"/>
                <a:chOff x="85409" y="1749187"/>
                <a:chExt cx="9058591" cy="1025628"/>
              </a:xfrm>
            </p:grpSpPr>
            <p:pic>
              <p:nvPicPr>
                <p:cNvPr id="5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73" y="1846744"/>
                  <a:ext cx="8998527" cy="92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174350" y="1760561"/>
                  <a:ext cx="811403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RFQ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02811" y="1749187"/>
                  <a:ext cx="98132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MEBT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56919" y="1757151"/>
                  <a:ext cx="813036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HWR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714496" y="1757150"/>
                  <a:ext cx="871760" cy="400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>
                      <a:solidFill>
                        <a:srgbClr val="C00000"/>
                      </a:solidFill>
                    </a:rPr>
                    <a:t>SSR1</a:t>
                  </a:r>
                </a:p>
              </p:txBody>
            </p:sp>
            <p:sp>
              <p:nvSpPr>
                <p:cNvPr id="5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920832" y="1757353"/>
                  <a:ext cx="1164985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5409" y="1906935"/>
                  <a:ext cx="84241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LEBT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748392" y="1144347"/>
                <a:ext cx="1112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2.1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659021" y="1120555"/>
                <a:ext cx="1079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0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M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83802" y="1139252"/>
                <a:ext cx="1171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25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806450" y="154060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2234198" y="1532540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6200525" y="1535109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7668460" y="154842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193559" y="1053109"/>
              <a:ext cx="8268626" cy="1974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189917" y="889674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2017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13181" y="872351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Now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4708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2015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25416" y="898030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2019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939791" y="855028"/>
            <a:ext cx="818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2018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purpose of the R&amp;D program is to mitigate technical and cost risks, by validating the choices made in the PIP-II facility design and by establishing fabrication methods for major sub-systems and components, including the qualification of suppliers </a:t>
            </a:r>
          </a:p>
          <a:p>
            <a:pPr lvl="1"/>
            <a:r>
              <a:rPr lang="en-US" dirty="0"/>
              <a:t>Technical risk: impair the ability to meet fundamental performance goals </a:t>
            </a:r>
          </a:p>
          <a:p>
            <a:pPr lvl="1"/>
            <a:r>
              <a:rPr lang="en-US" dirty="0"/>
              <a:t>Cost/Schedule risk: compromise the ability to meet currently understood cost or schedule goals </a:t>
            </a:r>
          </a:p>
          <a:p>
            <a:pPr lvl="2"/>
            <a:r>
              <a:rPr lang="en-US" dirty="0"/>
              <a:t>CD-2:  Approve performance baseline </a:t>
            </a:r>
            <a:endParaRPr lang="en-US" dirty="0" smtClean="0"/>
          </a:p>
          <a:p>
            <a:pPr lvl="2"/>
            <a:r>
              <a:rPr lang="en-US" dirty="0" smtClean="0"/>
              <a:t>CD</a:t>
            </a:r>
            <a:r>
              <a:rPr lang="en-US" dirty="0"/>
              <a:t>-3:  Approve start of </a:t>
            </a:r>
            <a:r>
              <a:rPr lang="en-US" dirty="0" smtClean="0"/>
              <a:t>construction</a:t>
            </a:r>
          </a:p>
          <a:p>
            <a:pPr lvl="2"/>
            <a:endParaRPr lang="en-US" altLang="en-US" dirty="0">
              <a:latin typeface="Helvetica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Helvetica" panose="020B0604020202020204" pitchFamily="34" charset="0"/>
              </a:rPr>
              <a:t>To complete in advance of CD-3</a:t>
            </a: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The PIP-II R&amp;D Program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11/15/2016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Paul Derwent | DOE IPR</a:t>
            </a:r>
            <a:endParaRPr lang="en-US" altLang="en-US" sz="1200" b="1" dirty="0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2250" y="6504213"/>
            <a:ext cx="414338" cy="23728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8555" y="19606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69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6376585" cy="32194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PIP2IT will address the address/measure the following:</a:t>
            </a:r>
          </a:p>
          <a:p>
            <a:r>
              <a:rPr lang="sk-SK" dirty="0" smtClean="0"/>
              <a:t>Phase </a:t>
            </a:r>
            <a:r>
              <a:rPr lang="sk-SK" dirty="0"/>
              <a:t>2 (</a:t>
            </a:r>
            <a:r>
              <a:rPr lang="sk-SK" b="1" dirty="0">
                <a:solidFill>
                  <a:schemeClr val="accent4"/>
                </a:solidFill>
              </a:rPr>
              <a:t>post-CD-3, off </a:t>
            </a:r>
            <a:r>
              <a:rPr lang="sk-SK" b="1" dirty="0" smtClean="0">
                <a:solidFill>
                  <a:schemeClr val="accent4"/>
                </a:solidFill>
              </a:rPr>
              <a:t>project?</a:t>
            </a:r>
            <a:r>
              <a:rPr lang="sk-SK" dirty="0" smtClean="0"/>
              <a:t>)</a:t>
            </a:r>
            <a:r>
              <a:rPr lang="sk-SK" dirty="0"/>
              <a:t>: </a:t>
            </a:r>
            <a:r>
              <a:rPr lang="sk-SK" dirty="0" smtClean="0"/>
              <a:t>retirement </a:t>
            </a:r>
            <a:r>
              <a:rPr lang="sk-SK" dirty="0"/>
              <a:t>of risks associated with CW operations, in particular as related to utilization of the PIP-II linac for a second generation Mu2e experiment. The primary risks to be retired during this period may include:</a:t>
            </a:r>
          </a:p>
          <a:p>
            <a:pPr lvl="1"/>
            <a:r>
              <a:rPr lang="sk-SK" dirty="0"/>
              <a:t>Full demonstration of the ability of the MEBT chopper to provide customized beam patterns at the bunch-by-bunch level</a:t>
            </a:r>
          </a:p>
          <a:p>
            <a:pPr lvl="1"/>
            <a:r>
              <a:rPr lang="sk-SK" dirty="0"/>
              <a:t>Demonstration of the MEBT beam absorber at power levels up to 20 kW</a:t>
            </a:r>
          </a:p>
          <a:p>
            <a:pPr lvl="1"/>
            <a:r>
              <a:rPr lang="sk-SK" dirty="0"/>
              <a:t>Demonstration of stable beam acceleration through the HWR and SSR1 cryomodules, with a beam current of up to 2 mA and at 100% duty factor</a:t>
            </a:r>
          </a:p>
          <a:p>
            <a:pPr lvl="1"/>
            <a:r>
              <a:rPr lang="sk-SK" dirty="0"/>
              <a:t>Measurement of beam extinction provided by the MEBT chopper system, with a goal of 1E-9.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PIP2IT: Phases and 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05600" y="3245584"/>
            <a:ext cx="2362200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Collaborators</a:t>
            </a:r>
          </a:p>
          <a:p>
            <a:pPr marL="174625"/>
            <a:r>
              <a:rPr lang="en-US" sz="2000" dirty="0" smtClean="0"/>
              <a:t>ANL: HWR</a:t>
            </a:r>
          </a:p>
          <a:p>
            <a:pPr marL="174625"/>
            <a:r>
              <a:rPr lang="en-US" sz="2000" dirty="0" smtClean="0"/>
              <a:t>LBNL:LEBT, RFQ</a:t>
            </a:r>
          </a:p>
          <a:p>
            <a:pPr marL="174625"/>
            <a:r>
              <a:rPr lang="en-US" sz="2000" dirty="0" smtClean="0"/>
              <a:t>SNS: LEBT</a:t>
            </a:r>
          </a:p>
          <a:p>
            <a:pPr marL="174625"/>
            <a:r>
              <a:rPr lang="en-US" sz="2000" dirty="0" smtClean="0"/>
              <a:t>BARC: MEBT</a:t>
            </a:r>
            <a:r>
              <a:rPr lang="en-US" sz="2000" smtClean="0"/>
              <a:t>, RF</a:t>
            </a:r>
            <a:endParaRPr lang="en-US" sz="2000" dirty="0" smtClean="0"/>
          </a:p>
          <a:p>
            <a:pPr marL="174625"/>
            <a:r>
              <a:rPr lang="en-US" sz="2000" dirty="0" smtClean="0"/>
              <a:t>IUAC: SSR1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" y="2647890"/>
            <a:ext cx="8534400" cy="400110"/>
            <a:chOff x="304800" y="2495550"/>
            <a:chExt cx="8534400" cy="400110"/>
          </a:xfrm>
        </p:grpSpPr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3352800" y="249555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/>
                <a:t>40 </a:t>
              </a:r>
              <a:r>
                <a:rPr lang="en-US" sz="2000" dirty="0"/>
                <a:t>m, </a:t>
              </a:r>
              <a:r>
                <a:rPr lang="en-US" sz="2000" dirty="0" smtClean="0"/>
                <a:t>~25 </a:t>
              </a:r>
              <a:r>
                <a:rPr lang="en-US" sz="2000" dirty="0"/>
                <a:t>MeV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486400" y="2686050"/>
              <a:ext cx="33528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04800" y="2684463"/>
              <a:ext cx="3048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3663" y="855028"/>
            <a:ext cx="9050337" cy="1663417"/>
            <a:chOff x="93663" y="855028"/>
            <a:chExt cx="9050337" cy="1663417"/>
          </a:xfrm>
        </p:grpSpPr>
        <p:sp>
          <p:nvSpPr>
            <p:cNvPr id="34" name="TextBox 33"/>
            <p:cNvSpPr txBox="1"/>
            <p:nvPr/>
          </p:nvSpPr>
          <p:spPr>
            <a:xfrm>
              <a:off x="344708" y="1139252"/>
              <a:ext cx="923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30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keV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3663" y="1120555"/>
              <a:ext cx="8897940" cy="1397890"/>
              <a:chOff x="93663" y="1120555"/>
              <a:chExt cx="8897940" cy="1397890"/>
            </a:xfrm>
          </p:grpSpPr>
          <p:grpSp>
            <p:nvGrpSpPr>
              <p:cNvPr id="42" name="Group 4"/>
              <p:cNvGrpSpPr>
                <a:grpSpLocks/>
              </p:cNvGrpSpPr>
              <p:nvPr/>
            </p:nvGrpSpPr>
            <p:grpSpPr bwMode="auto">
              <a:xfrm>
                <a:off x="93663" y="1493027"/>
                <a:ext cx="8897940" cy="1025418"/>
                <a:chOff x="85409" y="1749187"/>
                <a:chExt cx="9058591" cy="1025628"/>
              </a:xfrm>
            </p:grpSpPr>
            <p:pic>
              <p:nvPicPr>
                <p:cNvPr id="5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73" y="1846744"/>
                  <a:ext cx="8998527" cy="92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174350" y="1760561"/>
                  <a:ext cx="811403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RFQ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02811" y="1749187"/>
                  <a:ext cx="98132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MEBT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56919" y="1757151"/>
                  <a:ext cx="813036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HWR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714496" y="1757150"/>
                  <a:ext cx="871760" cy="400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>
                      <a:solidFill>
                        <a:srgbClr val="C00000"/>
                      </a:solidFill>
                    </a:rPr>
                    <a:t>SSR1</a:t>
                  </a:r>
                </a:p>
              </p:txBody>
            </p:sp>
            <p:sp>
              <p:nvSpPr>
                <p:cNvPr id="5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920832" y="1757353"/>
                  <a:ext cx="1164985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5409" y="1906935"/>
                  <a:ext cx="84241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LEBT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748392" y="1144347"/>
                <a:ext cx="1112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2.1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659021" y="1120555"/>
                <a:ext cx="1079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0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M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83802" y="1139252"/>
                <a:ext cx="1171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25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806450" y="154060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2234198" y="1532540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6200525" y="1535109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7668460" y="154842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193559" y="1053109"/>
              <a:ext cx="8268626" cy="1974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189917" y="889674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2017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13181" y="872351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Now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4708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2015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25416" y="898030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2019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939791" y="855028"/>
            <a:ext cx="818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2018</a:t>
            </a:r>
            <a:endParaRPr lang="en-US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281635"/>
              </p:ext>
            </p:extLst>
          </p:nvPr>
        </p:nvGraphicFramePr>
        <p:xfrm>
          <a:off x="357268" y="3084835"/>
          <a:ext cx="8383988" cy="31149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0237"/>
                <a:gridCol w="811723"/>
                <a:gridCol w="1520551"/>
                <a:gridCol w="1577714"/>
                <a:gridCol w="2503763"/>
              </a:tblGrid>
              <a:tr h="34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Freq</a:t>
                      </a:r>
                      <a:endParaRPr lang="en-US" sz="1600" dirty="0">
                        <a:solidFill>
                          <a:srgbClr val="404040"/>
                        </a:solidFill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RFQ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0.03-2.1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2.1-10.3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8/8/1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10.3-35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35-185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35/21/7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LB 650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=0.65)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185-500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33/22/11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HB 650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=0.97)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500-800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24/8/4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*Warm doublets external to </a:t>
                      </a:r>
                      <a:r>
                        <a:rPr kumimoji="0" lang="en-US" sz="16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cryomodules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All components CW-capable</a:t>
                      </a:r>
                    </a:p>
                  </a:txBody>
                  <a:tcPr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Scope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047603"/>
            <a:ext cx="7675529" cy="20118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2500" y="838200"/>
            <a:ext cx="3886200" cy="8001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0134" y="383064"/>
            <a:ext cx="241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PIP-II Injector Test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38700" y="679629"/>
            <a:ext cx="1191434" cy="20940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#2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0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Development and integrated systems testing of PIP-II Front End components (PIP-II Injector Test)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Development </a:t>
            </a:r>
            <a:r>
              <a:rPr lang="en-US" dirty="0"/>
              <a:t>and demonstration of cost effective superconducting radio frequency acceleration systems at </a:t>
            </a:r>
            <a:r>
              <a:rPr lang="en-US" dirty="0" smtClean="0"/>
              <a:t>three </a:t>
            </a:r>
            <a:r>
              <a:rPr lang="en-US" dirty="0"/>
              <a:t>different frequencies and with </a:t>
            </a:r>
            <a:r>
              <a:rPr lang="en-US" dirty="0" err="1"/>
              <a:t>rf</a:t>
            </a:r>
            <a:r>
              <a:rPr lang="en-US" dirty="0"/>
              <a:t> duty factors ranging from 10% to 100</a:t>
            </a:r>
            <a:r>
              <a:rPr lang="en-US" dirty="0" smtClean="0"/>
              <a:t>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Development of requisite capabilities at international partner institutions to successfully contribute to PIP-II </a:t>
            </a:r>
            <a:r>
              <a:rPr lang="en-US" dirty="0" smtClean="0"/>
              <a:t>construction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Development of a Booster injection system design capable of accepting extended beam pulses from the PIP-II linac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Development of systems designs capable of supporting a 50% increase in the proton beam intensity accelerated and extracted from the Booster/Recycler/Main Injector complex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areas to address technical Risk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5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0001776---PDFMODEL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07" y="965463"/>
            <a:ext cx="7419906" cy="52905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40980"/>
            <a:ext cx="3971610" cy="5059363"/>
          </a:xfrm>
        </p:spPr>
        <p:txBody>
          <a:bodyPr/>
          <a:lstStyle/>
          <a:p>
            <a:r>
              <a:rPr lang="en-US" dirty="0"/>
              <a:t>Scope:</a:t>
            </a:r>
          </a:p>
          <a:p>
            <a:pPr lvl="1"/>
            <a:r>
              <a:rPr lang="en-US" sz="1400" dirty="0"/>
              <a:t>A CW H- source delivering 5 mA at 30 </a:t>
            </a:r>
            <a:r>
              <a:rPr lang="en-US" sz="1400" dirty="0" err="1"/>
              <a:t>keV</a:t>
            </a:r>
            <a:endParaRPr lang="en-US" sz="1400" dirty="0"/>
          </a:p>
          <a:p>
            <a:pPr lvl="1"/>
            <a:r>
              <a:rPr lang="en-US" sz="1400" dirty="0"/>
              <a:t>A low energy beam transport (LEBT) with beam pre-chopping </a:t>
            </a:r>
          </a:p>
          <a:p>
            <a:pPr lvl="1"/>
            <a:r>
              <a:rPr lang="en-US" sz="1400" dirty="0"/>
              <a:t>A CW RFQ operating at 162.5 MHz and delivering 5 mA at 2.1 MeV </a:t>
            </a:r>
          </a:p>
          <a:p>
            <a:pPr lvl="1"/>
            <a:r>
              <a:rPr lang="en-US" sz="1400" dirty="0"/>
              <a:t>A medium energy beam transport (MEBT) with integrated wide band chopper and beam absorbers capable of generating arbitrary bunch patterns at 162.5 MHz, and disposing of up to 5 mA average beam current </a:t>
            </a:r>
          </a:p>
          <a:p>
            <a:pPr marL="457200" lvl="1" indent="0">
              <a:buNone/>
            </a:pPr>
            <a:r>
              <a:rPr lang="en-US" sz="1600" dirty="0" smtClean="0"/>
              <a:t> </a:t>
            </a:r>
            <a:endParaRPr lang="en-US" sz="1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Injector Test: PIP2IT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60271" y="3961512"/>
            <a:ext cx="4279271" cy="222180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 smtClean="0"/>
              <a:t>Low </a:t>
            </a:r>
            <a:r>
              <a:rPr lang="en-US" sz="1400" dirty="0" smtClean="0">
                <a:latin typeface="Symbol" charset="2"/>
                <a:cs typeface="Symbol" charset="2"/>
              </a:rPr>
              <a:t>b</a:t>
            </a:r>
            <a:r>
              <a:rPr lang="en-US" sz="1400" dirty="0" smtClean="0"/>
              <a:t> superconducting cryomodules capable of accelerating 2 mA of beam to 25 MeV </a:t>
            </a:r>
          </a:p>
          <a:p>
            <a:pPr lvl="1"/>
            <a:r>
              <a:rPr lang="en-US" sz="1400" dirty="0" smtClean="0"/>
              <a:t>Associated beam diagnostics </a:t>
            </a:r>
          </a:p>
          <a:p>
            <a:pPr lvl="1"/>
            <a:r>
              <a:rPr lang="en-US" sz="1400" dirty="0" smtClean="0"/>
              <a:t>Beam dump capable of accommodating 2 mA at full beam energy for extended periods. </a:t>
            </a:r>
          </a:p>
          <a:p>
            <a:pPr lvl="1"/>
            <a:r>
              <a:rPr lang="en-US" sz="1400" dirty="0" smtClean="0"/>
              <a:t>Associated utilities and shielding </a:t>
            </a:r>
            <a:r>
              <a:rPr lang="en-US" sz="1600" dirty="0" smtClean="0"/>
              <a:t> 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25161" y="51697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#2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3137" y="54447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#1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3138" y="448077"/>
            <a:ext cx="2037976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 </a:t>
            </a:r>
            <a:r>
              <a:rPr lang="en-US" sz="2000" dirty="0" err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Shemyakin</a:t>
            </a:r>
            <a:endParaRPr lang="en-US" sz="2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D. Peterson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B. Chase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0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79629"/>
            <a:ext cx="8616043" cy="55433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Mission Statement: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PIP-II Injector Test (PIP2IT) facility replicates the front end of the PIP-II linac through the first SSR1 cryomodule. PIP2IT is intended to serve as a complete systems test that will reduce technical risks associated with the PIP-II linac in both pulsed and CW operating modes. It is anticipated that PIP2IT will be operated for several years beyond the initiation of PIP-II construction, with the eventual relocation of major PIP2IT components and systems into the PIP-II linac enclosure, where they will serve as part of the PIP-II front end. The construction and operating period of PIP2IT splits naturally into two phases.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sz="2200" dirty="0"/>
              <a:t>Phase 1 </a:t>
            </a:r>
            <a:r>
              <a:rPr lang="sk-SK" sz="2200" dirty="0" smtClean="0"/>
              <a:t>(R&amp;D </a:t>
            </a:r>
            <a:r>
              <a:rPr lang="sk-SK" sz="2200" dirty="0" err="1" smtClean="0"/>
              <a:t>plan</a:t>
            </a:r>
            <a:r>
              <a:rPr lang="sk-SK" sz="2200" dirty="0" smtClean="0"/>
              <a:t>): 	</a:t>
            </a:r>
          </a:p>
          <a:p>
            <a:pPr lvl="1"/>
            <a:r>
              <a:rPr lang="sk-SK" sz="2000" dirty="0" err="1" smtClean="0"/>
              <a:t>retirement</a:t>
            </a:r>
            <a:r>
              <a:rPr lang="sk-SK" sz="2000" dirty="0" smtClean="0"/>
              <a:t> </a:t>
            </a:r>
            <a:r>
              <a:rPr lang="sk-SK" sz="2000" dirty="0"/>
              <a:t>of risks associated with operation of the PIP-II linac in pulsed mode as required for neutrino operations and described in the CDR (1% duty factor).  </a:t>
            </a:r>
          </a:p>
          <a:p>
            <a:pPr marL="342900" lvl="1" indent="-342900">
              <a:buFont typeface="Arial" charset="0"/>
              <a:buChar char="•"/>
            </a:pPr>
            <a:r>
              <a:rPr lang="sk-SK" sz="2200" dirty="0"/>
              <a:t>Phase 2 (</a:t>
            </a:r>
            <a:r>
              <a:rPr lang="sk-SK" sz="2200" dirty="0" smtClean="0"/>
              <a:t>post-CD-3):</a:t>
            </a:r>
            <a:endParaRPr lang="sk-SK" sz="2000" dirty="0" smtClean="0"/>
          </a:p>
          <a:p>
            <a:pPr lvl="1"/>
            <a:r>
              <a:rPr lang="sk-SK" sz="2000" dirty="0" err="1" smtClean="0"/>
              <a:t>retirement</a:t>
            </a:r>
            <a:r>
              <a:rPr lang="sk-SK" sz="2000" dirty="0" smtClean="0"/>
              <a:t> </a:t>
            </a:r>
            <a:r>
              <a:rPr lang="sk-SK" sz="2000" dirty="0"/>
              <a:t>of risks associated with CW operations, in particular as related to utilization of the PIP-II linac for a second generation Mu2e </a:t>
            </a:r>
            <a:r>
              <a:rPr lang="sk-SK" sz="2000" dirty="0" smtClean="0"/>
              <a:t>experiment</a:t>
            </a:r>
            <a:r>
              <a:rPr lang="sk-SK" dirty="0"/>
              <a:t> </a:t>
            </a:r>
            <a:endParaRPr lang="sk-SK" dirty="0" smtClean="0"/>
          </a:p>
          <a:p>
            <a:pPr lvl="1"/>
            <a:r>
              <a:rPr lang="sk-SK" sz="2000" dirty="0" err="1"/>
              <a:t>important</a:t>
            </a:r>
            <a:r>
              <a:rPr lang="sk-SK" sz="2000" dirty="0"/>
              <a:t> </a:t>
            </a:r>
            <a:r>
              <a:rPr lang="en-US" sz="2000" dirty="0"/>
              <a:t>for future scientific opportunities with PIP-II linac</a:t>
            </a:r>
            <a:endParaRPr lang="sk-SK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Injector Test: PIP2IT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Paul Derwent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8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8601" y="3048000"/>
            <a:ext cx="6477000" cy="32194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 err="1" smtClean="0"/>
              <a:t>Phase</a:t>
            </a:r>
            <a:r>
              <a:rPr lang="sk-SK" dirty="0" smtClean="0"/>
              <a:t> </a:t>
            </a:r>
            <a:r>
              <a:rPr lang="sk-SK" dirty="0"/>
              <a:t>1 </a:t>
            </a:r>
            <a:r>
              <a:rPr lang="sk-SK" dirty="0" smtClean="0"/>
              <a:t>(R&amp;D </a:t>
            </a:r>
            <a:r>
              <a:rPr lang="sk-SK" dirty="0" err="1" smtClean="0"/>
              <a:t>plan</a:t>
            </a:r>
            <a:r>
              <a:rPr lang="sk-SK" dirty="0" smtClean="0"/>
              <a:t>): retirement </a:t>
            </a:r>
            <a:r>
              <a:rPr lang="sk-SK" dirty="0"/>
              <a:t>of risks associated with operation of the PIP-II linac in pulsed mode as required for neutrino operations and described in the CDR (1% duty factor). The primary risks to be retired during this period include:</a:t>
            </a:r>
          </a:p>
          <a:p>
            <a:r>
              <a:rPr lang="sk-SK" dirty="0"/>
              <a:t>Achievement of required beam characteristics from the ion source through the SSR1 cryomodule.</a:t>
            </a:r>
          </a:p>
          <a:p>
            <a:r>
              <a:rPr lang="sk-SK" dirty="0"/>
              <a:t>Demonstration of MEBT chopper operations at a level required for Booster injection</a:t>
            </a:r>
          </a:p>
          <a:p>
            <a:r>
              <a:rPr lang="sk-SK" dirty="0"/>
              <a:t>Demonstration of the operation of the HWR cryomodule, with beam, in close proximity to the MEBT beam absorber</a:t>
            </a:r>
          </a:p>
          <a:p>
            <a:r>
              <a:rPr lang="sk-SK" dirty="0"/>
              <a:t>Demonstration of stable beam acceleration in the SSR1 cryomodule, under the full control of prototype RF control systems, including resonance control within the cavities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PIP2IT: Phase 1 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11/15/2016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 | DOE IPR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705600" y="3245584"/>
            <a:ext cx="2362200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Collaborators</a:t>
            </a:r>
          </a:p>
          <a:p>
            <a:pPr marL="174625"/>
            <a:r>
              <a:rPr lang="en-US" sz="2000" dirty="0" smtClean="0"/>
              <a:t>ANL: HWR</a:t>
            </a:r>
          </a:p>
          <a:p>
            <a:pPr marL="174625"/>
            <a:r>
              <a:rPr lang="en-US" sz="2000" dirty="0" smtClean="0"/>
              <a:t>LBNL:LEBT, RFQ</a:t>
            </a:r>
          </a:p>
          <a:p>
            <a:pPr marL="174625"/>
            <a:r>
              <a:rPr lang="en-US" sz="2000" dirty="0" smtClean="0"/>
              <a:t>SNS: LEBT</a:t>
            </a:r>
          </a:p>
          <a:p>
            <a:pPr marL="174625"/>
            <a:r>
              <a:rPr lang="en-US" sz="2000" dirty="0" smtClean="0"/>
              <a:t>BARC: MEBT</a:t>
            </a:r>
            <a:r>
              <a:rPr lang="en-US" sz="2000" smtClean="0"/>
              <a:t>, RF</a:t>
            </a:r>
            <a:endParaRPr lang="en-US" sz="2000" dirty="0" smtClean="0"/>
          </a:p>
          <a:p>
            <a:pPr marL="174625"/>
            <a:r>
              <a:rPr lang="en-US" sz="2000" dirty="0" smtClean="0"/>
              <a:t>IUAC: SSR1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" y="2647890"/>
            <a:ext cx="8534400" cy="400110"/>
            <a:chOff x="304800" y="2495550"/>
            <a:chExt cx="8534400" cy="400110"/>
          </a:xfrm>
        </p:grpSpPr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3352800" y="249555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/>
                <a:t>40 </a:t>
              </a:r>
              <a:r>
                <a:rPr lang="en-US" sz="2000" dirty="0"/>
                <a:t>m, </a:t>
              </a:r>
              <a:r>
                <a:rPr lang="en-US" sz="2000" dirty="0" smtClean="0"/>
                <a:t>~25 </a:t>
              </a:r>
              <a:r>
                <a:rPr lang="en-US" sz="2000" dirty="0"/>
                <a:t>MeV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486400" y="2686050"/>
              <a:ext cx="33528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04800" y="2684463"/>
              <a:ext cx="3048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3663" y="855028"/>
            <a:ext cx="9050337" cy="1663417"/>
            <a:chOff x="93663" y="855028"/>
            <a:chExt cx="9050337" cy="1663417"/>
          </a:xfrm>
        </p:grpSpPr>
        <p:sp>
          <p:nvSpPr>
            <p:cNvPr id="34" name="TextBox 33"/>
            <p:cNvSpPr txBox="1"/>
            <p:nvPr/>
          </p:nvSpPr>
          <p:spPr>
            <a:xfrm>
              <a:off x="344708" y="1139252"/>
              <a:ext cx="923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30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keV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3663" y="1120555"/>
              <a:ext cx="8897940" cy="1397890"/>
              <a:chOff x="93663" y="1120555"/>
              <a:chExt cx="8897940" cy="1397890"/>
            </a:xfrm>
          </p:grpSpPr>
          <p:grpSp>
            <p:nvGrpSpPr>
              <p:cNvPr id="42" name="Group 4"/>
              <p:cNvGrpSpPr>
                <a:grpSpLocks/>
              </p:cNvGrpSpPr>
              <p:nvPr/>
            </p:nvGrpSpPr>
            <p:grpSpPr bwMode="auto">
              <a:xfrm>
                <a:off x="93663" y="1493027"/>
                <a:ext cx="8897940" cy="1025418"/>
                <a:chOff x="85409" y="1749187"/>
                <a:chExt cx="9058591" cy="1025628"/>
              </a:xfrm>
            </p:grpSpPr>
            <p:pic>
              <p:nvPicPr>
                <p:cNvPr id="5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73" y="1846744"/>
                  <a:ext cx="8998527" cy="92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174350" y="1760561"/>
                  <a:ext cx="811403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RFQ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02811" y="1749187"/>
                  <a:ext cx="98132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MEBT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56919" y="1757151"/>
                  <a:ext cx="813036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HWR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714496" y="1757150"/>
                  <a:ext cx="871760" cy="400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>
                      <a:solidFill>
                        <a:srgbClr val="C00000"/>
                      </a:solidFill>
                    </a:rPr>
                    <a:t>SSR1</a:t>
                  </a:r>
                </a:p>
              </p:txBody>
            </p:sp>
            <p:sp>
              <p:nvSpPr>
                <p:cNvPr id="5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920832" y="1757353"/>
                  <a:ext cx="1164985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5409" y="1906935"/>
                  <a:ext cx="84241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LEBT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748392" y="1144347"/>
                <a:ext cx="1112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2.1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659021" y="1120555"/>
                <a:ext cx="1079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0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M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83802" y="1139252"/>
                <a:ext cx="1171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25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806450" y="154060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2234198" y="1532540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6200525" y="1535109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7668460" y="154842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193559" y="1053109"/>
              <a:ext cx="8268626" cy="1974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189917" y="889674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2017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13181" y="872351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Now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4708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2015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25416" y="898030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2019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939791" y="855028"/>
            <a:ext cx="8185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2018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#2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1027" y="1526500"/>
            <a:ext cx="5333715" cy="3111578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RFQ  Status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11/15/2016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Paul Derwent | DOE IPR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0" y="1042988"/>
            <a:ext cx="3591027" cy="499427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RFQ Installation is complete.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RFQ successfully conditioned with 120kW input power </a:t>
            </a:r>
            <a:r>
              <a:rPr lang="en-US" dirty="0" smtClean="0">
                <a:solidFill>
                  <a:srgbClr val="000000"/>
                </a:solidFill>
              </a:rPr>
              <a:t>initially at 5</a:t>
            </a:r>
            <a:r>
              <a:rPr lang="en-US" dirty="0">
                <a:solidFill>
                  <a:srgbClr val="000000"/>
                </a:solidFill>
              </a:rPr>
              <a:t>% duty </a:t>
            </a:r>
            <a:r>
              <a:rPr lang="en-US" dirty="0" smtClean="0">
                <a:solidFill>
                  <a:srgbClr val="000000"/>
                </a:solidFill>
              </a:rPr>
              <a:t>cycle,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Taking into account measured Q0 and beta, estimate vane potential at 66kV (10% above specified)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95 kW in CW operation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Equivalent to 62 kV vane potential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(60 kV required)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788" y="4190567"/>
            <a:ext cx="2074954" cy="20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34453" y="1064835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RFQ in  Enclosure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5331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3065</TotalTime>
  <Words>2967</Words>
  <Application>Microsoft Macintosh PowerPoint</Application>
  <PresentationFormat>On-screen Show (4:3)</PresentationFormat>
  <Paragraphs>575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Calibri</vt:lpstr>
      <vt:lpstr>Geneva</vt:lpstr>
      <vt:lpstr>Helvetica</vt:lpstr>
      <vt:lpstr>MS PGothic</vt:lpstr>
      <vt:lpstr>ＭＳ Ｐゴシック</vt:lpstr>
      <vt:lpstr>Rockwell</vt:lpstr>
      <vt:lpstr>Symbol</vt:lpstr>
      <vt:lpstr>Times New Roman</vt:lpstr>
      <vt:lpstr>Wingdings</vt:lpstr>
      <vt:lpstr>Arial</vt:lpstr>
      <vt:lpstr>Fermilab_PPT_090815</vt:lpstr>
      <vt:lpstr>PowerPoint Presentation</vt:lpstr>
      <vt:lpstr>Paul Derwent</vt:lpstr>
      <vt:lpstr>The PIP-II R&amp;D Program</vt:lpstr>
      <vt:lpstr>PIP-II Scope</vt:lpstr>
      <vt:lpstr>Primary areas to address technical Risk</vt:lpstr>
      <vt:lpstr>PIP-II Injector Test: PIP2IT</vt:lpstr>
      <vt:lpstr>PIP-II Injector Test: PIP2IT</vt:lpstr>
      <vt:lpstr>PIP2IT: Phase 1 Deliverables</vt:lpstr>
      <vt:lpstr>RFQ  Status</vt:lpstr>
      <vt:lpstr>Beam from RFQ</vt:lpstr>
      <vt:lpstr>PIP2IT: MEBT </vt:lpstr>
      <vt:lpstr>SRF</vt:lpstr>
      <vt:lpstr>Rings:  Scope</vt:lpstr>
      <vt:lpstr>Rings:  Booster</vt:lpstr>
      <vt:lpstr>Rings:  Recycler / Main Injector</vt:lpstr>
      <vt:lpstr>PIP-II Priorities</vt:lpstr>
      <vt:lpstr>R&amp;D Activities: Goals, Priorities, Constraints</vt:lpstr>
      <vt:lpstr>PIP2IT Deliverables</vt:lpstr>
      <vt:lpstr>The R&amp;D program will:</vt:lpstr>
      <vt:lpstr>Backups</vt:lpstr>
      <vt:lpstr>Primary Risks and Required R&amp;D</vt:lpstr>
      <vt:lpstr>Beam Characterization</vt:lpstr>
      <vt:lpstr>MEBT stages</vt:lpstr>
      <vt:lpstr>Booster: Injection</vt:lpstr>
      <vt:lpstr>Booster: 20 Hz</vt:lpstr>
      <vt:lpstr>Recycler Ring </vt:lpstr>
      <vt:lpstr>Main Injector</vt:lpstr>
      <vt:lpstr>NB</vt:lpstr>
      <vt:lpstr>PIP2IT: Deliverables</vt:lpstr>
      <vt:lpstr>PIP2IT: Phases and Deliverables</vt:lpstr>
    </vt:vector>
  </TitlesOfParts>
  <Company>Sandbox Studio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Paul Derwent</cp:lastModifiedBy>
  <cp:revision>113</cp:revision>
  <cp:lastPrinted>2014-01-20T19:40:21Z</cp:lastPrinted>
  <dcterms:created xsi:type="dcterms:W3CDTF">2016-07-25T19:56:26Z</dcterms:created>
  <dcterms:modified xsi:type="dcterms:W3CDTF">2016-11-11T23:06:50Z</dcterms:modified>
</cp:coreProperties>
</file>