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4" r:id="rId2"/>
    <p:sldId id="326" r:id="rId3"/>
    <p:sldId id="298" r:id="rId4"/>
    <p:sldId id="300" r:id="rId5"/>
    <p:sldId id="323" r:id="rId6"/>
    <p:sldId id="299" r:id="rId7"/>
    <p:sldId id="329" r:id="rId8"/>
    <p:sldId id="324" r:id="rId9"/>
    <p:sldId id="330" r:id="rId10"/>
    <p:sldId id="303" r:id="rId11"/>
    <p:sldId id="304" r:id="rId12"/>
    <p:sldId id="305" r:id="rId13"/>
    <p:sldId id="306" r:id="rId14"/>
    <p:sldId id="307" r:id="rId15"/>
    <p:sldId id="308" r:id="rId16"/>
    <p:sldId id="316" r:id="rId17"/>
    <p:sldId id="309" r:id="rId18"/>
    <p:sldId id="310" r:id="rId19"/>
    <p:sldId id="311" r:id="rId20"/>
    <p:sldId id="318" r:id="rId21"/>
    <p:sldId id="325" r:id="rId22"/>
    <p:sldId id="312" r:id="rId23"/>
    <p:sldId id="320" r:id="rId24"/>
    <p:sldId id="313" r:id="rId25"/>
    <p:sldId id="314" r:id="rId26"/>
    <p:sldId id="315" r:id="rId27"/>
    <p:sldId id="319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6600"/>
    <a:srgbClr val="000000"/>
    <a:srgbClr val="404040"/>
    <a:srgbClr val="004C97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03" d="100"/>
          <a:sy n="103" d="100"/>
        </p:scale>
        <p:origin x="-1088" y="-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Luisella Lari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Resource Loaded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73" y="1225292"/>
            <a:ext cx="6843437" cy="52881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High Level </a:t>
            </a:r>
            <a:r>
              <a:rPr lang="en-US" b="1" dirty="0" smtClean="0"/>
              <a:t>Master</a:t>
            </a:r>
            <a:r>
              <a:rPr lang="en-US" dirty="0" smtClean="0"/>
              <a:t> Schedule (T0, T1, T2, I3  &amp; External MS)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</a:t>
            </a:r>
            <a:r>
              <a:rPr lang="en-US" dirty="0" smtClean="0"/>
              <a:t>(4/</a:t>
            </a:r>
            <a:r>
              <a:rPr lang="en-US" dirty="0"/>
              <a:t>7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-1389308" y="4021053"/>
            <a:ext cx="3917758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5858" y="1833575"/>
            <a:ext cx="5353118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16456" y="2163805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6856" y="2170543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37020" y="2169772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49244" y="6060662"/>
            <a:ext cx="1524000" cy="284989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51698" y="6071506"/>
            <a:ext cx="1389590" cy="190062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17210" y="5454209"/>
            <a:ext cx="891036" cy="725056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211986" y="1734389"/>
            <a:ext cx="2846319" cy="459271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chemeClr val="accent4"/>
                </a:solidFill>
              </a:rPr>
              <a:t>OPC budget</a:t>
            </a:r>
            <a:r>
              <a:rPr lang="en-US" sz="2200" dirty="0" smtClean="0">
                <a:solidFill>
                  <a:schemeClr val="tx1"/>
                </a:solidFill>
              </a:rPr>
              <a:t> covers conceptual design and “Phase 1” PIP2IT scope of work, </a:t>
            </a:r>
            <a:r>
              <a:rPr lang="en-US" sz="2200" dirty="0">
                <a:solidFill>
                  <a:schemeClr val="tx1"/>
                </a:solidFill>
              </a:rPr>
              <a:t>i.e. </a:t>
            </a:r>
            <a:r>
              <a:rPr lang="en-US" sz="2200" b="1" dirty="0">
                <a:solidFill>
                  <a:schemeClr val="accent3"/>
                </a:solidFill>
              </a:rPr>
              <a:t>R&amp;D </a:t>
            </a:r>
            <a:r>
              <a:rPr lang="en-US" sz="2200" b="1" dirty="0" smtClean="0">
                <a:solidFill>
                  <a:schemeClr val="accent3"/>
                </a:solidFill>
              </a:rPr>
              <a:t>phase</a:t>
            </a:r>
            <a:r>
              <a:rPr lang="en-US" sz="2200" dirty="0">
                <a:solidFill>
                  <a:schemeClr val="tx1"/>
                </a:solidFill>
              </a:rPr>
              <a:t>,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as </a:t>
            </a:r>
            <a:r>
              <a:rPr lang="en-US" sz="2200" dirty="0" smtClean="0">
                <a:solidFill>
                  <a:schemeClr val="tx1"/>
                </a:solidFill>
              </a:rPr>
              <a:t>well as commissioning associated </a:t>
            </a:r>
            <a:r>
              <a:rPr lang="en-US" sz="2200" dirty="0" smtClean="0">
                <a:solidFill>
                  <a:schemeClr val="tx1"/>
                </a:solidFill>
              </a:rPr>
              <a:t>costs.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200" b="1" dirty="0" smtClean="0">
                <a:solidFill>
                  <a:srgbClr val="AF272F"/>
                </a:solidFill>
              </a:rPr>
              <a:t>TEC budget </a:t>
            </a:r>
            <a:r>
              <a:rPr lang="en-US" sz="2200" dirty="0" smtClean="0">
                <a:solidFill>
                  <a:schemeClr val="tx1"/>
                </a:solidFill>
              </a:rPr>
              <a:t>covers </a:t>
            </a:r>
            <a:r>
              <a:rPr lang="en-US" sz="2200" dirty="0" smtClean="0">
                <a:solidFill>
                  <a:schemeClr val="tx1"/>
                </a:solidFill>
              </a:rPr>
              <a:t>construction </a:t>
            </a:r>
            <a:r>
              <a:rPr lang="en-US" sz="2200" dirty="0" smtClean="0">
                <a:solidFill>
                  <a:schemeClr val="tx1"/>
                </a:solidFill>
              </a:rPr>
              <a:t>and installation costs i.e. </a:t>
            </a:r>
            <a:r>
              <a:rPr lang="en-US" sz="2200" b="1" dirty="0" smtClean="0">
                <a:solidFill>
                  <a:srgbClr val="660066"/>
                </a:solidFill>
              </a:rPr>
              <a:t>Construction phase.</a:t>
            </a:r>
            <a:endParaRPr lang="en-US" sz="2200" b="1" dirty="0">
              <a:solidFill>
                <a:srgbClr val="660066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 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7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a </a:t>
            </a:r>
            <a:r>
              <a:rPr lang="en-US" b="1" dirty="0" smtClean="0">
                <a:solidFill>
                  <a:schemeClr val="tx1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rgbClr val="003087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tx1"/>
                </a:solidFill>
              </a:rPr>
              <a:t>Deliverable Oriented</a:t>
            </a:r>
            <a:r>
              <a:rPr lang="en-US" dirty="0" smtClean="0"/>
              <a:t> </a:t>
            </a:r>
            <a:r>
              <a:rPr lang="en-US" dirty="0" smtClean="0"/>
              <a:t>plan developed </a:t>
            </a:r>
            <a:r>
              <a:rPr lang="en-US" dirty="0" smtClean="0"/>
              <a:t>with the scope of reporting to DOE the progress with respect to the DOE given budget.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</a:t>
            </a:r>
            <a:r>
              <a:rPr lang="en-US" dirty="0" smtClean="0"/>
              <a:t>(5/</a:t>
            </a:r>
            <a:r>
              <a:rPr lang="en-US" dirty="0"/>
              <a:t>7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3516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321266" y="22508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53" y="23419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721105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2304819" y="358263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55967" y="3340981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T0, T1, T2, T3, T4 Milestones </a:t>
            </a:r>
            <a:r>
              <a:rPr lang="en-US" b="1" dirty="0" smtClean="0">
                <a:solidFill>
                  <a:srgbClr val="003087"/>
                </a:solidFill>
              </a:rPr>
              <a:t>and  </a:t>
            </a:r>
            <a:r>
              <a:rPr lang="en-US" b="1" dirty="0" smtClean="0">
                <a:solidFill>
                  <a:srgbClr val="660066"/>
                </a:solidFill>
              </a:rPr>
              <a:t>Different Levels of Responsibilities for the PIP-II Managers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0228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2321266" y="50228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53" y="48162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i.e. Early dates @ Level 4. </a:t>
            </a:r>
            <a:r>
              <a:rPr lang="en-US" b="1" dirty="0" smtClean="0">
                <a:solidFill>
                  <a:srgbClr val="003087"/>
                </a:solidFill>
              </a:rPr>
              <a:t>It includes all the major technical deliverables from Fermilab (T4) and from In-kind partners (I4)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5966" y="4816298"/>
            <a:ext cx="2727163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42" y="1372062"/>
            <a:ext cx="6742527" cy="52101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High Level </a:t>
            </a:r>
            <a:r>
              <a:rPr lang="en-US" b="1" dirty="0" smtClean="0"/>
              <a:t>Working</a:t>
            </a:r>
            <a:r>
              <a:rPr lang="en-US" dirty="0" smtClean="0"/>
              <a:t> Schedule (T4, I3 &amp; External MS)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</a:t>
            </a:r>
            <a:r>
              <a:rPr lang="en-US" dirty="0" smtClean="0"/>
              <a:t>(6/</a:t>
            </a:r>
            <a:r>
              <a:rPr lang="en-US" dirty="0"/>
              <a:t>7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9480" y="2666463"/>
            <a:ext cx="2534017" cy="39157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NB: In-kind </a:t>
            </a:r>
            <a:r>
              <a:rPr lang="en-US" dirty="0" smtClean="0">
                <a:solidFill>
                  <a:schemeClr val="tx1"/>
                </a:solidFill>
              </a:rPr>
              <a:t>Milestones are @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same dates as High Level Master Schedule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25999" y="627481"/>
            <a:ext cx="2469691" cy="11462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Early dates</a:t>
            </a:r>
          </a:p>
        </p:txBody>
      </p:sp>
    </p:spTree>
    <p:extLst>
      <p:ext uri="{BB962C8B-B14F-4D97-AF65-F5344CB8AC3E}">
        <p14:creationId xmlns:p14="http://schemas.microsoft.com/office/powerpoint/2010/main" val="215277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94" y="3271745"/>
            <a:ext cx="2719109" cy="2101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4" y="2160643"/>
            <a:ext cx="2899867" cy="22408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links between Master / Working and P6 schedule: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</a:t>
            </a:r>
            <a:r>
              <a:rPr lang="en-US" dirty="0" smtClean="0"/>
              <a:t>(7/</a:t>
            </a:r>
            <a:r>
              <a:rPr lang="en-US" dirty="0"/>
              <a:t>7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61653" y="3767885"/>
            <a:ext cx="2114353" cy="299073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856595" y="424334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>
            <a:off x="4781125" y="5148130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130005" y="1717582"/>
            <a:ext cx="2469691" cy="11462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Early dates</a:t>
            </a:r>
          </a:p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6 m floating between T2 &amp; T4 Milestones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092738" y="2270113"/>
            <a:ext cx="2689126" cy="189499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On-going</a:t>
            </a:r>
            <a:r>
              <a:rPr lang="en-US" dirty="0" smtClean="0">
                <a:solidFill>
                  <a:schemeClr val="tx1"/>
                </a:solidFill>
              </a:rPr>
              <a:t>: Each T4 Milestones date is verified through the development of the  detailed RLS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34185" y="1701968"/>
            <a:ext cx="2469691" cy="11462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Late Dates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4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1875391" cy="9372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Level </a:t>
            </a:r>
            <a:r>
              <a:rPr lang="en-US" dirty="0"/>
              <a:t>1</a:t>
            </a:r>
            <a:r>
              <a:rPr lang="en-US" dirty="0" smtClean="0"/>
              <a:t> in P6</a:t>
            </a:r>
          </a:p>
          <a:p>
            <a:pPr marL="0" indent="0">
              <a:buNone/>
            </a:pPr>
            <a:r>
              <a:rPr lang="en-US" dirty="0" smtClean="0"/>
              <a:t>Level 2 in P6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</a:t>
            </a:r>
            <a:r>
              <a:rPr lang="en-US" dirty="0"/>
              <a:t>1</a:t>
            </a:r>
            <a:r>
              <a:rPr lang="en-US" dirty="0" smtClean="0"/>
              <a:t>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59" y="1475548"/>
            <a:ext cx="3456902" cy="174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682" y="4759422"/>
            <a:ext cx="5956300" cy="146050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732808" y="1670154"/>
            <a:ext cx="2934806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2"/>
            <a:endCxn id="9" idx="0"/>
          </p:cNvCxnSpPr>
          <p:nvPr/>
        </p:nvCxnSpPr>
        <p:spPr>
          <a:xfrm rot="16200000" flipH="1">
            <a:off x="3559449" y="2691039"/>
            <a:ext cx="2709144" cy="142762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86014" y="3628526"/>
            <a:ext cx="5557212" cy="96656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Following the directions of the Fermilab Office of Project Support Services (OPSS):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rgbClr val="003087"/>
                </a:solidFill>
              </a:rPr>
              <a:t>Guidelines </a:t>
            </a:r>
            <a:r>
              <a:rPr lang="en-US" sz="1500" dirty="0">
                <a:solidFill>
                  <a:srgbClr val="003087"/>
                </a:solidFill>
              </a:rPr>
              <a:t>for Developing Schedule MS </a:t>
            </a:r>
            <a:r>
              <a:rPr lang="en-US" sz="1500" dirty="0" smtClean="0">
                <a:solidFill>
                  <a:srgbClr val="003087"/>
                </a:solidFill>
              </a:rPr>
              <a:t>- Doc#12.PM-004.DT-03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570" y="1055642"/>
            <a:ext cx="2832100" cy="304800"/>
          </a:xfrm>
          <a:prstGeom prst="rect">
            <a:avLst/>
          </a:prstGeom>
        </p:spPr>
      </p:pic>
      <p:sp>
        <p:nvSpPr>
          <p:cNvPr id="26" name="Notched Right Arrow 25"/>
          <p:cNvSpPr/>
          <p:nvPr/>
        </p:nvSpPr>
        <p:spPr>
          <a:xfrm>
            <a:off x="2103991" y="84962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Notched Right Arrow 28"/>
          <p:cNvSpPr/>
          <p:nvPr/>
        </p:nvSpPr>
        <p:spPr>
          <a:xfrm>
            <a:off x="1066234" y="200471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26225" y="1458476"/>
            <a:ext cx="3991992" cy="4233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WBS @ L2 </a:t>
            </a:r>
          </a:p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rgbClr val="003087"/>
                </a:solidFill>
                <a:sym typeface="Wingdings"/>
              </a:rPr>
              <a:t>L2 Managers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533" y="2455618"/>
            <a:ext cx="2899867" cy="22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6" grpId="0" animBg="1"/>
      <p:bldP spid="29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126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Level </a:t>
            </a:r>
            <a:r>
              <a:rPr lang="en-US" dirty="0"/>
              <a:t>3</a:t>
            </a:r>
            <a:r>
              <a:rPr lang="en-US" dirty="0" smtClean="0"/>
              <a:t> &amp; 4 in P6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(2/5)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05" y="1212514"/>
            <a:ext cx="5021118" cy="2720648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>
            <a:off x="2641331" y="113904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6588" y="4036785"/>
            <a:ext cx="8340335" cy="24674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accent6"/>
                </a:solidFill>
              </a:rPr>
              <a:t>Reminder: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schemeClr val="accent6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4"/>
                </a:solidFill>
              </a:rPr>
              <a:t>OPS budget</a:t>
            </a:r>
            <a:r>
              <a:rPr lang="en-US" dirty="0" smtClean="0">
                <a:solidFill>
                  <a:schemeClr val="tx1"/>
                </a:solidFill>
              </a:rPr>
              <a:t> is  associated to R&amp;D phase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AF272F"/>
                </a:solidFill>
              </a:rPr>
              <a:t>TEC budget </a:t>
            </a:r>
            <a:r>
              <a:rPr lang="en-US" dirty="0" smtClean="0">
                <a:solidFill>
                  <a:schemeClr val="tx1"/>
                </a:solidFill>
              </a:rPr>
              <a:t>is associated to Construction Phase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i="1" dirty="0" smtClean="0">
                <a:solidFill>
                  <a:schemeClr val="tx1"/>
                </a:solidFill>
              </a:rPr>
              <a:t>See C. </a:t>
            </a:r>
            <a:r>
              <a:rPr lang="en-US" i="1" dirty="0">
                <a:solidFill>
                  <a:schemeClr val="tx1"/>
                </a:solidFill>
              </a:rPr>
              <a:t>Jacobsen </a:t>
            </a:r>
            <a:r>
              <a:rPr lang="en-US" i="1" dirty="0" smtClean="0">
                <a:solidFill>
                  <a:schemeClr val="tx1"/>
                </a:solidFill>
              </a:rPr>
              <a:t>presentation</a:t>
            </a:r>
            <a:r>
              <a:rPr lang="en-US" dirty="0">
                <a:solidFill>
                  <a:schemeClr val="tx1"/>
                </a:solidFill>
              </a:rPr>
              <a:t>]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8988" y="13352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8989" y="40698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Jacobsen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2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121.2 Project Management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(3/5)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525924"/>
            <a:ext cx="5194300" cy="165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4281" y="1708871"/>
            <a:ext cx="2934806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>
            <a:off x="4691415" y="1883351"/>
            <a:ext cx="1459780" cy="1818891"/>
          </a:xfrm>
          <a:prstGeom prst="bentConnector2">
            <a:avLst/>
          </a:prstGeom>
          <a:ln w="38100" cmpd="sng">
            <a:solidFill>
              <a:schemeClr val="accent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28599" y="3835189"/>
            <a:ext cx="8672513" cy="24609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Identified </a:t>
            </a:r>
            <a:r>
              <a:rPr lang="en-US" b="1" dirty="0" smtClean="0">
                <a:solidFill>
                  <a:srgbClr val="003087"/>
                </a:solidFill>
              </a:rPr>
              <a:t>&gt;120 T3 </a:t>
            </a:r>
            <a:r>
              <a:rPr lang="en-US" dirty="0" smtClean="0">
                <a:solidFill>
                  <a:schemeClr val="tx1"/>
                </a:solidFill>
              </a:rPr>
              <a:t>Milestones,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  (excluding the T2 Milestones @ T3 level):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They are mainly “Ready For Installation” Milestones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i.e. </a:t>
            </a:r>
            <a:r>
              <a:rPr lang="en-US" u="sng" dirty="0" smtClean="0">
                <a:solidFill>
                  <a:schemeClr val="tx1"/>
                </a:solidFill>
              </a:rPr>
              <a:t>delivery dates of the major equipment on-site </a:t>
            </a:r>
            <a:r>
              <a:rPr lang="en-US" dirty="0" smtClean="0">
                <a:solidFill>
                  <a:schemeClr val="tx1"/>
                </a:solidFill>
              </a:rPr>
              <a:t>before the final installation in the PIP-II buildings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9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9853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121.3 </a:t>
            </a:r>
            <a:r>
              <a:rPr lang="en-US" dirty="0" err="1" smtClean="0"/>
              <a:t>Linac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(4/5)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08364"/>
            <a:ext cx="5351259" cy="51908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495191" y="1339270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 </a:t>
            </a: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78864" y="1353122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660066"/>
                </a:solidFill>
              </a:rPr>
              <a:t>  </a:t>
            </a: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 rot="16200000">
            <a:off x="5328007" y="5125252"/>
            <a:ext cx="178043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 rot="16200000">
            <a:off x="5488604" y="4275863"/>
            <a:ext cx="3540791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 rot="16200000">
            <a:off x="6167777" y="3337003"/>
            <a:ext cx="5323595" cy="4233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WBS @ L3 </a:t>
            </a:r>
            <a:r>
              <a:rPr lang="en-US" dirty="0" smtClean="0">
                <a:solidFill>
                  <a:srgbClr val="003087"/>
                </a:solidFill>
                <a:sym typeface="Wingdings"/>
              </a:rPr>
              <a:t>L3 Managers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7367860" y="326701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8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Systematic Approach @ lower WBS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57" y="1010063"/>
            <a:ext cx="1602291" cy="2416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90" y="1370608"/>
            <a:ext cx="3639702" cy="141060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2887" y="3657313"/>
            <a:ext cx="8672513" cy="226081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Chargeable Task Codes (CTC) mapping starts at this level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Roll-up to Control Account following the WBS aligned with potential CAM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i="1" dirty="0" smtClean="0">
                <a:solidFill>
                  <a:schemeClr val="tx1"/>
                </a:solidFill>
              </a:rPr>
              <a:t>see slide 16 – C. Jacobsen presentation</a:t>
            </a:r>
            <a:r>
              <a:rPr lang="en-US" dirty="0" smtClean="0">
                <a:solidFill>
                  <a:schemeClr val="tx1"/>
                </a:solidFill>
              </a:rPr>
              <a:t>]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This approach helps during EVMS analysis 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7634" y="13352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7635" y="40698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Jacobsen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6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71550"/>
            <a:ext cx="8824827" cy="517063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P6 PIP-II RLS starts with the release of funds after CD-0 i.e. </a:t>
            </a:r>
            <a:r>
              <a:rPr lang="en-US" b="1" dirty="0" smtClean="0"/>
              <a:t>Jan 2016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RLS development for the R&amp;D phase is starting: </a:t>
            </a:r>
          </a:p>
          <a:p>
            <a:r>
              <a:rPr lang="en-US" dirty="0" smtClean="0"/>
              <a:t> For FY16 </a:t>
            </a:r>
            <a:r>
              <a:rPr lang="en-US" dirty="0" smtClean="0">
                <a:sym typeface="Wingdings"/>
              </a:rPr>
              <a:t> The P6 R&amp;D RLS </a:t>
            </a:r>
            <a:r>
              <a:rPr lang="en-US" b="1" u="sng" dirty="0" smtClean="0">
                <a:sym typeface="Wingdings"/>
              </a:rPr>
              <a:t>covers</a:t>
            </a:r>
            <a:r>
              <a:rPr lang="en-US" dirty="0" smtClean="0">
                <a:sym typeface="Wingdings"/>
              </a:rPr>
              <a:t> exactly the costs and 				  the technical achievements </a:t>
            </a:r>
          </a:p>
          <a:p>
            <a:r>
              <a:rPr lang="en-US" dirty="0" smtClean="0">
                <a:sym typeface="Wingdings"/>
              </a:rPr>
              <a:t> For FY17  The P6 R&amp;D RLS </a:t>
            </a:r>
            <a:r>
              <a:rPr lang="en-US" b="1" u="sng" dirty="0" smtClean="0">
                <a:sym typeface="Wingdings"/>
              </a:rPr>
              <a:t>will check </a:t>
            </a:r>
            <a:r>
              <a:rPr lang="en-US" dirty="0" smtClean="0">
                <a:sym typeface="Wingdings"/>
              </a:rPr>
              <a:t>the budget for M&amp;S 				  and for FTEs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&gt; FY18     The P6 RLS is </a:t>
            </a:r>
            <a:r>
              <a:rPr lang="en-US" b="1" u="sng" dirty="0" smtClean="0">
                <a:sym typeface="Wingdings"/>
              </a:rPr>
              <a:t>developed</a:t>
            </a:r>
            <a:r>
              <a:rPr lang="en-US" dirty="0" smtClean="0">
                <a:sym typeface="Wingdings"/>
              </a:rPr>
              <a:t> as first as </a:t>
            </a:r>
            <a:r>
              <a:rPr lang="en-US" b="1" u="sng" dirty="0" smtClean="0">
                <a:sym typeface="Wingdings"/>
              </a:rPr>
              <a:t>technical </a:t>
            </a:r>
            <a:r>
              <a:rPr lang="en-US" b="1" dirty="0" smtClean="0">
                <a:sym typeface="Wingdings"/>
              </a:rPr>
              <a:t>				    </a:t>
            </a:r>
            <a:r>
              <a:rPr lang="en-US" b="1" u="sng" dirty="0" smtClean="0">
                <a:sym typeface="Wingdings"/>
              </a:rPr>
              <a:t>oriented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smtClean="0">
                <a:sym typeface="Wingdings"/>
              </a:rPr>
              <a:t>then tuning to try to </a:t>
            </a:r>
            <a:r>
              <a:rPr lang="en-US" dirty="0">
                <a:sym typeface="Wingdings"/>
              </a:rPr>
              <a:t>match the </a:t>
            </a:r>
            <a:r>
              <a:rPr lang="en-US" dirty="0" smtClean="0">
                <a:sym typeface="Wingdings"/>
              </a:rPr>
              <a:t>				    given </a:t>
            </a:r>
            <a:r>
              <a:rPr lang="en-US" dirty="0">
                <a:sym typeface="Wingdings"/>
              </a:rPr>
              <a:t>budget profile, if possible.</a:t>
            </a:r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(1/2)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708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69" y="971550"/>
            <a:ext cx="8250952" cy="5059363"/>
          </a:xfrm>
        </p:spPr>
        <p:txBody>
          <a:bodyPr/>
          <a:lstStyle/>
          <a:p>
            <a:pPr algn="just"/>
            <a:r>
              <a:rPr lang="en-US" sz="2200" dirty="0" smtClean="0"/>
              <a:t>PIP-II Associated Project Manager for Planning and Reporting </a:t>
            </a:r>
            <a:r>
              <a:rPr lang="en-US" sz="2200" i="1" dirty="0" smtClean="0"/>
              <a:t>Accelerator Division.</a:t>
            </a:r>
          </a:p>
          <a:p>
            <a:pPr marL="457200" lvl="1" indent="0" algn="just">
              <a:buNone/>
            </a:pPr>
            <a:endParaRPr lang="en-US" sz="2000" dirty="0" smtClean="0"/>
          </a:p>
          <a:p>
            <a:pPr marL="400050" algn="just"/>
            <a:r>
              <a:rPr lang="en-US" sz="2200" dirty="0" smtClean="0"/>
              <a:t>Relevant Experience:</a:t>
            </a:r>
            <a:endParaRPr lang="en-US" sz="2200" dirty="0"/>
          </a:p>
          <a:p>
            <a:pPr marL="457200" lvl="1" indent="0" algn="just">
              <a:buNone/>
            </a:pPr>
            <a:r>
              <a:rPr lang="en-US" sz="2000" dirty="0" smtClean="0"/>
              <a:t>More than 15 years in scientific (PhD in Physics) and in project management (PMP certified) fields.</a:t>
            </a:r>
          </a:p>
          <a:p>
            <a:pPr marL="457200" lvl="1" indent="0" algn="just">
              <a:buNone/>
            </a:pPr>
            <a:r>
              <a:rPr lang="en-US" sz="2000" dirty="0" smtClean="0"/>
              <a:t>In particular:</a:t>
            </a:r>
            <a:endParaRPr lang="en-US" sz="2000" dirty="0"/>
          </a:p>
          <a:p>
            <a:pPr lvl="1" algn="just">
              <a:buFont typeface="Arial"/>
              <a:buChar char="•"/>
            </a:pPr>
            <a:r>
              <a:rPr lang="en-US" sz="2000" dirty="0" smtClean="0"/>
              <a:t>Lead Planner for ESS </a:t>
            </a:r>
            <a:r>
              <a:rPr lang="en-US" sz="2000" dirty="0" err="1" smtClean="0"/>
              <a:t>Linac</a:t>
            </a:r>
            <a:r>
              <a:rPr lang="en-US" sz="2000" dirty="0" smtClean="0"/>
              <a:t>, </a:t>
            </a:r>
            <a:r>
              <a:rPr lang="en-US" sz="2000" dirty="0" smtClean="0"/>
              <a:t>ESS, Sweden; </a:t>
            </a:r>
            <a:endParaRPr lang="en-US" sz="2000" dirty="0" smtClean="0"/>
          </a:p>
          <a:p>
            <a:pPr marL="457200" lvl="1" indent="0" algn="just">
              <a:buNone/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1500" dirty="0" smtClean="0"/>
              <a:t>(&gt; 50</a:t>
            </a:r>
            <a:r>
              <a:rPr lang="en-US" sz="1500" dirty="0" smtClean="0"/>
              <a:t>% in-kind contribution project)</a:t>
            </a:r>
          </a:p>
          <a:p>
            <a:pPr lvl="1" algn="just">
              <a:buFont typeface="Arial"/>
              <a:buChar char="•"/>
            </a:pPr>
            <a:r>
              <a:rPr lang="en-US" sz="2000" dirty="0" smtClean="0"/>
              <a:t>LHC Main Ring Installation Reference Planner</a:t>
            </a:r>
            <a:r>
              <a:rPr lang="en-US" sz="2000" dirty="0" smtClean="0"/>
              <a:t>, CERN, Switzerland;  </a:t>
            </a:r>
            <a:endParaRPr lang="en-US" sz="2000" dirty="0" smtClean="0"/>
          </a:p>
          <a:p>
            <a:pPr lvl="1" algn="just">
              <a:buFont typeface="Arial"/>
              <a:buChar char="•"/>
            </a:pPr>
            <a:endParaRPr lang="en-US" sz="2000" dirty="0"/>
          </a:p>
          <a:p>
            <a:pPr lvl="1" algn="just">
              <a:buFont typeface="Arial"/>
              <a:buChar char="•"/>
            </a:pPr>
            <a:endParaRPr lang="en-US" sz="2000" dirty="0" smtClean="0"/>
          </a:p>
          <a:p>
            <a:pPr lvl="1" algn="just"/>
            <a:endParaRPr lang="en-US" sz="2000" dirty="0" smtClean="0"/>
          </a:p>
          <a:p>
            <a:pPr marL="0" indent="0" algn="just">
              <a:buNone/>
            </a:pPr>
            <a:endParaRPr lang="en-US" sz="2200" dirty="0"/>
          </a:p>
          <a:p>
            <a:pPr marL="0" indent="0" algn="just">
              <a:buNone/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Luisella Lari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514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 R&amp;D status (</a:t>
            </a:r>
            <a:r>
              <a:rPr lang="en-US" dirty="0" smtClean="0"/>
              <a:t>2/</a:t>
            </a:r>
            <a:r>
              <a:rPr lang="en-US" dirty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08364"/>
            <a:ext cx="5351259" cy="51908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202706" y="1693334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42" y="443153"/>
            <a:ext cx="3962400" cy="5334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033652" y="685787"/>
            <a:ext cx="584969" cy="29076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42316" y="2724727"/>
            <a:ext cx="2689126" cy="10216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Covering 70% of the R&amp;D budget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3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</a:t>
            </a:r>
            <a:r>
              <a:rPr lang="en-US" dirty="0" smtClean="0"/>
              <a:t>Examples (1/5)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7538" y="2428506"/>
            <a:ext cx="8657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The scope of the following 2 examples is to show you that the systematic approach can be applied to any </a:t>
            </a:r>
            <a:r>
              <a:rPr lang="en-US" i="1" dirty="0" smtClean="0"/>
              <a:t>PIP-II sub</a:t>
            </a:r>
            <a:r>
              <a:rPr lang="en-US" i="1" dirty="0" smtClean="0"/>
              <a:t>-projects and it helps to easily identify area in the </a:t>
            </a:r>
            <a:r>
              <a:rPr lang="en-US" i="1" dirty="0" smtClean="0"/>
              <a:t>RLS</a:t>
            </a:r>
            <a:r>
              <a:rPr lang="en-US" i="1" dirty="0" smtClean="0"/>
              <a:t> </a:t>
            </a:r>
            <a:r>
              <a:rPr lang="en-US" i="1" dirty="0" smtClean="0"/>
              <a:t>that can potentially subject to changes/revisions during EVMS analysis.    </a:t>
            </a:r>
          </a:p>
          <a:p>
            <a:pPr algn="just"/>
            <a:endParaRPr lang="en-US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5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1 – CF </a:t>
            </a:r>
            <a:r>
              <a:rPr lang="en-US" dirty="0" smtClean="0"/>
              <a:t>(2/</a:t>
            </a:r>
            <a:r>
              <a:rPr lang="en-US" dirty="0"/>
              <a:t>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50" y="810231"/>
            <a:ext cx="8657862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window:</a:t>
            </a:r>
          </a:p>
          <a:p>
            <a:r>
              <a:rPr lang="en-US" sz="2000" i="1" dirty="0" smtClean="0"/>
              <a:t>From: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Release of 2016 funds after  CD-0 </a:t>
            </a:r>
            <a:r>
              <a:rPr lang="en-US" sz="2000" i="1" dirty="0" smtClean="0">
                <a:solidFill>
                  <a:srgbClr val="0000FF"/>
                </a:solidFill>
              </a:rPr>
              <a:t>approval (1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JAN 2016)</a:t>
            </a:r>
          </a:p>
          <a:p>
            <a:r>
              <a:rPr lang="en-US" sz="2000" i="1" dirty="0"/>
              <a:t>Until: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CD-</a:t>
            </a:r>
            <a:r>
              <a:rPr lang="en-US" sz="2000" i="1" dirty="0" smtClean="0">
                <a:solidFill>
                  <a:srgbClr val="0000FF"/>
                </a:solidFill>
              </a:rPr>
              <a:t>2 Early date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sz="2000" i="1" dirty="0" smtClean="0">
                <a:solidFill>
                  <a:srgbClr val="404040"/>
                </a:solidFill>
              </a:rPr>
              <a:t>Tot 6 Contracts with Fermilab pre-qualified vendors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3 already opened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1 to be open for detail design</a:t>
            </a:r>
          </a:p>
          <a:p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2 consultant contracts </a:t>
            </a:r>
          </a:p>
          <a:p>
            <a:endParaRPr lang="en-US" sz="2000" i="1" dirty="0">
              <a:solidFill>
                <a:srgbClr val="0000FF"/>
              </a:solidFill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1 FTE  </a:t>
            </a:r>
            <a:r>
              <a:rPr lang="en-US" sz="2000" i="1" dirty="0" err="1" smtClean="0">
                <a:solidFill>
                  <a:srgbClr val="0000FF"/>
                </a:solidFill>
                <a:sym typeface="Wingdings"/>
              </a:rPr>
              <a:t>S.Dixon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endParaRPr lang="en-US" sz="2000" i="1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3 Major MS to complete: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</a:t>
            </a:r>
            <a:r>
              <a:rPr lang="en-US" sz="2000" i="1" dirty="0" smtClean="0">
                <a:solidFill>
                  <a:srgbClr val="0000FF"/>
                </a:solidFill>
              </a:rPr>
              <a:t>CDR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CD-</a:t>
            </a:r>
            <a:r>
              <a:rPr lang="en-US" sz="2000" i="1" dirty="0" smtClean="0">
                <a:solidFill>
                  <a:srgbClr val="0000FF"/>
                </a:solidFill>
              </a:rPr>
              <a:t>1 – End of Preliminary Design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</a:t>
            </a:r>
            <a:r>
              <a:rPr lang="en-US" sz="2000" i="1" dirty="0" smtClean="0">
                <a:solidFill>
                  <a:srgbClr val="0000FF"/>
                </a:solidFill>
              </a:rPr>
              <a:t>TDR</a:t>
            </a:r>
          </a:p>
          <a:p>
            <a:pPr lvl="0"/>
            <a:r>
              <a:rPr lang="en-US" sz="2000" i="1" dirty="0" smtClean="0">
                <a:solidFill>
                  <a:srgbClr val="0000FF"/>
                </a:solidFill>
              </a:rPr>
              <a:t>T4 MS - </a:t>
            </a:r>
            <a:r>
              <a:rPr lang="en-US" sz="2000" i="1" dirty="0">
                <a:solidFill>
                  <a:srgbClr val="0000FF"/>
                </a:solidFill>
              </a:rPr>
              <a:t>Documentation &amp; Drawings ready for CD-1 – End of </a:t>
            </a:r>
            <a:r>
              <a:rPr lang="en-US" sz="2000" i="1" dirty="0" smtClean="0">
                <a:solidFill>
                  <a:srgbClr val="0000FF"/>
                </a:solidFill>
              </a:rPr>
              <a:t>Detail </a:t>
            </a:r>
            <a:r>
              <a:rPr lang="en-US" sz="2000" i="1" dirty="0">
                <a:solidFill>
                  <a:srgbClr val="0000FF"/>
                </a:solidFill>
              </a:rPr>
              <a:t>Design</a:t>
            </a:r>
          </a:p>
          <a:p>
            <a:endParaRPr lang="en-US" sz="1500" i="1" dirty="0">
              <a:solidFill>
                <a:srgbClr val="0000FF"/>
              </a:solidFill>
            </a:endParaRPr>
          </a:p>
          <a:p>
            <a:r>
              <a:rPr lang="en-US" sz="2000" i="1" dirty="0" smtClean="0"/>
              <a:t>No</a:t>
            </a:r>
            <a:r>
              <a:rPr lang="en-US" sz="2000" i="1" dirty="0"/>
              <a:t> I</a:t>
            </a:r>
            <a:r>
              <a:rPr lang="en-US" sz="2000" i="1" dirty="0" smtClean="0"/>
              <a:t>n-Kind</a:t>
            </a:r>
            <a:endParaRPr lang="en-US" sz="2000" i="1" dirty="0"/>
          </a:p>
          <a:p>
            <a:endParaRPr lang="en-US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5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1 – CF </a:t>
            </a:r>
            <a:r>
              <a:rPr lang="en-US" dirty="0" smtClean="0"/>
              <a:t>(3/</a:t>
            </a:r>
            <a:r>
              <a:rPr lang="en-US" dirty="0" smtClean="0"/>
              <a:t>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100"/>
            <a:ext cx="9144000" cy="52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2 – SSR1 </a:t>
            </a:r>
            <a:r>
              <a:rPr lang="en-US" dirty="0" smtClean="0"/>
              <a:t>(4/</a:t>
            </a:r>
            <a:r>
              <a:rPr lang="en-US" dirty="0"/>
              <a:t>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748655"/>
            <a:ext cx="8657862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window:</a:t>
            </a:r>
          </a:p>
          <a:p>
            <a:r>
              <a:rPr lang="en-US" sz="2000" i="1" dirty="0" smtClean="0"/>
              <a:t>From: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Release of 2016 funds after  CD-0 </a:t>
            </a:r>
            <a:r>
              <a:rPr lang="en-US" sz="2000" i="1" dirty="0" smtClean="0">
                <a:solidFill>
                  <a:srgbClr val="0000FF"/>
                </a:solidFill>
              </a:rPr>
              <a:t>approval (1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JAN 2016)</a:t>
            </a:r>
          </a:p>
          <a:p>
            <a:r>
              <a:rPr lang="en-US" sz="2000" i="1" dirty="0"/>
              <a:t>Until: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SSR1 first prototype CM delivered for PIP2IT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sz="2000" i="1" dirty="0" smtClean="0">
                <a:solidFill>
                  <a:srgbClr val="404040"/>
                </a:solidFill>
              </a:rPr>
              <a:t>Contracts: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13 major contracts to be opened using OPC </a:t>
            </a:r>
            <a:r>
              <a:rPr lang="en-US" sz="2000" i="1" dirty="0" smtClean="0">
                <a:solidFill>
                  <a:srgbClr val="0000FF"/>
                </a:solidFill>
              </a:rPr>
              <a:t>funds (=R&amp;D phase)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endParaRPr lang="en-US" sz="2000" i="1" dirty="0" smtClean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FTE profile: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~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11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FY16, ~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11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FY17,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~9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FY18  </a:t>
            </a:r>
          </a:p>
          <a:p>
            <a:endParaRPr lang="en-US" sz="2000" i="1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13 Major MS to complete for the 1</a:t>
            </a:r>
            <a:r>
              <a:rPr lang="en-US" sz="2000" i="1" baseline="30000" dirty="0" smtClean="0">
                <a:sym typeface="Wingdings"/>
              </a:rPr>
              <a:t>st</a:t>
            </a:r>
            <a:r>
              <a:rPr lang="en-US" sz="2000" i="1" dirty="0" smtClean="0">
                <a:sym typeface="Wingdings"/>
              </a:rPr>
              <a:t> SSR1 prototype: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Dressed Cavity Qualified (x 8)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IIFC Dressed Cavity Qualified (x 2)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SSR1 String assembled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MS – SSR1 Cold Mass Assembled 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MS – SSR1 </a:t>
            </a:r>
            <a:r>
              <a:rPr lang="en-US" sz="2000" i="1" dirty="0">
                <a:solidFill>
                  <a:srgbClr val="0000FF"/>
                </a:solidFill>
              </a:rPr>
              <a:t>first prototype CM delivered for </a:t>
            </a:r>
            <a:r>
              <a:rPr lang="en-US" sz="2000" i="1" dirty="0" smtClean="0">
                <a:solidFill>
                  <a:srgbClr val="0000FF"/>
                </a:solidFill>
              </a:rPr>
              <a:t>PIP2IT</a:t>
            </a:r>
          </a:p>
          <a:p>
            <a:endParaRPr lang="en-US" sz="1500" i="1" dirty="0">
              <a:solidFill>
                <a:srgbClr val="0000FF"/>
              </a:solidFill>
            </a:endParaRPr>
          </a:p>
          <a:p>
            <a:r>
              <a:rPr lang="en-US" sz="2000" i="1" dirty="0" smtClean="0"/>
              <a:t>In-kind: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I4 </a:t>
            </a:r>
            <a:r>
              <a:rPr lang="en-US" sz="2000" i="1" dirty="0">
                <a:solidFill>
                  <a:srgbClr val="0000FF"/>
                </a:solidFill>
              </a:rPr>
              <a:t>MS –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Delivery of 2 IIFC Jacketed Cavities</a:t>
            </a:r>
            <a:endParaRPr lang="en-US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8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2 – SSR1 </a:t>
            </a:r>
            <a:r>
              <a:rPr lang="en-US" dirty="0" smtClean="0"/>
              <a:t>(5/</a:t>
            </a:r>
            <a:r>
              <a:rPr lang="en-US" dirty="0"/>
              <a:t>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6667"/>
            <a:ext cx="5696857" cy="5459488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5696856" y="1588227"/>
            <a:ext cx="1062512" cy="4713393"/>
          </a:xfrm>
          <a:prstGeom prst="rightBrace">
            <a:avLst/>
          </a:prstGeom>
          <a:ln>
            <a:solidFill>
              <a:srgbClr val="699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Right Arrow 9"/>
          <p:cNvSpPr/>
          <p:nvPr/>
        </p:nvSpPr>
        <p:spPr>
          <a:xfrm flipH="1" flipV="1">
            <a:off x="6774405" y="919233"/>
            <a:ext cx="1403048" cy="3241527"/>
          </a:xfrm>
          <a:prstGeom prst="curvedRight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37904" y="4266592"/>
            <a:ext cx="2625876" cy="179312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accent6"/>
                </a:solidFill>
              </a:rPr>
              <a:t>For a better lecture T4 Milestones and PM/Coordination is put on 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667300"/>
            <a:ext cx="5905918" cy="908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1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14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Precondition: The Learning Curve is almost over;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next steps to be complete before CD-1 for RLS are:</a:t>
            </a:r>
          </a:p>
          <a:p>
            <a:r>
              <a:rPr lang="en-US" dirty="0" smtClean="0"/>
              <a:t> Complete the R&amp;D RLS;</a:t>
            </a:r>
          </a:p>
          <a:p>
            <a:r>
              <a:rPr lang="en-US" dirty="0"/>
              <a:t> </a:t>
            </a:r>
            <a:r>
              <a:rPr lang="en-US" dirty="0" smtClean="0"/>
              <a:t>Check the budget profile for FY17, FY18, FY19, FY20;</a:t>
            </a:r>
          </a:p>
          <a:p>
            <a:r>
              <a:rPr lang="en-US" dirty="0"/>
              <a:t> </a:t>
            </a:r>
            <a:r>
              <a:rPr lang="en-US" dirty="0" smtClean="0"/>
              <a:t>Develop the RLS for Construction Phase, meeting the early    	technical driven target dates;</a:t>
            </a:r>
          </a:p>
          <a:p>
            <a:r>
              <a:rPr lang="en-US" dirty="0"/>
              <a:t> </a:t>
            </a:r>
            <a:r>
              <a:rPr lang="en-US" dirty="0" smtClean="0"/>
              <a:t>Check the staff plan for Construction Phase;</a:t>
            </a:r>
          </a:p>
          <a:p>
            <a:r>
              <a:rPr lang="en-US" dirty="0"/>
              <a:t> </a:t>
            </a:r>
            <a:r>
              <a:rPr lang="en-US" dirty="0" smtClean="0"/>
              <a:t>Compare the results with the proposed budget profile, including obligations and contingency per years;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Next steps </a:t>
            </a:r>
            <a:r>
              <a:rPr lang="en-US" dirty="0" smtClean="0">
                <a:sym typeface="Wingdings"/>
              </a:rPr>
              <a:t> to CD-1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552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3807"/>
            <a:ext cx="8746914" cy="5490998"/>
          </a:xfrm>
        </p:spPr>
        <p:txBody>
          <a:bodyPr/>
          <a:lstStyle/>
          <a:p>
            <a:pPr algn="just"/>
            <a:r>
              <a:rPr lang="en-US" dirty="0" smtClean="0"/>
              <a:t>WBS established for the full project, including R&amp;D and Construction phases;</a:t>
            </a:r>
          </a:p>
          <a:p>
            <a:pPr algn="just"/>
            <a:r>
              <a:rPr lang="en-US" dirty="0" smtClean="0"/>
              <a:t>PIP-II RLS development is on-going, starting with R&amp;D phase;</a:t>
            </a:r>
          </a:p>
          <a:p>
            <a:pPr algn="just"/>
            <a:r>
              <a:rPr lang="en-US" dirty="0" smtClean="0"/>
              <a:t>Technical oriented target milestones are identified for R&amp;D and Construction Phases;</a:t>
            </a:r>
          </a:p>
          <a:p>
            <a:pPr algn="just"/>
            <a:r>
              <a:rPr lang="en-US" dirty="0" smtClean="0"/>
              <a:t>In-kind deliveries </a:t>
            </a:r>
            <a:r>
              <a:rPr lang="en-US" dirty="0" smtClean="0"/>
              <a:t>are/will be integrated</a:t>
            </a:r>
            <a:r>
              <a:rPr lang="en-US" dirty="0" smtClean="0"/>
              <a:t>/linked in the PIP-II RLS, </a:t>
            </a:r>
            <a:r>
              <a:rPr lang="en-US" dirty="0"/>
              <a:t>i</a:t>
            </a:r>
            <a:r>
              <a:rPr lang="en-US" dirty="0" smtClean="0"/>
              <a:t>n such a way that they can potentially drive the schedule variance;</a:t>
            </a:r>
          </a:p>
          <a:p>
            <a:pPr algn="just"/>
            <a:r>
              <a:rPr lang="en-US" dirty="0" smtClean="0"/>
              <a:t>A systematic approach is used to develop the PIP-II RLS. It helps during the activities definition and it can be applied independently by the scope of the different PIP-II sub-projects. Moreover this configuration helps to prevent major modifications, if required as following EVMS analysis; 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A complete RLS is achievable for CD-1;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490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69" y="971550"/>
            <a:ext cx="8250952" cy="5059363"/>
          </a:xfrm>
        </p:spPr>
        <p:txBody>
          <a:bodyPr/>
          <a:lstStyle/>
          <a:p>
            <a:pPr algn="just"/>
            <a:r>
              <a:rPr lang="en-US" dirty="0" smtClean="0"/>
              <a:t>Steps performed to develop the RLS up-to-date;</a:t>
            </a:r>
          </a:p>
          <a:p>
            <a:pPr algn="just"/>
            <a:r>
              <a:rPr lang="en-US" dirty="0" smtClean="0"/>
              <a:t>The RLS defined as a Multi-Phases, Multi-Levels, Deliverables </a:t>
            </a:r>
            <a:r>
              <a:rPr lang="en-US" dirty="0" smtClean="0"/>
              <a:t>Oriented </a:t>
            </a:r>
            <a:r>
              <a:rPr lang="en-US" dirty="0" smtClean="0"/>
              <a:t>that integrates In-Kind Contributions;</a:t>
            </a:r>
          </a:p>
          <a:p>
            <a:pPr algn="just"/>
            <a:r>
              <a:rPr lang="en-US" dirty="0" smtClean="0"/>
              <a:t>The WBS for the whole PIP-II Project;</a:t>
            </a:r>
          </a:p>
          <a:p>
            <a:pPr algn="just"/>
            <a:r>
              <a:rPr lang="en-US" dirty="0" smtClean="0"/>
              <a:t>The systematic approach applied for all the RLS sub-projects;</a:t>
            </a:r>
          </a:p>
          <a:p>
            <a:pPr algn="just"/>
            <a:r>
              <a:rPr lang="en-US" dirty="0" smtClean="0"/>
              <a:t>RLS R&amp;D status;</a:t>
            </a:r>
          </a:p>
          <a:p>
            <a:pPr algn="just"/>
            <a:r>
              <a:rPr lang="en-US" dirty="0" smtClean="0"/>
              <a:t>Some Examples of the RLS for major R&amp;D sub-projects;</a:t>
            </a:r>
          </a:p>
          <a:p>
            <a:pPr algn="just"/>
            <a:r>
              <a:rPr lang="en-US" dirty="0" smtClean="0"/>
              <a:t>Next steps i.e. ready for CD-1;</a:t>
            </a:r>
          </a:p>
          <a:p>
            <a:pPr algn="just"/>
            <a:r>
              <a:rPr lang="en-US" dirty="0" smtClean="0"/>
              <a:t>Summary;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8555" y="19606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04" y="3336899"/>
            <a:ext cx="3470227" cy="2628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97855"/>
            <a:ext cx="8672513" cy="4248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Project requires a complex RLS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Performed up-to-date (1/3)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3" y="3008813"/>
            <a:ext cx="2409815" cy="14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6"/>
          <a:stretch/>
        </p:blipFill>
        <p:spPr>
          <a:xfrm>
            <a:off x="6194158" y="1150690"/>
            <a:ext cx="2721242" cy="136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otched Right Arrow 9"/>
          <p:cNvSpPr/>
          <p:nvPr/>
        </p:nvSpPr>
        <p:spPr>
          <a:xfrm rot="8224715">
            <a:off x="5238504" y="241499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81178" y="2517097"/>
            <a:ext cx="25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66" y="3318948"/>
            <a:ext cx="589608" cy="392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920663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16" name="Notched Right Arrow 15"/>
          <p:cNvSpPr/>
          <p:nvPr/>
        </p:nvSpPr>
        <p:spPr>
          <a:xfrm rot="18859866">
            <a:off x="2892830" y="428423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939" y="1909139"/>
            <a:ext cx="907928" cy="4817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8277" y="1526771"/>
            <a:ext cx="294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Deliverables from USA laboratories</a:t>
            </a:r>
            <a:endParaRPr lang="en-US" dirty="0"/>
          </a:p>
        </p:txBody>
      </p:sp>
      <p:sp>
        <p:nvSpPr>
          <p:cNvPr id="19" name="Notched Right Arrow 18"/>
          <p:cNvSpPr/>
          <p:nvPr/>
        </p:nvSpPr>
        <p:spPr>
          <a:xfrm>
            <a:off x="2321266" y="311872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92946" y="5116966"/>
            <a:ext cx="288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new 800 MeV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Notched Right Arrow 22"/>
          <p:cNvSpPr/>
          <p:nvPr/>
        </p:nvSpPr>
        <p:spPr>
          <a:xfrm rot="13168548">
            <a:off x="5399436" y="4077702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79780" y="3940568"/>
            <a:ext cx="738141" cy="223623"/>
          </a:xfrm>
          <a:prstGeom prst="ellipse">
            <a:avLst/>
          </a:prstGeom>
          <a:noFill/>
          <a:ln w="5715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32180" y="5111649"/>
            <a:ext cx="738141" cy="22362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779458" y="5441718"/>
            <a:ext cx="238571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Upgrades of existing machines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189" y="3415321"/>
            <a:ext cx="872355" cy="593201"/>
          </a:xfrm>
          <a:prstGeom prst="rect">
            <a:avLst/>
          </a:prstGeom>
        </p:spPr>
      </p:pic>
      <p:sp>
        <p:nvSpPr>
          <p:cNvPr id="28" name="Notched Right Arrow 27"/>
          <p:cNvSpPr/>
          <p:nvPr/>
        </p:nvSpPr>
        <p:spPr>
          <a:xfrm rot="2216885">
            <a:off x="2851962" y="232551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Notched Right Arrow 28"/>
          <p:cNvSpPr/>
          <p:nvPr/>
        </p:nvSpPr>
        <p:spPr>
          <a:xfrm rot="5400000">
            <a:off x="3918535" y="193868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80192" y="1140209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Constraints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2409" y="1417727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LBNF shutdown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4532" y="1493640"/>
            <a:ext cx="14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FONSI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17921" y="4008522"/>
            <a:ext cx="738141" cy="223623"/>
          </a:xfrm>
          <a:prstGeom prst="ellipse">
            <a:avLst/>
          </a:prstGeom>
          <a:noFill/>
          <a:ln w="5715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84" y="5526087"/>
            <a:ext cx="4658296" cy="12209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529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 animBg="1"/>
      <p:bldP spid="18" grpId="0"/>
      <p:bldP spid="19" grpId="0" animBg="1"/>
      <p:bldP spid="22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Since </a:t>
            </a:r>
            <a:r>
              <a:rPr lang="en-US" b="1" u="sng" dirty="0" smtClean="0"/>
              <a:t>April 2016</a:t>
            </a:r>
            <a:r>
              <a:rPr lang="en-US" dirty="0" smtClean="0"/>
              <a:t>, the process to develop the </a:t>
            </a:r>
            <a:r>
              <a:rPr lang="en-US" dirty="0" smtClean="0"/>
              <a:t>RLS </a:t>
            </a:r>
            <a:r>
              <a:rPr lang="en-US" dirty="0" smtClean="0"/>
              <a:t>was started from </a:t>
            </a:r>
            <a:r>
              <a:rPr lang="en-US" b="1" u="sng" dirty="0" smtClean="0"/>
              <a:t>CD-</a:t>
            </a:r>
            <a:r>
              <a:rPr lang="en-US" b="1" u="sng" dirty="0"/>
              <a:t>0</a:t>
            </a:r>
            <a:r>
              <a:rPr lang="en-US" dirty="0" smtClean="0"/>
              <a:t>. In details: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WBS for R&amp;D and Construction phases </a:t>
            </a:r>
            <a:r>
              <a:rPr lang="en-US" b="1" u="sng" dirty="0" smtClean="0"/>
              <a:t>defined</a:t>
            </a:r>
            <a:r>
              <a:rPr lang="en-US" dirty="0" smtClean="0"/>
              <a:t>;</a:t>
            </a:r>
          </a:p>
          <a:p>
            <a:r>
              <a:rPr lang="en-US" dirty="0" smtClean="0"/>
              <a:t>Target dates i.e. Milestones technical oriented to complete the whole PIP-II Project in the timeframe foreseen </a:t>
            </a:r>
            <a:r>
              <a:rPr lang="en-US" b="1" u="sng" dirty="0" smtClean="0"/>
              <a:t>defined</a:t>
            </a:r>
            <a:r>
              <a:rPr lang="en-US" dirty="0" smtClean="0"/>
              <a:t>; </a:t>
            </a:r>
          </a:p>
          <a:p>
            <a:r>
              <a:rPr lang="en-US" dirty="0" smtClean="0"/>
              <a:t>High-</a:t>
            </a:r>
            <a:r>
              <a:rPr lang="en-US" dirty="0" smtClean="0"/>
              <a:t>level </a:t>
            </a:r>
            <a:r>
              <a:rPr lang="en-US" dirty="0"/>
              <a:t>i</a:t>
            </a:r>
            <a:r>
              <a:rPr lang="en-US" dirty="0" smtClean="0"/>
              <a:t>n</a:t>
            </a:r>
            <a:r>
              <a:rPr lang="en-US" dirty="0" smtClean="0"/>
              <a:t>-kind Milestones to be integrated into the plan </a:t>
            </a:r>
            <a:r>
              <a:rPr lang="en-US" b="1" u="sng" dirty="0" smtClean="0"/>
              <a:t>identified</a:t>
            </a:r>
            <a:r>
              <a:rPr lang="en-US" dirty="0" smtClean="0"/>
              <a:t>;</a:t>
            </a:r>
          </a:p>
          <a:p>
            <a:r>
              <a:rPr lang="en-US" dirty="0" smtClean="0"/>
              <a:t>R&amp;D phase RLS scope of work and timeframe </a:t>
            </a:r>
            <a:r>
              <a:rPr lang="en-US" b="1" u="sng" dirty="0" smtClean="0"/>
              <a:t>checked</a:t>
            </a:r>
            <a:r>
              <a:rPr lang="en-US" b="1" dirty="0" smtClean="0"/>
              <a:t> </a:t>
            </a:r>
            <a:r>
              <a:rPr lang="en-US" dirty="0" smtClean="0"/>
              <a:t>using</a:t>
            </a:r>
            <a:r>
              <a:rPr lang="en-US" b="1" dirty="0"/>
              <a:t> </a:t>
            </a:r>
            <a:r>
              <a:rPr lang="en-US" dirty="0" smtClean="0"/>
              <a:t>a </a:t>
            </a:r>
            <a:r>
              <a:rPr lang="en-US" dirty="0"/>
              <a:t>top-down and bottom-up </a:t>
            </a:r>
            <a:r>
              <a:rPr lang="en-US" dirty="0" smtClean="0"/>
              <a:t>approach;</a:t>
            </a:r>
          </a:p>
          <a:p>
            <a:r>
              <a:rPr lang="en-US" dirty="0" smtClean="0"/>
              <a:t>R&amp;D phase RLS </a:t>
            </a:r>
            <a:r>
              <a:rPr lang="en-US" b="1" u="sng" dirty="0" smtClean="0"/>
              <a:t>developed</a:t>
            </a:r>
            <a:r>
              <a:rPr lang="en-US" dirty="0" smtClean="0"/>
              <a:t>, focusing on major R&amp;D deliverables and using a systematic approach;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Performed up-to-date (2/</a:t>
            </a:r>
            <a:r>
              <a:rPr lang="en-US" dirty="0"/>
              <a:t>3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63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973123"/>
            <a:ext cx="8672513" cy="55326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Methodology applied to develop the PIP-II RLS: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The PIP-II WBS was developed as a best </a:t>
            </a:r>
            <a:r>
              <a:rPr lang="en-US" sz="2200" dirty="0" smtClean="0"/>
              <a:t>practice, following </a:t>
            </a:r>
            <a:r>
              <a:rPr lang="en-US" sz="2200" dirty="0" smtClean="0"/>
              <a:t>the field of competencies required;</a:t>
            </a:r>
          </a:p>
          <a:p>
            <a:r>
              <a:rPr lang="en-US" sz="2200" dirty="0" smtClean="0"/>
              <a:t>L2 and L3 Managers were identified and assigned as responsible to each PIP-II sub-project (90% done) @ L2 and L3 of the WBS; </a:t>
            </a:r>
          </a:p>
          <a:p>
            <a:r>
              <a:rPr lang="en-US" sz="2200" dirty="0" smtClean="0"/>
              <a:t>The major target dates were identified/proposed by the PIP-II management team;</a:t>
            </a:r>
          </a:p>
          <a:p>
            <a:r>
              <a:rPr lang="en-US" sz="2200" dirty="0" smtClean="0"/>
              <a:t>Starting from R&amp;D phase the </a:t>
            </a:r>
            <a:r>
              <a:rPr lang="en-US" sz="2200" dirty="0" smtClean="0"/>
              <a:t>RLS </a:t>
            </a:r>
            <a:r>
              <a:rPr lang="en-US" sz="2200" dirty="0" smtClean="0"/>
              <a:t>was </a:t>
            </a:r>
            <a:r>
              <a:rPr lang="en-US" sz="2200" dirty="0" smtClean="0"/>
              <a:t>developed, </a:t>
            </a:r>
            <a:r>
              <a:rPr lang="en-US" sz="2200" dirty="0"/>
              <a:t>following technical </a:t>
            </a:r>
            <a:r>
              <a:rPr lang="en-US" sz="2200" dirty="0" smtClean="0"/>
              <a:t>constraints and DOE requirements, by the technical experts i.e. L2 and L3 Managers and me;</a:t>
            </a:r>
          </a:p>
          <a:p>
            <a:r>
              <a:rPr lang="en-US" sz="2200" dirty="0" smtClean="0"/>
              <a:t>Iterate as necessary;</a:t>
            </a:r>
          </a:p>
          <a:p>
            <a:r>
              <a:rPr lang="en-US" sz="2200" dirty="0" smtClean="0"/>
              <a:t>Once implemented in P6, the RLS was checked by </a:t>
            </a:r>
            <a:r>
              <a:rPr lang="en-US" sz="2200" dirty="0"/>
              <a:t>t</a:t>
            </a:r>
            <a:r>
              <a:rPr lang="en-US" sz="2200" dirty="0" smtClean="0"/>
              <a:t>he sub-project L2 &amp; L3 managers, </a:t>
            </a:r>
            <a:r>
              <a:rPr lang="en-US" sz="2200" b="1" u="sng" dirty="0" smtClean="0"/>
              <a:t>owners of the schedule</a:t>
            </a:r>
            <a:r>
              <a:rPr lang="en-US" sz="2200" dirty="0"/>
              <a:t>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Performed up-to-date (3/3)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605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a </a:t>
            </a:r>
            <a:r>
              <a:rPr lang="en-US" b="1" dirty="0" smtClean="0">
                <a:solidFill>
                  <a:schemeClr val="tx1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rgbClr val="003087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tx1"/>
                </a:solidFill>
              </a:rPr>
              <a:t>Deliverable Oriented</a:t>
            </a:r>
            <a:r>
              <a:rPr lang="en-US" dirty="0" smtClean="0"/>
              <a:t> </a:t>
            </a:r>
            <a:r>
              <a:rPr lang="en-US" dirty="0" smtClean="0"/>
              <a:t>plan developed </a:t>
            </a:r>
            <a:r>
              <a:rPr lang="en-US" dirty="0" smtClean="0"/>
              <a:t>with the scope of reporting to DOE the progress </a:t>
            </a:r>
            <a:r>
              <a:rPr lang="en-US" dirty="0" smtClean="0"/>
              <a:t>with </a:t>
            </a:r>
            <a:r>
              <a:rPr lang="en-US" dirty="0" smtClean="0"/>
              <a:t>respect to the DOE given budget.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(1</a:t>
            </a:r>
            <a:r>
              <a:rPr lang="en-US" dirty="0" smtClean="0"/>
              <a:t>/7)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3516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321266" y="22508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53" y="23419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721105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2304819" y="358263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55967" y="3340981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T0, T1, T2, T3, T4 Milestones </a:t>
            </a:r>
            <a:r>
              <a:rPr lang="en-US" b="1" dirty="0" smtClean="0">
                <a:solidFill>
                  <a:srgbClr val="003087"/>
                </a:solidFill>
              </a:rPr>
              <a:t>and  </a:t>
            </a:r>
            <a:r>
              <a:rPr lang="en-US" b="1" dirty="0" smtClean="0">
                <a:solidFill>
                  <a:srgbClr val="660066"/>
                </a:solidFill>
              </a:rPr>
              <a:t>Different Levels of Responsibilities for the PIP-II Managers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0228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2321266" y="50228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53" y="48162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@ Level 4 </a:t>
            </a:r>
            <a:r>
              <a:rPr lang="en-US" b="1" dirty="0" smtClean="0">
                <a:solidFill>
                  <a:srgbClr val="003087"/>
                </a:solidFill>
              </a:rPr>
              <a:t>that includes all the major technical deliverables from Fermilab (T4) and from In-kind partners (I4)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71303" y="3340981"/>
            <a:ext cx="2602722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(2</a:t>
            </a:r>
            <a:r>
              <a:rPr lang="en-US" dirty="0" smtClean="0"/>
              <a:t>/7)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74819" y="4639008"/>
            <a:ext cx="1143686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74819" y="4987818"/>
            <a:ext cx="2191147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4819" y="5323535"/>
            <a:ext cx="4713184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74819" y="5659252"/>
            <a:ext cx="6813065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6590" y="4533037"/>
            <a:ext cx="135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Working schedule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791713" y="4024634"/>
            <a:ext cx="0" cy="18478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92684" y="4242812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658606" y="4581169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13275" y="4888058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/>
              <a:t>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25728" y="5234671"/>
            <a:ext cx="273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 </a:t>
            </a:r>
            <a:r>
              <a:rPr lang="en-US" dirty="0" smtClean="0"/>
              <a:t>direction / 2.5y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464274" y="3562969"/>
            <a:ext cx="52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T4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3691" y="4355667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65966" y="4704609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88003" y="5016646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61647" y="5319354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405812" y="4406698"/>
            <a:ext cx="654669" cy="34894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4962" y="4755640"/>
            <a:ext cx="1616539" cy="34894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DOE Fermi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984" y="1661289"/>
            <a:ext cx="5112033" cy="127800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Level Milestones </a:t>
            </a:r>
            <a:endParaRPr lang="en-US" dirty="0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3" y="3008813"/>
            <a:ext cx="2409815" cy="14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65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a </a:t>
            </a:r>
            <a:r>
              <a:rPr lang="en-US" b="1" dirty="0" smtClean="0">
                <a:solidFill>
                  <a:schemeClr val="tx1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rgbClr val="003087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tx1"/>
                </a:solidFill>
              </a:rPr>
              <a:t>Deliverable Oriented</a:t>
            </a:r>
            <a:r>
              <a:rPr lang="en-US" dirty="0" smtClean="0"/>
              <a:t> </a:t>
            </a:r>
            <a:r>
              <a:rPr lang="en-US" dirty="0" smtClean="0"/>
              <a:t>plan developed </a:t>
            </a:r>
            <a:r>
              <a:rPr lang="en-US" dirty="0" smtClean="0"/>
              <a:t>with the scope of reporting to DOE the progress with respect to the DOE given budget.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</a:t>
            </a:r>
            <a:r>
              <a:rPr lang="en-US" dirty="0" smtClean="0"/>
              <a:t>(3/</a:t>
            </a:r>
            <a:r>
              <a:rPr lang="en-US" dirty="0"/>
              <a:t>7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3516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321266" y="22508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53" y="23419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721105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2304819" y="358263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55967" y="3340981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T0, T1, T2, T3, T4 Milestones </a:t>
            </a:r>
            <a:r>
              <a:rPr lang="en-US" b="1" dirty="0" smtClean="0">
                <a:solidFill>
                  <a:srgbClr val="003087"/>
                </a:solidFill>
              </a:rPr>
              <a:t>and  </a:t>
            </a:r>
            <a:r>
              <a:rPr lang="en-US" b="1" dirty="0" smtClean="0">
                <a:solidFill>
                  <a:srgbClr val="660066"/>
                </a:solidFill>
              </a:rPr>
              <a:t>Different Levels of Responsibilities for the PIP-II Managers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0228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2321266" y="50228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53" y="48162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@ Level 4 </a:t>
            </a:r>
            <a:r>
              <a:rPr lang="en-US" b="1" dirty="0" smtClean="0">
                <a:solidFill>
                  <a:srgbClr val="003087"/>
                </a:solidFill>
              </a:rPr>
              <a:t>that includes all the major technical deliverables from Fermilab (T4) and from In-kind partners (I4)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67" y="2250887"/>
            <a:ext cx="2220152" cy="2204696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71303" y="3340981"/>
            <a:ext cx="1603947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7090</TotalTime>
  <Words>2298</Words>
  <Application>Microsoft Macintosh PowerPoint</Application>
  <PresentationFormat>On-screen Show (4:3)</PresentationFormat>
  <Paragraphs>413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Fermilab_PPT_090815</vt:lpstr>
      <vt:lpstr>PowerPoint Presentation</vt:lpstr>
      <vt:lpstr>Luisella Lari</vt:lpstr>
      <vt:lpstr>Outline</vt:lpstr>
      <vt:lpstr>Steps Performed up-to-date (1/3) </vt:lpstr>
      <vt:lpstr>Steps Performed up-to-date (2/3) </vt:lpstr>
      <vt:lpstr>Steps Performed up-to-date (3/3) </vt:lpstr>
      <vt:lpstr>The RLS definition (1/7) </vt:lpstr>
      <vt:lpstr>The RLS definition (2/7) </vt:lpstr>
      <vt:lpstr>The RLS definition (3/7) </vt:lpstr>
      <vt:lpstr>The RLS definition (4/7) </vt:lpstr>
      <vt:lpstr>The RLS definition (5/7) </vt:lpstr>
      <vt:lpstr>The RLS definition (6/7) </vt:lpstr>
      <vt:lpstr>The RLS definition (7/7) </vt:lpstr>
      <vt:lpstr>The PIP-II WBS in P6 (1/5) </vt:lpstr>
      <vt:lpstr>The PIP-II WBS in P6 (2/5) </vt:lpstr>
      <vt:lpstr>The PIP-II WBS in P6 (3/5) </vt:lpstr>
      <vt:lpstr>The PIP-II WBS in P6 (4/5) </vt:lpstr>
      <vt:lpstr>The Systematic Approach @ lower WBS</vt:lpstr>
      <vt:lpstr>RLS R&amp;D status (1/2)</vt:lpstr>
      <vt:lpstr>RLS R&amp;D status (2/2) </vt:lpstr>
      <vt:lpstr>RLS R&amp;D status – Examples (1/5)</vt:lpstr>
      <vt:lpstr>RLS R&amp;D status – Examples 1 – CF (2/5)</vt:lpstr>
      <vt:lpstr>RLS R&amp;D status – Examples 1 – CF (3/5)</vt:lpstr>
      <vt:lpstr>RLS R&amp;D status – Examples 2 – SSR1 (4/5)</vt:lpstr>
      <vt:lpstr>RLS R&amp;D status – Examples 2 – SSR1 (5/5)</vt:lpstr>
      <vt:lpstr>RLS Next steps  to CD-1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Luisella Lari</cp:lastModifiedBy>
  <cp:revision>184</cp:revision>
  <cp:lastPrinted>2014-01-20T19:40:21Z</cp:lastPrinted>
  <dcterms:created xsi:type="dcterms:W3CDTF">2016-07-25T19:56:26Z</dcterms:created>
  <dcterms:modified xsi:type="dcterms:W3CDTF">2016-11-04T23:12:52Z</dcterms:modified>
</cp:coreProperties>
</file>