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39"/>
  </p:notesMasterIdLst>
  <p:handoutMasterIdLst>
    <p:handoutMasterId r:id="rId40"/>
  </p:handoutMasterIdLst>
  <p:sldIdLst>
    <p:sldId id="294" r:id="rId2"/>
    <p:sldId id="318" r:id="rId3"/>
    <p:sldId id="298" r:id="rId4"/>
    <p:sldId id="299" r:id="rId5"/>
    <p:sldId id="300" r:id="rId6"/>
    <p:sldId id="319" r:id="rId7"/>
    <p:sldId id="320" r:id="rId8"/>
    <p:sldId id="302" r:id="rId9"/>
    <p:sldId id="307" r:id="rId10"/>
    <p:sldId id="304" r:id="rId11"/>
    <p:sldId id="309" r:id="rId12"/>
    <p:sldId id="305" r:id="rId13"/>
    <p:sldId id="313" r:id="rId14"/>
    <p:sldId id="314" r:id="rId15"/>
    <p:sldId id="315" r:id="rId16"/>
    <p:sldId id="316" r:id="rId17"/>
    <p:sldId id="306" r:id="rId18"/>
    <p:sldId id="344" r:id="rId19"/>
    <p:sldId id="311" r:id="rId20"/>
    <p:sldId id="317" r:id="rId21"/>
    <p:sldId id="321" r:id="rId22"/>
    <p:sldId id="322" r:id="rId23"/>
    <p:sldId id="323" r:id="rId24"/>
    <p:sldId id="339" r:id="rId25"/>
    <p:sldId id="340" r:id="rId26"/>
    <p:sldId id="324" r:id="rId27"/>
    <p:sldId id="337" r:id="rId28"/>
    <p:sldId id="341" r:id="rId29"/>
    <p:sldId id="330" r:id="rId30"/>
    <p:sldId id="331" r:id="rId31"/>
    <p:sldId id="332" r:id="rId32"/>
    <p:sldId id="333" r:id="rId33"/>
    <p:sldId id="335" r:id="rId34"/>
    <p:sldId id="336" r:id="rId35"/>
    <p:sldId id="338" r:id="rId36"/>
    <p:sldId id="342" r:id="rId37"/>
    <p:sldId id="343" r:id="rId3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99D6EA"/>
    <a:srgbClr val="505050"/>
    <a:srgbClr val="006600"/>
    <a:srgbClr val="404040"/>
    <a:srgbClr val="004C97"/>
    <a:srgbClr val="50504E"/>
    <a:srgbClr val="4E4E4E"/>
    <a:srgbClr val="63666A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8" autoAdjust="0"/>
    <p:restoredTop sz="94660"/>
  </p:normalViewPr>
  <p:slideViewPr>
    <p:cSldViewPr snapToGrid="0" snapToObjects="1" showGuides="1">
      <p:cViewPr varScale="1">
        <p:scale>
          <a:sx n="107" d="100"/>
          <a:sy n="107" d="100"/>
        </p:scale>
        <p:origin x="91" y="19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986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27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88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9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21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0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Conceptual Design:</a:t>
            </a:r>
          </a:p>
          <a:p>
            <a:pPr lvl="1"/>
            <a:r>
              <a:rPr lang="en-US" dirty="0" smtClean="0"/>
              <a:t>Update the Conceptual Design Report Text;</a:t>
            </a:r>
          </a:p>
          <a:p>
            <a:pPr lvl="1"/>
            <a:r>
              <a:rPr lang="en-US" dirty="0" smtClean="0"/>
              <a:t>Complete the Conceptual Design Drawings;</a:t>
            </a:r>
          </a:p>
          <a:p>
            <a:r>
              <a:rPr lang="en-US" dirty="0" smtClean="0"/>
              <a:t>Incorporate Life Safety Analysis Recommendations;</a:t>
            </a:r>
          </a:p>
          <a:p>
            <a:r>
              <a:rPr lang="en-US" dirty="0" smtClean="0"/>
              <a:t>Support NEPA process;</a:t>
            </a:r>
          </a:p>
          <a:p>
            <a:r>
              <a:rPr lang="en-US" dirty="0" smtClean="0"/>
              <a:t>Continue to refine and document requirements;</a:t>
            </a:r>
          </a:p>
          <a:p>
            <a:r>
              <a:rPr lang="en-US" dirty="0" smtClean="0"/>
              <a:t>Select an Architect/Engineer;</a:t>
            </a:r>
          </a:p>
          <a:p>
            <a:pPr lvl="1"/>
            <a:r>
              <a:rPr lang="en-US" dirty="0" smtClean="0"/>
              <a:t>Update the drawings;</a:t>
            </a:r>
          </a:p>
          <a:p>
            <a:pPr lvl="1"/>
            <a:r>
              <a:rPr lang="en-US" dirty="0" smtClean="0"/>
              <a:t>Refine cost estimate;</a:t>
            </a:r>
          </a:p>
          <a:p>
            <a:r>
              <a:rPr lang="en-US" dirty="0" smtClean="0"/>
              <a:t>Prepare for CD-1</a:t>
            </a:r>
          </a:p>
          <a:p>
            <a:r>
              <a:rPr lang="en-US" dirty="0" smtClean="0"/>
              <a:t>Prepare for CD-2/3a</a:t>
            </a:r>
          </a:p>
          <a:p>
            <a:pPr lvl="1"/>
            <a:r>
              <a:rPr lang="en-US" dirty="0" smtClean="0"/>
              <a:t>Advanced Preliminary Design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053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243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52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629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086A-EF22-42CA-A2EA-EA27A00ED62A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5115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086A-EF22-42CA-A2EA-EA27A00ED62A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1405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086A-EF22-42CA-A2EA-EA27A00ED62A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132482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2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43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72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086A-EF22-42CA-A2EA-EA27A00ED62A}" type="slidenum">
              <a:rPr lang="en-US" altLang="en-US" smtClean="0"/>
              <a:pPr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20968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086A-EF22-42CA-A2EA-EA27A00ED62A}" type="slidenum">
              <a:rPr lang="en-US" altLang="en-US" smtClean="0"/>
              <a:pPr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9875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086A-EF22-42CA-A2EA-EA27A00ED62A}" type="slidenum">
              <a:rPr lang="en-US" altLang="en-US" smtClean="0"/>
              <a:pPr/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00793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626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39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63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899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513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761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51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086A-EF22-42CA-A2EA-EA27A00ED62A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6899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88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41864" y="6505786"/>
            <a:ext cx="79534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266960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98" y="6441831"/>
            <a:ext cx="763802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11/15/2016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S. Dixon | DOE IPR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8141587" y="6515100"/>
            <a:ext cx="447675" cy="241300"/>
          </a:xfrm>
        </p:spPr>
        <p:txBody>
          <a:bodyPr/>
          <a:lstStyle>
            <a:lvl1pPr algn="r">
              <a:defRPr/>
            </a:lvl1pPr>
          </a:lstStyle>
          <a:p>
            <a:fld id="{90FB1247-EF23-4B88-8BDA-71F359827C1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22"/>
          </p:nvPr>
        </p:nvSpPr>
        <p:spPr>
          <a:xfrm>
            <a:off x="3355146" y="1037743"/>
            <a:ext cx="5607636" cy="500022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1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63263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7007" y="6515100"/>
            <a:ext cx="4433370" cy="241300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50" y="6441831"/>
            <a:ext cx="763802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17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  <p:sldLayoutId id="2147484125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pip2-docdb.fnal.gov:440/cgi-bin/RetrieveFile?docid=70&amp;filename=Cryo%20MM%2001APR16.pdf&amp;version=19" TargetMode="External"/><Relationship Id="rId13" Type="http://schemas.openxmlformats.org/officeDocument/2006/relationships/hyperlink" Target="https://pip2-docdb.fnal.gov:440/cgi-bin/RetrieveFile?docid=70&amp;filename=MM%2007JUL16%20r0.pdf&amp;version=19" TargetMode="External"/><Relationship Id="rId3" Type="http://schemas.openxmlformats.org/officeDocument/2006/relationships/hyperlink" Target="https://pip2-docdb.fnal.gov:440/cgi-bin/RetrieveFile?docid=70&amp;filename=CCC%20MM%2017FEB16.pdf&amp;version=19" TargetMode="External"/><Relationship Id="rId7" Type="http://schemas.openxmlformats.org/officeDocument/2006/relationships/hyperlink" Target="https://pip2-docdb.fnal.gov:440/cgi-bin/RetrieveFile?docid=70&amp;filename=CCC%20MM%2024MAR16%20-%20R1.pdf&amp;version=19" TargetMode="External"/><Relationship Id="rId12" Type="http://schemas.openxmlformats.org/officeDocument/2006/relationships/hyperlink" Target="https://pip2-docdb.fnal.gov:440/cgi-bin/RetrieveFile?docid=70&amp;filename=MM%2009JUN16%20r0.pdf&amp;version=19" TargetMode="External"/><Relationship Id="rId2" Type="http://schemas.openxmlformats.org/officeDocument/2006/relationships/notesSlide" Target="../notesSlides/notesSlide20.xml"/><Relationship Id="rId16" Type="http://schemas.openxmlformats.org/officeDocument/2006/relationships/hyperlink" Target="https://pip2-docdb.fnal.gov:440/cgi-bin/RetrieveFile?docid=70&amp;filename=MM%2015SEP16%20v1.pdf&amp;version=19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pip2-docdb.fnal.gov:440/cgi-bin/RetrieveFile?docid=70&amp;filename=CCC%2009MAR16%20MM%20-%20r1.pdf&amp;version=19" TargetMode="External"/><Relationship Id="rId11" Type="http://schemas.openxmlformats.org/officeDocument/2006/relationships/hyperlink" Target="https://pip2-docdb.fnal.gov:440/cgi-bin/RetrieveFile?docid=70&amp;filename=MM%2012MAY16%20r1.pdf&amp;version=19" TargetMode="External"/><Relationship Id="rId5" Type="http://schemas.openxmlformats.org/officeDocument/2006/relationships/hyperlink" Target="https://pip2-docdb.fnal.gov:440/cgi-bin/RetrieveFile?docid=70&amp;filename=CCC%20MM%2002MAR16.pdf&amp;version=19" TargetMode="External"/><Relationship Id="rId15" Type="http://schemas.openxmlformats.org/officeDocument/2006/relationships/hyperlink" Target="https://pip2-docdb.fnal.gov:440/cgi-bin/RetrieveFile?docid=70&amp;filename=MM%2004AUG16%20v0.pdf&amp;version=19" TargetMode="External"/><Relationship Id="rId10" Type="http://schemas.openxmlformats.org/officeDocument/2006/relationships/hyperlink" Target="https://pip2-docdb.fnal.gov:440/cgi-bin/RetrieveFile?docid=70&amp;filename=MM%2028APR16%20v0.pdf&amp;version=19" TargetMode="External"/><Relationship Id="rId4" Type="http://schemas.openxmlformats.org/officeDocument/2006/relationships/hyperlink" Target="https://pip2-docdb.fnal.gov:440/cgi-bin/RetrieveFile?docid=70&amp;filename=CCC%20MM%2019FEB16.pdf&amp;version=19" TargetMode="External"/><Relationship Id="rId9" Type="http://schemas.openxmlformats.org/officeDocument/2006/relationships/hyperlink" Target="https://pip2-docdb.fnal.gov:440/cgi-bin/RetrieveFile?docid=70&amp;filename=MM%2014APR16%20v1.pdf&amp;version=19" TargetMode="External"/><Relationship Id="rId14" Type="http://schemas.openxmlformats.org/officeDocument/2006/relationships/hyperlink" Target="https://pip2-docdb.fnal.gov:440/cgi-bin/RetrieveFile?docid=70&amp;filename=MM%2021JUL16%20v0.pdf&amp;version=19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Steve Dixon</a:t>
            </a:r>
            <a:r>
              <a:rPr lang="en-US" dirty="0"/>
              <a:t>	</a:t>
            </a:r>
          </a:p>
          <a:p>
            <a:r>
              <a:rPr lang="en-US" dirty="0" smtClean="0"/>
              <a:t>DOE Independent Project Review of PIP-II</a:t>
            </a:r>
            <a:endParaRPr lang="en-US" dirty="0"/>
          </a:p>
          <a:p>
            <a:r>
              <a:rPr lang="en-US" dirty="0" smtClean="0"/>
              <a:t>15 November 2016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Conventional Facilities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Status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9" y="723599"/>
            <a:ext cx="5243549" cy="2949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2249" y="3717065"/>
            <a:ext cx="2253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Looking Southeast From Wilson Hall</a:t>
            </a:r>
            <a:endParaRPr lang="en-US" sz="10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257850" y="2592039"/>
            <a:ext cx="12079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err="1" smtClean="0">
                <a:solidFill>
                  <a:schemeClr val="bg1"/>
                </a:solidFill>
              </a:rPr>
              <a:t>AZero</a:t>
            </a:r>
            <a:r>
              <a:rPr lang="en-US" sz="800" b="1" dirty="0" smtClean="0">
                <a:solidFill>
                  <a:schemeClr val="bg1"/>
                </a:solidFill>
              </a:rPr>
              <a:t> Service Building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1301636">
            <a:off x="2515364" y="2163139"/>
            <a:ext cx="4523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</a:rPr>
              <a:t>Linac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66693" y="3418387"/>
            <a:ext cx="14191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err="1" smtClean="0">
                <a:solidFill>
                  <a:schemeClr val="bg1"/>
                </a:solidFill>
              </a:rPr>
              <a:t>Tevatron</a:t>
            </a:r>
            <a:r>
              <a:rPr lang="en-US" sz="800" b="1" dirty="0" smtClean="0">
                <a:solidFill>
                  <a:schemeClr val="bg1"/>
                </a:solidFill>
              </a:rPr>
              <a:t> </a:t>
            </a:r>
            <a:r>
              <a:rPr lang="en-US" sz="800" b="1" dirty="0" err="1" smtClean="0">
                <a:solidFill>
                  <a:schemeClr val="bg1"/>
                </a:solidFill>
              </a:rPr>
              <a:t>Enclsoure</a:t>
            </a:r>
            <a:r>
              <a:rPr lang="en-US" sz="800" b="1" dirty="0" smtClean="0">
                <a:solidFill>
                  <a:schemeClr val="bg1"/>
                </a:solidFill>
              </a:rPr>
              <a:t> Berm</a:t>
            </a:r>
            <a:endParaRPr lang="en-US" sz="8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45" y="3250722"/>
            <a:ext cx="5393782" cy="2911955"/>
          </a:xfrm>
          <a:prstGeom prst="rect">
            <a:avLst/>
          </a:prstGeom>
          <a:ln w="15875"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 rot="20627854">
            <a:off x="6296494" y="4159558"/>
            <a:ext cx="1441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</a:rPr>
              <a:t>Linac Service Building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1019586">
            <a:off x="6066487" y="3734299"/>
            <a:ext cx="14418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solidFill>
                  <a:schemeClr val="bg1"/>
                </a:solidFill>
              </a:rPr>
              <a:t>Cryo Plant Building</a:t>
            </a:r>
            <a:endParaRPr lang="en-US" sz="800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019586">
            <a:off x="3851068" y="4098586"/>
            <a:ext cx="1441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</a:rPr>
              <a:t>Utility Building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54244" y="6121077"/>
            <a:ext cx="1612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Surface Building Massing</a:t>
            </a:r>
            <a:endParaRPr lang="en-US" sz="1000" i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t="13452" r="1619" b="24851"/>
          <a:stretch/>
        </p:blipFill>
        <p:spPr>
          <a:xfrm>
            <a:off x="5218640" y="353263"/>
            <a:ext cx="3782795" cy="1895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490732" y="2269058"/>
            <a:ext cx="2253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Looking South Along Beamline</a:t>
            </a:r>
            <a:endParaRPr lang="en-US" sz="10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7200345" y="1583496"/>
            <a:ext cx="180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>
                <a:solidFill>
                  <a:schemeClr val="bg1"/>
                </a:solidFill>
              </a:rPr>
              <a:t>White Flags = Warm Components</a:t>
            </a:r>
          </a:p>
          <a:p>
            <a:r>
              <a:rPr lang="en-US" sz="900" i="1" dirty="0" smtClean="0">
                <a:solidFill>
                  <a:schemeClr val="bg1"/>
                </a:solidFill>
              </a:rPr>
              <a:t>Blue Flags = Cold Components</a:t>
            </a:r>
            <a:endParaRPr lang="en-US" sz="9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41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Status</a:t>
            </a:r>
            <a:br>
              <a:rPr lang="en-US" dirty="0" smtClean="0"/>
            </a:br>
            <a:r>
              <a:rPr lang="en-US" dirty="0" smtClean="0"/>
              <a:t>Typical Linac Cross Section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7" y="890822"/>
            <a:ext cx="8370276" cy="5249725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Dixon | DOE IPR</a:t>
            </a:r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3130062" y="3259015"/>
            <a:ext cx="1565030" cy="1899139"/>
          </a:xfrm>
          <a:custGeom>
            <a:avLst/>
            <a:gdLst>
              <a:gd name="connsiteX0" fmla="*/ 29307 w 1565030"/>
              <a:gd name="connsiteY0" fmla="*/ 1371600 h 1899139"/>
              <a:gd name="connsiteX1" fmla="*/ 82061 w 1565030"/>
              <a:gd name="connsiteY1" fmla="*/ 1365739 h 1899139"/>
              <a:gd name="connsiteX2" fmla="*/ 99646 w 1565030"/>
              <a:gd name="connsiteY2" fmla="*/ 1348154 h 1899139"/>
              <a:gd name="connsiteX3" fmla="*/ 398584 w 1565030"/>
              <a:gd name="connsiteY3" fmla="*/ 1348154 h 1899139"/>
              <a:gd name="connsiteX4" fmla="*/ 468923 w 1565030"/>
              <a:gd name="connsiteY4" fmla="*/ 1453662 h 1899139"/>
              <a:gd name="connsiteX5" fmla="*/ 521676 w 1565030"/>
              <a:gd name="connsiteY5" fmla="*/ 1524000 h 1899139"/>
              <a:gd name="connsiteX6" fmla="*/ 603738 w 1565030"/>
              <a:gd name="connsiteY6" fmla="*/ 1594339 h 1899139"/>
              <a:gd name="connsiteX7" fmla="*/ 603738 w 1565030"/>
              <a:gd name="connsiteY7" fmla="*/ 1594339 h 1899139"/>
              <a:gd name="connsiteX8" fmla="*/ 592015 w 1565030"/>
              <a:gd name="connsiteY8" fmla="*/ 1664677 h 1899139"/>
              <a:gd name="connsiteX9" fmla="*/ 603738 w 1565030"/>
              <a:gd name="connsiteY9" fmla="*/ 1899139 h 1899139"/>
              <a:gd name="connsiteX10" fmla="*/ 1248507 w 1565030"/>
              <a:gd name="connsiteY10" fmla="*/ 1899139 h 1899139"/>
              <a:gd name="connsiteX11" fmla="*/ 1248507 w 1565030"/>
              <a:gd name="connsiteY11" fmla="*/ 1776047 h 1899139"/>
              <a:gd name="connsiteX12" fmla="*/ 1248507 w 1565030"/>
              <a:gd name="connsiteY12" fmla="*/ 1652954 h 1899139"/>
              <a:gd name="connsiteX13" fmla="*/ 1248507 w 1565030"/>
              <a:gd name="connsiteY13" fmla="*/ 1588477 h 1899139"/>
              <a:gd name="connsiteX14" fmla="*/ 1260230 w 1565030"/>
              <a:gd name="connsiteY14" fmla="*/ 1570893 h 1899139"/>
              <a:gd name="connsiteX15" fmla="*/ 1312984 w 1565030"/>
              <a:gd name="connsiteY15" fmla="*/ 1629508 h 1899139"/>
              <a:gd name="connsiteX16" fmla="*/ 1336430 w 1565030"/>
              <a:gd name="connsiteY16" fmla="*/ 1606062 h 1899139"/>
              <a:gd name="connsiteX17" fmla="*/ 1436076 w 1565030"/>
              <a:gd name="connsiteY17" fmla="*/ 1705708 h 1899139"/>
              <a:gd name="connsiteX18" fmla="*/ 1424353 w 1565030"/>
              <a:gd name="connsiteY18" fmla="*/ 1717431 h 1899139"/>
              <a:gd name="connsiteX19" fmla="*/ 1488830 w 1565030"/>
              <a:gd name="connsiteY19" fmla="*/ 1776047 h 1899139"/>
              <a:gd name="connsiteX20" fmla="*/ 1565030 w 1565030"/>
              <a:gd name="connsiteY20" fmla="*/ 1676400 h 1899139"/>
              <a:gd name="connsiteX21" fmla="*/ 1512276 w 1565030"/>
              <a:gd name="connsiteY21" fmla="*/ 1635370 h 1899139"/>
              <a:gd name="connsiteX22" fmla="*/ 1488830 w 1565030"/>
              <a:gd name="connsiteY22" fmla="*/ 1647093 h 1899139"/>
              <a:gd name="connsiteX23" fmla="*/ 1418492 w 1565030"/>
              <a:gd name="connsiteY23" fmla="*/ 1547447 h 1899139"/>
              <a:gd name="connsiteX24" fmla="*/ 1447800 w 1565030"/>
              <a:gd name="connsiteY24" fmla="*/ 1524000 h 1899139"/>
              <a:gd name="connsiteX25" fmla="*/ 1383323 w 1565030"/>
              <a:gd name="connsiteY25" fmla="*/ 1482970 h 1899139"/>
              <a:gd name="connsiteX26" fmla="*/ 1447800 w 1565030"/>
              <a:gd name="connsiteY26" fmla="*/ 1301262 h 1899139"/>
              <a:gd name="connsiteX27" fmla="*/ 1488830 w 1565030"/>
              <a:gd name="connsiteY27" fmla="*/ 1166447 h 1899139"/>
              <a:gd name="connsiteX28" fmla="*/ 1482969 w 1565030"/>
              <a:gd name="connsiteY28" fmla="*/ 978877 h 1899139"/>
              <a:gd name="connsiteX29" fmla="*/ 1418492 w 1565030"/>
              <a:gd name="connsiteY29" fmla="*/ 855785 h 1899139"/>
              <a:gd name="connsiteX30" fmla="*/ 1336430 w 1565030"/>
              <a:gd name="connsiteY30" fmla="*/ 744416 h 1899139"/>
              <a:gd name="connsiteX31" fmla="*/ 1184030 w 1565030"/>
              <a:gd name="connsiteY31" fmla="*/ 644770 h 1899139"/>
              <a:gd name="connsiteX32" fmla="*/ 1172307 w 1565030"/>
              <a:gd name="connsiteY32" fmla="*/ 580293 h 1899139"/>
              <a:gd name="connsiteX33" fmla="*/ 1242646 w 1565030"/>
              <a:gd name="connsiteY33" fmla="*/ 580293 h 1899139"/>
              <a:gd name="connsiteX34" fmla="*/ 1242646 w 1565030"/>
              <a:gd name="connsiteY34" fmla="*/ 545123 h 1899139"/>
              <a:gd name="connsiteX35" fmla="*/ 1172307 w 1565030"/>
              <a:gd name="connsiteY35" fmla="*/ 545123 h 1899139"/>
              <a:gd name="connsiteX36" fmla="*/ 1172307 w 1565030"/>
              <a:gd name="connsiteY36" fmla="*/ 0 h 1899139"/>
              <a:gd name="connsiteX37" fmla="*/ 685800 w 1565030"/>
              <a:gd name="connsiteY37" fmla="*/ 0 h 1899139"/>
              <a:gd name="connsiteX38" fmla="*/ 685800 w 1565030"/>
              <a:gd name="connsiteY38" fmla="*/ 539262 h 1899139"/>
              <a:gd name="connsiteX39" fmla="*/ 603738 w 1565030"/>
              <a:gd name="connsiteY39" fmla="*/ 539262 h 1899139"/>
              <a:gd name="connsiteX40" fmla="*/ 603738 w 1565030"/>
              <a:gd name="connsiteY40" fmla="*/ 586154 h 1899139"/>
              <a:gd name="connsiteX41" fmla="*/ 674076 w 1565030"/>
              <a:gd name="connsiteY41" fmla="*/ 586154 h 1899139"/>
              <a:gd name="connsiteX42" fmla="*/ 674076 w 1565030"/>
              <a:gd name="connsiteY42" fmla="*/ 644770 h 1899139"/>
              <a:gd name="connsiteX43" fmla="*/ 580292 w 1565030"/>
              <a:gd name="connsiteY43" fmla="*/ 691662 h 1899139"/>
              <a:gd name="connsiteX44" fmla="*/ 504092 w 1565030"/>
              <a:gd name="connsiteY44" fmla="*/ 779585 h 1899139"/>
              <a:gd name="connsiteX45" fmla="*/ 457200 w 1565030"/>
              <a:gd name="connsiteY45" fmla="*/ 844062 h 1899139"/>
              <a:gd name="connsiteX46" fmla="*/ 416169 w 1565030"/>
              <a:gd name="connsiteY46" fmla="*/ 908539 h 1899139"/>
              <a:gd name="connsiteX47" fmla="*/ 386861 w 1565030"/>
              <a:gd name="connsiteY47" fmla="*/ 908539 h 1899139"/>
              <a:gd name="connsiteX48" fmla="*/ 386861 w 1565030"/>
              <a:gd name="connsiteY48" fmla="*/ 961293 h 1899139"/>
              <a:gd name="connsiteX49" fmla="*/ 87923 w 1565030"/>
              <a:gd name="connsiteY49" fmla="*/ 961293 h 1899139"/>
              <a:gd name="connsiteX50" fmla="*/ 87923 w 1565030"/>
              <a:gd name="connsiteY50" fmla="*/ 873370 h 1899139"/>
              <a:gd name="connsiteX51" fmla="*/ 0 w 1565030"/>
              <a:gd name="connsiteY51" fmla="*/ 873370 h 1899139"/>
              <a:gd name="connsiteX52" fmla="*/ 29307 w 1565030"/>
              <a:gd name="connsiteY52" fmla="*/ 1371600 h 1899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565030" h="1899139">
                <a:moveTo>
                  <a:pt x="29307" y="1371600"/>
                </a:moveTo>
                <a:lnTo>
                  <a:pt x="82061" y="1365739"/>
                </a:lnTo>
                <a:lnTo>
                  <a:pt x="99646" y="1348154"/>
                </a:lnTo>
                <a:lnTo>
                  <a:pt x="398584" y="1348154"/>
                </a:lnTo>
                <a:lnTo>
                  <a:pt x="468923" y="1453662"/>
                </a:lnTo>
                <a:lnTo>
                  <a:pt x="521676" y="1524000"/>
                </a:lnTo>
                <a:lnTo>
                  <a:pt x="603738" y="1594339"/>
                </a:lnTo>
                <a:lnTo>
                  <a:pt x="603738" y="1594339"/>
                </a:lnTo>
                <a:lnTo>
                  <a:pt x="592015" y="1664677"/>
                </a:lnTo>
                <a:lnTo>
                  <a:pt x="603738" y="1899139"/>
                </a:lnTo>
                <a:lnTo>
                  <a:pt x="1248507" y="1899139"/>
                </a:lnTo>
                <a:lnTo>
                  <a:pt x="1248507" y="1776047"/>
                </a:lnTo>
                <a:lnTo>
                  <a:pt x="1248507" y="1652954"/>
                </a:lnTo>
                <a:lnTo>
                  <a:pt x="1248507" y="1588477"/>
                </a:lnTo>
                <a:lnTo>
                  <a:pt x="1260230" y="1570893"/>
                </a:lnTo>
                <a:lnTo>
                  <a:pt x="1312984" y="1629508"/>
                </a:lnTo>
                <a:lnTo>
                  <a:pt x="1336430" y="1606062"/>
                </a:lnTo>
                <a:lnTo>
                  <a:pt x="1436076" y="1705708"/>
                </a:lnTo>
                <a:lnTo>
                  <a:pt x="1424353" y="1717431"/>
                </a:lnTo>
                <a:lnTo>
                  <a:pt x="1488830" y="1776047"/>
                </a:lnTo>
                <a:lnTo>
                  <a:pt x="1565030" y="1676400"/>
                </a:lnTo>
                <a:lnTo>
                  <a:pt x="1512276" y="1635370"/>
                </a:lnTo>
                <a:lnTo>
                  <a:pt x="1488830" y="1647093"/>
                </a:lnTo>
                <a:lnTo>
                  <a:pt x="1418492" y="1547447"/>
                </a:lnTo>
                <a:lnTo>
                  <a:pt x="1447800" y="1524000"/>
                </a:lnTo>
                <a:lnTo>
                  <a:pt x="1383323" y="1482970"/>
                </a:lnTo>
                <a:lnTo>
                  <a:pt x="1447800" y="1301262"/>
                </a:lnTo>
                <a:lnTo>
                  <a:pt x="1488830" y="1166447"/>
                </a:lnTo>
                <a:lnTo>
                  <a:pt x="1482969" y="978877"/>
                </a:lnTo>
                <a:lnTo>
                  <a:pt x="1418492" y="855785"/>
                </a:lnTo>
                <a:lnTo>
                  <a:pt x="1336430" y="744416"/>
                </a:lnTo>
                <a:lnTo>
                  <a:pt x="1184030" y="644770"/>
                </a:lnTo>
                <a:lnTo>
                  <a:pt x="1172307" y="580293"/>
                </a:lnTo>
                <a:lnTo>
                  <a:pt x="1242646" y="580293"/>
                </a:lnTo>
                <a:lnTo>
                  <a:pt x="1242646" y="545123"/>
                </a:lnTo>
                <a:lnTo>
                  <a:pt x="1172307" y="545123"/>
                </a:lnTo>
                <a:lnTo>
                  <a:pt x="1172307" y="0"/>
                </a:lnTo>
                <a:lnTo>
                  <a:pt x="685800" y="0"/>
                </a:lnTo>
                <a:lnTo>
                  <a:pt x="685800" y="539262"/>
                </a:lnTo>
                <a:lnTo>
                  <a:pt x="603738" y="539262"/>
                </a:lnTo>
                <a:lnTo>
                  <a:pt x="603738" y="586154"/>
                </a:lnTo>
                <a:lnTo>
                  <a:pt x="674076" y="586154"/>
                </a:lnTo>
                <a:lnTo>
                  <a:pt x="674076" y="644770"/>
                </a:lnTo>
                <a:lnTo>
                  <a:pt x="580292" y="691662"/>
                </a:lnTo>
                <a:lnTo>
                  <a:pt x="504092" y="779585"/>
                </a:lnTo>
                <a:lnTo>
                  <a:pt x="457200" y="844062"/>
                </a:lnTo>
                <a:lnTo>
                  <a:pt x="416169" y="908539"/>
                </a:lnTo>
                <a:lnTo>
                  <a:pt x="386861" y="908539"/>
                </a:lnTo>
                <a:lnTo>
                  <a:pt x="386861" y="961293"/>
                </a:lnTo>
                <a:lnTo>
                  <a:pt x="87923" y="961293"/>
                </a:lnTo>
                <a:lnTo>
                  <a:pt x="87923" y="873370"/>
                </a:lnTo>
                <a:lnTo>
                  <a:pt x="0" y="873370"/>
                </a:lnTo>
                <a:lnTo>
                  <a:pt x="29307" y="1371600"/>
                </a:lnTo>
                <a:close/>
              </a:path>
            </a:pathLst>
          </a:custGeom>
          <a:solidFill>
            <a:srgbClr val="C0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894385" y="3141785"/>
            <a:ext cx="1652953" cy="2385646"/>
          </a:xfrm>
          <a:custGeom>
            <a:avLst/>
            <a:gdLst>
              <a:gd name="connsiteX0" fmla="*/ 164123 w 1652953"/>
              <a:gd name="connsiteY0" fmla="*/ 2385646 h 2385646"/>
              <a:gd name="connsiteX1" fmla="*/ 164123 w 1652953"/>
              <a:gd name="connsiteY1" fmla="*/ 1582615 h 2385646"/>
              <a:gd name="connsiteX2" fmla="*/ 0 w 1652953"/>
              <a:gd name="connsiteY2" fmla="*/ 1582615 h 2385646"/>
              <a:gd name="connsiteX3" fmla="*/ 0 w 1652953"/>
              <a:gd name="connsiteY3" fmla="*/ 656492 h 2385646"/>
              <a:gd name="connsiteX4" fmla="*/ 82061 w 1652953"/>
              <a:gd name="connsiteY4" fmla="*/ 656492 h 2385646"/>
              <a:gd name="connsiteX5" fmla="*/ 82061 w 1652953"/>
              <a:gd name="connsiteY5" fmla="*/ 498230 h 2385646"/>
              <a:gd name="connsiteX6" fmla="*/ 334107 w 1652953"/>
              <a:gd name="connsiteY6" fmla="*/ 498230 h 2385646"/>
              <a:gd name="connsiteX7" fmla="*/ 334107 w 1652953"/>
              <a:gd name="connsiteY7" fmla="*/ 656492 h 2385646"/>
              <a:gd name="connsiteX8" fmla="*/ 574430 w 1652953"/>
              <a:gd name="connsiteY8" fmla="*/ 656492 h 2385646"/>
              <a:gd name="connsiteX9" fmla="*/ 574430 w 1652953"/>
              <a:gd name="connsiteY9" fmla="*/ 0 h 2385646"/>
              <a:gd name="connsiteX10" fmla="*/ 1242646 w 1652953"/>
              <a:gd name="connsiteY10" fmla="*/ 0 h 2385646"/>
              <a:gd name="connsiteX11" fmla="*/ 1242646 w 1652953"/>
              <a:gd name="connsiteY11" fmla="*/ 662353 h 2385646"/>
              <a:gd name="connsiteX12" fmla="*/ 1570892 w 1652953"/>
              <a:gd name="connsiteY12" fmla="*/ 662353 h 2385646"/>
              <a:gd name="connsiteX13" fmla="*/ 1570892 w 1652953"/>
              <a:gd name="connsiteY13" fmla="*/ 1664677 h 2385646"/>
              <a:gd name="connsiteX14" fmla="*/ 1652953 w 1652953"/>
              <a:gd name="connsiteY14" fmla="*/ 1664677 h 2385646"/>
              <a:gd name="connsiteX15" fmla="*/ 1652953 w 1652953"/>
              <a:gd name="connsiteY15" fmla="*/ 2379784 h 2385646"/>
              <a:gd name="connsiteX16" fmla="*/ 164123 w 1652953"/>
              <a:gd name="connsiteY16" fmla="*/ 2385646 h 2385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2953" h="2385646">
                <a:moveTo>
                  <a:pt x="164123" y="2385646"/>
                </a:moveTo>
                <a:lnTo>
                  <a:pt x="164123" y="1582615"/>
                </a:lnTo>
                <a:lnTo>
                  <a:pt x="0" y="1582615"/>
                </a:lnTo>
                <a:lnTo>
                  <a:pt x="0" y="656492"/>
                </a:lnTo>
                <a:lnTo>
                  <a:pt x="82061" y="656492"/>
                </a:lnTo>
                <a:lnTo>
                  <a:pt x="82061" y="498230"/>
                </a:lnTo>
                <a:lnTo>
                  <a:pt x="334107" y="498230"/>
                </a:lnTo>
                <a:lnTo>
                  <a:pt x="334107" y="656492"/>
                </a:lnTo>
                <a:lnTo>
                  <a:pt x="574430" y="656492"/>
                </a:lnTo>
                <a:lnTo>
                  <a:pt x="574430" y="0"/>
                </a:lnTo>
                <a:lnTo>
                  <a:pt x="1242646" y="0"/>
                </a:lnTo>
                <a:lnTo>
                  <a:pt x="1242646" y="662353"/>
                </a:lnTo>
                <a:lnTo>
                  <a:pt x="1570892" y="662353"/>
                </a:lnTo>
                <a:lnTo>
                  <a:pt x="1570892" y="1664677"/>
                </a:lnTo>
                <a:lnTo>
                  <a:pt x="1652953" y="1664677"/>
                </a:lnTo>
                <a:lnTo>
                  <a:pt x="1652953" y="2379784"/>
                </a:lnTo>
                <a:lnTo>
                  <a:pt x="164123" y="238564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22000"/>
            </a:schemeClr>
          </a:solidFill>
          <a:ln w="15875"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514600" y="2620108"/>
            <a:ext cx="949569" cy="2907323"/>
          </a:xfrm>
          <a:custGeom>
            <a:avLst/>
            <a:gdLst>
              <a:gd name="connsiteX0" fmla="*/ 949569 w 949569"/>
              <a:gd name="connsiteY0" fmla="*/ 1582615 h 2907323"/>
              <a:gd name="connsiteX1" fmla="*/ 949569 w 949569"/>
              <a:gd name="connsiteY1" fmla="*/ 1295400 h 2907323"/>
              <a:gd name="connsiteX2" fmla="*/ 949569 w 949569"/>
              <a:gd name="connsiteY2" fmla="*/ 1295400 h 2907323"/>
              <a:gd name="connsiteX3" fmla="*/ 949569 w 949569"/>
              <a:gd name="connsiteY3" fmla="*/ 1201615 h 2907323"/>
              <a:gd name="connsiteX4" fmla="*/ 943708 w 949569"/>
              <a:gd name="connsiteY4" fmla="*/ 1195754 h 2907323"/>
              <a:gd name="connsiteX5" fmla="*/ 943708 w 949569"/>
              <a:gd name="connsiteY5" fmla="*/ 844061 h 2907323"/>
              <a:gd name="connsiteX6" fmla="*/ 838200 w 949569"/>
              <a:gd name="connsiteY6" fmla="*/ 844061 h 2907323"/>
              <a:gd name="connsiteX7" fmla="*/ 838200 w 949569"/>
              <a:gd name="connsiteY7" fmla="*/ 674077 h 2907323"/>
              <a:gd name="connsiteX8" fmla="*/ 838200 w 949569"/>
              <a:gd name="connsiteY8" fmla="*/ 674077 h 2907323"/>
              <a:gd name="connsiteX9" fmla="*/ 791308 w 949569"/>
              <a:gd name="connsiteY9" fmla="*/ 674077 h 2907323"/>
              <a:gd name="connsiteX10" fmla="*/ 791308 w 949569"/>
              <a:gd name="connsiteY10" fmla="*/ 269630 h 2907323"/>
              <a:gd name="connsiteX11" fmla="*/ 861646 w 949569"/>
              <a:gd name="connsiteY11" fmla="*/ 269630 h 2907323"/>
              <a:gd name="connsiteX12" fmla="*/ 861646 w 949569"/>
              <a:gd name="connsiteY12" fmla="*/ 0 h 2907323"/>
              <a:gd name="connsiteX13" fmla="*/ 199292 w 949569"/>
              <a:gd name="connsiteY13" fmla="*/ 0 h 2907323"/>
              <a:gd name="connsiteX14" fmla="*/ 199292 w 949569"/>
              <a:gd name="connsiteY14" fmla="*/ 2069123 h 2907323"/>
              <a:gd name="connsiteX15" fmla="*/ 29308 w 949569"/>
              <a:gd name="connsiteY15" fmla="*/ 2069123 h 2907323"/>
              <a:gd name="connsiteX16" fmla="*/ 29308 w 949569"/>
              <a:gd name="connsiteY16" fmla="*/ 2239107 h 2907323"/>
              <a:gd name="connsiteX17" fmla="*/ 0 w 949569"/>
              <a:gd name="connsiteY17" fmla="*/ 2368061 h 2907323"/>
              <a:gd name="connsiteX18" fmla="*/ 23446 w 949569"/>
              <a:gd name="connsiteY18" fmla="*/ 2455984 h 2907323"/>
              <a:gd name="connsiteX19" fmla="*/ 58615 w 949569"/>
              <a:gd name="connsiteY19" fmla="*/ 2526323 h 2907323"/>
              <a:gd name="connsiteX20" fmla="*/ 93785 w 949569"/>
              <a:gd name="connsiteY20" fmla="*/ 2555630 h 2907323"/>
              <a:gd name="connsiteX21" fmla="*/ 123092 w 949569"/>
              <a:gd name="connsiteY21" fmla="*/ 2584938 h 2907323"/>
              <a:gd name="connsiteX22" fmla="*/ 216877 w 949569"/>
              <a:gd name="connsiteY22" fmla="*/ 2596661 h 2907323"/>
              <a:gd name="connsiteX23" fmla="*/ 0 w 949569"/>
              <a:gd name="connsiteY23" fmla="*/ 2596661 h 2907323"/>
              <a:gd name="connsiteX24" fmla="*/ 0 w 949569"/>
              <a:gd name="connsiteY24" fmla="*/ 2907323 h 2907323"/>
              <a:gd name="connsiteX25" fmla="*/ 527538 w 949569"/>
              <a:gd name="connsiteY25" fmla="*/ 2907323 h 2907323"/>
              <a:gd name="connsiteX26" fmla="*/ 527538 w 949569"/>
              <a:gd name="connsiteY26" fmla="*/ 2596661 h 2907323"/>
              <a:gd name="connsiteX27" fmla="*/ 322385 w 949569"/>
              <a:gd name="connsiteY27" fmla="*/ 2596661 h 2907323"/>
              <a:gd name="connsiteX28" fmla="*/ 392723 w 949569"/>
              <a:gd name="connsiteY28" fmla="*/ 2561492 h 2907323"/>
              <a:gd name="connsiteX29" fmla="*/ 439615 w 949569"/>
              <a:gd name="connsiteY29" fmla="*/ 2502877 h 2907323"/>
              <a:gd name="connsiteX30" fmla="*/ 480646 w 949569"/>
              <a:gd name="connsiteY30" fmla="*/ 2420815 h 2907323"/>
              <a:gd name="connsiteX31" fmla="*/ 504092 w 949569"/>
              <a:gd name="connsiteY31" fmla="*/ 2344615 h 2907323"/>
              <a:gd name="connsiteX32" fmla="*/ 515815 w 949569"/>
              <a:gd name="connsiteY32" fmla="*/ 2280138 h 2907323"/>
              <a:gd name="connsiteX33" fmla="*/ 468923 w 949569"/>
              <a:gd name="connsiteY33" fmla="*/ 2203938 h 2907323"/>
              <a:gd name="connsiteX34" fmla="*/ 468923 w 949569"/>
              <a:gd name="connsiteY34" fmla="*/ 2074984 h 2907323"/>
              <a:gd name="connsiteX35" fmla="*/ 427892 w 949569"/>
              <a:gd name="connsiteY35" fmla="*/ 2074984 h 2907323"/>
              <a:gd name="connsiteX36" fmla="*/ 427892 w 949569"/>
              <a:gd name="connsiteY36" fmla="*/ 1776046 h 2907323"/>
              <a:gd name="connsiteX37" fmla="*/ 474785 w 949569"/>
              <a:gd name="connsiteY37" fmla="*/ 1776046 h 2907323"/>
              <a:gd name="connsiteX38" fmla="*/ 474785 w 949569"/>
              <a:gd name="connsiteY38" fmla="*/ 1664677 h 2907323"/>
              <a:gd name="connsiteX39" fmla="*/ 474785 w 949569"/>
              <a:gd name="connsiteY39" fmla="*/ 1664677 h 2907323"/>
              <a:gd name="connsiteX40" fmla="*/ 422031 w 949569"/>
              <a:gd name="connsiteY40" fmla="*/ 1664677 h 2907323"/>
              <a:gd name="connsiteX41" fmla="*/ 422031 w 949569"/>
              <a:gd name="connsiteY41" fmla="*/ 1096107 h 2907323"/>
              <a:gd name="connsiteX42" fmla="*/ 709246 w 949569"/>
              <a:gd name="connsiteY42" fmla="*/ 1096107 h 2907323"/>
              <a:gd name="connsiteX43" fmla="*/ 709246 w 949569"/>
              <a:gd name="connsiteY43" fmla="*/ 1594338 h 2907323"/>
              <a:gd name="connsiteX44" fmla="*/ 949569 w 949569"/>
              <a:gd name="connsiteY44" fmla="*/ 1582615 h 290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49569" h="2907323">
                <a:moveTo>
                  <a:pt x="949569" y="1582615"/>
                </a:moveTo>
                <a:lnTo>
                  <a:pt x="949569" y="1295400"/>
                </a:lnTo>
                <a:lnTo>
                  <a:pt x="949569" y="1295400"/>
                </a:lnTo>
                <a:lnTo>
                  <a:pt x="949569" y="1201615"/>
                </a:lnTo>
                <a:lnTo>
                  <a:pt x="943708" y="1195754"/>
                </a:lnTo>
                <a:lnTo>
                  <a:pt x="943708" y="844061"/>
                </a:lnTo>
                <a:lnTo>
                  <a:pt x="838200" y="844061"/>
                </a:lnTo>
                <a:lnTo>
                  <a:pt x="838200" y="674077"/>
                </a:lnTo>
                <a:lnTo>
                  <a:pt x="838200" y="674077"/>
                </a:lnTo>
                <a:lnTo>
                  <a:pt x="791308" y="674077"/>
                </a:lnTo>
                <a:lnTo>
                  <a:pt x="791308" y="269630"/>
                </a:lnTo>
                <a:lnTo>
                  <a:pt x="861646" y="269630"/>
                </a:lnTo>
                <a:lnTo>
                  <a:pt x="861646" y="0"/>
                </a:lnTo>
                <a:lnTo>
                  <a:pt x="199292" y="0"/>
                </a:lnTo>
                <a:lnTo>
                  <a:pt x="199292" y="2069123"/>
                </a:lnTo>
                <a:lnTo>
                  <a:pt x="29308" y="2069123"/>
                </a:lnTo>
                <a:lnTo>
                  <a:pt x="29308" y="2239107"/>
                </a:lnTo>
                <a:lnTo>
                  <a:pt x="0" y="2368061"/>
                </a:lnTo>
                <a:lnTo>
                  <a:pt x="23446" y="2455984"/>
                </a:lnTo>
                <a:lnTo>
                  <a:pt x="58615" y="2526323"/>
                </a:lnTo>
                <a:lnTo>
                  <a:pt x="93785" y="2555630"/>
                </a:lnTo>
                <a:lnTo>
                  <a:pt x="123092" y="2584938"/>
                </a:lnTo>
                <a:lnTo>
                  <a:pt x="216877" y="2596661"/>
                </a:lnTo>
                <a:lnTo>
                  <a:pt x="0" y="2596661"/>
                </a:lnTo>
                <a:lnTo>
                  <a:pt x="0" y="2907323"/>
                </a:lnTo>
                <a:lnTo>
                  <a:pt x="527538" y="2907323"/>
                </a:lnTo>
                <a:lnTo>
                  <a:pt x="527538" y="2596661"/>
                </a:lnTo>
                <a:lnTo>
                  <a:pt x="322385" y="2596661"/>
                </a:lnTo>
                <a:lnTo>
                  <a:pt x="392723" y="2561492"/>
                </a:lnTo>
                <a:lnTo>
                  <a:pt x="439615" y="2502877"/>
                </a:lnTo>
                <a:lnTo>
                  <a:pt x="480646" y="2420815"/>
                </a:lnTo>
                <a:lnTo>
                  <a:pt x="504092" y="2344615"/>
                </a:lnTo>
                <a:lnTo>
                  <a:pt x="515815" y="2280138"/>
                </a:lnTo>
                <a:lnTo>
                  <a:pt x="468923" y="2203938"/>
                </a:lnTo>
                <a:lnTo>
                  <a:pt x="468923" y="2074984"/>
                </a:lnTo>
                <a:lnTo>
                  <a:pt x="427892" y="2074984"/>
                </a:lnTo>
                <a:lnTo>
                  <a:pt x="427892" y="1776046"/>
                </a:lnTo>
                <a:lnTo>
                  <a:pt x="474785" y="1776046"/>
                </a:lnTo>
                <a:lnTo>
                  <a:pt x="474785" y="1664677"/>
                </a:lnTo>
                <a:lnTo>
                  <a:pt x="474785" y="1664677"/>
                </a:lnTo>
                <a:lnTo>
                  <a:pt x="422031" y="1664677"/>
                </a:lnTo>
                <a:lnTo>
                  <a:pt x="422031" y="1096107"/>
                </a:lnTo>
                <a:lnTo>
                  <a:pt x="709246" y="1096107"/>
                </a:lnTo>
                <a:lnTo>
                  <a:pt x="709246" y="1594338"/>
                </a:lnTo>
                <a:lnTo>
                  <a:pt x="949569" y="1582615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385646" y="2174631"/>
            <a:ext cx="1805354" cy="2520461"/>
          </a:xfrm>
          <a:custGeom>
            <a:avLst/>
            <a:gdLst>
              <a:gd name="connsiteX0" fmla="*/ 257908 w 1805354"/>
              <a:gd name="connsiteY0" fmla="*/ 2520461 h 2520461"/>
              <a:gd name="connsiteX1" fmla="*/ 257908 w 1805354"/>
              <a:gd name="connsiteY1" fmla="*/ 263769 h 2520461"/>
              <a:gd name="connsiteX2" fmla="*/ 310662 w 1805354"/>
              <a:gd name="connsiteY2" fmla="*/ 263769 h 2520461"/>
              <a:gd name="connsiteX3" fmla="*/ 357554 w 1805354"/>
              <a:gd name="connsiteY3" fmla="*/ 263769 h 2520461"/>
              <a:gd name="connsiteX4" fmla="*/ 357554 w 1805354"/>
              <a:gd name="connsiteY4" fmla="*/ 41031 h 2520461"/>
              <a:gd name="connsiteX5" fmla="*/ 463062 w 1805354"/>
              <a:gd name="connsiteY5" fmla="*/ 41031 h 2520461"/>
              <a:gd name="connsiteX6" fmla="*/ 1471246 w 1805354"/>
              <a:gd name="connsiteY6" fmla="*/ 41031 h 2520461"/>
              <a:gd name="connsiteX7" fmla="*/ 1471246 w 1805354"/>
              <a:gd name="connsiteY7" fmla="*/ 726831 h 2520461"/>
              <a:gd name="connsiteX8" fmla="*/ 1406769 w 1805354"/>
              <a:gd name="connsiteY8" fmla="*/ 726831 h 2520461"/>
              <a:gd name="connsiteX9" fmla="*/ 1406769 w 1805354"/>
              <a:gd name="connsiteY9" fmla="*/ 967154 h 2520461"/>
              <a:gd name="connsiteX10" fmla="*/ 1465385 w 1805354"/>
              <a:gd name="connsiteY10" fmla="*/ 967154 h 2520461"/>
              <a:gd name="connsiteX11" fmla="*/ 1465385 w 1805354"/>
              <a:gd name="connsiteY11" fmla="*/ 1031631 h 2520461"/>
              <a:gd name="connsiteX12" fmla="*/ 1518139 w 1805354"/>
              <a:gd name="connsiteY12" fmla="*/ 1031631 h 2520461"/>
              <a:gd name="connsiteX13" fmla="*/ 1518139 w 1805354"/>
              <a:gd name="connsiteY13" fmla="*/ 1078523 h 2520461"/>
              <a:gd name="connsiteX14" fmla="*/ 1805354 w 1805354"/>
              <a:gd name="connsiteY14" fmla="*/ 1078523 h 2520461"/>
              <a:gd name="connsiteX15" fmla="*/ 1805354 w 1805354"/>
              <a:gd name="connsiteY15" fmla="*/ 703384 h 2520461"/>
              <a:gd name="connsiteX16" fmla="*/ 1529862 w 1805354"/>
              <a:gd name="connsiteY16" fmla="*/ 703384 h 2520461"/>
              <a:gd name="connsiteX17" fmla="*/ 1529862 w 1805354"/>
              <a:gd name="connsiteY17" fmla="*/ 263769 h 2520461"/>
              <a:gd name="connsiteX18" fmla="*/ 1705708 w 1805354"/>
              <a:gd name="connsiteY18" fmla="*/ 263769 h 2520461"/>
              <a:gd name="connsiteX19" fmla="*/ 1705708 w 1805354"/>
              <a:gd name="connsiteY19" fmla="*/ 0 h 2520461"/>
              <a:gd name="connsiteX20" fmla="*/ 82062 w 1805354"/>
              <a:gd name="connsiteY20" fmla="*/ 0 h 2520461"/>
              <a:gd name="connsiteX21" fmla="*/ 82062 w 1805354"/>
              <a:gd name="connsiteY21" fmla="*/ 257907 h 2520461"/>
              <a:gd name="connsiteX22" fmla="*/ 181708 w 1805354"/>
              <a:gd name="connsiteY22" fmla="*/ 257907 h 2520461"/>
              <a:gd name="connsiteX23" fmla="*/ 181708 w 1805354"/>
              <a:gd name="connsiteY23" fmla="*/ 1793631 h 2520461"/>
              <a:gd name="connsiteX24" fmla="*/ 0 w 1805354"/>
              <a:gd name="connsiteY24" fmla="*/ 1793631 h 2520461"/>
              <a:gd name="connsiteX25" fmla="*/ 0 w 1805354"/>
              <a:gd name="connsiteY25" fmla="*/ 1793631 h 2520461"/>
              <a:gd name="connsiteX26" fmla="*/ 181708 w 1805354"/>
              <a:gd name="connsiteY26" fmla="*/ 1793631 h 2520461"/>
              <a:gd name="connsiteX27" fmla="*/ 181708 w 1805354"/>
              <a:gd name="connsiteY27" fmla="*/ 2203938 h 2520461"/>
              <a:gd name="connsiteX28" fmla="*/ 123092 w 1805354"/>
              <a:gd name="connsiteY28" fmla="*/ 2203938 h 2520461"/>
              <a:gd name="connsiteX29" fmla="*/ 123092 w 1805354"/>
              <a:gd name="connsiteY29" fmla="*/ 2350477 h 2520461"/>
              <a:gd name="connsiteX30" fmla="*/ 169985 w 1805354"/>
              <a:gd name="connsiteY30" fmla="*/ 2350477 h 2520461"/>
              <a:gd name="connsiteX31" fmla="*/ 169985 w 1805354"/>
              <a:gd name="connsiteY31" fmla="*/ 2514600 h 2520461"/>
              <a:gd name="connsiteX32" fmla="*/ 257908 w 1805354"/>
              <a:gd name="connsiteY32" fmla="*/ 2520461 h 2520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05354" h="2520461">
                <a:moveTo>
                  <a:pt x="257908" y="2520461"/>
                </a:moveTo>
                <a:lnTo>
                  <a:pt x="257908" y="263769"/>
                </a:lnTo>
                <a:lnTo>
                  <a:pt x="310662" y="263769"/>
                </a:lnTo>
                <a:lnTo>
                  <a:pt x="357554" y="263769"/>
                </a:lnTo>
                <a:lnTo>
                  <a:pt x="357554" y="41031"/>
                </a:lnTo>
                <a:lnTo>
                  <a:pt x="463062" y="41031"/>
                </a:lnTo>
                <a:lnTo>
                  <a:pt x="1471246" y="41031"/>
                </a:lnTo>
                <a:lnTo>
                  <a:pt x="1471246" y="726831"/>
                </a:lnTo>
                <a:lnTo>
                  <a:pt x="1406769" y="726831"/>
                </a:lnTo>
                <a:lnTo>
                  <a:pt x="1406769" y="967154"/>
                </a:lnTo>
                <a:lnTo>
                  <a:pt x="1465385" y="967154"/>
                </a:lnTo>
                <a:lnTo>
                  <a:pt x="1465385" y="1031631"/>
                </a:lnTo>
                <a:lnTo>
                  <a:pt x="1518139" y="1031631"/>
                </a:lnTo>
                <a:lnTo>
                  <a:pt x="1518139" y="1078523"/>
                </a:lnTo>
                <a:lnTo>
                  <a:pt x="1805354" y="1078523"/>
                </a:lnTo>
                <a:lnTo>
                  <a:pt x="1805354" y="703384"/>
                </a:lnTo>
                <a:lnTo>
                  <a:pt x="1529862" y="703384"/>
                </a:lnTo>
                <a:lnTo>
                  <a:pt x="1529862" y="263769"/>
                </a:lnTo>
                <a:lnTo>
                  <a:pt x="1705708" y="263769"/>
                </a:lnTo>
                <a:lnTo>
                  <a:pt x="1705708" y="0"/>
                </a:lnTo>
                <a:lnTo>
                  <a:pt x="82062" y="0"/>
                </a:lnTo>
                <a:lnTo>
                  <a:pt x="82062" y="257907"/>
                </a:lnTo>
                <a:lnTo>
                  <a:pt x="181708" y="257907"/>
                </a:lnTo>
                <a:lnTo>
                  <a:pt x="181708" y="1793631"/>
                </a:lnTo>
                <a:lnTo>
                  <a:pt x="0" y="1793631"/>
                </a:lnTo>
                <a:lnTo>
                  <a:pt x="0" y="1793631"/>
                </a:lnTo>
                <a:lnTo>
                  <a:pt x="181708" y="1793631"/>
                </a:lnTo>
                <a:lnTo>
                  <a:pt x="181708" y="2203938"/>
                </a:lnTo>
                <a:lnTo>
                  <a:pt x="123092" y="2203938"/>
                </a:lnTo>
                <a:lnTo>
                  <a:pt x="123092" y="2350477"/>
                </a:lnTo>
                <a:lnTo>
                  <a:pt x="169985" y="2350477"/>
                </a:lnTo>
                <a:lnTo>
                  <a:pt x="169985" y="2514600"/>
                </a:lnTo>
                <a:lnTo>
                  <a:pt x="257908" y="2520461"/>
                </a:lnTo>
                <a:close/>
              </a:path>
            </a:pathLst>
          </a:custGeom>
          <a:solidFill>
            <a:schemeClr val="accent3"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541585" y="3903785"/>
            <a:ext cx="123092" cy="797169"/>
          </a:xfrm>
          <a:custGeom>
            <a:avLst/>
            <a:gdLst>
              <a:gd name="connsiteX0" fmla="*/ 0 w 123092"/>
              <a:gd name="connsiteY0" fmla="*/ 0 h 797169"/>
              <a:gd name="connsiteX1" fmla="*/ 123092 w 123092"/>
              <a:gd name="connsiteY1" fmla="*/ 0 h 797169"/>
              <a:gd name="connsiteX2" fmla="*/ 123092 w 123092"/>
              <a:gd name="connsiteY2" fmla="*/ 797169 h 797169"/>
              <a:gd name="connsiteX3" fmla="*/ 11723 w 123092"/>
              <a:gd name="connsiteY3" fmla="*/ 797169 h 797169"/>
              <a:gd name="connsiteX4" fmla="*/ 0 w 123092"/>
              <a:gd name="connsiteY4" fmla="*/ 0 h 79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092" h="797169">
                <a:moveTo>
                  <a:pt x="0" y="0"/>
                </a:moveTo>
                <a:lnTo>
                  <a:pt x="123092" y="0"/>
                </a:lnTo>
                <a:lnTo>
                  <a:pt x="123092" y="797169"/>
                </a:lnTo>
                <a:lnTo>
                  <a:pt x="11723" y="797169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770479" y="4815701"/>
            <a:ext cx="129140" cy="131437"/>
          </a:xfrm>
          <a:prstGeom prst="ellipse">
            <a:avLst/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85447" y="4993096"/>
            <a:ext cx="129140" cy="131437"/>
          </a:xfrm>
          <a:prstGeom prst="ellipse">
            <a:avLst/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427316" y="2095018"/>
            <a:ext cx="2650603" cy="3397169"/>
          </a:xfrm>
          <a:custGeom>
            <a:avLst/>
            <a:gdLst>
              <a:gd name="connsiteX0" fmla="*/ 434051 w 2650603"/>
              <a:gd name="connsiteY0" fmla="*/ 2633240 h 3397169"/>
              <a:gd name="connsiteX1" fmla="*/ 434051 w 2650603"/>
              <a:gd name="connsiteY1" fmla="*/ 3397169 h 3397169"/>
              <a:gd name="connsiteX2" fmla="*/ 0 w 2650603"/>
              <a:gd name="connsiteY2" fmla="*/ 3397169 h 3397169"/>
              <a:gd name="connsiteX3" fmla="*/ 0 w 2650603"/>
              <a:gd name="connsiteY3" fmla="*/ 3044141 h 3397169"/>
              <a:gd name="connsiteX4" fmla="*/ 104173 w 2650603"/>
              <a:gd name="connsiteY4" fmla="*/ 2934182 h 3397169"/>
              <a:gd name="connsiteX5" fmla="*/ 144684 w 2650603"/>
              <a:gd name="connsiteY5" fmla="*/ 2974693 h 3397169"/>
              <a:gd name="connsiteX6" fmla="*/ 306730 w 2650603"/>
              <a:gd name="connsiteY6" fmla="*/ 2812648 h 3397169"/>
              <a:gd name="connsiteX7" fmla="*/ 225707 w 2650603"/>
              <a:gd name="connsiteY7" fmla="*/ 2737412 h 3397169"/>
              <a:gd name="connsiteX8" fmla="*/ 225707 w 2650603"/>
              <a:gd name="connsiteY8" fmla="*/ 115747 h 3397169"/>
              <a:gd name="connsiteX9" fmla="*/ 353028 w 2650603"/>
              <a:gd name="connsiteY9" fmla="*/ 109959 h 3397169"/>
              <a:gd name="connsiteX10" fmla="*/ 2089231 w 2650603"/>
              <a:gd name="connsiteY10" fmla="*/ 109959 h 3397169"/>
              <a:gd name="connsiteX11" fmla="*/ 2089231 w 2650603"/>
              <a:gd name="connsiteY11" fmla="*/ 0 h 3397169"/>
              <a:gd name="connsiteX12" fmla="*/ 2650603 w 2650603"/>
              <a:gd name="connsiteY12" fmla="*/ 0 h 3397169"/>
              <a:gd name="connsiteX13" fmla="*/ 2650603 w 2650603"/>
              <a:gd name="connsiteY13" fmla="*/ 491924 h 3397169"/>
              <a:gd name="connsiteX14" fmla="*/ 405114 w 2650603"/>
              <a:gd name="connsiteY14" fmla="*/ 491924 h 3397169"/>
              <a:gd name="connsiteX15" fmla="*/ 434051 w 2650603"/>
              <a:gd name="connsiteY15" fmla="*/ 2633240 h 339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50603" h="3397169">
                <a:moveTo>
                  <a:pt x="434051" y="2633240"/>
                </a:moveTo>
                <a:lnTo>
                  <a:pt x="434051" y="3397169"/>
                </a:lnTo>
                <a:lnTo>
                  <a:pt x="0" y="3397169"/>
                </a:lnTo>
                <a:lnTo>
                  <a:pt x="0" y="3044141"/>
                </a:lnTo>
                <a:lnTo>
                  <a:pt x="104173" y="2934182"/>
                </a:lnTo>
                <a:lnTo>
                  <a:pt x="144684" y="2974693"/>
                </a:lnTo>
                <a:lnTo>
                  <a:pt x="306730" y="2812648"/>
                </a:lnTo>
                <a:lnTo>
                  <a:pt x="225707" y="2737412"/>
                </a:lnTo>
                <a:lnTo>
                  <a:pt x="225707" y="115747"/>
                </a:lnTo>
                <a:cubicBezTo>
                  <a:pt x="349168" y="109867"/>
                  <a:pt x="306684" y="109959"/>
                  <a:pt x="353028" y="109959"/>
                </a:cubicBezTo>
                <a:lnTo>
                  <a:pt x="2089231" y="109959"/>
                </a:lnTo>
                <a:lnTo>
                  <a:pt x="2089231" y="0"/>
                </a:lnTo>
                <a:lnTo>
                  <a:pt x="2650603" y="0"/>
                </a:lnTo>
                <a:lnTo>
                  <a:pt x="2650603" y="491924"/>
                </a:lnTo>
                <a:lnTo>
                  <a:pt x="405114" y="491924"/>
                </a:lnTo>
                <a:lnTo>
                  <a:pt x="434051" y="2633240"/>
                </a:lnTo>
                <a:close/>
              </a:path>
            </a:pathLst>
          </a:custGeom>
          <a:solidFill>
            <a:schemeClr val="accent2">
              <a:alpha val="28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786906" y="2338122"/>
            <a:ext cx="929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3"/>
                </a:solidFill>
              </a:rPr>
              <a:t>Cryo Zone</a:t>
            </a:r>
            <a:endParaRPr lang="en-US" sz="1400" b="1" dirty="0">
              <a:solidFill>
                <a:schemeClr val="accent3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05194" y="5072557"/>
            <a:ext cx="638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1’-10”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Aisle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14587" y="3596008"/>
            <a:ext cx="638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1’-10”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Aisle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169719" y="1727860"/>
            <a:ext cx="6282047" cy="3800104"/>
          </a:xfrm>
          <a:custGeom>
            <a:avLst/>
            <a:gdLst>
              <a:gd name="connsiteX0" fmla="*/ 0 w 6282047"/>
              <a:gd name="connsiteY0" fmla="*/ 0 h 3800104"/>
              <a:gd name="connsiteX1" fmla="*/ 6276110 w 6282047"/>
              <a:gd name="connsiteY1" fmla="*/ 0 h 3800104"/>
              <a:gd name="connsiteX2" fmla="*/ 6282047 w 6282047"/>
              <a:gd name="connsiteY2" fmla="*/ 3794166 h 3800104"/>
              <a:gd name="connsiteX3" fmla="*/ 5907975 w 6282047"/>
              <a:gd name="connsiteY3" fmla="*/ 3800104 h 3800104"/>
              <a:gd name="connsiteX4" fmla="*/ 5907975 w 6282047"/>
              <a:gd name="connsiteY4" fmla="*/ 362197 h 3800104"/>
              <a:gd name="connsiteX5" fmla="*/ 374073 w 6282047"/>
              <a:gd name="connsiteY5" fmla="*/ 362197 h 3800104"/>
              <a:gd name="connsiteX6" fmla="*/ 374073 w 6282047"/>
              <a:gd name="connsiteY6" fmla="*/ 3794166 h 3800104"/>
              <a:gd name="connsiteX7" fmla="*/ 5938 w 6282047"/>
              <a:gd name="connsiteY7" fmla="*/ 3794166 h 3800104"/>
              <a:gd name="connsiteX8" fmla="*/ 0 w 6282047"/>
              <a:gd name="connsiteY8" fmla="*/ 0 h 380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2047" h="3800104">
                <a:moveTo>
                  <a:pt x="0" y="0"/>
                </a:moveTo>
                <a:lnTo>
                  <a:pt x="6276110" y="0"/>
                </a:lnTo>
                <a:lnTo>
                  <a:pt x="6282047" y="3794166"/>
                </a:lnTo>
                <a:lnTo>
                  <a:pt x="5907975" y="3800104"/>
                </a:lnTo>
                <a:lnTo>
                  <a:pt x="5907975" y="362197"/>
                </a:lnTo>
                <a:lnTo>
                  <a:pt x="374073" y="362197"/>
                </a:lnTo>
                <a:lnTo>
                  <a:pt x="374073" y="3794166"/>
                </a:lnTo>
                <a:lnTo>
                  <a:pt x="5938" y="3794166"/>
                </a:lnTo>
                <a:cubicBezTo>
                  <a:pt x="3959" y="2529444"/>
                  <a:pt x="1979" y="1264722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089912" y="5521822"/>
            <a:ext cx="6436426" cy="504701"/>
          </a:xfrm>
          <a:custGeom>
            <a:avLst/>
            <a:gdLst>
              <a:gd name="connsiteX0" fmla="*/ 0 w 6436426"/>
              <a:gd name="connsiteY0" fmla="*/ 0 h 504701"/>
              <a:gd name="connsiteX1" fmla="*/ 6436426 w 6436426"/>
              <a:gd name="connsiteY1" fmla="*/ 0 h 504701"/>
              <a:gd name="connsiteX2" fmla="*/ 6436426 w 6436426"/>
              <a:gd name="connsiteY2" fmla="*/ 504701 h 504701"/>
              <a:gd name="connsiteX3" fmla="*/ 0 w 6436426"/>
              <a:gd name="connsiteY3" fmla="*/ 504701 h 504701"/>
              <a:gd name="connsiteX4" fmla="*/ 0 w 6436426"/>
              <a:gd name="connsiteY4" fmla="*/ 0 h 504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6426" h="504701">
                <a:moveTo>
                  <a:pt x="0" y="0"/>
                </a:moveTo>
                <a:lnTo>
                  <a:pt x="6436426" y="0"/>
                </a:lnTo>
                <a:lnTo>
                  <a:pt x="6436426" y="504701"/>
                </a:lnTo>
                <a:lnTo>
                  <a:pt x="0" y="504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89294" y="5508589"/>
            <a:ext cx="773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</a:rPr>
              <a:t>RF Zone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84501" y="5108898"/>
            <a:ext cx="92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/>
              <a:t>LCW Zone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94176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</a:t>
            </a:r>
            <a:r>
              <a:rPr lang="en-US" dirty="0" smtClean="0"/>
              <a:t>Status – Linac Plan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1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9256"/>
            <a:ext cx="8743764" cy="2812734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1" y="3811616"/>
            <a:ext cx="4155457" cy="2345739"/>
          </a:xfrm>
          <a:prstGeom prst="rect">
            <a:avLst/>
          </a:prstGeo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Content Placeholder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526" y="3811616"/>
            <a:ext cx="3570762" cy="2342017"/>
          </a:xfrm>
          <a:prstGeom prst="rect">
            <a:avLst/>
          </a:prstGeo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reeform 1"/>
          <p:cNvSpPr/>
          <p:nvPr/>
        </p:nvSpPr>
        <p:spPr>
          <a:xfrm>
            <a:off x="566738" y="2343150"/>
            <a:ext cx="8124825" cy="1009650"/>
          </a:xfrm>
          <a:custGeom>
            <a:avLst/>
            <a:gdLst>
              <a:gd name="connsiteX0" fmla="*/ 0 w 8124825"/>
              <a:gd name="connsiteY0" fmla="*/ 547688 h 1009650"/>
              <a:gd name="connsiteX1" fmla="*/ 6386512 w 8124825"/>
              <a:gd name="connsiteY1" fmla="*/ 547688 h 1009650"/>
              <a:gd name="connsiteX2" fmla="*/ 6386512 w 8124825"/>
              <a:gd name="connsiteY2" fmla="*/ 1009650 h 1009650"/>
              <a:gd name="connsiteX3" fmla="*/ 8124825 w 8124825"/>
              <a:gd name="connsiteY3" fmla="*/ 1009650 h 1009650"/>
              <a:gd name="connsiteX4" fmla="*/ 8124825 w 8124825"/>
              <a:gd name="connsiteY4" fmla="*/ 495300 h 1009650"/>
              <a:gd name="connsiteX5" fmla="*/ 7634287 w 8124825"/>
              <a:gd name="connsiteY5" fmla="*/ 495300 h 1009650"/>
              <a:gd name="connsiteX6" fmla="*/ 7634287 w 8124825"/>
              <a:gd name="connsiteY6" fmla="*/ 0 h 1009650"/>
              <a:gd name="connsiteX7" fmla="*/ 6376987 w 8124825"/>
              <a:gd name="connsiteY7" fmla="*/ 0 h 1009650"/>
              <a:gd name="connsiteX8" fmla="*/ 6376987 w 8124825"/>
              <a:gd name="connsiteY8" fmla="*/ 23813 h 1009650"/>
              <a:gd name="connsiteX9" fmla="*/ 23812 w 8124825"/>
              <a:gd name="connsiteY9" fmla="*/ 23813 h 1009650"/>
              <a:gd name="connsiteX10" fmla="*/ 0 w 8124825"/>
              <a:gd name="connsiteY10" fmla="*/ 547688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24825" h="1009650">
                <a:moveTo>
                  <a:pt x="0" y="547688"/>
                </a:moveTo>
                <a:lnTo>
                  <a:pt x="6386512" y="547688"/>
                </a:lnTo>
                <a:lnTo>
                  <a:pt x="6386512" y="1009650"/>
                </a:lnTo>
                <a:lnTo>
                  <a:pt x="8124825" y="1009650"/>
                </a:lnTo>
                <a:lnTo>
                  <a:pt x="8124825" y="495300"/>
                </a:lnTo>
                <a:lnTo>
                  <a:pt x="7634287" y="495300"/>
                </a:lnTo>
                <a:lnTo>
                  <a:pt x="7634287" y="0"/>
                </a:lnTo>
                <a:lnTo>
                  <a:pt x="6376987" y="0"/>
                </a:lnTo>
                <a:lnTo>
                  <a:pt x="6376987" y="23813"/>
                </a:lnTo>
                <a:lnTo>
                  <a:pt x="23812" y="23813"/>
                </a:lnTo>
                <a:lnTo>
                  <a:pt x="0" y="547688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2249" y="6153633"/>
            <a:ext cx="34709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Cross Section Looking South at Waveguide Penetrations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17926" y="6142868"/>
            <a:ext cx="34709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Cross Section Looking South at Coax Penetrations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92727" y="3169920"/>
            <a:ext cx="7193280" cy="0"/>
          </a:xfrm>
          <a:prstGeom prst="line">
            <a:avLst/>
          </a:prstGeom>
          <a:ln w="15875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43628" y="3092652"/>
            <a:ext cx="349100" cy="77268"/>
          </a:xfrm>
          <a:prstGeom prst="line">
            <a:avLst/>
          </a:prstGeom>
          <a:ln w="15875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676698" y="4278284"/>
            <a:ext cx="1734420" cy="853440"/>
          </a:xfrm>
          <a:prstGeom prst="rect">
            <a:avLst/>
          </a:prstGeom>
          <a:solidFill>
            <a:schemeClr val="tx1">
              <a:lumMod val="20000"/>
              <a:lumOff val="80000"/>
              <a:alpha val="1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64174" y="4362328"/>
            <a:ext cx="1495114" cy="751923"/>
          </a:xfrm>
          <a:prstGeom prst="rect">
            <a:avLst/>
          </a:prstGeom>
          <a:solidFill>
            <a:schemeClr val="tx1">
              <a:lumMod val="20000"/>
              <a:lumOff val="80000"/>
              <a:alpha val="1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141544" y="5410684"/>
            <a:ext cx="937697" cy="658713"/>
          </a:xfrm>
          <a:prstGeom prst="rect">
            <a:avLst/>
          </a:prstGeom>
          <a:solidFill>
            <a:schemeClr val="accent4">
              <a:lumMod val="60000"/>
              <a:lumOff val="40000"/>
              <a:alpha val="1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108208" y="5410684"/>
            <a:ext cx="1033512" cy="692936"/>
          </a:xfrm>
          <a:prstGeom prst="rect">
            <a:avLst/>
          </a:prstGeom>
          <a:solidFill>
            <a:schemeClr val="accent4">
              <a:lumMod val="60000"/>
              <a:lumOff val="40000"/>
              <a:alpha val="1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824871" y="3451935"/>
            <a:ext cx="1286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2"/>
                </a:solidFill>
              </a:rPr>
              <a:t>Public Participation: Viewing Gallery</a:t>
            </a:r>
          </a:p>
        </p:txBody>
      </p:sp>
    </p:spTree>
    <p:extLst>
      <p:ext uri="{BB962C8B-B14F-4D97-AF65-F5344CB8AC3E}">
        <p14:creationId xmlns:p14="http://schemas.microsoft.com/office/powerpoint/2010/main" val="1268936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</a:t>
            </a:r>
            <a:r>
              <a:rPr lang="en-US" dirty="0" smtClean="0"/>
              <a:t>Status – Main Ring/Transport 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3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82582"/>
            <a:ext cx="7511880" cy="5196538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952500" y="5291138"/>
            <a:ext cx="2824163" cy="447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61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</a:t>
            </a:r>
            <a:r>
              <a:rPr lang="en-US" dirty="0" smtClean="0"/>
              <a:t>Status – Transport Line/Booster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3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80598"/>
            <a:ext cx="7188810" cy="5400507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" t="-1" r="-1" b="25154"/>
          <a:stretch/>
        </p:blipFill>
        <p:spPr>
          <a:xfrm>
            <a:off x="6176406" y="681439"/>
            <a:ext cx="2883447" cy="1641026"/>
          </a:xfrm>
          <a:prstGeom prst="rect">
            <a:avLst/>
          </a:prstGeo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176406" y="2322553"/>
            <a:ext cx="2831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Looking Northeast Towards Booster Tower East</a:t>
            </a:r>
            <a:endParaRPr lang="en-US" sz="1000" i="1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06" y="3966358"/>
            <a:ext cx="2873193" cy="2021509"/>
          </a:xfrm>
          <a:prstGeom prst="rect">
            <a:avLst/>
          </a:prstGeo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176406" y="5961376"/>
            <a:ext cx="2831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Excavation Plan at Booster Tower East</a:t>
            </a:r>
            <a:endParaRPr lang="en-US" sz="1000" i="1" dirty="0"/>
          </a:p>
        </p:txBody>
      </p:sp>
      <p:pic>
        <p:nvPicPr>
          <p:cNvPr id="14" name="Content Placeholder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3467837"/>
            <a:ext cx="1534626" cy="2305493"/>
          </a:xfrm>
          <a:prstGeom prst="rect">
            <a:avLst/>
          </a:prstGeo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75514" y="5761321"/>
            <a:ext cx="2831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Booster Tower West </a:t>
            </a:r>
          </a:p>
          <a:p>
            <a:r>
              <a:rPr lang="en-US" sz="1000" i="1" dirty="0" smtClean="0"/>
              <a:t>Shielding Upgrade - 1998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4281724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</a:t>
            </a:r>
            <a:r>
              <a:rPr lang="en-US" dirty="0" smtClean="0"/>
              <a:t>Status – Cryo Plant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3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828413"/>
            <a:ext cx="8794945" cy="4456105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386939" y="4162301"/>
            <a:ext cx="4275117" cy="10747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45184" y="3881252"/>
            <a:ext cx="1820882" cy="892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274125" y="2867891"/>
            <a:ext cx="3728852" cy="1062841"/>
          </a:xfrm>
          <a:custGeom>
            <a:avLst/>
            <a:gdLst>
              <a:gd name="connsiteX0" fmla="*/ 11875 w 3728852"/>
              <a:gd name="connsiteY0" fmla="*/ 469075 h 1062841"/>
              <a:gd name="connsiteX1" fmla="*/ 350322 w 3728852"/>
              <a:gd name="connsiteY1" fmla="*/ 469075 h 1062841"/>
              <a:gd name="connsiteX2" fmla="*/ 350322 w 3728852"/>
              <a:gd name="connsiteY2" fmla="*/ 1050966 h 1062841"/>
              <a:gd name="connsiteX3" fmla="*/ 570015 w 3728852"/>
              <a:gd name="connsiteY3" fmla="*/ 1062841 h 1062841"/>
              <a:gd name="connsiteX4" fmla="*/ 3728852 w 3728852"/>
              <a:gd name="connsiteY4" fmla="*/ 1062841 h 1062841"/>
              <a:gd name="connsiteX5" fmla="*/ 3728852 w 3728852"/>
              <a:gd name="connsiteY5" fmla="*/ 0 h 1062841"/>
              <a:gd name="connsiteX6" fmla="*/ 0 w 3728852"/>
              <a:gd name="connsiteY6" fmla="*/ 0 h 1062841"/>
              <a:gd name="connsiteX7" fmla="*/ 11875 w 3728852"/>
              <a:gd name="connsiteY7" fmla="*/ 469075 h 1062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8852" h="1062841">
                <a:moveTo>
                  <a:pt x="11875" y="469075"/>
                </a:moveTo>
                <a:lnTo>
                  <a:pt x="350322" y="469075"/>
                </a:lnTo>
                <a:lnTo>
                  <a:pt x="350322" y="1050966"/>
                </a:lnTo>
                <a:lnTo>
                  <a:pt x="570015" y="1062841"/>
                </a:lnTo>
                <a:lnTo>
                  <a:pt x="3728852" y="1062841"/>
                </a:lnTo>
                <a:lnTo>
                  <a:pt x="3728852" y="0"/>
                </a:lnTo>
                <a:lnTo>
                  <a:pt x="0" y="0"/>
                </a:lnTo>
                <a:lnTo>
                  <a:pt x="11875" y="46907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961901" y="2879766"/>
            <a:ext cx="1312224" cy="2125683"/>
          </a:xfrm>
          <a:custGeom>
            <a:avLst/>
            <a:gdLst>
              <a:gd name="connsiteX0" fmla="*/ 17813 w 1312224"/>
              <a:gd name="connsiteY0" fmla="*/ 2125683 h 2125683"/>
              <a:gd name="connsiteX1" fmla="*/ 1312224 w 1312224"/>
              <a:gd name="connsiteY1" fmla="*/ 2125683 h 2125683"/>
              <a:gd name="connsiteX2" fmla="*/ 1312224 w 1312224"/>
              <a:gd name="connsiteY2" fmla="*/ 0 h 2125683"/>
              <a:gd name="connsiteX3" fmla="*/ 439387 w 1312224"/>
              <a:gd name="connsiteY3" fmla="*/ 0 h 2125683"/>
              <a:gd name="connsiteX4" fmla="*/ 439387 w 1312224"/>
              <a:gd name="connsiteY4" fmla="*/ 403761 h 2125683"/>
              <a:gd name="connsiteX5" fmla="*/ 0 w 1312224"/>
              <a:gd name="connsiteY5" fmla="*/ 403761 h 2125683"/>
              <a:gd name="connsiteX6" fmla="*/ 17813 w 1312224"/>
              <a:gd name="connsiteY6" fmla="*/ 2125683 h 212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2224" h="2125683">
                <a:moveTo>
                  <a:pt x="17813" y="2125683"/>
                </a:moveTo>
                <a:lnTo>
                  <a:pt x="1312224" y="2125683"/>
                </a:lnTo>
                <a:lnTo>
                  <a:pt x="1312224" y="0"/>
                </a:lnTo>
                <a:lnTo>
                  <a:pt x="439387" y="0"/>
                </a:lnTo>
                <a:lnTo>
                  <a:pt x="439387" y="403761"/>
                </a:lnTo>
                <a:lnTo>
                  <a:pt x="0" y="403761"/>
                </a:lnTo>
                <a:lnTo>
                  <a:pt x="17813" y="2125683"/>
                </a:lnTo>
                <a:close/>
              </a:path>
            </a:pathLst>
          </a:custGeom>
          <a:solidFill>
            <a:schemeClr val="tx1">
              <a:lumMod val="60000"/>
              <a:lumOff val="40000"/>
              <a:alpha val="1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59133" y="3847498"/>
            <a:ext cx="2523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Warm Compressor Station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17419" y="4943878"/>
            <a:ext cx="1741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Cold Box Station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561805" y="2548194"/>
            <a:ext cx="1506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Tank Farm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820886" y="4441892"/>
            <a:ext cx="5264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srgbClr val="C00000"/>
                </a:solidFill>
              </a:rPr>
              <a:t>Risk: </a:t>
            </a:r>
            <a:r>
              <a:rPr lang="en-US" sz="1600" dirty="0" err="1" smtClean="0">
                <a:solidFill>
                  <a:srgbClr val="C00000"/>
                </a:solidFill>
              </a:rPr>
              <a:t>Cryoplant</a:t>
            </a:r>
            <a:r>
              <a:rPr lang="en-US" sz="1600" dirty="0" smtClean="0">
                <a:solidFill>
                  <a:srgbClr val="C00000"/>
                </a:solidFill>
              </a:rPr>
              <a:t> induced ground motion and superconducting cavity detuning.  LCLS-II Engineering Note </a:t>
            </a:r>
            <a:r>
              <a:rPr lang="en-US" sz="1200" dirty="0" smtClean="0">
                <a:solidFill>
                  <a:srgbClr val="C00000"/>
                </a:solidFill>
              </a:rPr>
              <a:t>[3] </a:t>
            </a:r>
            <a:r>
              <a:rPr lang="en-US" sz="1600" dirty="0" smtClean="0">
                <a:solidFill>
                  <a:srgbClr val="C00000"/>
                </a:solidFill>
              </a:rPr>
              <a:t>recommended distance (30m) and isolated foundations for compressors</a:t>
            </a:r>
            <a:r>
              <a:rPr lang="en-US" sz="1400" dirty="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6051780"/>
            <a:ext cx="5678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>
              <a:buNone/>
            </a:pPr>
            <a:r>
              <a:rPr lang="en-US" sz="1400" dirty="0" smtClean="0">
                <a:solidFill>
                  <a:srgbClr val="C00000"/>
                </a:solidFill>
              </a:rPr>
              <a:t>[3] </a:t>
            </a:r>
            <a:r>
              <a:rPr lang="en-US" sz="1400" dirty="0">
                <a:solidFill>
                  <a:srgbClr val="C00000"/>
                </a:solidFill>
              </a:rPr>
              <a:t>– </a:t>
            </a:r>
            <a:r>
              <a:rPr lang="en-US" sz="1400" dirty="0" smtClean="0">
                <a:solidFill>
                  <a:srgbClr val="C00000"/>
                </a:solidFill>
              </a:rPr>
              <a:t>Engineering Note LCLSII-4.8-EN-0326-R0 can </a:t>
            </a:r>
            <a:r>
              <a:rPr lang="en-US" sz="1400" dirty="0">
                <a:solidFill>
                  <a:srgbClr val="C00000"/>
                </a:solidFill>
              </a:rPr>
              <a:t>be found at </a:t>
            </a:r>
            <a:r>
              <a:rPr lang="en-US" sz="1400" dirty="0" smtClean="0">
                <a:solidFill>
                  <a:srgbClr val="C00000"/>
                </a:solidFill>
              </a:rPr>
              <a:t>PIP-II-doc-122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738794" y="515567"/>
            <a:ext cx="0" cy="2883744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200000">
            <a:off x="4107130" y="1349971"/>
            <a:ext cx="1829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68m (225’)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 Distance to </a:t>
            </a:r>
            <a:r>
              <a:rPr lang="en-US" sz="1600" dirty="0" err="1" smtClean="0">
                <a:solidFill>
                  <a:srgbClr val="C00000"/>
                </a:solidFill>
              </a:rPr>
              <a:t>Linac</a:t>
            </a:r>
            <a:endParaRPr lang="en-US" sz="14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690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</a:t>
            </a:r>
            <a:r>
              <a:rPr lang="en-US" dirty="0" smtClean="0"/>
              <a:t>Status – Utility Building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3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06490"/>
            <a:ext cx="8822908" cy="5332113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reeform 1"/>
          <p:cNvSpPr/>
          <p:nvPr/>
        </p:nvSpPr>
        <p:spPr>
          <a:xfrm>
            <a:off x="3336966" y="2214748"/>
            <a:ext cx="5029200" cy="2470068"/>
          </a:xfrm>
          <a:custGeom>
            <a:avLst/>
            <a:gdLst>
              <a:gd name="connsiteX0" fmla="*/ 0 w 5029200"/>
              <a:gd name="connsiteY0" fmla="*/ 0 h 2470068"/>
              <a:gd name="connsiteX1" fmla="*/ 0 w 5029200"/>
              <a:gd name="connsiteY1" fmla="*/ 2470068 h 2470068"/>
              <a:gd name="connsiteX2" fmla="*/ 53439 w 5029200"/>
              <a:gd name="connsiteY2" fmla="*/ 2464130 h 2470068"/>
              <a:gd name="connsiteX3" fmla="*/ 5029200 w 5029200"/>
              <a:gd name="connsiteY3" fmla="*/ 2464130 h 2470068"/>
              <a:gd name="connsiteX4" fmla="*/ 5029200 w 5029200"/>
              <a:gd name="connsiteY4" fmla="*/ 23751 h 2470068"/>
              <a:gd name="connsiteX5" fmla="*/ 0 w 5029200"/>
              <a:gd name="connsiteY5" fmla="*/ 0 h 2470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9200" h="2470068">
                <a:moveTo>
                  <a:pt x="0" y="0"/>
                </a:moveTo>
                <a:lnTo>
                  <a:pt x="0" y="2470068"/>
                </a:lnTo>
                <a:lnTo>
                  <a:pt x="53439" y="2464130"/>
                </a:lnTo>
                <a:lnTo>
                  <a:pt x="5029200" y="2464130"/>
                </a:lnTo>
                <a:lnTo>
                  <a:pt x="5029200" y="237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0944" y="3566555"/>
            <a:ext cx="2986645" cy="24720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25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</a:t>
            </a:r>
            <a:r>
              <a:rPr lang="en-US" dirty="0" smtClean="0"/>
              <a:t>Status – Support NEPA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5" y="646577"/>
            <a:ext cx="7391582" cy="5386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2250" y="6032664"/>
            <a:ext cx="24556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Site Plan with 2016 Wetland Delineation</a:t>
            </a:r>
            <a:endParaRPr lang="en-US" sz="1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018673" y="65580"/>
            <a:ext cx="2037976" cy="40011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Charge</a:t>
            </a:r>
            <a:r>
              <a:rPr lang="en-US" sz="20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Item: </a:t>
            </a:r>
            <a:r>
              <a:rPr lang="en-US" sz="2000" baseline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#5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81347" y="4572000"/>
            <a:ext cx="163851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505050"/>
                </a:solidFill>
              </a:rPr>
              <a:t>Construction Stockpiles</a:t>
            </a:r>
            <a:endParaRPr lang="en-US" sz="1200" dirty="0">
              <a:solidFill>
                <a:srgbClr val="505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8673" y="469638"/>
            <a:ext cx="2037976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</a:t>
            </a:r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US" sz="2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Kuchler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08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Phase Schedule to Complete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S. Dixon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2696"/>
            <a:ext cx="9144000" cy="997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6390"/>
            <a:ext cx="9144000" cy="8243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68" y="1883402"/>
            <a:ext cx="8129596" cy="1694061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215192" y="5180758"/>
            <a:ext cx="2774577" cy="76132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 dirty="0">
                <a:solidFill>
                  <a:srgbClr val="C00000"/>
                </a:solidFill>
              </a:rPr>
              <a:t>FY17:Select an Architect/Engineer;</a:t>
            </a:r>
          </a:p>
          <a:p>
            <a:pPr lvl="1"/>
            <a:r>
              <a:rPr lang="en-US" sz="1400" dirty="0">
                <a:solidFill>
                  <a:srgbClr val="C00000"/>
                </a:solidFill>
                <a:ea typeface="Geneva" charset="0"/>
              </a:rPr>
              <a:t>Update the drawings;</a:t>
            </a:r>
          </a:p>
          <a:p>
            <a:pPr lvl="1"/>
            <a:r>
              <a:rPr lang="en-US" sz="1400" dirty="0">
                <a:solidFill>
                  <a:srgbClr val="C00000"/>
                </a:solidFill>
                <a:ea typeface="Geneva" charset="0"/>
              </a:rPr>
              <a:t>Refine cost estimate;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592244" y="4796804"/>
            <a:ext cx="4314083" cy="31219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 dirty="0" smtClean="0">
                <a:solidFill>
                  <a:srgbClr val="C00000"/>
                </a:solidFill>
              </a:rPr>
              <a:t>FY18:Begin Detail Design for Site Prep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 smtClean="0">
                <a:solidFill>
                  <a:srgbClr val="C00000"/>
                </a:solidFill>
              </a:rPr>
              <a:t>package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005019" y="4499978"/>
            <a:ext cx="3861825" cy="31219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 dirty="0">
                <a:solidFill>
                  <a:srgbClr val="C00000"/>
                </a:solidFill>
              </a:rPr>
              <a:t>FY19 : Final Design begins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>
                <a:solidFill>
                  <a:srgbClr val="C00000"/>
                </a:solidFill>
              </a:rPr>
              <a:t>(includes Site Prep)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878011" y="4144050"/>
            <a:ext cx="608770" cy="763770"/>
          </a:xfrm>
          <a:prstGeom prst="line">
            <a:avLst/>
          </a:prstGeom>
          <a:ln>
            <a:solidFill>
              <a:srgbClr val="C0000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14650" y="4151037"/>
            <a:ext cx="934950" cy="1109414"/>
          </a:xfrm>
          <a:prstGeom prst="line">
            <a:avLst/>
          </a:prstGeom>
          <a:ln>
            <a:solidFill>
              <a:srgbClr val="C0000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89910" y="4127692"/>
            <a:ext cx="355608" cy="479637"/>
          </a:xfrm>
          <a:prstGeom prst="line">
            <a:avLst/>
          </a:prstGeom>
          <a:ln>
            <a:solidFill>
              <a:srgbClr val="C0000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537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Accommodate the cryo plant equipment</a:t>
            </a:r>
          </a:p>
          <a:p>
            <a:r>
              <a:rPr lang="en-US" dirty="0" smtClean="0"/>
              <a:t>Interface is with Cryogenics Department (Arkadiy)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IIFC Interface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S. Dixon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06024" y="96567"/>
            <a:ext cx="2037976" cy="40011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Charge</a:t>
            </a:r>
            <a:r>
              <a:rPr lang="en-US" sz="20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Item: </a:t>
            </a:r>
            <a:r>
              <a:rPr lang="en-US" sz="2000" baseline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#4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1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PIP-II Associate Project Manager for Civil Construction</a:t>
            </a:r>
          </a:p>
          <a:p>
            <a:r>
              <a:rPr lang="en-US" dirty="0" smtClean="0"/>
              <a:t>Relevant Experience</a:t>
            </a:r>
          </a:p>
          <a:p>
            <a:pPr lvl="1"/>
            <a:r>
              <a:rPr lang="en-US" dirty="0" smtClean="0"/>
              <a:t>Licensed Architect;</a:t>
            </a:r>
          </a:p>
          <a:p>
            <a:pPr lvl="1"/>
            <a:r>
              <a:rPr lang="en-US" dirty="0" smtClean="0"/>
              <a:t>Project Management Professional (PMP);</a:t>
            </a:r>
          </a:p>
          <a:p>
            <a:pPr lvl="1"/>
            <a:r>
              <a:rPr lang="en-US" dirty="0" smtClean="0"/>
              <a:t>LEED Accredited Professional;</a:t>
            </a:r>
          </a:p>
          <a:p>
            <a:pPr lvl="1"/>
            <a:r>
              <a:rPr lang="en-US" dirty="0" smtClean="0"/>
              <a:t>24+ years at </a:t>
            </a:r>
            <a:r>
              <a:rPr lang="en-US" dirty="0" err="1" smtClean="0"/>
              <a:t>Fermilab</a:t>
            </a:r>
            <a:r>
              <a:rPr lang="en-US" dirty="0" smtClean="0"/>
              <a:t>;</a:t>
            </a:r>
          </a:p>
          <a:p>
            <a:pPr lvl="1"/>
            <a:r>
              <a:rPr lang="en-US" dirty="0" err="1" smtClean="0"/>
              <a:t>NOvA</a:t>
            </a:r>
            <a:r>
              <a:rPr lang="en-US" dirty="0" smtClean="0"/>
              <a:t> Project L2 Manager for Site and Buildings;</a:t>
            </a:r>
          </a:p>
          <a:p>
            <a:pPr lvl="1"/>
            <a:r>
              <a:rPr lang="en-US" dirty="0" smtClean="0"/>
              <a:t>General Plant Project Manager</a:t>
            </a:r>
          </a:p>
          <a:p>
            <a:pPr lvl="2"/>
            <a:r>
              <a:rPr lang="en-US" dirty="0" smtClean="0"/>
              <a:t>Short Baseline Neutrino (SBN) Near Detector Building;</a:t>
            </a:r>
          </a:p>
          <a:p>
            <a:pPr lvl="2"/>
            <a:r>
              <a:rPr lang="en-US" dirty="0"/>
              <a:t>Short Baseline Neutrino (SBN) </a:t>
            </a:r>
            <a:r>
              <a:rPr lang="en-US" dirty="0" smtClean="0"/>
              <a:t>Far </a:t>
            </a:r>
            <a:r>
              <a:rPr lang="en-US" dirty="0"/>
              <a:t>Detector Building</a:t>
            </a:r>
            <a:r>
              <a:rPr lang="en-US" dirty="0" smtClean="0"/>
              <a:t>;</a:t>
            </a:r>
          </a:p>
          <a:p>
            <a:pPr lvl="2"/>
            <a:r>
              <a:rPr lang="en-US" dirty="0" smtClean="0"/>
              <a:t>CDF Refurbishment;</a:t>
            </a:r>
          </a:p>
          <a:p>
            <a:pPr lvl="2"/>
            <a:r>
              <a:rPr lang="en-US" dirty="0" smtClean="0"/>
              <a:t>Experimental Operations Center;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Steve Dixon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S. Dixon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68555" y="19606"/>
            <a:ext cx="2037976" cy="40011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Charge</a:t>
            </a:r>
            <a:r>
              <a:rPr lang="en-US" sz="20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Item: </a:t>
            </a:r>
            <a:r>
              <a:rPr lang="en-US" sz="2000" baseline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#4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101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Technical Design is based in iterative discussions and meetings with stakeholders and the conceptual design of the conventional facilities can meet the specified technical performance requirements;</a:t>
            </a:r>
          </a:p>
          <a:p>
            <a:r>
              <a:rPr lang="en-US" sz="2000" dirty="0"/>
              <a:t>The scope of the conceptual </a:t>
            </a:r>
            <a:r>
              <a:rPr lang="en-US" sz="2000" dirty="0" smtClean="0"/>
              <a:t>design for the conventional facilities </a:t>
            </a:r>
            <a:r>
              <a:rPr lang="en-US" sz="2000" dirty="0"/>
              <a:t>is sufficiently well defined to support the preliminary cost and schedule </a:t>
            </a:r>
            <a:r>
              <a:rPr lang="en-US" sz="2000" dirty="0" smtClean="0"/>
              <a:t>estimates;  </a:t>
            </a:r>
            <a:endParaRPr lang="en-US" sz="2000" dirty="0"/>
          </a:p>
          <a:p>
            <a:r>
              <a:rPr lang="en-US" sz="2000" dirty="0" smtClean="0"/>
              <a:t>The cost estimate will be refined in the coming month as part of the early tasking of the architect/engineer (A/E);</a:t>
            </a:r>
          </a:p>
          <a:p>
            <a:r>
              <a:rPr lang="en-US" sz="2000" dirty="0" smtClean="0"/>
              <a:t>To date, the conventional facilities portion has been accomplished by a combination of in-house staff supplemented with consultants.  This effort will continue with an A/E firm in FY17;</a:t>
            </a:r>
          </a:p>
          <a:p>
            <a:r>
              <a:rPr lang="en-US" sz="2000" dirty="0" smtClean="0"/>
              <a:t>Conventional facilities has been involved with ES&amp;H activities to date and will continue to be in the coming stages</a:t>
            </a:r>
            <a:r>
              <a:rPr lang="en-US" dirty="0" smtClean="0"/>
              <a:t>;</a:t>
            </a:r>
          </a:p>
          <a:p>
            <a:r>
              <a:rPr lang="en-US" sz="2000" dirty="0"/>
              <a:t>The </a:t>
            </a:r>
            <a:r>
              <a:rPr lang="en-US" sz="2000" dirty="0" smtClean="0"/>
              <a:t>IIFC interface for the conventional facilities is primarily the </a:t>
            </a:r>
            <a:r>
              <a:rPr lang="en-US" sz="2000" dirty="0" err="1" smtClean="0"/>
              <a:t>cryo</a:t>
            </a:r>
            <a:r>
              <a:rPr lang="en-US" sz="2000" dirty="0" smtClean="0"/>
              <a:t> plant and this interface is </a:t>
            </a:r>
            <a:r>
              <a:rPr lang="en-US" sz="2000" dirty="0"/>
              <a:t>well defined;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S. Dixon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9411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endParaRPr lang="en-US" sz="2800" b="1" dirty="0" smtClean="0">
              <a:solidFill>
                <a:srgbClr val="004C97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2800" b="1" dirty="0">
              <a:solidFill>
                <a:srgbClr val="004C97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2800" b="1" dirty="0" smtClean="0">
              <a:solidFill>
                <a:srgbClr val="004C97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2800" b="1" dirty="0">
              <a:solidFill>
                <a:srgbClr val="004C97"/>
              </a:solidFill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sz="2800" b="1" dirty="0" smtClean="0">
                <a:solidFill>
                  <a:srgbClr val="004C97"/>
                </a:solidFill>
              </a:rPr>
              <a:t>Backup </a:t>
            </a:r>
            <a:r>
              <a:rPr lang="en-US" sz="2800" b="1" dirty="0">
                <a:solidFill>
                  <a:srgbClr val="004C97"/>
                </a:solidFill>
              </a:rPr>
              <a:t>Material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S. Dixon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069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 err="1" smtClean="0"/>
              <a:t>Fermilab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Alessandro Vivoli, Anindya Chakravarty, Anthony </a:t>
            </a:r>
            <a:r>
              <a:rPr lang="en-US" sz="1800" dirty="0"/>
              <a:t>F </a:t>
            </a:r>
            <a:r>
              <a:rPr lang="en-US" sz="1800" dirty="0" smtClean="0"/>
              <a:t>Leveling, Arkadiy </a:t>
            </a:r>
            <a:r>
              <a:rPr lang="en-US" sz="1800" dirty="0"/>
              <a:t>L </a:t>
            </a:r>
            <a:r>
              <a:rPr lang="en-US" sz="1800" dirty="0" smtClean="0"/>
              <a:t>Klebaner</a:t>
            </a:r>
          </a:p>
          <a:p>
            <a:pPr marL="0" indent="0">
              <a:buNone/>
            </a:pPr>
            <a:r>
              <a:rPr lang="en-US" sz="1800" dirty="0" smtClean="0"/>
              <a:t>Beau </a:t>
            </a:r>
            <a:r>
              <a:rPr lang="en-US" sz="1800" dirty="0"/>
              <a:t>F. </a:t>
            </a:r>
            <a:r>
              <a:rPr lang="en-US" sz="1800" dirty="0" smtClean="0"/>
              <a:t>Harrison, Curtis </a:t>
            </a:r>
            <a:r>
              <a:rPr lang="en-US" sz="1800" dirty="0"/>
              <a:t>M. </a:t>
            </a:r>
            <a:r>
              <a:rPr lang="en-US" sz="1800" dirty="0" smtClean="0"/>
              <a:t>Baffes, David </a:t>
            </a:r>
            <a:r>
              <a:rPr lang="en-US" sz="1800" dirty="0"/>
              <a:t>E </a:t>
            </a:r>
            <a:r>
              <a:rPr lang="en-US" sz="1800" dirty="0" smtClean="0"/>
              <a:t>Johnson, David </a:t>
            </a:r>
            <a:r>
              <a:rPr lang="en-US" sz="1800" dirty="0"/>
              <a:t>W </a:t>
            </a:r>
            <a:r>
              <a:rPr lang="en-US" sz="1800" dirty="0" smtClean="0"/>
              <a:t>Peterson</a:t>
            </a:r>
          </a:p>
          <a:p>
            <a:pPr marL="0" indent="0">
              <a:buNone/>
            </a:pPr>
            <a:r>
              <a:rPr lang="en-US" sz="1800" dirty="0" smtClean="0"/>
              <a:t>Don </a:t>
            </a:r>
            <a:r>
              <a:rPr lang="en-US" sz="1800" dirty="0" err="1" smtClean="0"/>
              <a:t>Cossairt</a:t>
            </a:r>
            <a:r>
              <a:rPr lang="en-US" sz="1800" dirty="0" smtClean="0"/>
              <a:t>, Donald </a:t>
            </a:r>
            <a:r>
              <a:rPr lang="en-US" sz="1800" dirty="0"/>
              <a:t>V </a:t>
            </a:r>
            <a:r>
              <a:rPr lang="en-US" sz="1800" dirty="0" smtClean="0"/>
              <a:t>Mitchell</a:t>
            </a:r>
            <a:r>
              <a:rPr lang="en-US" sz="1800" dirty="0"/>
              <a:t>, Emil </a:t>
            </a:r>
            <a:r>
              <a:rPr lang="en-US" sz="1800" dirty="0" err="1" smtClean="0"/>
              <a:t>Huedem</a:t>
            </a:r>
            <a:r>
              <a:rPr lang="en-US" sz="1800" dirty="0" smtClean="0"/>
              <a:t>, Jim </a:t>
            </a:r>
            <a:r>
              <a:rPr lang="en-US" sz="1800" dirty="0" err="1" smtClean="0"/>
              <a:t>Niehoff</a:t>
            </a:r>
            <a:r>
              <a:rPr lang="en-US" sz="1800" dirty="0" smtClean="0"/>
              <a:t>, Fernanda </a:t>
            </a:r>
            <a:r>
              <a:rPr lang="en-US" sz="1800" dirty="0"/>
              <a:t>G </a:t>
            </a:r>
            <a:r>
              <a:rPr lang="en-US" sz="1800" dirty="0" smtClean="0"/>
              <a:t>Garcia</a:t>
            </a:r>
          </a:p>
          <a:p>
            <a:pPr marL="0" indent="0">
              <a:buNone/>
            </a:pPr>
            <a:r>
              <a:rPr lang="en-US" sz="1800" dirty="0" smtClean="0"/>
              <a:t>Jerry </a:t>
            </a:r>
            <a:r>
              <a:rPr lang="en-US" sz="1800" dirty="0"/>
              <a:t>R </a:t>
            </a:r>
            <a:r>
              <a:rPr lang="en-US" sz="1800" dirty="0" smtClean="0"/>
              <a:t>Leibfritz, Jerzy </a:t>
            </a:r>
            <a:r>
              <a:rPr lang="en-US" sz="1800" dirty="0" err="1" smtClean="0"/>
              <a:t>Czajkowski</a:t>
            </a:r>
            <a:r>
              <a:rPr lang="en-US" sz="1800" dirty="0" smtClean="0"/>
              <a:t>, John </a:t>
            </a:r>
            <a:r>
              <a:rPr lang="en-US" sz="1800" dirty="0"/>
              <a:t>E Anderson </a:t>
            </a:r>
            <a:r>
              <a:rPr lang="en-US" sz="1800" dirty="0" smtClean="0"/>
              <a:t>Jr, Luisella Lari</a:t>
            </a:r>
          </a:p>
          <a:p>
            <a:pPr marL="0" indent="0">
              <a:buNone/>
            </a:pPr>
            <a:r>
              <a:rPr lang="en-US" sz="1800" dirty="0" smtClean="0"/>
              <a:t>Matthew Quinn, Maurice Ball, Paul Derwent, Ralph </a:t>
            </a:r>
            <a:r>
              <a:rPr lang="en-US" sz="1800" dirty="0"/>
              <a:t>J </a:t>
            </a:r>
            <a:r>
              <a:rPr lang="en-US" sz="1800" dirty="0" smtClean="0"/>
              <a:t>Pasquinelli</a:t>
            </a:r>
          </a:p>
          <a:p>
            <a:pPr marL="0" indent="0">
              <a:buNone/>
            </a:pPr>
            <a:r>
              <a:rPr lang="en-US" sz="1800" dirty="0" smtClean="0"/>
              <a:t>Todd </a:t>
            </a:r>
            <a:r>
              <a:rPr lang="en-US" sz="1800" dirty="0"/>
              <a:t>M </a:t>
            </a:r>
            <a:r>
              <a:rPr lang="en-US" sz="1800" dirty="0" smtClean="0"/>
              <a:t>Sullivan, Valeri </a:t>
            </a:r>
            <a:r>
              <a:rPr lang="en-US" sz="1800" dirty="0"/>
              <a:t>A </a:t>
            </a:r>
            <a:r>
              <a:rPr lang="en-US" sz="1800" dirty="0" smtClean="0"/>
              <a:t>Lebedev, William </a:t>
            </a:r>
            <a:r>
              <a:rPr lang="en-US" sz="1800" dirty="0"/>
              <a:t>A </a:t>
            </a:r>
            <a:r>
              <a:rPr lang="en-US" sz="1800" dirty="0" smtClean="0"/>
              <a:t>Pellico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Consultants:</a:t>
            </a:r>
          </a:p>
          <a:p>
            <a:pPr marL="0" indent="0">
              <a:buNone/>
            </a:pPr>
            <a:r>
              <a:rPr lang="en-US" sz="1800" dirty="0" smtClean="0"/>
              <a:t>Tom </a:t>
            </a:r>
            <a:r>
              <a:rPr lang="en-US" sz="1800" dirty="0" err="1" smtClean="0"/>
              <a:t>Lackowski</a:t>
            </a:r>
            <a:r>
              <a:rPr lang="en-US" sz="1800" dirty="0" smtClean="0"/>
              <a:t>, TGRWA</a:t>
            </a:r>
          </a:p>
          <a:p>
            <a:pPr marL="0" indent="0">
              <a:buNone/>
            </a:pPr>
            <a:r>
              <a:rPr lang="en-US" sz="1800" dirty="0" smtClean="0"/>
              <a:t>Ron Jedziniak, LG Associates</a:t>
            </a:r>
          </a:p>
          <a:p>
            <a:pPr marL="0" indent="0">
              <a:buNone/>
            </a:pPr>
            <a:r>
              <a:rPr lang="en-US" sz="1800" dirty="0" smtClean="0"/>
              <a:t>Rick Glenn, Jensen Hughes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Dixon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337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Minutes</a:t>
            </a:r>
            <a:r>
              <a:rPr lang="en-US" dirty="0"/>
              <a:t> </a:t>
            </a:r>
            <a:r>
              <a:rPr lang="en-US" dirty="0" smtClean="0"/>
              <a:t>(PIP-II-doc-70)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hlinkClick r:id="rId3" tooltip="CCC MM 17FEB16.pdf"/>
              </a:rPr>
              <a:t>01 - Coordination Meeting - 17FEB16 (pdf)</a:t>
            </a:r>
            <a:r>
              <a:rPr lang="en-US" sz="1800" dirty="0"/>
              <a:t> </a:t>
            </a:r>
            <a:endParaRPr lang="en-US" sz="1800" dirty="0" smtClean="0"/>
          </a:p>
          <a:p>
            <a:r>
              <a:rPr lang="en-US" sz="1800" dirty="0" smtClean="0">
                <a:hlinkClick r:id="rId4" tooltip="CCC MM 19FEB16.pdf"/>
              </a:rPr>
              <a:t>02 </a:t>
            </a:r>
            <a:r>
              <a:rPr lang="en-US" sz="1800" dirty="0">
                <a:hlinkClick r:id="rId4" tooltip="CCC MM 19FEB16.pdf"/>
              </a:rPr>
              <a:t>- Cryogenic Department Meeting 19FEB16 (pdf</a:t>
            </a:r>
            <a:r>
              <a:rPr lang="en-US" sz="1800" dirty="0" smtClean="0">
                <a:hlinkClick r:id="rId4" tooltip="CCC MM 19FEB16.pdf"/>
              </a:rPr>
              <a:t>)</a:t>
            </a:r>
            <a:r>
              <a:rPr lang="en-US" sz="1800" dirty="0" smtClean="0"/>
              <a:t> – </a:t>
            </a:r>
            <a:r>
              <a:rPr lang="en-US" sz="1800" dirty="0" err="1" smtClean="0"/>
              <a:t>Cryo</a:t>
            </a:r>
            <a:r>
              <a:rPr lang="en-US" sz="1800" dirty="0" smtClean="0"/>
              <a:t> Meeting</a:t>
            </a:r>
            <a:endParaRPr lang="en-US" sz="1800" dirty="0"/>
          </a:p>
          <a:p>
            <a:r>
              <a:rPr lang="en-US" sz="1800" dirty="0">
                <a:hlinkClick r:id="rId5" tooltip="CCC MM 02MAR16.pdf"/>
              </a:rPr>
              <a:t>03 - Coordination Meeting - 02MAR16 (pdf)</a:t>
            </a:r>
            <a:r>
              <a:rPr lang="en-US" sz="1800" dirty="0"/>
              <a:t> </a:t>
            </a:r>
            <a:r>
              <a:rPr lang="en-US" sz="1800" dirty="0" smtClean="0"/>
              <a:t>– </a:t>
            </a:r>
            <a:r>
              <a:rPr lang="en-US" sz="1800" dirty="0" err="1" smtClean="0"/>
              <a:t>Linac</a:t>
            </a:r>
            <a:r>
              <a:rPr lang="en-US" sz="1800" dirty="0" smtClean="0"/>
              <a:t> Enclosure</a:t>
            </a:r>
          </a:p>
          <a:p>
            <a:r>
              <a:rPr lang="en-US" sz="1800" dirty="0" smtClean="0">
                <a:hlinkClick r:id="rId6" tooltip="CCC 09MAR16 MM - r1.pdf"/>
              </a:rPr>
              <a:t>04 </a:t>
            </a:r>
            <a:r>
              <a:rPr lang="en-US" sz="1800" dirty="0">
                <a:hlinkClick r:id="rId6" tooltip="CCC 09MAR16 MM - r1.pdf"/>
              </a:rPr>
              <a:t>- Coordination Meeting - 09MAR16 R1 (pdf)</a:t>
            </a:r>
            <a:r>
              <a:rPr lang="en-US" sz="1800" dirty="0"/>
              <a:t> </a:t>
            </a:r>
            <a:r>
              <a:rPr lang="en-US" sz="1800" dirty="0" smtClean="0"/>
              <a:t>– </a:t>
            </a:r>
            <a:r>
              <a:rPr lang="en-US" sz="1800" dirty="0" err="1" smtClean="0"/>
              <a:t>Linac</a:t>
            </a:r>
            <a:r>
              <a:rPr lang="en-US" sz="1800" dirty="0" smtClean="0"/>
              <a:t> Enclosure and Cooling</a:t>
            </a:r>
            <a:endParaRPr lang="en-US" sz="1800" dirty="0"/>
          </a:p>
          <a:p>
            <a:r>
              <a:rPr lang="en-US" sz="1800" dirty="0">
                <a:hlinkClick r:id="rId7" tooltip="CCC MM 24MAR16 - R1.pdf"/>
              </a:rPr>
              <a:t>05 - Coordination Meeting - 24MAR16 R1 (pdf</a:t>
            </a:r>
            <a:r>
              <a:rPr lang="en-US" sz="1800" dirty="0" smtClean="0">
                <a:hlinkClick r:id="rId7" tooltip="CCC MM 24MAR16 - R1.pdf"/>
              </a:rPr>
              <a:t>)</a:t>
            </a:r>
            <a:r>
              <a:rPr lang="en-US" sz="1800" dirty="0" smtClean="0"/>
              <a:t> – </a:t>
            </a:r>
            <a:r>
              <a:rPr lang="en-US" sz="1800" dirty="0" err="1" smtClean="0"/>
              <a:t>Linac</a:t>
            </a:r>
            <a:r>
              <a:rPr lang="en-US" sz="1800" dirty="0" smtClean="0"/>
              <a:t> Enclosure and </a:t>
            </a:r>
            <a:r>
              <a:rPr lang="en-US" sz="1800" dirty="0" err="1" smtClean="0"/>
              <a:t>Cryo</a:t>
            </a:r>
            <a:r>
              <a:rPr lang="en-US" sz="1800" dirty="0" smtClean="0"/>
              <a:t> Plant</a:t>
            </a:r>
            <a:endParaRPr lang="en-US" sz="1800" dirty="0"/>
          </a:p>
          <a:p>
            <a:r>
              <a:rPr lang="en-US" sz="1800" dirty="0">
                <a:hlinkClick r:id="rId8" tooltip="Cryo MM 01APR16.pdf"/>
              </a:rPr>
              <a:t>06 - </a:t>
            </a:r>
            <a:r>
              <a:rPr lang="en-US" sz="1800" dirty="0" err="1">
                <a:hlinkClick r:id="rId8" tooltip="Cryo MM 01APR16.pdf"/>
              </a:rPr>
              <a:t>Cryo</a:t>
            </a:r>
            <a:r>
              <a:rPr lang="en-US" sz="1800" dirty="0">
                <a:hlinkClick r:id="rId8" tooltip="Cryo MM 01APR16.pdf"/>
              </a:rPr>
              <a:t> Coordination Meeting - 01APR16 (pdf)</a:t>
            </a:r>
            <a:r>
              <a:rPr lang="en-US" sz="1800" dirty="0"/>
              <a:t> </a:t>
            </a:r>
            <a:r>
              <a:rPr lang="en-US" sz="1800" dirty="0" smtClean="0"/>
              <a:t>– ICW Cooling and </a:t>
            </a:r>
            <a:r>
              <a:rPr lang="en-US" sz="1800" dirty="0" err="1" smtClean="0"/>
              <a:t>Cryo</a:t>
            </a:r>
            <a:endParaRPr lang="en-US" sz="1800" dirty="0" smtClean="0"/>
          </a:p>
          <a:p>
            <a:r>
              <a:rPr lang="en-US" sz="1800" dirty="0" smtClean="0">
                <a:hlinkClick r:id="rId9" tooltip="MM 14APR16 v1.pdf"/>
              </a:rPr>
              <a:t>07 </a:t>
            </a:r>
            <a:r>
              <a:rPr lang="en-US" sz="1800" dirty="0">
                <a:hlinkClick r:id="rId9" tooltip="MM 14APR16 v1.pdf"/>
              </a:rPr>
              <a:t>- Coordination Meeting - 14APR16 (pdf)</a:t>
            </a:r>
            <a:r>
              <a:rPr lang="en-US" sz="1800" dirty="0"/>
              <a:t> </a:t>
            </a:r>
            <a:r>
              <a:rPr lang="en-US" sz="1800" dirty="0" smtClean="0"/>
              <a:t>– Penetrations and Cooling Strategy</a:t>
            </a:r>
            <a:endParaRPr lang="en-US" sz="1800" dirty="0"/>
          </a:p>
          <a:p>
            <a:r>
              <a:rPr lang="en-US" sz="1800" dirty="0" smtClean="0">
                <a:hlinkClick r:id="rId10" tooltip="MM 28APR16 v0.pdf"/>
              </a:rPr>
              <a:t>08 </a:t>
            </a:r>
            <a:r>
              <a:rPr lang="en-US" sz="1800" dirty="0">
                <a:hlinkClick r:id="rId10" tooltip="MM 28APR16 v0.pdf"/>
              </a:rPr>
              <a:t>- Coordination Meeting - 28APR16 (pdf)</a:t>
            </a:r>
            <a:r>
              <a:rPr lang="en-US" sz="1800" dirty="0"/>
              <a:t> </a:t>
            </a:r>
            <a:r>
              <a:rPr lang="en-US" sz="1800" dirty="0" smtClean="0"/>
              <a:t>– Cooling Strategy</a:t>
            </a:r>
          </a:p>
          <a:p>
            <a:r>
              <a:rPr lang="en-US" sz="1800" dirty="0" smtClean="0">
                <a:hlinkClick r:id="rId11" tooltip="MM 12MAY16 r1.pdf"/>
              </a:rPr>
              <a:t>09 </a:t>
            </a:r>
            <a:r>
              <a:rPr lang="en-US" sz="1800" dirty="0">
                <a:hlinkClick r:id="rId11" tooltip="MM 12MAY16 r1.pdf"/>
              </a:rPr>
              <a:t>- Coordination Meeting r1 - 12MAY16 (pdf)</a:t>
            </a:r>
            <a:r>
              <a:rPr lang="en-US" sz="1800" dirty="0"/>
              <a:t> </a:t>
            </a:r>
            <a:r>
              <a:rPr lang="en-US" sz="1800" dirty="0" smtClean="0"/>
              <a:t>– Shielding and Transport Line</a:t>
            </a:r>
            <a:endParaRPr lang="en-US" sz="1800" dirty="0"/>
          </a:p>
          <a:p>
            <a:r>
              <a:rPr lang="en-US" sz="1800" dirty="0" smtClean="0">
                <a:hlinkClick r:id="rId12" tooltip="MM 09JUN16 r0.pdf"/>
              </a:rPr>
              <a:t>10 </a:t>
            </a:r>
            <a:r>
              <a:rPr lang="en-US" sz="1800" dirty="0">
                <a:hlinkClick r:id="rId12" tooltip="MM 09JUN16 r0.pdf"/>
              </a:rPr>
              <a:t>- Coordination Meeting - 09JUN16 (pdf)</a:t>
            </a:r>
            <a:r>
              <a:rPr lang="en-US" sz="1800" dirty="0"/>
              <a:t> </a:t>
            </a:r>
            <a:r>
              <a:rPr lang="en-US" sz="1800" dirty="0" smtClean="0"/>
              <a:t>– Shielding Summary</a:t>
            </a:r>
          </a:p>
          <a:p>
            <a:r>
              <a:rPr lang="en-US" sz="1800" dirty="0" smtClean="0">
                <a:hlinkClick r:id="rId13" tooltip="MM 07JUL16 r0.pdf"/>
              </a:rPr>
              <a:t>11 </a:t>
            </a:r>
            <a:r>
              <a:rPr lang="en-US" sz="1800" dirty="0">
                <a:hlinkClick r:id="rId13" tooltip="MM 07JUL16 r0.pdf"/>
              </a:rPr>
              <a:t>- Coordination Meeting - 07JUL16 (pdf)</a:t>
            </a:r>
            <a:r>
              <a:rPr lang="en-US" sz="1800" dirty="0"/>
              <a:t> </a:t>
            </a:r>
            <a:r>
              <a:rPr lang="en-US" sz="1800" dirty="0" smtClean="0"/>
              <a:t>– RF Distribution and LCW Cooling</a:t>
            </a:r>
          </a:p>
          <a:p>
            <a:r>
              <a:rPr lang="en-US" sz="1800" dirty="0" smtClean="0">
                <a:hlinkClick r:id="rId14" tooltip="MM 21JUL16 v0.pdf"/>
              </a:rPr>
              <a:t>12 </a:t>
            </a:r>
            <a:r>
              <a:rPr lang="en-US" sz="1800" dirty="0">
                <a:hlinkClick r:id="rId14" tooltip="MM 21JUL16 v0.pdf"/>
              </a:rPr>
              <a:t>- Coordination Meeting - 21JUL16 (pdf</a:t>
            </a:r>
            <a:r>
              <a:rPr lang="en-US" sz="1800" dirty="0" smtClean="0">
                <a:hlinkClick r:id="rId14" tooltip="MM 21JUL16 v0.pdf"/>
              </a:rPr>
              <a:t>)</a:t>
            </a:r>
            <a:r>
              <a:rPr lang="en-US" sz="1800" dirty="0" smtClean="0"/>
              <a:t> – High Bay Equipment</a:t>
            </a:r>
            <a:endParaRPr lang="en-US" sz="1800" dirty="0"/>
          </a:p>
          <a:p>
            <a:r>
              <a:rPr lang="en-US" sz="1800" dirty="0">
                <a:hlinkClick r:id="rId15" tooltip="MM 04AUG16 v0.pdf"/>
              </a:rPr>
              <a:t>13 - Coordination Meeting - 04AUG16 (pdf)</a:t>
            </a:r>
            <a:r>
              <a:rPr lang="en-US" sz="1800" dirty="0"/>
              <a:t> </a:t>
            </a:r>
            <a:r>
              <a:rPr lang="en-US" sz="1800" dirty="0" smtClean="0"/>
              <a:t>– </a:t>
            </a:r>
            <a:r>
              <a:rPr lang="en-US" sz="1800" dirty="0" err="1" smtClean="0"/>
              <a:t>Cryo</a:t>
            </a:r>
            <a:r>
              <a:rPr lang="en-US" sz="1800" dirty="0" smtClean="0"/>
              <a:t> Summary and </a:t>
            </a:r>
            <a:r>
              <a:rPr lang="en-US" sz="1800" dirty="0" err="1" smtClean="0"/>
              <a:t>Linac</a:t>
            </a:r>
            <a:r>
              <a:rPr lang="en-US" sz="1800" dirty="0" smtClean="0"/>
              <a:t> Gallery</a:t>
            </a:r>
          </a:p>
          <a:p>
            <a:r>
              <a:rPr lang="en-US" sz="1800" dirty="0" smtClean="0">
                <a:hlinkClick r:id="rId16" tooltip="MM 15SEP16 v1.pdf"/>
              </a:rPr>
              <a:t>14 </a:t>
            </a:r>
            <a:r>
              <a:rPr lang="en-US" sz="1800" dirty="0">
                <a:hlinkClick r:id="rId16" tooltip="MM 15SEP16 v1.pdf"/>
              </a:rPr>
              <a:t>- Coordination Meeting - 15SEP16 (pdf</a:t>
            </a:r>
            <a:r>
              <a:rPr lang="en-US" sz="1800" dirty="0" smtClean="0">
                <a:hlinkClick r:id="rId16" tooltip="MM 15SEP16 v1.pdf"/>
              </a:rPr>
              <a:t>)</a:t>
            </a:r>
            <a:r>
              <a:rPr lang="en-US" sz="1800" dirty="0" smtClean="0"/>
              <a:t> – </a:t>
            </a:r>
            <a:r>
              <a:rPr lang="en-US" sz="1800" dirty="0" err="1" smtClean="0"/>
              <a:t>Sitewide</a:t>
            </a:r>
            <a:r>
              <a:rPr lang="en-US" sz="1800" dirty="0" smtClean="0"/>
              <a:t> Electrical Distribution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Dixon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331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sz="2400" kern="1200" dirty="0">
                <a:solidFill>
                  <a:srgbClr val="004C97"/>
                </a:solidFill>
                <a:latin typeface="Helvetica"/>
              </a:rPr>
              <a:t>Drawings (</a:t>
            </a:r>
            <a:r>
              <a:rPr lang="en-US" sz="2400" kern="1200" dirty="0" err="1">
                <a:solidFill>
                  <a:srgbClr val="004C97"/>
                </a:solidFill>
                <a:latin typeface="Helvetica"/>
              </a:rPr>
              <a:t>TeamCenter</a:t>
            </a:r>
            <a:r>
              <a:rPr lang="en-US" sz="2400" kern="1200" dirty="0">
                <a:solidFill>
                  <a:srgbClr val="004C97"/>
                </a:solidFill>
                <a:latin typeface="Helvetica"/>
              </a:rPr>
              <a:t> ED0005473)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Dixon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3" y="3427034"/>
            <a:ext cx="8792675" cy="2356732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1043046"/>
            <a:ext cx="8672513" cy="222054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 smtClean="0"/>
              <a:t>54 Drawings</a:t>
            </a:r>
          </a:p>
          <a:p>
            <a:r>
              <a:rPr lang="en-US" sz="1800" dirty="0" smtClean="0"/>
              <a:t>One (1) General sheet</a:t>
            </a:r>
          </a:p>
          <a:p>
            <a:r>
              <a:rPr lang="en-US" sz="1800" dirty="0" smtClean="0"/>
              <a:t>Six (6) Civil sheets</a:t>
            </a:r>
          </a:p>
          <a:p>
            <a:r>
              <a:rPr lang="en-US" sz="1800" dirty="0" smtClean="0"/>
              <a:t>Forty-Three (43) Architectural sheets</a:t>
            </a:r>
          </a:p>
          <a:p>
            <a:r>
              <a:rPr lang="en-US" sz="1800" dirty="0" smtClean="0"/>
              <a:t>Three (3) Mechanical sheets</a:t>
            </a:r>
          </a:p>
          <a:p>
            <a:r>
              <a:rPr lang="en-US" sz="1800" dirty="0" smtClean="0"/>
              <a:t>One (1) Electrical sheet</a:t>
            </a:r>
          </a:p>
        </p:txBody>
      </p:sp>
    </p:spTree>
    <p:extLst>
      <p:ext uri="{BB962C8B-B14F-4D97-AF65-F5344CB8AC3E}">
        <p14:creationId xmlns:p14="http://schemas.microsoft.com/office/powerpoint/2010/main" val="321109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Design Basis Sheet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3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28413"/>
            <a:ext cx="7279888" cy="5334302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5190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Shielding Considerations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70" y="2820875"/>
            <a:ext cx="6298343" cy="32935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307263" y="3733800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6’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0327" y="3750617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17.5’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3463" y="3733799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7.5’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63377" y="3750617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18.5’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2770" y="3848100"/>
            <a:ext cx="13847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18.5’</a:t>
            </a:r>
          </a:p>
          <a:p>
            <a:r>
              <a:rPr lang="en-US" sz="1400" dirty="0" smtClean="0">
                <a:solidFill>
                  <a:schemeClr val="accent3"/>
                </a:solidFill>
              </a:rPr>
              <a:t>(transport line and absorber)</a:t>
            </a:r>
            <a:endParaRPr lang="en-US" sz="1400" dirty="0">
              <a:solidFill>
                <a:schemeClr val="accent3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01956"/>
            <a:ext cx="3758878" cy="28191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265271" y="1018572"/>
            <a:ext cx="4172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Preliminary Shielding Depths shown below.  </a:t>
            </a:r>
            <a:r>
              <a:rPr lang="en-US" b="1" u="sng" dirty="0" smtClean="0">
                <a:solidFill>
                  <a:srgbClr val="C00000"/>
                </a:solidFill>
              </a:rPr>
              <a:t>Further analysis required</a:t>
            </a:r>
            <a:r>
              <a:rPr lang="en-US" dirty="0" smtClean="0">
                <a:solidFill>
                  <a:schemeClr val="accent3"/>
                </a:solidFill>
              </a:rPr>
              <a:t>, especially at the Booster.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421" y="6088755"/>
            <a:ext cx="3229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D. </a:t>
            </a:r>
            <a:r>
              <a:rPr lang="en-US" sz="1000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Cossairt</a:t>
            </a:r>
            <a:r>
              <a:rPr lang="en-US" sz="10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 Leveling and M. Quinn</a:t>
            </a:r>
            <a:endParaRPr lang="en-US" sz="1000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3344" y="3798666"/>
            <a:ext cx="221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Used the 10W/m curve for the conceptual design</a:t>
            </a:r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0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</a:t>
            </a:r>
            <a:r>
              <a:rPr lang="en-US" dirty="0" smtClean="0"/>
              <a:t> Plant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3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828413"/>
            <a:ext cx="8794945" cy="4456105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386939" y="4162301"/>
            <a:ext cx="4275117" cy="10747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45184" y="3881252"/>
            <a:ext cx="1820882" cy="892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274125" y="2867891"/>
            <a:ext cx="3728852" cy="1062841"/>
          </a:xfrm>
          <a:custGeom>
            <a:avLst/>
            <a:gdLst>
              <a:gd name="connsiteX0" fmla="*/ 11875 w 3728852"/>
              <a:gd name="connsiteY0" fmla="*/ 469075 h 1062841"/>
              <a:gd name="connsiteX1" fmla="*/ 350322 w 3728852"/>
              <a:gd name="connsiteY1" fmla="*/ 469075 h 1062841"/>
              <a:gd name="connsiteX2" fmla="*/ 350322 w 3728852"/>
              <a:gd name="connsiteY2" fmla="*/ 1050966 h 1062841"/>
              <a:gd name="connsiteX3" fmla="*/ 570015 w 3728852"/>
              <a:gd name="connsiteY3" fmla="*/ 1062841 h 1062841"/>
              <a:gd name="connsiteX4" fmla="*/ 3728852 w 3728852"/>
              <a:gd name="connsiteY4" fmla="*/ 1062841 h 1062841"/>
              <a:gd name="connsiteX5" fmla="*/ 3728852 w 3728852"/>
              <a:gd name="connsiteY5" fmla="*/ 0 h 1062841"/>
              <a:gd name="connsiteX6" fmla="*/ 0 w 3728852"/>
              <a:gd name="connsiteY6" fmla="*/ 0 h 1062841"/>
              <a:gd name="connsiteX7" fmla="*/ 11875 w 3728852"/>
              <a:gd name="connsiteY7" fmla="*/ 469075 h 1062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8852" h="1062841">
                <a:moveTo>
                  <a:pt x="11875" y="469075"/>
                </a:moveTo>
                <a:lnTo>
                  <a:pt x="350322" y="469075"/>
                </a:lnTo>
                <a:lnTo>
                  <a:pt x="350322" y="1050966"/>
                </a:lnTo>
                <a:lnTo>
                  <a:pt x="570015" y="1062841"/>
                </a:lnTo>
                <a:lnTo>
                  <a:pt x="3728852" y="1062841"/>
                </a:lnTo>
                <a:lnTo>
                  <a:pt x="3728852" y="0"/>
                </a:lnTo>
                <a:lnTo>
                  <a:pt x="0" y="0"/>
                </a:lnTo>
                <a:lnTo>
                  <a:pt x="11875" y="46907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961901" y="2879766"/>
            <a:ext cx="1312224" cy="2125683"/>
          </a:xfrm>
          <a:custGeom>
            <a:avLst/>
            <a:gdLst>
              <a:gd name="connsiteX0" fmla="*/ 17813 w 1312224"/>
              <a:gd name="connsiteY0" fmla="*/ 2125683 h 2125683"/>
              <a:gd name="connsiteX1" fmla="*/ 1312224 w 1312224"/>
              <a:gd name="connsiteY1" fmla="*/ 2125683 h 2125683"/>
              <a:gd name="connsiteX2" fmla="*/ 1312224 w 1312224"/>
              <a:gd name="connsiteY2" fmla="*/ 0 h 2125683"/>
              <a:gd name="connsiteX3" fmla="*/ 439387 w 1312224"/>
              <a:gd name="connsiteY3" fmla="*/ 0 h 2125683"/>
              <a:gd name="connsiteX4" fmla="*/ 439387 w 1312224"/>
              <a:gd name="connsiteY4" fmla="*/ 403761 h 2125683"/>
              <a:gd name="connsiteX5" fmla="*/ 0 w 1312224"/>
              <a:gd name="connsiteY5" fmla="*/ 403761 h 2125683"/>
              <a:gd name="connsiteX6" fmla="*/ 17813 w 1312224"/>
              <a:gd name="connsiteY6" fmla="*/ 2125683 h 212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2224" h="2125683">
                <a:moveTo>
                  <a:pt x="17813" y="2125683"/>
                </a:moveTo>
                <a:lnTo>
                  <a:pt x="1312224" y="2125683"/>
                </a:lnTo>
                <a:lnTo>
                  <a:pt x="1312224" y="0"/>
                </a:lnTo>
                <a:lnTo>
                  <a:pt x="439387" y="0"/>
                </a:lnTo>
                <a:lnTo>
                  <a:pt x="439387" y="403761"/>
                </a:lnTo>
                <a:lnTo>
                  <a:pt x="0" y="403761"/>
                </a:lnTo>
                <a:lnTo>
                  <a:pt x="17813" y="2125683"/>
                </a:lnTo>
                <a:close/>
              </a:path>
            </a:pathLst>
          </a:custGeom>
          <a:solidFill>
            <a:schemeClr val="tx1">
              <a:lumMod val="60000"/>
              <a:lumOff val="40000"/>
              <a:alpha val="1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59133" y="3847498"/>
            <a:ext cx="2523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Warm Compressor Station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17419" y="4943878"/>
            <a:ext cx="1741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Cold Box Station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561805" y="2548194"/>
            <a:ext cx="1506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Tank Farm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8753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</a:t>
            </a:r>
            <a:r>
              <a:rPr lang="en-US" dirty="0" smtClean="0"/>
              <a:t> Plant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13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7" y="769933"/>
            <a:ext cx="4731981" cy="3408057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11" y="2760191"/>
            <a:ext cx="4731981" cy="3404809"/>
          </a:xfrm>
          <a:prstGeom prst="rect">
            <a:avLst/>
          </a:prstGeo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52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 Plant Cooling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Requirements</a:t>
            </a:r>
          </a:p>
          <a:p>
            <a:pPr lvl="1"/>
            <a:r>
              <a:rPr lang="en-US" dirty="0" smtClean="0"/>
              <a:t>1,200 – 1,500 </a:t>
            </a:r>
            <a:r>
              <a:rPr lang="en-US" dirty="0" err="1" smtClean="0"/>
              <a:t>gpm</a:t>
            </a:r>
            <a:r>
              <a:rPr lang="en-US" dirty="0" smtClean="0"/>
              <a:t> flow</a:t>
            </a:r>
          </a:p>
          <a:p>
            <a:r>
              <a:rPr lang="en-US" dirty="0" smtClean="0"/>
              <a:t>Pond System</a:t>
            </a:r>
          </a:p>
          <a:p>
            <a:pPr lvl="1"/>
            <a:r>
              <a:rPr lang="en-US" dirty="0"/>
              <a:t>Chemical characteristics met by </a:t>
            </a:r>
            <a:r>
              <a:rPr lang="en-US" dirty="0" smtClean="0"/>
              <a:t>Pond system</a:t>
            </a:r>
            <a:r>
              <a:rPr lang="en-US" dirty="0"/>
              <a:t>;</a:t>
            </a:r>
          </a:p>
          <a:p>
            <a:pPr lvl="1"/>
            <a:r>
              <a:rPr lang="en-US" dirty="0"/>
              <a:t>Solids content characteristics NOT met by </a:t>
            </a:r>
            <a:r>
              <a:rPr lang="en-US" dirty="0" smtClean="0"/>
              <a:t>Pond </a:t>
            </a:r>
            <a:r>
              <a:rPr lang="en-US" dirty="0"/>
              <a:t>system</a:t>
            </a:r>
            <a:r>
              <a:rPr lang="en-US" dirty="0" smtClean="0"/>
              <a:t>;</a:t>
            </a:r>
          </a:p>
          <a:p>
            <a:pPr lvl="1"/>
            <a:r>
              <a:rPr lang="en-US" dirty="0" smtClean="0"/>
              <a:t>No Pond - ~$500-$700k per acre;</a:t>
            </a:r>
            <a:endParaRPr lang="en-US" dirty="0"/>
          </a:p>
          <a:p>
            <a:r>
              <a:rPr lang="en-US" dirty="0" smtClean="0"/>
              <a:t>ICW System</a:t>
            </a:r>
          </a:p>
          <a:p>
            <a:pPr lvl="1"/>
            <a:r>
              <a:rPr lang="en-US" dirty="0"/>
              <a:t>Chemical characteristics met by existing ICW system;</a:t>
            </a:r>
          </a:p>
          <a:p>
            <a:pPr lvl="1"/>
            <a:r>
              <a:rPr lang="en-US" dirty="0"/>
              <a:t>Solids content characteristics NOT met by ICW system</a:t>
            </a:r>
            <a:r>
              <a:rPr lang="en-US" dirty="0" smtClean="0"/>
              <a:t>;</a:t>
            </a:r>
          </a:p>
          <a:p>
            <a:pPr lvl="1"/>
            <a:r>
              <a:rPr lang="en-US" dirty="0" smtClean="0"/>
              <a:t>Sampling ICW;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Dixon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850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Construction Phase </a:t>
            </a:r>
            <a:r>
              <a:rPr lang="en-US" dirty="0"/>
              <a:t>S</a:t>
            </a:r>
            <a:r>
              <a:rPr lang="en-US" dirty="0" smtClean="0"/>
              <a:t>cope of Work</a:t>
            </a:r>
          </a:p>
          <a:p>
            <a:r>
              <a:rPr lang="en-US" dirty="0" smtClean="0"/>
              <a:t>R&amp;D Phase Goals</a:t>
            </a:r>
          </a:p>
          <a:p>
            <a:r>
              <a:rPr lang="en-US" dirty="0" smtClean="0"/>
              <a:t>R&amp;D Status</a:t>
            </a:r>
          </a:p>
          <a:p>
            <a:r>
              <a:rPr lang="en-US" dirty="0" smtClean="0"/>
              <a:t>R&amp;D Schedule to Complete</a:t>
            </a:r>
          </a:p>
          <a:p>
            <a:r>
              <a:rPr lang="en-US" dirty="0" smtClean="0"/>
              <a:t>IIFC Interface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S. Dixon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068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 Plant – Water Quality Requirements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994408"/>
            <a:ext cx="8576452" cy="5031229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30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Dixon | DOE IPR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2421" y="6073366"/>
            <a:ext cx="3229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A. Klebaner and A. Chakravarty</a:t>
            </a:r>
            <a:endParaRPr lang="en-US" sz="1000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786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 Plant – Water Quality Test Stand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3" y="893770"/>
            <a:ext cx="3773421" cy="5031229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31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Dixon | DOE IPR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2421" y="6073366"/>
            <a:ext cx="3229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BZero Compressor Building</a:t>
            </a:r>
            <a:endParaRPr lang="en-US" sz="1000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1942" y="940916"/>
            <a:ext cx="419614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Installed as part of the Mu2e Cryo work for CDF;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Installed test ports to sample the ICW before and after the strainer;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Includes a Adams strainer with “standard” slot sizes (baseline);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Two month rental of a </a:t>
            </a:r>
            <a:r>
              <a:rPr lang="en-US" sz="1800" dirty="0" err="1" smtClean="0"/>
              <a:t>Lakos</a:t>
            </a:r>
            <a:r>
              <a:rPr lang="en-US" sz="1800" dirty="0" smtClean="0"/>
              <a:t> strainer to reduce the solids;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Replacement filter elements in Adams strainer with smaller slot size;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Arranged for FESS/O water testing service to increase the testing to include solids;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Scheduled testing on same duration as CUB;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Compare strainer options with water quality requirements.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29471" y="3888842"/>
            <a:ext cx="689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Strainer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2390" y="2468690"/>
            <a:ext cx="13051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Port for Rental Strainer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9517" y="2353274"/>
            <a:ext cx="18722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Port for Rental Strainer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93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 vs. CW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Driven by duty factor of the equipment</a:t>
            </a:r>
          </a:p>
          <a:p>
            <a:pPr lvl="1"/>
            <a:r>
              <a:rPr lang="en-US" dirty="0" smtClean="0"/>
              <a:t>15% for Pulsed Mode</a:t>
            </a:r>
          </a:p>
          <a:p>
            <a:pPr lvl="1"/>
            <a:r>
              <a:rPr lang="en-US" dirty="0" smtClean="0"/>
              <a:t>100% for Continuous Wave Mode</a:t>
            </a:r>
          </a:p>
          <a:p>
            <a:r>
              <a:rPr lang="en-US" dirty="0" smtClean="0"/>
              <a:t>Common For Both Modes</a:t>
            </a:r>
          </a:p>
          <a:p>
            <a:pPr lvl="1"/>
            <a:r>
              <a:rPr lang="en-US" dirty="0" smtClean="0"/>
              <a:t>Physical arrangement of heat producing equipment;</a:t>
            </a:r>
          </a:p>
          <a:p>
            <a:pPr lvl="1"/>
            <a:r>
              <a:rPr lang="en-US" dirty="0" smtClean="0"/>
              <a:t>Electrical power supply (not usage);</a:t>
            </a:r>
          </a:p>
          <a:p>
            <a:pPr lvl="1"/>
            <a:r>
              <a:rPr lang="en-US" dirty="0" smtClean="0"/>
              <a:t>Conventional Facilities handles the heat load to air (HLA);</a:t>
            </a:r>
          </a:p>
          <a:p>
            <a:r>
              <a:rPr lang="en-US" dirty="0" smtClean="0"/>
              <a:t>Difference is Primarily Cooling</a:t>
            </a:r>
          </a:p>
          <a:p>
            <a:pPr lvl="1"/>
            <a:r>
              <a:rPr lang="en-US" dirty="0" smtClean="0"/>
              <a:t>5.0 mw in pulsed mode;</a:t>
            </a:r>
          </a:p>
          <a:p>
            <a:pPr lvl="1"/>
            <a:r>
              <a:rPr lang="en-US" dirty="0" smtClean="0"/>
              <a:t>10.5 mw in continuous wave mode; 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6604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 vs. CW Considerations - Cooling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33</a:t>
            </a:fld>
            <a:endParaRPr lang="en-US" alt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89368" y="1307941"/>
          <a:ext cx="8310620" cy="4353463"/>
        </p:xfrm>
        <a:graphic>
          <a:graphicData uri="http://schemas.openxmlformats.org/drawingml/2006/table">
            <a:tbl>
              <a:tblPr/>
              <a:tblGrid>
                <a:gridCol w="282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9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9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09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09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09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09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9827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442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0495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8765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99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Heat Loads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49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Pulsed </a:t>
                      </a:r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Mode</a:t>
                      </a:r>
                    </a:p>
                    <a:p>
                      <a:pPr algn="ctr" fontAlgn="ctr"/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(MW)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Continuous Wave </a:t>
                      </a:r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Mode (MW)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996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Low Conductivity Water (LCW)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1.65</a:t>
                      </a:r>
                    </a:p>
                  </a:txBody>
                  <a:tcPr marL="6194" marR="6194" marT="6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7.07</a:t>
                      </a:r>
                    </a:p>
                  </a:txBody>
                  <a:tcPr marL="6194" marR="6194" marT="6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44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Cryoplant Cooling (Cryo)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3.4</a:t>
                      </a:r>
                    </a:p>
                  </a:txBody>
                  <a:tcPr marL="6194" marR="6194" marT="6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3.4</a:t>
                      </a:r>
                    </a:p>
                  </a:txBody>
                  <a:tcPr marL="6194" marR="6194" marT="6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99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(MW)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5.05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10.47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599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249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99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Industrial Cooling Water (ICW)</a:t>
                      </a:r>
                    </a:p>
                  </a:txBody>
                  <a:tcPr marL="6194" marR="6194" marT="61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Cooling Ponds (PW)</a:t>
                      </a:r>
                    </a:p>
                  </a:txBody>
                  <a:tcPr marL="6194" marR="6194" marT="61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Towers (close)</a:t>
                      </a:r>
                    </a:p>
                  </a:txBody>
                  <a:tcPr marL="6194" marR="6194" marT="61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Towers (open)</a:t>
                      </a:r>
                    </a:p>
                  </a:txBody>
                  <a:tcPr marL="6194" marR="6194" marT="61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5996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Pulsed Mode</a:t>
                      </a:r>
                    </a:p>
                  </a:txBody>
                  <a:tcPr marL="6194" marR="6194" marT="619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MW to GPM Conversion</a:t>
                      </a:r>
                    </a:p>
                  </a:txBody>
                  <a:tcPr marL="74325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682.79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MW</a:t>
                      </a:r>
                      <a:r>
                        <a:rPr lang="en-US" sz="7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to Acres Conversion</a:t>
                      </a:r>
                      <a:endParaRPr lang="en-US" sz="7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5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800</a:t>
                      </a:r>
                      <a:r>
                        <a:rPr lang="en-US" sz="7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kw/acre</a:t>
                      </a:r>
                      <a:endParaRPr lang="en-US" sz="7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5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LCW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1,125 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gpm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LCW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1.98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acres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LCW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towers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LCW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towers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5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Cryo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          1,400 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gpm @17 Fdt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Cryo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4.08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acres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Cryo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towers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Cryo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towers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5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2,525 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gpm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6.06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acres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3.00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towers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2.00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towers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5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exclude standby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exclude standby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24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5996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CW Mode</a:t>
                      </a:r>
                    </a:p>
                  </a:txBody>
                  <a:tcPr marL="6194" marR="6194" marT="619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MW to GPM Conversion</a:t>
                      </a:r>
                    </a:p>
                  </a:txBody>
                  <a:tcPr marL="74325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682.79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MW to Acres</a:t>
                      </a:r>
                      <a:r>
                        <a:rPr lang="en-US" sz="7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7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Conversion</a:t>
                      </a:r>
                      <a:endParaRPr lang="en-US" sz="7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325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800kw/acre</a:t>
                      </a:r>
                      <a:endParaRPr lang="en-US" sz="7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5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LCW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4,827 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gpm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LCW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8.48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acres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LCW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towers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LCW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towers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5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Cryo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          1,400 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gpm @17 Fdt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Cryo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4.08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acres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Cryo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towers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Cryo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towers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5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6,227 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gpm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12.56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acres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6.00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towers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3.00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towers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5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exclude standby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exclude standby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24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599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Considerations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Considerations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Considerations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Considerations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599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Strainers, Drought Conditions</a:t>
                      </a:r>
                    </a:p>
                  </a:txBody>
                  <a:tcPr marL="74325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Strainers, Heat Exchangers, Treatment</a:t>
                      </a:r>
                    </a:p>
                  </a:txBody>
                  <a:tcPr marL="74325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Heat Exchangers, Treatment, Make Up</a:t>
                      </a:r>
                    </a:p>
                  </a:txBody>
                  <a:tcPr marL="74325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Heat Exchangers, Treatment, Make Up</a:t>
                      </a:r>
                    </a:p>
                  </a:txBody>
                  <a:tcPr marL="74325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599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Drought Conditions</a:t>
                      </a:r>
                    </a:p>
                  </a:txBody>
                  <a:tcPr marL="74325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Building Costs</a:t>
                      </a:r>
                    </a:p>
                  </a:txBody>
                  <a:tcPr marL="74325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Building Costs</a:t>
                      </a:r>
                    </a:p>
                  </a:txBody>
                  <a:tcPr marL="74325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599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599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Note:  </a:t>
                      </a:r>
                      <a:r>
                        <a:rPr lang="en-US" sz="8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1,400 gpm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is the highest flow currently available from the existing ICW system</a:t>
                      </a: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4" marR="6194" marT="61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2421" y="6092557"/>
            <a:ext cx="3229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E. Huedem</a:t>
            </a:r>
            <a:endParaRPr lang="en-US" sz="1000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4735" y="1640990"/>
            <a:ext cx="1689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Basis for Estimate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7414" y="1958329"/>
            <a:ext cx="2048008" cy="3528574"/>
          </a:xfrm>
          <a:prstGeom prst="rect">
            <a:avLst/>
          </a:prstGeom>
          <a:solidFill>
            <a:srgbClr val="FFFF00">
              <a:alpha val="17000"/>
            </a:srgbClr>
          </a:solidFill>
          <a:ln w="190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63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Design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Modular approach that allows for efficient operation in both modes;</a:t>
            </a:r>
          </a:p>
          <a:p>
            <a:r>
              <a:rPr lang="en-US" dirty="0" smtClean="0"/>
              <a:t>Pulsed Mode</a:t>
            </a:r>
          </a:p>
          <a:p>
            <a:pPr lvl="1"/>
            <a:r>
              <a:rPr lang="en-US" dirty="0" smtClean="0"/>
              <a:t>Heat Load to Air (HLA): Utilize chilled water from existing CUB for equipment cooling (this utilizes the available headroom at CUB);</a:t>
            </a:r>
          </a:p>
          <a:p>
            <a:pPr lvl="1"/>
            <a:r>
              <a:rPr lang="en-US" dirty="0" smtClean="0"/>
              <a:t>LCW: (1) Cooling tower</a:t>
            </a:r>
          </a:p>
          <a:p>
            <a:pPr lvl="1"/>
            <a:r>
              <a:rPr lang="en-US" dirty="0" smtClean="0"/>
              <a:t>Cryo: (2) Cooling towers</a:t>
            </a:r>
          </a:p>
          <a:p>
            <a:r>
              <a:rPr lang="en-US" dirty="0" smtClean="0"/>
              <a:t>Continuous Wave Mode</a:t>
            </a:r>
          </a:p>
          <a:p>
            <a:pPr lvl="1"/>
            <a:r>
              <a:rPr lang="en-US" dirty="0"/>
              <a:t>Heat Load to Air (HLA): </a:t>
            </a:r>
            <a:r>
              <a:rPr lang="en-US" dirty="0" smtClean="0"/>
              <a:t>Install a chilled water loop to supplement the pulsed mode system with (2) cooling towers;</a:t>
            </a:r>
            <a:endParaRPr lang="en-US" dirty="0"/>
          </a:p>
          <a:p>
            <a:pPr lvl="1"/>
            <a:r>
              <a:rPr lang="en-US" dirty="0"/>
              <a:t>LCW: </a:t>
            </a:r>
            <a:r>
              <a:rPr lang="en-US" dirty="0" smtClean="0"/>
              <a:t>Add (1) Cooling </a:t>
            </a:r>
            <a:r>
              <a:rPr lang="en-US" dirty="0"/>
              <a:t>tower</a:t>
            </a:r>
          </a:p>
          <a:p>
            <a:pPr lvl="1"/>
            <a:r>
              <a:rPr lang="en-US" dirty="0"/>
              <a:t>Cryo: </a:t>
            </a:r>
            <a:r>
              <a:rPr lang="en-US" dirty="0" smtClean="0"/>
              <a:t>No change</a:t>
            </a:r>
          </a:p>
          <a:p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7237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Utility Building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87932"/>
            <a:ext cx="7526438" cy="5290726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35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Dixon | DOE IPR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6885" y="1029325"/>
            <a:ext cx="163378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Towers:</a:t>
            </a:r>
          </a:p>
          <a:p>
            <a:r>
              <a:rPr lang="en-US" sz="1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HLA: 0 in PM, 2 for CW</a:t>
            </a:r>
          </a:p>
          <a:p>
            <a:r>
              <a:rPr lang="en-US" sz="1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LCW:  1 for PM, 2 for CW</a:t>
            </a:r>
          </a:p>
          <a:p>
            <a:r>
              <a:rPr lang="en-US" sz="1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Cryo: 2 for both modes</a:t>
            </a:r>
          </a:p>
          <a:p>
            <a:r>
              <a:rPr lang="en-US" sz="1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N+1 Standby: 1</a:t>
            </a:r>
            <a:endParaRPr 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868101" y="2170253"/>
            <a:ext cx="422476" cy="821803"/>
          </a:xfrm>
          <a:custGeom>
            <a:avLst/>
            <a:gdLst>
              <a:gd name="connsiteX0" fmla="*/ 0 w 422476"/>
              <a:gd name="connsiteY0" fmla="*/ 821803 h 821803"/>
              <a:gd name="connsiteX1" fmla="*/ 422476 w 422476"/>
              <a:gd name="connsiteY1" fmla="*/ 821803 h 821803"/>
              <a:gd name="connsiteX2" fmla="*/ 422476 w 422476"/>
              <a:gd name="connsiteY2" fmla="*/ 0 h 821803"/>
              <a:gd name="connsiteX3" fmla="*/ 0 w 422476"/>
              <a:gd name="connsiteY3" fmla="*/ 0 h 821803"/>
              <a:gd name="connsiteX4" fmla="*/ 0 w 422476"/>
              <a:gd name="connsiteY4" fmla="*/ 821803 h 82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476" h="821803">
                <a:moveTo>
                  <a:pt x="0" y="821803"/>
                </a:moveTo>
                <a:lnTo>
                  <a:pt x="422476" y="821803"/>
                </a:lnTo>
                <a:lnTo>
                  <a:pt x="422476" y="0"/>
                </a:lnTo>
                <a:lnTo>
                  <a:pt x="0" y="0"/>
                </a:lnTo>
                <a:lnTo>
                  <a:pt x="0" y="821803"/>
                </a:lnTo>
                <a:close/>
              </a:path>
            </a:pathLst>
          </a:custGeom>
          <a:solidFill>
            <a:schemeClr val="tx2">
              <a:alpha val="2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506637" y="2195719"/>
            <a:ext cx="422476" cy="821803"/>
          </a:xfrm>
          <a:custGeom>
            <a:avLst/>
            <a:gdLst>
              <a:gd name="connsiteX0" fmla="*/ 0 w 422476"/>
              <a:gd name="connsiteY0" fmla="*/ 821803 h 821803"/>
              <a:gd name="connsiteX1" fmla="*/ 422476 w 422476"/>
              <a:gd name="connsiteY1" fmla="*/ 821803 h 821803"/>
              <a:gd name="connsiteX2" fmla="*/ 422476 w 422476"/>
              <a:gd name="connsiteY2" fmla="*/ 0 h 821803"/>
              <a:gd name="connsiteX3" fmla="*/ 0 w 422476"/>
              <a:gd name="connsiteY3" fmla="*/ 0 h 821803"/>
              <a:gd name="connsiteX4" fmla="*/ 0 w 422476"/>
              <a:gd name="connsiteY4" fmla="*/ 821803 h 82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476" h="821803">
                <a:moveTo>
                  <a:pt x="0" y="821803"/>
                </a:moveTo>
                <a:lnTo>
                  <a:pt x="422476" y="821803"/>
                </a:lnTo>
                <a:lnTo>
                  <a:pt x="422476" y="0"/>
                </a:lnTo>
                <a:lnTo>
                  <a:pt x="0" y="0"/>
                </a:lnTo>
                <a:lnTo>
                  <a:pt x="0" y="821803"/>
                </a:lnTo>
                <a:close/>
              </a:path>
            </a:pathLst>
          </a:custGeom>
          <a:solidFill>
            <a:schemeClr val="tx2">
              <a:alpha val="2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150962" y="2166782"/>
            <a:ext cx="422476" cy="821803"/>
          </a:xfrm>
          <a:custGeom>
            <a:avLst/>
            <a:gdLst>
              <a:gd name="connsiteX0" fmla="*/ 0 w 422476"/>
              <a:gd name="connsiteY0" fmla="*/ 821803 h 821803"/>
              <a:gd name="connsiteX1" fmla="*/ 422476 w 422476"/>
              <a:gd name="connsiteY1" fmla="*/ 821803 h 821803"/>
              <a:gd name="connsiteX2" fmla="*/ 422476 w 422476"/>
              <a:gd name="connsiteY2" fmla="*/ 0 h 821803"/>
              <a:gd name="connsiteX3" fmla="*/ 0 w 422476"/>
              <a:gd name="connsiteY3" fmla="*/ 0 h 821803"/>
              <a:gd name="connsiteX4" fmla="*/ 0 w 422476"/>
              <a:gd name="connsiteY4" fmla="*/ 821803 h 82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476" h="821803">
                <a:moveTo>
                  <a:pt x="0" y="821803"/>
                </a:moveTo>
                <a:lnTo>
                  <a:pt x="422476" y="821803"/>
                </a:lnTo>
                <a:lnTo>
                  <a:pt x="422476" y="0"/>
                </a:lnTo>
                <a:lnTo>
                  <a:pt x="0" y="0"/>
                </a:lnTo>
                <a:lnTo>
                  <a:pt x="0" y="821803"/>
                </a:lnTo>
                <a:close/>
              </a:path>
            </a:pathLst>
          </a:custGeom>
          <a:solidFill>
            <a:schemeClr val="tx2">
              <a:alpha val="2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789498" y="2166783"/>
            <a:ext cx="422476" cy="821803"/>
          </a:xfrm>
          <a:custGeom>
            <a:avLst/>
            <a:gdLst>
              <a:gd name="connsiteX0" fmla="*/ 0 w 422476"/>
              <a:gd name="connsiteY0" fmla="*/ 821803 h 821803"/>
              <a:gd name="connsiteX1" fmla="*/ 422476 w 422476"/>
              <a:gd name="connsiteY1" fmla="*/ 821803 h 821803"/>
              <a:gd name="connsiteX2" fmla="*/ 422476 w 422476"/>
              <a:gd name="connsiteY2" fmla="*/ 0 h 821803"/>
              <a:gd name="connsiteX3" fmla="*/ 0 w 422476"/>
              <a:gd name="connsiteY3" fmla="*/ 0 h 821803"/>
              <a:gd name="connsiteX4" fmla="*/ 0 w 422476"/>
              <a:gd name="connsiteY4" fmla="*/ 821803 h 82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476" h="821803">
                <a:moveTo>
                  <a:pt x="0" y="821803"/>
                </a:moveTo>
                <a:lnTo>
                  <a:pt x="422476" y="821803"/>
                </a:lnTo>
                <a:lnTo>
                  <a:pt x="422476" y="0"/>
                </a:lnTo>
                <a:lnTo>
                  <a:pt x="0" y="0"/>
                </a:lnTo>
                <a:lnTo>
                  <a:pt x="0" y="821803"/>
                </a:lnTo>
                <a:close/>
              </a:path>
            </a:pathLst>
          </a:custGeom>
          <a:solidFill>
            <a:schemeClr val="tx2">
              <a:alpha val="2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58566" y="1176424"/>
            <a:ext cx="1529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Piping Runs </a:t>
            </a:r>
          </a:p>
          <a:p>
            <a:r>
              <a:rPr lang="en-US" sz="1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PM and CW modes</a:t>
            </a:r>
            <a:endParaRPr 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75" y="4432646"/>
            <a:ext cx="2572502" cy="1663394"/>
          </a:xfrm>
          <a:prstGeom prst="rect">
            <a:avLst/>
          </a:prstGeo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759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Conceptual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13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" y="828413"/>
            <a:ext cx="7254172" cy="5334302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39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 Electrical Conceptual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13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" y="872302"/>
            <a:ext cx="7254172" cy="5246524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820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Conventional Facilities to Support PIP-II:</a:t>
            </a:r>
          </a:p>
          <a:p>
            <a:pPr lvl="1"/>
            <a:r>
              <a:rPr lang="en-US" dirty="0" smtClean="0"/>
              <a:t>Site Work</a:t>
            </a:r>
          </a:p>
          <a:p>
            <a:pPr lvl="2"/>
            <a:r>
              <a:rPr lang="en-US" sz="1800" dirty="0" smtClean="0"/>
              <a:t>Utilities (electrical, communication, ICW, DWS, sanitary, chilled water);</a:t>
            </a:r>
          </a:p>
          <a:p>
            <a:pPr lvl="2"/>
            <a:r>
              <a:rPr lang="en-US" sz="1800" dirty="0" smtClean="0"/>
              <a:t>Site Improvements (roads, parking area, hardstands, tank foundations);</a:t>
            </a:r>
          </a:p>
          <a:p>
            <a:pPr lvl="1"/>
            <a:r>
              <a:rPr lang="en-US" dirty="0" smtClean="0"/>
              <a:t>Linac</a:t>
            </a:r>
            <a:endParaRPr lang="en-US" dirty="0"/>
          </a:p>
          <a:p>
            <a:pPr lvl="2"/>
            <a:r>
              <a:rPr lang="en-US" sz="1800" dirty="0" smtClean="0"/>
              <a:t>Below Grade </a:t>
            </a:r>
            <a:r>
              <a:rPr lang="en-US" sz="1800" dirty="0"/>
              <a:t>E</a:t>
            </a:r>
            <a:r>
              <a:rPr lang="en-US" sz="1800" dirty="0" smtClean="0"/>
              <a:t>nclosure;</a:t>
            </a:r>
          </a:p>
          <a:p>
            <a:pPr lvl="2"/>
            <a:r>
              <a:rPr lang="en-US" sz="1800" dirty="0" smtClean="0"/>
              <a:t>Linac Service Building;</a:t>
            </a:r>
          </a:p>
          <a:p>
            <a:pPr lvl="1"/>
            <a:r>
              <a:rPr lang="en-US" dirty="0" smtClean="0"/>
              <a:t>Transport Line</a:t>
            </a:r>
          </a:p>
          <a:p>
            <a:pPr lvl="2"/>
            <a:r>
              <a:rPr lang="en-US" sz="1800" dirty="0" smtClean="0"/>
              <a:t>Transport Line Enclosure;</a:t>
            </a:r>
          </a:p>
          <a:p>
            <a:pPr lvl="2"/>
            <a:r>
              <a:rPr lang="en-US" sz="1800" dirty="0" smtClean="0"/>
              <a:t>Beam Absorber Enclosure;</a:t>
            </a:r>
          </a:p>
          <a:p>
            <a:pPr lvl="2"/>
            <a:r>
              <a:rPr lang="en-US" sz="1800" dirty="0" smtClean="0"/>
              <a:t>Connection to existing Booster;</a:t>
            </a:r>
          </a:p>
          <a:p>
            <a:pPr lvl="1"/>
            <a:r>
              <a:rPr lang="en-US" dirty="0" smtClean="0"/>
              <a:t>Cryo Plant Building</a:t>
            </a:r>
          </a:p>
          <a:p>
            <a:pPr lvl="1"/>
            <a:r>
              <a:rPr lang="en-US" dirty="0" smtClean="0"/>
              <a:t>Mechanical Plant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Phase Scope of Work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S. Dixon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68555" y="19606"/>
            <a:ext cx="2037976" cy="40011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Charge</a:t>
            </a:r>
            <a:r>
              <a:rPr lang="en-US" sz="20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Item: </a:t>
            </a:r>
            <a:r>
              <a:rPr lang="en-US" sz="2000" baseline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#2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029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Conceptual Design:</a:t>
            </a:r>
          </a:p>
          <a:p>
            <a:pPr lvl="1"/>
            <a:r>
              <a:rPr lang="en-US" dirty="0" smtClean="0"/>
              <a:t>Conceptual Design Report Text;</a:t>
            </a:r>
          </a:p>
          <a:p>
            <a:pPr lvl="1"/>
            <a:r>
              <a:rPr lang="en-US" dirty="0" smtClean="0"/>
              <a:t>Conceptual Design Drawings;</a:t>
            </a:r>
          </a:p>
          <a:p>
            <a:r>
              <a:rPr lang="en-US" dirty="0" smtClean="0"/>
              <a:t>Life Safety Analysis</a:t>
            </a:r>
          </a:p>
          <a:p>
            <a:r>
              <a:rPr lang="en-US" dirty="0" smtClean="0"/>
              <a:t>Support Analysis of Alternates </a:t>
            </a:r>
          </a:p>
          <a:p>
            <a:r>
              <a:rPr lang="en-US" dirty="0" smtClean="0"/>
              <a:t>Support NEPA Process</a:t>
            </a:r>
          </a:p>
          <a:p>
            <a:r>
              <a:rPr lang="en-US" dirty="0" smtClean="0"/>
              <a:t>Prepare for CD-1</a:t>
            </a:r>
          </a:p>
          <a:p>
            <a:pPr lvl="1"/>
            <a:r>
              <a:rPr lang="en-US" dirty="0" smtClean="0"/>
              <a:t>R&amp;D Phase resource loaded schedule</a:t>
            </a:r>
          </a:p>
          <a:p>
            <a:pPr lvl="1"/>
            <a:r>
              <a:rPr lang="en-US" dirty="0" smtClean="0"/>
              <a:t>Construction Phase resource loaded schedule</a:t>
            </a:r>
          </a:p>
          <a:p>
            <a:r>
              <a:rPr lang="en-US" dirty="0" smtClean="0"/>
              <a:t>Prepare for CD-2/3a</a:t>
            </a:r>
          </a:p>
          <a:p>
            <a:pPr lvl="1"/>
            <a:r>
              <a:rPr lang="en-US" dirty="0" smtClean="0"/>
              <a:t>Advanced Preliminary Design for Site Prep work</a:t>
            </a:r>
          </a:p>
          <a:p>
            <a:pPr lvl="1"/>
            <a:r>
              <a:rPr lang="en-US" dirty="0" smtClean="0"/>
              <a:t>Advanced Preliminary Design for </a:t>
            </a:r>
            <a:r>
              <a:rPr lang="en-US" dirty="0" err="1" smtClean="0"/>
              <a:t>Cryo</a:t>
            </a:r>
            <a:r>
              <a:rPr lang="en-US" dirty="0" smtClean="0"/>
              <a:t> Plant Building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Phase Goals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S. Dixon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0371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4873438"/>
          </a:xfrm>
        </p:spPr>
        <p:txBody>
          <a:bodyPr/>
          <a:lstStyle/>
          <a:p>
            <a:r>
              <a:rPr lang="en-US" dirty="0" smtClean="0"/>
              <a:t>Conceptual Design:</a:t>
            </a:r>
          </a:p>
          <a:p>
            <a:pPr lvl="1"/>
            <a:r>
              <a:rPr lang="en-US" dirty="0" smtClean="0"/>
              <a:t>Conceptual Design Report Text; </a:t>
            </a:r>
            <a:r>
              <a:rPr lang="en-US" dirty="0" smtClean="0">
                <a:solidFill>
                  <a:srgbClr val="C00000"/>
                </a:solidFill>
              </a:rPr>
              <a:t>- Draft Complete</a:t>
            </a:r>
          </a:p>
          <a:p>
            <a:pPr lvl="1"/>
            <a:r>
              <a:rPr lang="en-US" dirty="0" smtClean="0"/>
              <a:t>Conceptual Design Drawings;</a:t>
            </a:r>
            <a:r>
              <a:rPr lang="en-US" dirty="0">
                <a:solidFill>
                  <a:srgbClr val="C00000"/>
                </a:solidFill>
              </a:rPr>
              <a:t> - </a:t>
            </a:r>
            <a:r>
              <a:rPr lang="en-US" dirty="0" smtClean="0">
                <a:solidFill>
                  <a:srgbClr val="C00000"/>
                </a:solidFill>
              </a:rPr>
              <a:t>95% Complete </a:t>
            </a:r>
            <a:r>
              <a:rPr lang="en-US" sz="1400" dirty="0" smtClean="0">
                <a:solidFill>
                  <a:srgbClr val="C00000"/>
                </a:solidFill>
              </a:rPr>
              <a:t>[1]</a:t>
            </a:r>
            <a:endParaRPr lang="en-US" sz="1400" dirty="0" smtClean="0"/>
          </a:p>
          <a:p>
            <a:pPr marL="342900" lvl="1" indent="-342900">
              <a:buFont typeface="Arial" charset="0"/>
              <a:buChar char="•"/>
            </a:pPr>
            <a:r>
              <a:rPr lang="en-US" dirty="0" smtClean="0"/>
              <a:t>Life Safety Analysis </a:t>
            </a:r>
            <a:r>
              <a:rPr lang="en-US" dirty="0">
                <a:solidFill>
                  <a:srgbClr val="C00000"/>
                </a:solidFill>
              </a:rPr>
              <a:t>- Draft </a:t>
            </a:r>
            <a:r>
              <a:rPr lang="en-US" dirty="0" smtClean="0">
                <a:solidFill>
                  <a:srgbClr val="C00000"/>
                </a:solidFill>
              </a:rPr>
              <a:t>Complete </a:t>
            </a:r>
            <a:r>
              <a:rPr lang="en-US" sz="1400" dirty="0" smtClean="0">
                <a:solidFill>
                  <a:srgbClr val="C00000"/>
                </a:solidFill>
              </a:rPr>
              <a:t>[2]</a:t>
            </a:r>
            <a:endParaRPr lang="en-US" dirty="0" smtClean="0"/>
          </a:p>
          <a:p>
            <a:pPr marL="342900" lvl="1" indent="-342900">
              <a:buFont typeface="Arial" charset="0"/>
              <a:buChar char="•"/>
            </a:pPr>
            <a:r>
              <a:rPr lang="en-US" dirty="0" smtClean="0"/>
              <a:t>Support Analysis of Alternates </a:t>
            </a:r>
            <a:r>
              <a:rPr lang="en-US" dirty="0" smtClean="0">
                <a:solidFill>
                  <a:srgbClr val="C00000"/>
                </a:solidFill>
              </a:rPr>
              <a:t>– Complete 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dirty="0" smtClean="0"/>
              <a:t>Support NEPA Process </a:t>
            </a:r>
            <a:r>
              <a:rPr lang="en-US" dirty="0">
                <a:solidFill>
                  <a:srgbClr val="C00000"/>
                </a:solidFill>
              </a:rPr>
              <a:t>- </a:t>
            </a:r>
            <a:r>
              <a:rPr lang="en-US" dirty="0" smtClean="0">
                <a:solidFill>
                  <a:srgbClr val="C00000"/>
                </a:solidFill>
              </a:rPr>
              <a:t>Ongoing</a:t>
            </a:r>
            <a:endParaRPr lang="en-US" dirty="0" smtClean="0"/>
          </a:p>
          <a:p>
            <a:pPr marL="342900" lvl="1" indent="-342900">
              <a:buFont typeface="Arial" charset="0"/>
              <a:buChar char="•"/>
            </a:pPr>
            <a:r>
              <a:rPr lang="en-US" dirty="0" smtClean="0"/>
              <a:t>Prepare for CD-1 </a:t>
            </a:r>
            <a:r>
              <a:rPr lang="en-US" dirty="0" smtClean="0">
                <a:solidFill>
                  <a:srgbClr val="C00000"/>
                </a:solidFill>
              </a:rPr>
              <a:t>– Ongoing</a:t>
            </a:r>
          </a:p>
          <a:p>
            <a:pPr lvl="1"/>
            <a:r>
              <a:rPr lang="en-US" dirty="0"/>
              <a:t>R&amp;D Phase resource loaded </a:t>
            </a:r>
            <a:r>
              <a:rPr lang="en-US" dirty="0" smtClean="0"/>
              <a:t>schedule </a:t>
            </a:r>
            <a:r>
              <a:rPr lang="en-US" dirty="0">
                <a:solidFill>
                  <a:srgbClr val="C00000"/>
                </a:solidFill>
              </a:rPr>
              <a:t>- </a:t>
            </a:r>
            <a:r>
              <a:rPr lang="en-US" dirty="0" smtClean="0">
                <a:solidFill>
                  <a:srgbClr val="C00000"/>
                </a:solidFill>
              </a:rPr>
              <a:t>Complete</a:t>
            </a:r>
            <a:endParaRPr lang="en-US" dirty="0"/>
          </a:p>
          <a:p>
            <a:pPr lvl="1"/>
            <a:r>
              <a:rPr lang="en-US" dirty="0"/>
              <a:t>Construction Phase resource loaded </a:t>
            </a:r>
            <a:r>
              <a:rPr lang="en-US" dirty="0" smtClean="0"/>
              <a:t>schedule </a:t>
            </a:r>
            <a:r>
              <a:rPr lang="en-US" dirty="0" smtClean="0">
                <a:solidFill>
                  <a:srgbClr val="C00000"/>
                </a:solidFill>
              </a:rPr>
              <a:t>– Ongoing</a:t>
            </a:r>
            <a:endParaRPr lang="en-US" dirty="0" smtClean="0"/>
          </a:p>
          <a:p>
            <a:pPr marL="342900" lvl="1" indent="-342900">
              <a:buFont typeface="Arial" charset="0"/>
              <a:buChar char="•"/>
            </a:pPr>
            <a:r>
              <a:rPr lang="en-US" dirty="0" smtClean="0"/>
              <a:t>Prepare for CD-2/3a </a:t>
            </a:r>
            <a:r>
              <a:rPr lang="en-US" dirty="0" smtClean="0">
                <a:solidFill>
                  <a:srgbClr val="C00000"/>
                </a:solidFill>
              </a:rPr>
              <a:t>– Not started</a:t>
            </a:r>
            <a:endParaRPr lang="en-US" dirty="0" smtClean="0"/>
          </a:p>
          <a:p>
            <a:pPr lvl="1"/>
            <a:r>
              <a:rPr lang="en-US" dirty="0" smtClean="0"/>
              <a:t>Detailed Design </a:t>
            </a:r>
            <a:r>
              <a:rPr lang="en-US" dirty="0" smtClean="0"/>
              <a:t>for Site Prep work</a:t>
            </a:r>
          </a:p>
          <a:p>
            <a:pPr lvl="1"/>
            <a:r>
              <a:rPr lang="en-US" dirty="0" smtClean="0"/>
              <a:t>Detailed Design </a:t>
            </a:r>
            <a:r>
              <a:rPr lang="en-US" dirty="0" smtClean="0"/>
              <a:t>for </a:t>
            </a:r>
            <a:r>
              <a:rPr lang="en-US" dirty="0" err="1" smtClean="0"/>
              <a:t>Cryo</a:t>
            </a:r>
            <a:r>
              <a:rPr lang="en-US" dirty="0" smtClean="0"/>
              <a:t> Plant Building</a:t>
            </a:r>
          </a:p>
          <a:p>
            <a:pPr marL="0" lvl="1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[1</a:t>
            </a:r>
            <a:r>
              <a:rPr lang="en-US" sz="1400" dirty="0" smtClean="0">
                <a:solidFill>
                  <a:srgbClr val="C00000"/>
                </a:solidFill>
              </a:rPr>
              <a:t>] – Conceptual Design Drawings can be found in </a:t>
            </a:r>
            <a:r>
              <a:rPr lang="en-US" sz="1400" dirty="0" err="1" smtClean="0">
                <a:solidFill>
                  <a:srgbClr val="C00000"/>
                </a:solidFill>
              </a:rPr>
              <a:t>TeamCenter</a:t>
            </a:r>
            <a:r>
              <a:rPr lang="en-US" sz="1400" dirty="0" smtClean="0">
                <a:solidFill>
                  <a:srgbClr val="C00000"/>
                </a:solidFill>
              </a:rPr>
              <a:t> ED0005473</a:t>
            </a:r>
          </a:p>
          <a:p>
            <a:pPr marL="0" lvl="1" indent="0">
              <a:buNone/>
            </a:pPr>
            <a:r>
              <a:rPr lang="en-US" sz="1400" dirty="0" smtClean="0">
                <a:solidFill>
                  <a:srgbClr val="C00000"/>
                </a:solidFill>
              </a:rPr>
              <a:t>[2] – Draft LSA can </a:t>
            </a:r>
            <a:r>
              <a:rPr lang="en-US" sz="1400" dirty="0">
                <a:solidFill>
                  <a:srgbClr val="C00000"/>
                </a:solidFill>
              </a:rPr>
              <a:t>be found </a:t>
            </a:r>
            <a:r>
              <a:rPr lang="en-US" sz="1400" dirty="0" smtClean="0">
                <a:solidFill>
                  <a:srgbClr val="C00000"/>
                </a:solidFill>
              </a:rPr>
              <a:t>at PIP-II-doc-120</a:t>
            </a:r>
            <a:endParaRPr lang="en-US" sz="1400" dirty="0"/>
          </a:p>
          <a:p>
            <a:pPr marL="0" lvl="1" indent="0">
              <a:buNone/>
            </a:pPr>
            <a:endParaRPr lang="en-US" sz="1400" dirty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Phase Goals </a:t>
            </a:r>
            <a:r>
              <a:rPr lang="en-US" dirty="0">
                <a:solidFill>
                  <a:srgbClr val="C00000"/>
                </a:solidFill>
              </a:rPr>
              <a:t>and Status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S. Dixon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77424" y="980143"/>
            <a:ext cx="2037976" cy="40011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Charge</a:t>
            </a:r>
            <a:r>
              <a:rPr lang="en-US" sz="20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Item: </a:t>
            </a:r>
            <a:r>
              <a:rPr lang="en-US" sz="2000" baseline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#1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7424" y="2189065"/>
            <a:ext cx="2037976" cy="40011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Charge</a:t>
            </a:r>
            <a:r>
              <a:rPr lang="en-US" sz="20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Item: </a:t>
            </a:r>
            <a:r>
              <a:rPr lang="en-US" sz="2000" baseline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#1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7424" y="2979112"/>
            <a:ext cx="2037976" cy="40011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Charge</a:t>
            </a:r>
            <a:r>
              <a:rPr lang="en-US" sz="20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Item: </a:t>
            </a:r>
            <a:r>
              <a:rPr lang="en-US" sz="2000" baseline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#5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7424" y="3471089"/>
            <a:ext cx="2037976" cy="40011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Charge</a:t>
            </a:r>
            <a:r>
              <a:rPr lang="en-US" sz="20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Item: </a:t>
            </a:r>
            <a:r>
              <a:rPr lang="en-US" sz="2000" baseline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#2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058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Meetings with Stakeholders:</a:t>
            </a:r>
          </a:p>
          <a:p>
            <a:pPr lvl="1"/>
            <a:r>
              <a:rPr lang="en-US" dirty="0" smtClean="0"/>
              <a:t>Goal: </a:t>
            </a:r>
            <a:r>
              <a:rPr lang="en-US" dirty="0"/>
              <a:t>Document the spatial and infrastructure requirements for PIP-II </a:t>
            </a:r>
            <a:r>
              <a:rPr lang="en-US" dirty="0" smtClean="0"/>
              <a:t>facilities;</a:t>
            </a:r>
          </a:p>
          <a:p>
            <a:pPr lvl="1"/>
            <a:r>
              <a:rPr lang="en-US" dirty="0" smtClean="0"/>
              <a:t>Started in January 2016;</a:t>
            </a:r>
          </a:p>
          <a:p>
            <a:pPr lvl="1"/>
            <a:r>
              <a:rPr lang="en-US" dirty="0" smtClean="0"/>
              <a:t>Product was the Conceptual Design drawings and text;</a:t>
            </a:r>
          </a:p>
          <a:p>
            <a:r>
              <a:rPr lang="en-US" dirty="0" smtClean="0"/>
              <a:t>Results:</a:t>
            </a:r>
          </a:p>
          <a:p>
            <a:pPr lvl="1"/>
            <a:r>
              <a:rPr lang="en-US" dirty="0" smtClean="0"/>
              <a:t>Developed cooling strategies for pulsed mode and continuous wave operation;</a:t>
            </a:r>
          </a:p>
          <a:p>
            <a:pPr lvl="1"/>
            <a:r>
              <a:rPr lang="en-US" dirty="0" smtClean="0"/>
              <a:t>Conventional facilities </a:t>
            </a:r>
            <a:r>
              <a:rPr lang="en-US" dirty="0"/>
              <a:t>are similar to typical </a:t>
            </a:r>
            <a:r>
              <a:rPr lang="en-US" dirty="0" err="1"/>
              <a:t>Fermilab</a:t>
            </a:r>
            <a:r>
              <a:rPr lang="en-US" dirty="0"/>
              <a:t> construction</a:t>
            </a:r>
            <a:r>
              <a:rPr lang="en-US" dirty="0" smtClean="0"/>
              <a:t>;</a:t>
            </a:r>
          </a:p>
          <a:p>
            <a:pPr lvl="1"/>
            <a:r>
              <a:rPr lang="en-US" dirty="0" smtClean="0"/>
              <a:t>Backup material has additional details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Design Process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S. Dixon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2544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</a:t>
            </a:r>
            <a:r>
              <a:rPr lang="en-US" dirty="0" smtClean="0"/>
              <a:t>Status – Overview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892038"/>
            <a:ext cx="7359732" cy="5251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580800" y="5294532"/>
            <a:ext cx="1238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Cryo Plant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4378" y="5288137"/>
            <a:ext cx="1240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Utility Building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6005" y="3958102"/>
            <a:ext cx="1078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Linac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089" y="3394807"/>
            <a:ext cx="120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Transport Line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0970" y="2301960"/>
            <a:ext cx="1428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Booster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9434" y="3091489"/>
            <a:ext cx="1389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Beam Absorber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922494" y="4159624"/>
            <a:ext cx="2720788" cy="434788"/>
          </a:xfrm>
          <a:custGeom>
            <a:avLst/>
            <a:gdLst>
              <a:gd name="connsiteX0" fmla="*/ 0 w 2720788"/>
              <a:gd name="connsiteY0" fmla="*/ 183776 h 434788"/>
              <a:gd name="connsiteX1" fmla="*/ 2133600 w 2720788"/>
              <a:gd name="connsiteY1" fmla="*/ 183776 h 434788"/>
              <a:gd name="connsiteX2" fmla="*/ 2133600 w 2720788"/>
              <a:gd name="connsiteY2" fmla="*/ 434788 h 434788"/>
              <a:gd name="connsiteX3" fmla="*/ 2173941 w 2720788"/>
              <a:gd name="connsiteY3" fmla="*/ 434788 h 434788"/>
              <a:gd name="connsiteX4" fmla="*/ 2173941 w 2720788"/>
              <a:gd name="connsiteY4" fmla="*/ 331694 h 434788"/>
              <a:gd name="connsiteX5" fmla="*/ 2720788 w 2720788"/>
              <a:gd name="connsiteY5" fmla="*/ 331694 h 434788"/>
              <a:gd name="connsiteX6" fmla="*/ 2720788 w 2720788"/>
              <a:gd name="connsiteY6" fmla="*/ 161364 h 434788"/>
              <a:gd name="connsiteX7" fmla="*/ 2559424 w 2720788"/>
              <a:gd name="connsiteY7" fmla="*/ 161364 h 434788"/>
              <a:gd name="connsiteX8" fmla="*/ 2559424 w 2720788"/>
              <a:gd name="connsiteY8" fmla="*/ 0 h 434788"/>
              <a:gd name="connsiteX9" fmla="*/ 8965 w 2720788"/>
              <a:gd name="connsiteY9" fmla="*/ 0 h 434788"/>
              <a:gd name="connsiteX10" fmla="*/ 0 w 2720788"/>
              <a:gd name="connsiteY10" fmla="*/ 183776 h 43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0788" h="434788">
                <a:moveTo>
                  <a:pt x="0" y="183776"/>
                </a:moveTo>
                <a:lnTo>
                  <a:pt x="2133600" y="183776"/>
                </a:lnTo>
                <a:lnTo>
                  <a:pt x="2133600" y="434788"/>
                </a:lnTo>
                <a:lnTo>
                  <a:pt x="2173941" y="434788"/>
                </a:lnTo>
                <a:lnTo>
                  <a:pt x="2173941" y="331694"/>
                </a:lnTo>
                <a:lnTo>
                  <a:pt x="2720788" y="331694"/>
                </a:lnTo>
                <a:lnTo>
                  <a:pt x="2720788" y="161364"/>
                </a:lnTo>
                <a:lnTo>
                  <a:pt x="2559424" y="161364"/>
                </a:lnTo>
                <a:lnTo>
                  <a:pt x="2559424" y="0"/>
                </a:lnTo>
                <a:lnTo>
                  <a:pt x="8965" y="0"/>
                </a:lnTo>
                <a:lnTo>
                  <a:pt x="0" y="183776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299012" y="5065059"/>
            <a:ext cx="999564" cy="439270"/>
          </a:xfrm>
          <a:custGeom>
            <a:avLst/>
            <a:gdLst>
              <a:gd name="connsiteX0" fmla="*/ 0 w 999564"/>
              <a:gd name="connsiteY0" fmla="*/ 439270 h 439270"/>
              <a:gd name="connsiteX1" fmla="*/ 0 w 999564"/>
              <a:gd name="connsiteY1" fmla="*/ 439270 h 439270"/>
              <a:gd name="connsiteX2" fmla="*/ 255494 w 999564"/>
              <a:gd name="connsiteY2" fmla="*/ 439270 h 439270"/>
              <a:gd name="connsiteX3" fmla="*/ 255494 w 999564"/>
              <a:gd name="connsiteY3" fmla="*/ 103094 h 439270"/>
              <a:gd name="connsiteX4" fmla="*/ 327212 w 999564"/>
              <a:gd name="connsiteY4" fmla="*/ 103094 h 439270"/>
              <a:gd name="connsiteX5" fmla="*/ 327212 w 999564"/>
              <a:gd name="connsiteY5" fmla="*/ 210670 h 439270"/>
              <a:gd name="connsiteX6" fmla="*/ 999564 w 999564"/>
              <a:gd name="connsiteY6" fmla="*/ 210670 h 439270"/>
              <a:gd name="connsiteX7" fmla="*/ 999564 w 999564"/>
              <a:gd name="connsiteY7" fmla="*/ 0 h 439270"/>
              <a:gd name="connsiteX8" fmla="*/ 76200 w 999564"/>
              <a:gd name="connsiteY8" fmla="*/ 0 h 439270"/>
              <a:gd name="connsiteX9" fmla="*/ 76200 w 999564"/>
              <a:gd name="connsiteY9" fmla="*/ 89647 h 439270"/>
              <a:gd name="connsiteX10" fmla="*/ 4482 w 999564"/>
              <a:gd name="connsiteY10" fmla="*/ 89647 h 439270"/>
              <a:gd name="connsiteX11" fmla="*/ 0 w 999564"/>
              <a:gd name="connsiteY11" fmla="*/ 439270 h 43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9564" h="439270">
                <a:moveTo>
                  <a:pt x="0" y="439270"/>
                </a:moveTo>
                <a:lnTo>
                  <a:pt x="0" y="439270"/>
                </a:lnTo>
                <a:lnTo>
                  <a:pt x="255494" y="439270"/>
                </a:lnTo>
                <a:lnTo>
                  <a:pt x="255494" y="103094"/>
                </a:lnTo>
                <a:lnTo>
                  <a:pt x="327212" y="103094"/>
                </a:lnTo>
                <a:lnTo>
                  <a:pt x="327212" y="210670"/>
                </a:lnTo>
                <a:lnTo>
                  <a:pt x="999564" y="210670"/>
                </a:lnTo>
                <a:lnTo>
                  <a:pt x="999564" y="0"/>
                </a:lnTo>
                <a:lnTo>
                  <a:pt x="76200" y="0"/>
                </a:lnTo>
                <a:lnTo>
                  <a:pt x="76200" y="89647"/>
                </a:lnTo>
                <a:lnTo>
                  <a:pt x="4482" y="89647"/>
                </a:lnTo>
                <a:lnTo>
                  <a:pt x="0" y="43927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387788" y="5078506"/>
            <a:ext cx="416859" cy="206188"/>
          </a:xfrm>
          <a:custGeom>
            <a:avLst/>
            <a:gdLst>
              <a:gd name="connsiteX0" fmla="*/ 0 w 416859"/>
              <a:gd name="connsiteY0" fmla="*/ 206188 h 206188"/>
              <a:gd name="connsiteX1" fmla="*/ 416859 w 416859"/>
              <a:gd name="connsiteY1" fmla="*/ 206188 h 206188"/>
              <a:gd name="connsiteX2" fmla="*/ 416859 w 416859"/>
              <a:gd name="connsiteY2" fmla="*/ 0 h 206188"/>
              <a:gd name="connsiteX3" fmla="*/ 0 w 416859"/>
              <a:gd name="connsiteY3" fmla="*/ 0 h 206188"/>
              <a:gd name="connsiteX4" fmla="*/ 0 w 416859"/>
              <a:gd name="connsiteY4" fmla="*/ 206188 h 20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859" h="206188">
                <a:moveTo>
                  <a:pt x="0" y="206188"/>
                </a:moveTo>
                <a:lnTo>
                  <a:pt x="416859" y="206188"/>
                </a:lnTo>
                <a:lnTo>
                  <a:pt x="416859" y="0"/>
                </a:lnTo>
                <a:lnTo>
                  <a:pt x="0" y="0"/>
                </a:lnTo>
                <a:lnTo>
                  <a:pt x="0" y="206188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1165961">
            <a:off x="3081140" y="2864671"/>
            <a:ext cx="423591" cy="883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21272025">
            <a:off x="3017232" y="2790971"/>
            <a:ext cx="5635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000000"/>
                </a:solidFill>
              </a:rPr>
              <a:t>Tevatron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0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</a:t>
            </a:r>
            <a:r>
              <a:rPr lang="en-US" dirty="0" smtClean="0"/>
              <a:t>Status – Siting Considerations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S. Dixon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3" y="779051"/>
            <a:ext cx="7182156" cy="5163783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75161" y="5977302"/>
            <a:ext cx="2342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Site Plan with Possible Future Expansion</a:t>
            </a:r>
            <a:endParaRPr lang="en-US" sz="1000" i="1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b="265"/>
          <a:stretch/>
        </p:blipFill>
        <p:spPr>
          <a:xfrm rot="19260000">
            <a:off x="6811975" y="784766"/>
            <a:ext cx="1892301" cy="2067562"/>
          </a:xfrm>
          <a:prstGeom prst="rect">
            <a:avLst/>
          </a:prstGeo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967849" y="2224766"/>
            <a:ext cx="1947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Existing Utilities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and Services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1469" y="4577092"/>
            <a:ext cx="3641557" cy="160043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solidFill>
                  <a:srgbClr val="C00000"/>
                </a:solidFill>
              </a:rPr>
              <a:t>Accommodating Future Expansion: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00000"/>
                </a:solidFill>
              </a:rPr>
              <a:t>Siting;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00000"/>
                </a:solidFill>
              </a:rPr>
              <a:t>Space in </a:t>
            </a:r>
            <a:r>
              <a:rPr lang="en-US" sz="1400" dirty="0" err="1" smtClean="0">
                <a:solidFill>
                  <a:srgbClr val="C00000"/>
                </a:solidFill>
              </a:rPr>
              <a:t>Linac</a:t>
            </a:r>
            <a:r>
              <a:rPr lang="en-US" sz="1400" dirty="0" smtClean="0">
                <a:solidFill>
                  <a:srgbClr val="C00000"/>
                </a:solidFill>
              </a:rPr>
              <a:t> </a:t>
            </a:r>
            <a:r>
              <a:rPr lang="en-US" sz="1400" dirty="0">
                <a:solidFill>
                  <a:srgbClr val="C00000"/>
                </a:solidFill>
              </a:rPr>
              <a:t>for additional </a:t>
            </a:r>
            <a:r>
              <a:rPr lang="en-US" sz="1400" dirty="0" err="1" smtClean="0">
                <a:solidFill>
                  <a:srgbClr val="C00000"/>
                </a:solidFill>
              </a:rPr>
              <a:t>cryomodules</a:t>
            </a:r>
            <a:r>
              <a:rPr lang="en-US" sz="1400" dirty="0" smtClean="0">
                <a:solidFill>
                  <a:srgbClr val="C00000"/>
                </a:solidFill>
              </a:rPr>
              <a:t>;</a:t>
            </a:r>
            <a:endParaRPr lang="en-US" sz="14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00000"/>
                </a:solidFill>
              </a:rPr>
              <a:t>Stub for </a:t>
            </a:r>
            <a:r>
              <a:rPr lang="en-US" sz="1400" dirty="0" err="1" smtClean="0">
                <a:solidFill>
                  <a:srgbClr val="C00000"/>
                </a:solidFill>
              </a:rPr>
              <a:t>Linac</a:t>
            </a:r>
            <a:r>
              <a:rPr lang="en-US" sz="1400" dirty="0" smtClean="0">
                <a:solidFill>
                  <a:srgbClr val="C00000"/>
                </a:solidFill>
              </a:rPr>
              <a:t> extension;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00000"/>
                </a:solidFill>
              </a:rPr>
              <a:t>Stub for beamline to Muon Campus;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00000"/>
                </a:solidFill>
              </a:rPr>
              <a:t>Location of </a:t>
            </a:r>
            <a:r>
              <a:rPr lang="en-US" sz="1400" dirty="0" err="1" smtClean="0">
                <a:solidFill>
                  <a:srgbClr val="C00000"/>
                </a:solidFill>
              </a:rPr>
              <a:t>Cryoplant</a:t>
            </a:r>
            <a:endParaRPr lang="en-US" sz="1400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00000"/>
                </a:solidFill>
              </a:rPr>
              <a:t>Size of </a:t>
            </a:r>
            <a:r>
              <a:rPr lang="en-US" sz="1400" dirty="0" err="1" smtClean="0">
                <a:solidFill>
                  <a:srgbClr val="C00000"/>
                </a:solidFill>
              </a:rPr>
              <a:t>Linac</a:t>
            </a:r>
            <a:r>
              <a:rPr lang="en-US" sz="1400" dirty="0" smtClean="0">
                <a:solidFill>
                  <a:srgbClr val="C00000"/>
                </a:solidFill>
              </a:rPr>
              <a:t> Enclosure (ongoing)</a:t>
            </a:r>
          </a:p>
        </p:txBody>
      </p:sp>
    </p:spTree>
    <p:extLst>
      <p:ext uri="{BB962C8B-B14F-4D97-AF65-F5344CB8AC3E}">
        <p14:creationId xmlns:p14="http://schemas.microsoft.com/office/powerpoint/2010/main" val="247349768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4169</TotalTime>
  <Words>2283</Words>
  <Application>Microsoft Office PowerPoint</Application>
  <PresentationFormat>On-screen Show (4:3)</PresentationFormat>
  <Paragraphs>604</Paragraphs>
  <Slides>37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ＭＳ Ｐゴシック</vt:lpstr>
      <vt:lpstr>Arial</vt:lpstr>
      <vt:lpstr>Calibri</vt:lpstr>
      <vt:lpstr>Geneva</vt:lpstr>
      <vt:lpstr>Helvetica</vt:lpstr>
      <vt:lpstr>Wingdings</vt:lpstr>
      <vt:lpstr>Fermilab_PPT_090815</vt:lpstr>
      <vt:lpstr>PowerPoint Presentation</vt:lpstr>
      <vt:lpstr>Steve Dixon</vt:lpstr>
      <vt:lpstr>Outline</vt:lpstr>
      <vt:lpstr>Construction Phase Scope of Work</vt:lpstr>
      <vt:lpstr>R&amp;D Phase Goals</vt:lpstr>
      <vt:lpstr>R&amp;D Phase Goals and Status</vt:lpstr>
      <vt:lpstr>Conceptual Design Process</vt:lpstr>
      <vt:lpstr>R&amp;D Status – Overview </vt:lpstr>
      <vt:lpstr>R&amp;D Status – Siting Considerations</vt:lpstr>
      <vt:lpstr>R&amp;D Status</vt:lpstr>
      <vt:lpstr>R&amp;D Status Typical Linac Cross Section</vt:lpstr>
      <vt:lpstr>R&amp;D Status – Linac Plan</vt:lpstr>
      <vt:lpstr>R&amp;D Status – Main Ring/Transport Line</vt:lpstr>
      <vt:lpstr>R&amp;D Status – Transport Line/Booster</vt:lpstr>
      <vt:lpstr>R&amp;D Status – Cryo Plant</vt:lpstr>
      <vt:lpstr>R&amp;D Status – Utility Building</vt:lpstr>
      <vt:lpstr>R&amp;D Status – Support NEPA</vt:lpstr>
      <vt:lpstr>R&amp;D Phase Schedule to Complete</vt:lpstr>
      <vt:lpstr>IIFC Interface</vt:lpstr>
      <vt:lpstr>Summary</vt:lpstr>
      <vt:lpstr>PowerPoint Presentation</vt:lpstr>
      <vt:lpstr>Stakeholders:</vt:lpstr>
      <vt:lpstr>Meeting Minutes (PIP-II-doc-70)</vt:lpstr>
      <vt:lpstr>Drawings (TeamCenter ED0005473)</vt:lpstr>
      <vt:lpstr>Typical Design Basis Sheet</vt:lpstr>
      <vt:lpstr>Preliminary Shielding Considerations</vt:lpstr>
      <vt:lpstr>Cryo Plant</vt:lpstr>
      <vt:lpstr>Cryo Plant</vt:lpstr>
      <vt:lpstr>Cryo Plant Cooling Requirements</vt:lpstr>
      <vt:lpstr>Cryo Plant – Water Quality Requirements</vt:lpstr>
      <vt:lpstr>Cryo Plant – Water Quality Test Stand</vt:lpstr>
      <vt:lpstr>PM vs. CW Considerations</vt:lpstr>
      <vt:lpstr>PM vs. CW Considerations - Cooling</vt:lpstr>
      <vt:lpstr>Cooling Design Approach</vt:lpstr>
      <vt:lpstr>PIP-II Utility Building</vt:lpstr>
      <vt:lpstr>Mechanical Conceptual Design</vt:lpstr>
      <vt:lpstr>MV Electrical Conceptual Design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D. Holmes x3988,3211 05964N</dc:creator>
  <cp:lastModifiedBy>Steven J. Dixon x8501 10086N</cp:lastModifiedBy>
  <cp:revision>119</cp:revision>
  <cp:lastPrinted>2014-01-20T19:40:21Z</cp:lastPrinted>
  <dcterms:created xsi:type="dcterms:W3CDTF">2016-07-25T19:56:26Z</dcterms:created>
  <dcterms:modified xsi:type="dcterms:W3CDTF">2016-11-02T20:51:57Z</dcterms:modified>
</cp:coreProperties>
</file>