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5"/>
  </p:notesMasterIdLst>
  <p:handoutMasterIdLst>
    <p:handoutMasterId r:id="rId26"/>
  </p:handoutMasterIdLst>
  <p:sldIdLst>
    <p:sldId id="294" r:id="rId2"/>
    <p:sldId id="328" r:id="rId3"/>
    <p:sldId id="298" r:id="rId4"/>
    <p:sldId id="323" r:id="rId5"/>
    <p:sldId id="303" r:id="rId6"/>
    <p:sldId id="313" r:id="rId7"/>
    <p:sldId id="324" r:id="rId8"/>
    <p:sldId id="326" r:id="rId9"/>
    <p:sldId id="309" r:id="rId10"/>
    <p:sldId id="314" r:id="rId11"/>
    <p:sldId id="327" r:id="rId12"/>
    <p:sldId id="310" r:id="rId13"/>
    <p:sldId id="311" r:id="rId14"/>
    <p:sldId id="312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0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918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7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9E1-697A-4094-A958-47D9ECA608D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9427-02FB-4BBE-8B95-548E8832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Don Mitchell, PIP-II Project Engineer</a:t>
            </a:r>
            <a:endParaRPr lang="en-US" dirty="0"/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Engineering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 in </a:t>
            </a:r>
            <a:r>
              <a:rPr lang="en-US" dirty="0" smtClean="0"/>
              <a:t>Teamcenter </a:t>
            </a:r>
            <a:r>
              <a:rPr lang="en-US" sz="1600" dirty="0" smtClean="0"/>
              <a:t>cont.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8212"/>
            <a:ext cx="7920044" cy="496664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178070" y="1740908"/>
            <a:ext cx="1863979" cy="3563323"/>
            <a:chOff x="7178070" y="1740908"/>
            <a:chExt cx="1863979" cy="3563323"/>
          </a:xfrm>
        </p:grpSpPr>
        <p:sp>
          <p:nvSpPr>
            <p:cNvPr id="14" name="TextBox 13"/>
            <p:cNvSpPr txBox="1"/>
            <p:nvPr/>
          </p:nvSpPr>
          <p:spPr>
            <a:xfrm>
              <a:off x="7444106" y="1740908"/>
              <a:ext cx="159794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Work Packages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8644" y="4934899"/>
              <a:ext cx="88442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Policies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78070" y="3706824"/>
              <a:ext cx="185499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Quarterly Reports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36414" y="2277555"/>
              <a:ext cx="129665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Links to IIFC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17370" y="4205993"/>
              <a:ext cx="1218978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Optics files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35121" y="3211495"/>
              <a:ext cx="159794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Design Reports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42222" y="2728270"/>
              <a:ext cx="994125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Facilities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3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936" y="906295"/>
            <a:ext cx="8672513" cy="2578894"/>
          </a:xfrm>
        </p:spPr>
        <p:txBody>
          <a:bodyPr/>
          <a:lstStyle/>
          <a:p>
            <a:r>
              <a:rPr lang="en-US" sz="2000" dirty="0" smtClean="0"/>
              <a:t>~86 Functional Requirement Specifications</a:t>
            </a:r>
          </a:p>
          <a:p>
            <a:r>
              <a:rPr lang="en-US" sz="2000" dirty="0" smtClean="0"/>
              <a:t>~25 Technical Requirement Specifications</a:t>
            </a:r>
          </a:p>
          <a:p>
            <a:r>
              <a:rPr lang="en-US" sz="2000" dirty="0" smtClean="0"/>
              <a:t>Risk Assessments for all design items</a:t>
            </a:r>
          </a:p>
          <a:p>
            <a:r>
              <a:rPr lang="en-US" sz="2000" dirty="0" smtClean="0"/>
              <a:t>Supporting design documentation</a:t>
            </a:r>
          </a:p>
          <a:p>
            <a:pPr lvl="1"/>
            <a:r>
              <a:rPr lang="en-US" sz="2000" dirty="0" smtClean="0"/>
              <a:t>In Teamcenter</a:t>
            </a:r>
          </a:p>
          <a:p>
            <a:pPr lvl="1"/>
            <a:r>
              <a:rPr lang="en-US" sz="2000" dirty="0" smtClean="0"/>
              <a:t>URL links to external data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03" y="1285875"/>
            <a:ext cx="6523962" cy="476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95" y="1684572"/>
            <a:ext cx="6501832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743" y="963620"/>
            <a:ext cx="2731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Document structure </a:t>
            </a:r>
            <a:r>
              <a:rPr lang="en-US" sz="1800" dirty="0" smtClean="0"/>
              <a:t>contains the project’s work packages (EPDMs).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The data is Live and can be edited at any time.</a:t>
            </a:r>
          </a:p>
          <a:p>
            <a:endParaRPr lang="en-US" sz="1800" dirty="0"/>
          </a:p>
          <a:p>
            <a:r>
              <a:rPr lang="en-US" sz="1800" dirty="0"/>
              <a:t>It can </a:t>
            </a:r>
            <a:r>
              <a:rPr lang="en-US" sz="1800" dirty="0" smtClean="0"/>
              <a:t>be </a:t>
            </a:r>
            <a:r>
              <a:rPr lang="en-US" sz="1800" dirty="0"/>
              <a:t>released and revised for document control.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14" y="203763"/>
            <a:ext cx="4512040" cy="30444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14" y="200985"/>
            <a:ext cx="4512040" cy="582133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463915" y="244829"/>
            <a:ext cx="3380281" cy="765838"/>
            <a:chOff x="5463915" y="244829"/>
            <a:chExt cx="3380281" cy="765838"/>
          </a:xfrm>
        </p:grpSpPr>
        <p:sp>
          <p:nvSpPr>
            <p:cNvPr id="11" name="TextBox 10"/>
            <p:cNvSpPr txBox="1"/>
            <p:nvPr/>
          </p:nvSpPr>
          <p:spPr>
            <a:xfrm>
              <a:off x="6213423" y="244829"/>
              <a:ext cx="263077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Expanding the LINAC Item</a:t>
              </a:r>
              <a:endParaRPr lang="en-US" sz="1800" dirty="0"/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5463915" y="429495"/>
              <a:ext cx="749508" cy="5811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385810" y="1034323"/>
            <a:ext cx="2647254" cy="4452078"/>
            <a:chOff x="6385810" y="1034323"/>
            <a:chExt cx="2647254" cy="4452078"/>
          </a:xfrm>
        </p:grpSpPr>
        <p:sp>
          <p:nvSpPr>
            <p:cNvPr id="16" name="Right Brace 15"/>
            <p:cNvSpPr/>
            <p:nvPr/>
          </p:nvSpPr>
          <p:spPr>
            <a:xfrm>
              <a:off x="6385810" y="1034323"/>
              <a:ext cx="1049311" cy="445207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5121" y="3075696"/>
              <a:ext cx="159794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Work Packages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3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85" y="934026"/>
            <a:ext cx="2432073" cy="383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Select any item of interest and quickly send it to</a:t>
            </a:r>
            <a:br>
              <a:rPr lang="en-US" sz="1800" dirty="0"/>
            </a:br>
            <a:r>
              <a:rPr lang="en-US" sz="1800" i="1" dirty="0"/>
              <a:t>My Teamcenter </a:t>
            </a:r>
            <a:r>
              <a:rPr lang="en-US" sz="1800" dirty="0"/>
              <a:t>to access the datasets.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You only need to remember the Top Level document in your </a:t>
            </a:r>
            <a:r>
              <a:rPr lang="en-US" sz="1800" dirty="0" smtClean="0"/>
              <a:t>project </a:t>
            </a:r>
            <a:r>
              <a:rPr lang="en-US" sz="1800" dirty="0"/>
              <a:t>to have direct access to all of the project documentation and CAD </a:t>
            </a:r>
            <a:r>
              <a:rPr lang="en-US" sz="1800" dirty="0" smtClean="0"/>
              <a:t>data!</a:t>
            </a:r>
            <a:endParaRPr lang="en-US" sz="1800" dirty="0"/>
          </a:p>
        </p:txBody>
      </p:sp>
      <p:pic>
        <p:nvPicPr>
          <p:cNvPr id="8" name="Picture 3" descr="C:\temp\screenshot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32" y="239843"/>
            <a:ext cx="6194406" cy="544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 descr="C:\temp\screenshot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" y="150390"/>
            <a:ext cx="7967223" cy="246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032" y="2727104"/>
            <a:ext cx="618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Double-Click on the Excel dataset to launch it into Excel.</a:t>
            </a:r>
          </a:p>
        </p:txBody>
      </p:sp>
      <p:pic>
        <p:nvPicPr>
          <p:cNvPr id="9" name="Picture 3" descr="C:\temp\screenshot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0" y="3220915"/>
            <a:ext cx="7450062" cy="28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74" y="89942"/>
            <a:ext cx="6960102" cy="61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0" y="136715"/>
            <a:ext cx="7202494" cy="5035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758" y="5299772"/>
            <a:ext cx="7929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Cradle-to-grave documentation that satisfies the intent of the Fermilab engineering policies for both R&amp;D and Construction phases of PIP-II.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733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51628"/>
            <a:ext cx="8672513" cy="5324319"/>
          </a:xfrm>
        </p:spPr>
        <p:txBody>
          <a:bodyPr/>
          <a:lstStyle/>
          <a:p>
            <a:r>
              <a:rPr lang="en-US" dirty="0" smtClean="0"/>
              <a:t>Types of Reviews</a:t>
            </a:r>
          </a:p>
          <a:p>
            <a:pPr lvl="1"/>
            <a:r>
              <a:rPr lang="en-US" dirty="0" smtClean="0"/>
              <a:t>Preliminary Design Review</a:t>
            </a:r>
          </a:p>
          <a:p>
            <a:pPr lvl="1"/>
            <a:r>
              <a:rPr lang="en-US" dirty="0" smtClean="0"/>
              <a:t>Final Design Review</a:t>
            </a:r>
          </a:p>
          <a:p>
            <a:pPr lvl="1"/>
            <a:r>
              <a:rPr lang="en-US" dirty="0" smtClean="0"/>
              <a:t>Safety Review</a:t>
            </a:r>
          </a:p>
          <a:p>
            <a:pPr lvl="1"/>
            <a:r>
              <a:rPr lang="en-US" dirty="0" smtClean="0"/>
              <a:t>Operational Readiness Clearance</a:t>
            </a:r>
          </a:p>
          <a:p>
            <a:r>
              <a:rPr lang="en-US" dirty="0" smtClean="0"/>
              <a:t>Frequency of Reviews</a:t>
            </a:r>
          </a:p>
          <a:p>
            <a:pPr lvl="1"/>
            <a:r>
              <a:rPr lang="en-US" dirty="0" smtClean="0"/>
              <a:t>As part of the design/engineering process</a:t>
            </a:r>
          </a:p>
          <a:p>
            <a:pPr lvl="1"/>
            <a:r>
              <a:rPr lang="en-US" dirty="0" smtClean="0"/>
              <a:t>Booked in advance according to the delivery schedule</a:t>
            </a:r>
          </a:p>
          <a:p>
            <a:r>
              <a:rPr lang="en-US" dirty="0" smtClean="0"/>
              <a:t>Components of the review</a:t>
            </a:r>
          </a:p>
          <a:p>
            <a:pPr lvl="1"/>
            <a:r>
              <a:rPr lang="en-US" dirty="0" smtClean="0"/>
              <a:t>Charge is written</a:t>
            </a:r>
          </a:p>
          <a:p>
            <a:pPr lvl="1"/>
            <a:r>
              <a:rPr lang="en-US" dirty="0" smtClean="0"/>
              <a:t>Committee is formed</a:t>
            </a:r>
          </a:p>
          <a:p>
            <a:pPr lvl="1"/>
            <a:r>
              <a:rPr lang="en-US" dirty="0" smtClean="0"/>
              <a:t>Supporting documentation is collected</a:t>
            </a:r>
          </a:p>
          <a:p>
            <a:pPr lvl="1"/>
            <a:r>
              <a:rPr lang="en-US" dirty="0" smtClean="0"/>
              <a:t>Report with action items is prepared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Reviews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3066"/>
            <a:ext cx="6324600" cy="4772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570" y="93999"/>
            <a:ext cx="2634521" cy="759232"/>
          </a:xfrm>
        </p:spPr>
        <p:txBody>
          <a:bodyPr/>
          <a:lstStyle/>
          <a:p>
            <a:r>
              <a:rPr lang="en-US" dirty="0" smtClean="0"/>
              <a:t>Design Review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93" y="49029"/>
            <a:ext cx="4605874" cy="436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292308"/>
            <a:ext cx="5144923" cy="508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606" y="623969"/>
            <a:ext cx="5144923" cy="507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083" y="1568032"/>
            <a:ext cx="5022381" cy="304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4973" y="1901155"/>
            <a:ext cx="4894757" cy="401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491" y="2065383"/>
            <a:ext cx="4786909" cy="413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14387"/>
            <a:ext cx="8672513" cy="6103574"/>
          </a:xfrm>
        </p:spPr>
        <p:txBody>
          <a:bodyPr/>
          <a:lstStyle/>
          <a:p>
            <a:r>
              <a:rPr lang="en-US" sz="2000" dirty="0" smtClean="0"/>
              <a:t>Collaborative effort by:</a:t>
            </a:r>
          </a:p>
          <a:p>
            <a:pPr lvl="1"/>
            <a:r>
              <a:rPr lang="en-US" sz="2000" dirty="0"/>
              <a:t>IIFC: </a:t>
            </a:r>
            <a:r>
              <a:rPr lang="en-US" sz="2000" u="sng" dirty="0"/>
              <a:t>I</a:t>
            </a:r>
            <a:r>
              <a:rPr lang="en-US" sz="2000" dirty="0"/>
              <a:t>ndian </a:t>
            </a:r>
            <a:r>
              <a:rPr lang="en-US" sz="2000" u="sng" dirty="0"/>
              <a:t>I</a:t>
            </a:r>
            <a:r>
              <a:rPr lang="en-US" sz="2000" dirty="0"/>
              <a:t>nstitutions and </a:t>
            </a:r>
            <a:r>
              <a:rPr lang="en-US" sz="2000" u="sng" dirty="0"/>
              <a:t>F</a:t>
            </a:r>
            <a:r>
              <a:rPr lang="en-US" sz="2000" dirty="0"/>
              <a:t>ermilab </a:t>
            </a:r>
            <a:r>
              <a:rPr lang="en-US" sz="2000" u="sng" dirty="0"/>
              <a:t>C</a:t>
            </a:r>
            <a:r>
              <a:rPr lang="en-US" sz="2000" dirty="0"/>
              <a:t>ollaboration</a:t>
            </a:r>
            <a:endParaRPr lang="en-US" sz="2000" dirty="0" smtClean="0"/>
          </a:p>
          <a:p>
            <a:pPr lvl="2"/>
            <a:r>
              <a:rPr lang="en-US" sz="1800" dirty="0" smtClean="0"/>
              <a:t>FNAL, BARC, IUAC, RRCAT, VECC</a:t>
            </a:r>
          </a:p>
          <a:p>
            <a:pPr lvl="1"/>
            <a:r>
              <a:rPr lang="en-US" sz="2000" dirty="0" smtClean="0"/>
              <a:t>European Institutions</a:t>
            </a:r>
          </a:p>
          <a:p>
            <a:pPr lvl="2"/>
            <a:r>
              <a:rPr lang="en-US" sz="1800" dirty="0" smtClean="0"/>
              <a:t>INFN</a:t>
            </a:r>
          </a:p>
          <a:p>
            <a:pPr lvl="2"/>
            <a:r>
              <a:rPr lang="en-US" sz="1800" dirty="0" smtClean="0"/>
              <a:t>STFC – Daresbury</a:t>
            </a:r>
          </a:p>
          <a:p>
            <a:r>
              <a:rPr lang="en-US" sz="2000" dirty="0" smtClean="0"/>
              <a:t>Collaborating on:</a:t>
            </a:r>
          </a:p>
          <a:p>
            <a:pPr lvl="1"/>
            <a:r>
              <a:rPr lang="en-US" sz="2000" dirty="0" smtClean="0"/>
              <a:t>Cavities, Cryomodules, Tuners, Couplers, LLRF, Interlocks,</a:t>
            </a:r>
            <a:br>
              <a:rPr lang="en-US" sz="2000" dirty="0" smtClean="0"/>
            </a:br>
            <a:r>
              <a:rPr lang="en-US" sz="2000" dirty="0" smtClean="0"/>
              <a:t>Test stands, SC Magnets, RT Magnets, Amplifiers</a:t>
            </a:r>
          </a:p>
          <a:p>
            <a:pPr lvl="1"/>
            <a:r>
              <a:rPr lang="en-US" sz="2000" dirty="0" smtClean="0"/>
              <a:t>Authoring data “jointly” with Fermilab staff</a:t>
            </a:r>
          </a:p>
          <a:p>
            <a:pPr lvl="1"/>
            <a:r>
              <a:rPr lang="en-US" sz="2000" dirty="0" smtClean="0"/>
              <a:t>Reviews:</a:t>
            </a:r>
          </a:p>
          <a:p>
            <a:pPr lvl="2"/>
            <a:r>
              <a:rPr lang="en-US" sz="1800" dirty="0" smtClean="0"/>
              <a:t>Cavities: HB650, LB650 RF design, SSR1, 650 MHz Helium Vessel</a:t>
            </a:r>
          </a:p>
          <a:p>
            <a:pPr lvl="2"/>
            <a:r>
              <a:rPr lang="en-US" sz="1800" dirty="0" smtClean="0"/>
              <a:t>325 MHz Coupler</a:t>
            </a:r>
          </a:p>
          <a:p>
            <a:pPr lvl="2"/>
            <a:r>
              <a:rPr lang="en-US" sz="1800" dirty="0" smtClean="0"/>
              <a:t>Tuners: SSR1, HB/LB650</a:t>
            </a:r>
          </a:p>
          <a:p>
            <a:pPr lvl="2"/>
            <a:r>
              <a:rPr lang="en-US" sz="1800" dirty="0" smtClean="0"/>
              <a:t>Scheduled: SSR2 Cavity, 650 Coupler, SSR1 Cavity String, LB650 Cavity Mechanical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Project Engineer</a:t>
            </a:r>
            <a:endParaRPr lang="en-US" dirty="0"/>
          </a:p>
          <a:p>
            <a:r>
              <a:rPr lang="en-US" dirty="0" smtClean="0"/>
              <a:t>21 years at Fermilab</a:t>
            </a:r>
          </a:p>
          <a:p>
            <a:pPr lvl="1"/>
            <a:r>
              <a:rPr lang="en-US" dirty="0" smtClean="0"/>
              <a:t>Superconducting magnet R&amp;D</a:t>
            </a:r>
          </a:p>
          <a:p>
            <a:pPr lvl="1"/>
            <a:r>
              <a:rPr lang="en-US" dirty="0" smtClean="0"/>
              <a:t>SRF cavities and Cryomodule development</a:t>
            </a:r>
          </a:p>
          <a:p>
            <a:pPr lvl="1"/>
            <a:r>
              <a:rPr lang="en-US" dirty="0" smtClean="0"/>
              <a:t>5 Years managing TD Design &amp; Drafting department</a:t>
            </a:r>
          </a:p>
          <a:p>
            <a:pPr lvl="1"/>
            <a:r>
              <a:rPr lang="en-US" dirty="0" smtClean="0"/>
              <a:t>Resident expert with Teamcenter, NX, Office Integration</a:t>
            </a:r>
          </a:p>
          <a:p>
            <a:pPr lvl="1"/>
            <a:r>
              <a:rPr lang="en-US" dirty="0" smtClean="0"/>
              <a:t>Teamcenter trainer</a:t>
            </a:r>
          </a:p>
          <a:p>
            <a:pPr lvl="1"/>
            <a:r>
              <a:rPr lang="en-US" dirty="0" smtClean="0"/>
              <a:t>International Collaboration</a:t>
            </a:r>
          </a:p>
          <a:p>
            <a:pPr lvl="2"/>
            <a:r>
              <a:rPr lang="en-US" dirty="0" smtClean="0"/>
              <a:t>DESY XFEL</a:t>
            </a:r>
          </a:p>
          <a:p>
            <a:pPr lvl="2"/>
            <a:r>
              <a:rPr lang="en-US" dirty="0" smtClean="0"/>
              <a:t>ILC</a:t>
            </a:r>
          </a:p>
          <a:p>
            <a:pPr lvl="2"/>
            <a:r>
              <a:rPr lang="en-US" dirty="0" smtClean="0"/>
              <a:t>PIP-II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 Mitchell, P.E.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59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9307"/>
            <a:ext cx="8686800" cy="427877"/>
          </a:xfrm>
        </p:spPr>
        <p:txBody>
          <a:bodyPr/>
          <a:lstStyle/>
          <a:p>
            <a:r>
              <a:rPr lang="en-US" dirty="0" smtClean="0"/>
              <a:t>IIFC Data Sharing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2" y="686119"/>
            <a:ext cx="6963432" cy="538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6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IIFC Documentation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" y="885825"/>
            <a:ext cx="7073580" cy="415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00" y="1176727"/>
            <a:ext cx="5896600" cy="498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8" y="885825"/>
            <a:ext cx="8921638" cy="47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79526"/>
            <a:ext cx="8672513" cy="5557266"/>
          </a:xfrm>
        </p:spPr>
        <p:txBody>
          <a:bodyPr/>
          <a:lstStyle/>
          <a:p>
            <a:r>
              <a:rPr lang="en-US" sz="2100" dirty="0" smtClean="0"/>
              <a:t>Project documentation is being managed per Fermilab’s policies and guidelines and is accessible to all collaborators.</a:t>
            </a:r>
          </a:p>
          <a:p>
            <a:r>
              <a:rPr lang="en-US" sz="2100" dirty="0" smtClean="0"/>
              <a:t>The DAE/DOE collaboration (IIFC) is progressing positively with DAE and Fermilab engineers and scientists working closely together to accomplish all stated objectives.</a:t>
            </a:r>
          </a:p>
          <a:p>
            <a:r>
              <a:rPr lang="en-US" sz="2100" dirty="0" smtClean="0"/>
              <a:t>Fermilab is coordinating with European institutions to collaborate on cavity and cryomodule deliverables.</a:t>
            </a:r>
          </a:p>
          <a:p>
            <a:r>
              <a:rPr lang="en-US" sz="2100" dirty="0" smtClean="0"/>
              <a:t>Policies and procedures for document management are in place to provide document sharing among all collaborators.</a:t>
            </a:r>
          </a:p>
          <a:p>
            <a:r>
              <a:rPr lang="en-US" sz="2100" dirty="0" smtClean="0"/>
              <a:t>Commercial software at Fermilab is being utilized to allow controlled access to all project data. (Teamcenter and SharePoint)</a:t>
            </a:r>
          </a:p>
          <a:p>
            <a:r>
              <a:rPr lang="en-US" sz="2100" dirty="0" smtClean="0"/>
              <a:t>DAE is developing their own EDMS and is working with Fermilab to resolve outstanding IT issues.</a:t>
            </a:r>
          </a:p>
          <a:p>
            <a:r>
              <a:rPr lang="en-US" sz="2100" dirty="0" smtClean="0"/>
              <a:t>A list of documentation with realistic delivery dates has been established for all IIFC deliverables.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532151" y="6504213"/>
            <a:ext cx="880044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11/15/2016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107078">
            <a:off x="2822798" y="4185089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egoe Script" panose="020B0504020000000003" pitchFamily="34" charset="0"/>
              </a:rPr>
              <a:t>Thanks for your attention,</a:t>
            </a:r>
          </a:p>
          <a:p>
            <a:endParaRPr lang="en-US" sz="2800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Don  -  dmitchel@fnal.gov</a:t>
            </a:r>
            <a:endParaRPr lang="en-US" sz="2800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64358"/>
          </a:xfrm>
        </p:spPr>
        <p:txBody>
          <a:bodyPr/>
          <a:lstStyle/>
          <a:p>
            <a:r>
              <a:rPr lang="en-US" dirty="0" smtClean="0"/>
              <a:t>Engineering Goals</a:t>
            </a:r>
          </a:p>
          <a:p>
            <a:r>
              <a:rPr lang="en-US" dirty="0" smtClean="0"/>
              <a:t>Documentation Management</a:t>
            </a:r>
          </a:p>
          <a:p>
            <a:r>
              <a:rPr lang="en-US" dirty="0" smtClean="0"/>
              <a:t>Project Organization</a:t>
            </a:r>
          </a:p>
          <a:p>
            <a:r>
              <a:rPr lang="en-US" dirty="0" smtClean="0"/>
              <a:t>Reviews</a:t>
            </a:r>
          </a:p>
          <a:p>
            <a:r>
              <a:rPr lang="en-US" dirty="0" smtClean="0"/>
              <a:t>IIFC Data Sharing</a:t>
            </a:r>
          </a:p>
          <a:p>
            <a:r>
              <a:rPr lang="en-US" dirty="0" smtClean="0"/>
              <a:t>IIFC Documentation Deliverables and Dates</a:t>
            </a:r>
          </a:p>
          <a:p>
            <a:endParaRPr lang="en-US" dirty="0"/>
          </a:p>
          <a:p>
            <a:r>
              <a:rPr lang="en-US" dirty="0" smtClean="0"/>
              <a:t>Addresses </a:t>
            </a:r>
            <a:r>
              <a:rPr lang="en-US" dirty="0"/>
              <a:t> </a:t>
            </a:r>
            <a:r>
              <a:rPr lang="en-US" dirty="0" smtClean="0"/>
              <a:t>                        :</a:t>
            </a:r>
          </a:p>
          <a:p>
            <a:pPr lvl="1"/>
            <a:r>
              <a:rPr lang="en-US" dirty="0" smtClean="0"/>
              <a:t>India </a:t>
            </a:r>
            <a:r>
              <a:rPr lang="en-US" dirty="0"/>
              <a:t>Institutions and Fermilab Collaboration (IIFC): Is the collaboration </a:t>
            </a:r>
            <a:r>
              <a:rPr lang="en-US" dirty="0" smtClean="0"/>
              <a:t>proceeding satisfactorily </a:t>
            </a:r>
            <a:r>
              <a:rPr lang="en-US" dirty="0"/>
              <a:t>towards meeting the goals outlined in the Joint R&amp;D document? Will the deliverables outlined in the Joint R&amp;D document position India for a successful contribution to the PIP-II construction phase?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Don Mitchell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9981" y="403338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#6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51630"/>
            <a:ext cx="8672513" cy="5744042"/>
          </a:xfrm>
        </p:spPr>
        <p:txBody>
          <a:bodyPr/>
          <a:lstStyle/>
          <a:p>
            <a:r>
              <a:rPr lang="en-US" sz="2100" dirty="0"/>
              <a:t>Adherence to Fermilab standards</a:t>
            </a:r>
          </a:p>
          <a:p>
            <a:pPr lvl="1"/>
            <a:r>
              <a:rPr lang="en-US" sz="2100" dirty="0"/>
              <a:t>Engineering Work Procedures Policy</a:t>
            </a:r>
          </a:p>
          <a:p>
            <a:pPr lvl="1"/>
            <a:r>
              <a:rPr lang="en-US" sz="2100" dirty="0"/>
              <a:t>Fermi Engineering Manual</a:t>
            </a:r>
          </a:p>
          <a:p>
            <a:pPr lvl="1"/>
            <a:r>
              <a:rPr lang="en-US" sz="2100" dirty="0"/>
              <a:t>FESHM Chapters</a:t>
            </a:r>
          </a:p>
          <a:p>
            <a:pPr lvl="1"/>
            <a:r>
              <a:rPr lang="en-US" sz="2100" dirty="0"/>
              <a:t>Computer </a:t>
            </a:r>
            <a:r>
              <a:rPr lang="en-US" sz="2100" dirty="0" smtClean="0"/>
              <a:t>security</a:t>
            </a:r>
          </a:p>
          <a:p>
            <a:r>
              <a:rPr lang="en-US" sz="2100" dirty="0"/>
              <a:t>Integration of FNAL and DAE </a:t>
            </a:r>
            <a:r>
              <a:rPr lang="en-US" sz="2100" dirty="0" smtClean="0"/>
              <a:t>efforts</a:t>
            </a:r>
            <a:endParaRPr lang="en-US" sz="2100" dirty="0"/>
          </a:p>
          <a:p>
            <a:r>
              <a:rPr lang="en-US" sz="2100" dirty="0" smtClean="0"/>
              <a:t>Controlled and organized documentation</a:t>
            </a:r>
          </a:p>
          <a:p>
            <a:pPr lvl="1"/>
            <a:r>
              <a:rPr lang="en-US" sz="2100" dirty="0" smtClean="0"/>
              <a:t>Project management documents</a:t>
            </a:r>
          </a:p>
          <a:p>
            <a:pPr lvl="1"/>
            <a:r>
              <a:rPr lang="en-US" sz="2100" dirty="0" smtClean="0"/>
              <a:t>Revision-controlled documents</a:t>
            </a:r>
          </a:p>
          <a:p>
            <a:pPr lvl="1"/>
            <a:r>
              <a:rPr lang="en-US" sz="2100" dirty="0"/>
              <a:t>Non </a:t>
            </a:r>
            <a:r>
              <a:rPr lang="en-US" sz="2100" dirty="0" smtClean="0"/>
              <a:t>revision-controlled documents</a:t>
            </a:r>
          </a:p>
          <a:p>
            <a:r>
              <a:rPr lang="en-US" sz="2100" dirty="0" smtClean="0"/>
              <a:t>Controlled access</a:t>
            </a:r>
          </a:p>
          <a:p>
            <a:pPr lvl="1"/>
            <a:r>
              <a:rPr lang="en-US" sz="2100" dirty="0" smtClean="0"/>
              <a:t>Via User accounts</a:t>
            </a:r>
          </a:p>
          <a:p>
            <a:pPr lvl="1"/>
            <a:r>
              <a:rPr lang="en-US" sz="2100" dirty="0" smtClean="0"/>
              <a:t>Accessible to all collaborators</a:t>
            </a:r>
          </a:p>
          <a:p>
            <a:pPr lvl="1"/>
            <a:r>
              <a:rPr lang="en-US" sz="2100" dirty="0" smtClean="0"/>
              <a:t>Search, Author, Edit, Release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217" y="522696"/>
            <a:ext cx="2026566" cy="274109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9" y="3501231"/>
            <a:ext cx="2287073" cy="248219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838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29"/>
            <a:ext cx="8672513" cy="5706565"/>
          </a:xfrm>
        </p:spPr>
        <p:txBody>
          <a:bodyPr/>
          <a:lstStyle/>
          <a:p>
            <a:r>
              <a:rPr lang="en-US" dirty="0" err="1" smtClean="0"/>
              <a:t>Docdb</a:t>
            </a:r>
            <a:endParaRPr lang="en-US" dirty="0" smtClean="0"/>
          </a:p>
          <a:p>
            <a:pPr lvl="1"/>
            <a:r>
              <a:rPr lang="en-US" dirty="0" smtClean="0"/>
              <a:t>Scientific publications</a:t>
            </a:r>
          </a:p>
          <a:p>
            <a:pPr lvl="1"/>
            <a:r>
              <a:rPr lang="en-US" dirty="0" smtClean="0"/>
              <a:t>PIP-II department presentations and reviews</a:t>
            </a:r>
          </a:p>
          <a:p>
            <a:pPr lvl="1"/>
            <a:r>
              <a:rPr lang="en-US" dirty="0" smtClean="0"/>
              <a:t>Management reports to FNAL and DOE</a:t>
            </a:r>
          </a:p>
          <a:p>
            <a:r>
              <a:rPr lang="en-US" dirty="0" smtClean="0"/>
              <a:t>SharePoint</a:t>
            </a:r>
          </a:p>
          <a:p>
            <a:pPr lvl="1"/>
            <a:r>
              <a:rPr lang="en-US" dirty="0" smtClean="0"/>
              <a:t>General documents (non revision-controlled)</a:t>
            </a:r>
          </a:p>
          <a:p>
            <a:pPr lvl="1"/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IIFC agreements and schedules</a:t>
            </a:r>
          </a:p>
          <a:p>
            <a:r>
              <a:rPr lang="en-US" dirty="0" smtClean="0"/>
              <a:t>Teamcenter</a:t>
            </a:r>
          </a:p>
          <a:p>
            <a:pPr lvl="1"/>
            <a:r>
              <a:rPr lang="en-US" dirty="0" smtClean="0"/>
              <a:t>Revision-controlled engineering documents (FRS, TRS, etc.)</a:t>
            </a:r>
          </a:p>
          <a:p>
            <a:pPr lvl="1"/>
            <a:r>
              <a:rPr lang="en-US" dirty="0" smtClean="0"/>
              <a:t>3-D / 2-D CAD</a:t>
            </a:r>
          </a:p>
          <a:p>
            <a:pPr lvl="1"/>
            <a:r>
              <a:rPr lang="en-US" dirty="0" smtClean="0"/>
              <a:t>Design reviews</a:t>
            </a:r>
          </a:p>
          <a:p>
            <a:pPr lvl="1"/>
            <a:r>
              <a:rPr lang="en-US" dirty="0" smtClean="0"/>
              <a:t>And more…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92" y="2311165"/>
            <a:ext cx="5621311" cy="388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8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SharePoint 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" y="1323109"/>
            <a:ext cx="9002380" cy="49577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52500" y="770706"/>
            <a:ext cx="8120690" cy="1378134"/>
            <a:chOff x="952500" y="770706"/>
            <a:chExt cx="8120690" cy="13781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4139" y="770706"/>
              <a:ext cx="7849051" cy="115715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52500" y="2004060"/>
              <a:ext cx="4488180" cy="14478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7266" y="1098195"/>
              <a:ext cx="7529435" cy="3483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952500" y="1446551"/>
              <a:ext cx="354766" cy="552403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440680" y="1446551"/>
              <a:ext cx="3396021" cy="702289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3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9" y="950556"/>
            <a:ext cx="2842605" cy="2359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5" y="3660346"/>
            <a:ext cx="2347550" cy="234755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517866" y="1911725"/>
            <a:ext cx="5222975" cy="3301075"/>
            <a:chOff x="3357154" y="1396438"/>
            <a:chExt cx="6963967" cy="4401433"/>
          </a:xfrm>
        </p:grpSpPr>
        <p:cxnSp>
          <p:nvCxnSpPr>
            <p:cNvPr id="15" name="Curved Connector 14"/>
            <p:cNvCxnSpPr/>
            <p:nvPr/>
          </p:nvCxnSpPr>
          <p:spPr>
            <a:xfrm>
              <a:off x="3357154" y="1649849"/>
              <a:ext cx="6963967" cy="3528438"/>
            </a:xfrm>
            <a:prstGeom prst="curvedConnector3">
              <a:avLst>
                <a:gd name="adj1" fmla="val 17924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>
              <a:off x="3357154" y="1649849"/>
              <a:ext cx="6963967" cy="3528438"/>
            </a:xfrm>
            <a:prstGeom prst="curvedConnector3">
              <a:avLst>
                <a:gd name="adj1" fmla="val 64819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848" y="1396438"/>
              <a:ext cx="1907936" cy="15250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91" y="3305184"/>
              <a:ext cx="3757820" cy="2492687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96434" y="3544116"/>
            <a:ext cx="3417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All processing performed at Fermilab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World-wide internet access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Keyboard and mouse commands are sent to Fermilab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Screen display is sent to remote location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No file transfers are required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Good for Mac, PC, </a:t>
            </a:r>
            <a:r>
              <a:rPr lang="en-US" sz="1800" dirty="0" smtClean="0"/>
              <a:t>and </a:t>
            </a:r>
            <a:r>
              <a:rPr lang="en-US" sz="1800" dirty="0"/>
              <a:t>LINUX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517865" y="989605"/>
            <a:ext cx="6626135" cy="4015683"/>
            <a:chOff x="3357154" y="-175957"/>
            <a:chExt cx="8834846" cy="535424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827" y="-175957"/>
              <a:ext cx="3967173" cy="3727490"/>
            </a:xfrm>
            <a:prstGeom prst="rect">
              <a:avLst/>
            </a:prstGeom>
          </p:spPr>
        </p:pic>
        <p:cxnSp>
          <p:nvCxnSpPr>
            <p:cNvPr id="27" name="Curved Connector 26"/>
            <p:cNvCxnSpPr/>
            <p:nvPr/>
          </p:nvCxnSpPr>
          <p:spPr>
            <a:xfrm rot="10800000" flipV="1">
              <a:off x="3357154" y="795682"/>
              <a:ext cx="5865504" cy="522685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0321121" y="2644877"/>
              <a:ext cx="1362872" cy="253341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878529" y="2644877"/>
              <a:ext cx="1442592" cy="253341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38" y="4823004"/>
            <a:ext cx="1559810" cy="1166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 Teamcenter as a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Organization in Teamcenter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7200" y="766760"/>
            <a:ext cx="3976200" cy="5132588"/>
            <a:chOff x="367200" y="838200"/>
            <a:chExt cx="3976200" cy="513258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"/>
            <a:stretch/>
          </p:blipFill>
          <p:spPr bwMode="auto">
            <a:xfrm>
              <a:off x="367200" y="838200"/>
              <a:ext cx="3976200" cy="5132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23874" y="1752600"/>
              <a:ext cx="166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Documentation Packages</a:t>
              </a:r>
              <a:endPara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86800" y="768148"/>
            <a:ext cx="3976200" cy="5541000"/>
            <a:chOff x="4786800" y="839588"/>
            <a:chExt cx="3976200" cy="5541000"/>
          </a:xfrm>
        </p:grpSpPr>
        <p:grpSp>
          <p:nvGrpSpPr>
            <p:cNvPr id="23" name="Group 22"/>
            <p:cNvGrpSpPr/>
            <p:nvPr/>
          </p:nvGrpSpPr>
          <p:grpSpPr>
            <a:xfrm>
              <a:off x="4786800" y="839588"/>
              <a:ext cx="3976200" cy="5541000"/>
              <a:chOff x="4786800" y="1143000"/>
              <a:chExt cx="3976200" cy="5541000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5"/>
              <a:stretch/>
            </p:blipFill>
            <p:spPr bwMode="auto">
              <a:xfrm>
                <a:off x="4786800" y="1143000"/>
                <a:ext cx="3976200" cy="5132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2500" y="1226400"/>
                <a:ext cx="1165519" cy="1047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3738" y="2498100"/>
                <a:ext cx="76304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2558" y="3407400"/>
                <a:ext cx="76304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1600" y="4296000"/>
                <a:ext cx="76304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400" y="4310400"/>
                <a:ext cx="76304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4314600"/>
                <a:ext cx="76304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3758" y="4296000"/>
                <a:ext cx="76304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1600" y="5181600"/>
                <a:ext cx="76304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8800" y="5998200"/>
                <a:ext cx="763042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5244000" y="1752600"/>
              <a:ext cx="130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EPDM Checklists</a:t>
              </a:r>
              <a:endPara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859442" y="4717908"/>
            <a:ext cx="272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Each Document Package is actually a link to the documentation checklist.</a:t>
            </a:r>
            <a:br>
              <a:rPr lang="en-US" sz="14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</a:br>
            <a:endParaRPr lang="en-US" sz="1400" dirty="0" smtClean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Q</a:t>
            </a:r>
            <a:r>
              <a:rPr lang="en-US" sz="1400" dirty="0" smtClean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uick access to </a:t>
            </a:r>
            <a:r>
              <a:rPr lang="en-US" sz="1400" u="sng" dirty="0" smtClean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all</a:t>
            </a:r>
            <a:r>
              <a:rPr lang="en-US" sz="1400" dirty="0" smtClean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 documents!</a:t>
            </a:r>
            <a:endParaRPr lang="en-US" sz="1400" dirty="0">
              <a:solidFill>
                <a:srgbClr val="00B0F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0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 in Teamcenter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5" descr="C:\temp\screenshot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0" y="2006273"/>
            <a:ext cx="4155830" cy="376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temp\screenshot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2" y="1005253"/>
            <a:ext cx="3569014" cy="294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60166" y="1448021"/>
            <a:ext cx="3813413" cy="369332"/>
            <a:chOff x="2160166" y="1448021"/>
            <a:chExt cx="381341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2829696" y="1448021"/>
              <a:ext cx="314388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Top Level Engineering Doc Item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2160166" y="1632687"/>
              <a:ext cx="66953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80212" y="4742693"/>
            <a:ext cx="26324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Send the Hierarchy BOM to the </a:t>
            </a:r>
            <a:r>
              <a:rPr lang="en-US" sz="1800" i="1" dirty="0"/>
              <a:t>Structure</a:t>
            </a:r>
            <a:r>
              <a:rPr lang="en-US" sz="1800" dirty="0"/>
              <a:t> </a:t>
            </a:r>
            <a:r>
              <a:rPr lang="en-US" sz="1800" i="1" dirty="0" smtClean="0"/>
              <a:t>Manager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pPr algn="ctr"/>
            <a:r>
              <a:rPr lang="en-US" sz="2000" dirty="0" smtClean="0"/>
              <a:t>ED0001224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64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3201</TotalTime>
  <Words>824</Words>
  <Application>Microsoft Office PowerPoint</Application>
  <PresentationFormat>On-screen Show (4:3)</PresentationFormat>
  <Paragraphs>208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Geneva</vt:lpstr>
      <vt:lpstr>Helvetica</vt:lpstr>
      <vt:lpstr>Segoe Script</vt:lpstr>
      <vt:lpstr>Wingdings</vt:lpstr>
      <vt:lpstr>Fermilab_PPT_090815</vt:lpstr>
      <vt:lpstr>PowerPoint Presentation</vt:lpstr>
      <vt:lpstr>Don Mitchell, P.E.</vt:lpstr>
      <vt:lpstr>Outline</vt:lpstr>
      <vt:lpstr>Engineering Goals</vt:lpstr>
      <vt:lpstr>PIP-II Documentation</vt:lpstr>
      <vt:lpstr>PIP-II SharePoint Documentation</vt:lpstr>
      <vt:lpstr>Working in Teamcenter as a Collaboration</vt:lpstr>
      <vt:lpstr>Documentation Organization in Teamcenter</vt:lpstr>
      <vt:lpstr>Project Organization in Teamcenter</vt:lpstr>
      <vt:lpstr>Project Organization in Teamcenter cont.</vt:lpstr>
      <vt:lpstr>Documentation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Reviews</vt:lpstr>
      <vt:lpstr>Design Review Example</vt:lpstr>
      <vt:lpstr>PIP-II Collaboration</vt:lpstr>
      <vt:lpstr>IIFC Data Sharing</vt:lpstr>
      <vt:lpstr>IIFC Documentation Deliverables</vt:lpstr>
      <vt:lpstr>Summary</vt:lpstr>
      <vt:lpstr>Questions?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Don Mitchell x6768 09401N</cp:lastModifiedBy>
  <cp:revision>131</cp:revision>
  <cp:lastPrinted>2014-01-20T19:40:21Z</cp:lastPrinted>
  <dcterms:created xsi:type="dcterms:W3CDTF">2016-07-25T19:56:26Z</dcterms:created>
  <dcterms:modified xsi:type="dcterms:W3CDTF">2016-11-14T14:47:26Z</dcterms:modified>
</cp:coreProperties>
</file>