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5"/>
  </p:notesMasterIdLst>
  <p:handoutMasterIdLst>
    <p:handoutMasterId r:id="rId16"/>
  </p:handoutMasterIdLst>
  <p:sldIdLst>
    <p:sldId id="294" r:id="rId2"/>
    <p:sldId id="298" r:id="rId3"/>
    <p:sldId id="309" r:id="rId4"/>
    <p:sldId id="307" r:id="rId5"/>
    <p:sldId id="302" r:id="rId6"/>
    <p:sldId id="306" r:id="rId7"/>
    <p:sldId id="303" r:id="rId8"/>
    <p:sldId id="304" r:id="rId9"/>
    <p:sldId id="299" r:id="rId10"/>
    <p:sldId id="300" r:id="rId11"/>
    <p:sldId id="301" r:id="rId12"/>
    <p:sldId id="308" r:id="rId13"/>
    <p:sldId id="310" r:id="rId14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505050"/>
    <a:srgbClr val="0000CC"/>
    <a:srgbClr val="0000FF"/>
    <a:srgbClr val="0066FF"/>
    <a:srgbClr val="006600"/>
    <a:srgbClr val="000000"/>
    <a:srgbClr val="404040"/>
    <a:srgbClr val="50504E"/>
    <a:srgbClr val="4E4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451" autoAdjust="0"/>
  </p:normalViewPr>
  <p:slideViewPr>
    <p:cSldViewPr snapToGrid="0" snapToObjects="1" showGuides="1">
      <p:cViewPr varScale="1">
        <p:scale>
          <a:sx n="113" d="100"/>
          <a:sy n="113" d="100"/>
        </p:scale>
        <p:origin x="216" y="9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outlineViewPr>
    <p:cViewPr>
      <p:scale>
        <a:sx n="33" d="100"/>
        <a:sy n="33" d="100"/>
      </p:scale>
      <p:origin x="0" y="-35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90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8982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7388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000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846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973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0057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849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9370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876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438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41864" y="6505786"/>
            <a:ext cx="795344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266960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/>
              <a:t>Your Name | DOE IPR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598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/>
              <a:t>Your Name | DOE IPR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fi-FI"/>
              <a:t>Your Name | DOE IPR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/>
              <a:t>Your Name | DOE IPR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fi-FI"/>
              <a:t>Your Name | DOE IPR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fi-FI"/>
              <a:t>Your Name | DOE IPR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11/15/2016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Your Name | DOE IPR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141587" y="6515100"/>
            <a:ext cx="447675" cy="241300"/>
          </a:xfrm>
        </p:spPr>
        <p:txBody>
          <a:bodyPr/>
          <a:lstStyle>
            <a:lvl1pPr algn="r">
              <a:defRPr/>
            </a:lvl1pPr>
          </a:lstStyle>
          <a:p>
            <a:fld id="{90FB1247-EF23-4B88-8BDA-71F359827C1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Content Placeholder 2"/>
          <p:cNvSpPr>
            <a:spLocks noGrp="1"/>
          </p:cNvSpPr>
          <p:nvPr>
            <p:ph idx="22"/>
          </p:nvPr>
        </p:nvSpPr>
        <p:spPr>
          <a:xfrm>
            <a:off x="3355146" y="1037743"/>
            <a:ext cx="5607636" cy="500022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01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/>
              <a:t>Your Name | DOE IPR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4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Victor Kuchler	</a:t>
            </a:r>
          </a:p>
          <a:p>
            <a:r>
              <a:rPr lang="en-US" dirty="0"/>
              <a:t>DOE Independent Project Review of PIP-II</a:t>
            </a:r>
          </a:p>
          <a:p>
            <a:r>
              <a:rPr lang="en-US" dirty="0"/>
              <a:t>15 November 2016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Environment, Safety and Health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2887" y="679629"/>
            <a:ext cx="8672513" cy="5059363"/>
          </a:xfrm>
        </p:spPr>
        <p:txBody>
          <a:bodyPr/>
          <a:lstStyle/>
          <a:p>
            <a:r>
              <a:rPr lang="en-US" sz="2000" dirty="0"/>
              <a:t>ES&amp;H Requirements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</a:rPr>
              <a:t>Test accelerator is contained inside a single room enclosure with no 	extractable beamlines,  There is a single entrance labyrinth (north end), with 	an emergency exit labyrinth (south end) for Life Safety reasons.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</a:rPr>
              <a:t>We requested an exemption from DOE Order 420.2c, Accelerator Safety 	Order for this facility and it was granted. 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 II Injector Test at the Cryomodule Test Facility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V Kuchler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6" descr="Screen Shot 2016-10-18 at 8.44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92" y="2547345"/>
            <a:ext cx="7162481" cy="35952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39536" y="5659154"/>
            <a:ext cx="1184427" cy="33855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 Derwent</a:t>
            </a:r>
          </a:p>
        </p:txBody>
      </p:sp>
    </p:spTree>
    <p:extLst>
      <p:ext uri="{BB962C8B-B14F-4D97-AF65-F5344CB8AC3E}">
        <p14:creationId xmlns:p14="http://schemas.microsoft.com/office/powerpoint/2010/main" val="3832647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2250" y="1084736"/>
            <a:ext cx="8672513" cy="50593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ES&amp;H Requirements Cont.</a:t>
            </a:r>
          </a:p>
          <a:p>
            <a:pPr lvl="1"/>
            <a:r>
              <a:rPr lang="en-US" dirty="0">
                <a:solidFill>
                  <a:srgbClr val="004C97"/>
                </a:solidFill>
              </a:rPr>
              <a:t>Enclosure and operation is covered under Title 10, Code of Federal 	Regulations, Part 835.  </a:t>
            </a:r>
          </a:p>
          <a:p>
            <a:pPr lvl="1"/>
            <a:r>
              <a:rPr lang="en-US" dirty="0">
                <a:solidFill>
                  <a:srgbClr val="004C97"/>
                </a:solidFill>
              </a:rPr>
              <a:t>We will treat the enclosure and internal accelerator as a radiation 	generating device following Fermilab Radiation Control Manual 	requirements. 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including radiation safety interlocks (Oct 2016)</a:t>
            </a:r>
          </a:p>
          <a:p>
            <a:pPr lvl="1"/>
            <a:r>
              <a:rPr lang="en-US" dirty="0">
                <a:solidFill>
                  <a:srgbClr val="004C97"/>
                </a:solidFill>
              </a:rPr>
              <a:t>We will continue to review and approve accelerator operations 	through the laboratory Operational Readiness Clearance (ORC) 	process.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Chief Accelerator Officer Signs off on the ORC</a:t>
            </a:r>
          </a:p>
          <a:p>
            <a:pPr lvl="1"/>
            <a:r>
              <a:rPr lang="en-US" dirty="0">
                <a:solidFill>
                  <a:srgbClr val="004C97"/>
                </a:solidFill>
              </a:rPr>
              <a:t>Have prepared a Safety Analysis Document for 2.1 MeV operation 	(PIP-II </a:t>
            </a:r>
            <a:r>
              <a:rPr lang="en-US" dirty="0" err="1">
                <a:solidFill>
                  <a:srgbClr val="004C97"/>
                </a:solidFill>
              </a:rPr>
              <a:t>DocDb</a:t>
            </a:r>
            <a:r>
              <a:rPr lang="en-US" dirty="0">
                <a:solidFill>
                  <a:srgbClr val="004C97"/>
                </a:solidFill>
              </a:rPr>
              <a:t> #40</a:t>
            </a:r>
            <a:r>
              <a:rPr lang="en-US" dirty="0"/>
              <a:t>)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updates are in progress to address radiation assessment and safety interlocks</a:t>
            </a:r>
          </a:p>
          <a:p>
            <a:pPr lvl="1"/>
            <a:r>
              <a:rPr lang="en-US" dirty="0">
                <a:solidFill>
                  <a:srgbClr val="004C97"/>
                </a:solidFill>
              </a:rPr>
              <a:t>John Anderson (ESH&amp;Q) is the assigned Senior Radiation Safety Officer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 II Injector Test at the Cryomodule Test Facility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V Kuchler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210456" y="5629427"/>
            <a:ext cx="1184427" cy="33855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 Derwent</a:t>
            </a:r>
          </a:p>
        </p:txBody>
      </p:sp>
    </p:spTree>
    <p:extLst>
      <p:ext uri="{BB962C8B-B14F-4D97-AF65-F5344CB8AC3E}">
        <p14:creationId xmlns:p14="http://schemas.microsoft.com/office/powerpoint/2010/main" val="1946427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" y="1327150"/>
            <a:ext cx="8672513" cy="3583517"/>
          </a:xfrm>
        </p:spPr>
        <p:txBody>
          <a:bodyPr/>
          <a:lstStyle/>
          <a:p>
            <a:r>
              <a:rPr lang="en-US" dirty="0"/>
              <a:t>Conclusions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</a:rPr>
              <a:t>The ES&amp;H Requirements for the PIP II Injector test are identified and well 	understood and will continue to be implemented as the installation of 	equipment continues over the next three years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</a:rPr>
              <a:t>A review and approval process is established and will be followed as the 	Injector becomes fully assembled and operational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</a:rPr>
              <a:t>The Senior Radiation Safety Officer, John Anderson, will oversee and approve 	the progress of the full PIP II Injector test installation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</a:rPr>
              <a:t>Documentation for the PIP II Injector test will continue to be updated as 	installation continues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 II Injector Test at the Cyromodule Test Facility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V Kuchler | DOE IPR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71750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71551"/>
            <a:ext cx="8672513" cy="3890010"/>
          </a:xfrm>
        </p:spPr>
        <p:txBody>
          <a:bodyPr/>
          <a:lstStyle/>
          <a:p>
            <a:r>
              <a:rPr lang="en-US" dirty="0"/>
              <a:t>The PIP II NEPA process is well understood and a plan is in 	place that should result in a “Finding Of No Significant 	Impact”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</a:rPr>
              <a:t>We will proceed as funding is available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</a:rPr>
              <a:t>Required in advance of CD-2</a:t>
            </a:r>
          </a:p>
          <a:p>
            <a:r>
              <a:rPr lang="en-US" dirty="0"/>
              <a:t>There is a three year plan for the completion of the PIP II 	Injector Test at the Cryomodule Test Facility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</a:rPr>
              <a:t>The plan is well documented and all appropriate safety </a:t>
            </a:r>
            <a:r>
              <a:rPr lang="en-US" sz="1800">
                <a:solidFill>
                  <a:srgbClr val="004C97"/>
                </a:solidFill>
              </a:rPr>
              <a:t>and operational </a:t>
            </a:r>
            <a:r>
              <a:rPr lang="en-US" sz="1800" dirty="0">
                <a:solidFill>
                  <a:srgbClr val="004C97"/>
                </a:solidFill>
              </a:rPr>
              <a:t>controls are being implemented as </a:t>
            </a:r>
            <a:r>
              <a:rPr lang="en-US" sz="1800">
                <a:solidFill>
                  <a:srgbClr val="004C97"/>
                </a:solidFill>
              </a:rPr>
              <a:t>progress toward </a:t>
            </a:r>
            <a:r>
              <a:rPr lang="en-US" sz="1800" dirty="0">
                <a:solidFill>
                  <a:srgbClr val="004C97"/>
                </a:solidFill>
              </a:rPr>
              <a:t>completion continues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V Kuchler | DOE IPR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538208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7" y="1398270"/>
            <a:ext cx="8672513" cy="3859529"/>
          </a:xfrm>
        </p:spPr>
        <p:txBody>
          <a:bodyPr/>
          <a:lstStyle/>
          <a:p>
            <a:r>
              <a:rPr lang="en-US" dirty="0"/>
              <a:t>Victor Kuchler</a:t>
            </a:r>
          </a:p>
          <a:p>
            <a:r>
              <a:rPr lang="en-US" dirty="0"/>
              <a:t>Engineer V</a:t>
            </a:r>
          </a:p>
          <a:p>
            <a:r>
              <a:rPr lang="en-US" dirty="0"/>
              <a:t>39 Years at Fermilab </a:t>
            </a:r>
          </a:p>
          <a:p>
            <a:r>
              <a:rPr lang="en-US" dirty="0"/>
              <a:t>Facilities Management and Conventional Design for both 	Fermilab and International Projects</a:t>
            </a:r>
          </a:p>
          <a:p>
            <a:r>
              <a:rPr lang="en-US" dirty="0"/>
              <a:t>Primary Responsibility for the PIP II Project to oversee </a:t>
            </a:r>
            <a:r>
              <a:rPr lang="en-US"/>
              <a:t>the 	NEPA Compliance Process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Speaker Background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V Kuchler | DOE IPR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068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71551"/>
            <a:ext cx="8672513" cy="4438650"/>
          </a:xfrm>
        </p:spPr>
        <p:txBody>
          <a:bodyPr/>
          <a:lstStyle/>
          <a:p>
            <a:r>
              <a:rPr lang="en-US" dirty="0"/>
              <a:t>This talk will address Item 5 of the Review Charge, 	Environment, Safety and Health</a:t>
            </a:r>
          </a:p>
          <a:p>
            <a:r>
              <a:rPr lang="en-US" dirty="0"/>
              <a:t>PIP II NEPA Compliance Process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</a:rPr>
              <a:t>Overview and Current Status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</a:rPr>
              <a:t>Schedule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</a:rPr>
              <a:t>Additional Wetland Considerations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</a:rPr>
              <a:t>Conclusions</a:t>
            </a:r>
          </a:p>
          <a:p>
            <a:r>
              <a:rPr lang="en-US" dirty="0"/>
              <a:t>PIP II Injector Test at Cryomodule Test Facility (CMTF)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</a:rPr>
              <a:t>Scope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</a:rPr>
              <a:t>ES&amp;H Requirements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</a:rPr>
              <a:t>Conclusions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Summary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V Kuchler | DOE IPR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3089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Site Overview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V Kuchler | DOE IPR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30" y="671281"/>
            <a:ext cx="7637208" cy="55664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20037" y="4445000"/>
            <a:ext cx="1634342" cy="83099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Approximately 9 Acres</a:t>
            </a:r>
          </a:p>
          <a:p>
            <a:r>
              <a:rPr lang="en-US" sz="1200" b="1" dirty="0"/>
              <a:t>of Existing Wetlands will be affected by this project</a:t>
            </a:r>
          </a:p>
        </p:txBody>
      </p:sp>
    </p:spTree>
    <p:extLst>
      <p:ext uri="{BB962C8B-B14F-4D97-AF65-F5344CB8AC3E}">
        <p14:creationId xmlns:p14="http://schemas.microsoft.com/office/powerpoint/2010/main" val="1327222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PIP II NEPA Overview and Current Status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</a:rPr>
              <a:t>PIP II Mission Need Statement  -  </a:t>
            </a:r>
            <a:r>
              <a:rPr lang="en-US" sz="1800" b="1" dirty="0">
                <a:solidFill>
                  <a:srgbClr val="C00000"/>
                </a:solidFill>
              </a:rPr>
              <a:t>Approved, September 2015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</a:rPr>
              <a:t>Fermilab Environmental Review Form (ERF)  - </a:t>
            </a:r>
            <a:r>
              <a:rPr lang="en-US" sz="1800" b="1" dirty="0">
                <a:solidFill>
                  <a:srgbClr val="C00000"/>
                </a:solidFill>
              </a:rPr>
              <a:t>Completed, February 2016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</a:rPr>
              <a:t>Continue site specific design to minimize Environmental Impact and 	Required Wetland Mitigation  -  </a:t>
            </a:r>
            <a:r>
              <a:rPr lang="en-US" sz="1800" b="1" dirty="0">
                <a:solidFill>
                  <a:srgbClr val="C00000"/>
                </a:solidFill>
              </a:rPr>
              <a:t>On-going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</a:rPr>
              <a:t>New Wetland Delineation Report  -  </a:t>
            </a:r>
            <a:r>
              <a:rPr lang="en-US" sz="1800" b="1" dirty="0">
                <a:solidFill>
                  <a:srgbClr val="C00000"/>
                </a:solidFill>
              </a:rPr>
              <a:t>Completed, July 2016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</a:rPr>
              <a:t>Develop Environmental Evaluation Notification Form (EENF)  -  </a:t>
            </a:r>
            <a:r>
              <a:rPr lang="en-US" sz="1800" b="1" dirty="0">
                <a:solidFill>
                  <a:srgbClr val="C00000"/>
                </a:solidFill>
              </a:rPr>
              <a:t>Draft EENF 	Completed, October 2016</a:t>
            </a:r>
          </a:p>
          <a:p>
            <a:pPr marL="457200" lvl="1" indent="0">
              <a:buNone/>
            </a:pPr>
            <a:endParaRPr lang="en-US" sz="1800" dirty="0">
              <a:solidFill>
                <a:srgbClr val="004C97"/>
              </a:solidFill>
            </a:endParaRPr>
          </a:p>
          <a:p>
            <a:pPr lvl="1"/>
            <a:r>
              <a:rPr lang="en-US" sz="1800" dirty="0">
                <a:solidFill>
                  <a:srgbClr val="004C97"/>
                </a:solidFill>
              </a:rPr>
              <a:t>Submit EENF to DOE Fermilab Site Office  -  </a:t>
            </a:r>
            <a:r>
              <a:rPr lang="en-US" sz="1800" b="1" dirty="0">
                <a:solidFill>
                  <a:srgbClr val="C00000"/>
                </a:solidFill>
              </a:rPr>
              <a:t>Pending available funding for 	Environmental Assessment</a:t>
            </a:r>
            <a:endParaRPr lang="en-US" sz="1800" dirty="0">
              <a:solidFill>
                <a:srgbClr val="C00000"/>
              </a:solidFill>
            </a:endParaRPr>
          </a:p>
          <a:p>
            <a:pPr lvl="1"/>
            <a:r>
              <a:rPr lang="en-US" sz="1800" dirty="0">
                <a:solidFill>
                  <a:srgbClr val="004C97"/>
                </a:solidFill>
              </a:rPr>
              <a:t>Complete Environmental Assessment (EA)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</a:rPr>
              <a:t>Complete Wetland Mitigation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</a:rPr>
              <a:t>Develop Application for Permit from the US Corps of Engineers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</a:rPr>
              <a:t>Receive “Finding of No significant Impact” (FONSI)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 II NEPA Compliance Process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V Kuchler | DOE IPR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3966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429411"/>
          </a:xfrm>
        </p:spPr>
        <p:txBody>
          <a:bodyPr/>
          <a:lstStyle/>
          <a:p>
            <a:r>
              <a:rPr lang="en-US" dirty="0"/>
              <a:t>PIP II NEPA Schedule</a:t>
            </a:r>
            <a:endParaRPr lang="en-US" sz="1800" dirty="0">
              <a:solidFill>
                <a:srgbClr val="004C97"/>
              </a:solidFill>
            </a:endParaRPr>
          </a:p>
          <a:p>
            <a:pPr lvl="1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V Kuchler | DOE IPR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 II NEPA Compliance Process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610229"/>
            <a:ext cx="8703733" cy="383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07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" y="786992"/>
            <a:ext cx="8672513" cy="5345360"/>
          </a:xfrm>
        </p:spPr>
        <p:txBody>
          <a:bodyPr/>
          <a:lstStyle/>
          <a:p>
            <a:r>
              <a:rPr lang="en-US" dirty="0"/>
              <a:t>PIP II NEPA Additional Wetland Considerations</a:t>
            </a:r>
          </a:p>
          <a:p>
            <a:pPr lvl="1">
              <a:buClr>
                <a:srgbClr val="004C97"/>
              </a:buClr>
            </a:pPr>
            <a:r>
              <a:rPr lang="en-US" sz="1600" dirty="0">
                <a:solidFill>
                  <a:srgbClr val="004C97"/>
                </a:solidFill>
              </a:rPr>
              <a:t>Fermilab is currently pursuing a request to the US Corps of Engineers (COE)</a:t>
            </a:r>
          </a:p>
          <a:p>
            <a:pPr lvl="1">
              <a:buClr>
                <a:srgbClr val="004C97"/>
              </a:buClr>
            </a:pPr>
            <a:r>
              <a:rPr lang="en-US" sz="1600" dirty="0">
                <a:solidFill>
                  <a:srgbClr val="004C97"/>
                </a:solidFill>
              </a:rPr>
              <a:t>A number of areas on the Fermilab site are isolated wetlands and do not flow into 	waters of the state</a:t>
            </a:r>
          </a:p>
          <a:p>
            <a:pPr lvl="1">
              <a:buClr>
                <a:srgbClr val="004C97"/>
              </a:buClr>
            </a:pPr>
            <a:r>
              <a:rPr lang="en-US" sz="1600" dirty="0">
                <a:solidFill>
                  <a:srgbClr val="004C97"/>
                </a:solidFill>
              </a:rPr>
              <a:t>All of the wetlands affected by the PIP II Construction fall into this category</a:t>
            </a:r>
          </a:p>
          <a:p>
            <a:pPr lvl="1">
              <a:buClr>
                <a:srgbClr val="004C97"/>
              </a:buClr>
            </a:pPr>
            <a:r>
              <a:rPr lang="en-US" sz="1600" dirty="0">
                <a:solidFill>
                  <a:srgbClr val="004C97"/>
                </a:solidFill>
              </a:rPr>
              <a:t>Fermilab will request a determination from the US COE that these wetlands are “Non-	Jurisdictional”</a:t>
            </a:r>
          </a:p>
          <a:p>
            <a:pPr lvl="2">
              <a:buClr>
                <a:srgbClr val="C00000"/>
              </a:buClr>
            </a:pPr>
            <a:r>
              <a:rPr lang="en-US" sz="1400" dirty="0">
                <a:solidFill>
                  <a:srgbClr val="C00000"/>
                </a:solidFill>
              </a:rPr>
              <a:t>This would simplify the NEPA Compliance Process significantly</a:t>
            </a:r>
          </a:p>
          <a:p>
            <a:pPr lvl="2">
              <a:buClr>
                <a:srgbClr val="C00000"/>
              </a:buClr>
            </a:pPr>
            <a:r>
              <a:rPr lang="en-US" sz="1400" dirty="0">
                <a:solidFill>
                  <a:srgbClr val="C00000"/>
                </a:solidFill>
              </a:rPr>
              <a:t>Wetland mitigation would not be required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Approximately 9 acres of existing wetlands will be affected by this project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Estimated cost of mitigation is $85K per acre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Mitigation ratios of 1:3 and 1:6 are used by the US COE depending on the wetland quality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A “Non-Jurisdictional” determination </a:t>
            </a:r>
            <a:r>
              <a:rPr lang="en-US" sz="1200">
                <a:solidFill>
                  <a:schemeClr val="accent6">
                    <a:lumMod val="50000"/>
                  </a:schemeClr>
                </a:solidFill>
              </a:rPr>
              <a:t>would save the project $2.3M - $4.6M</a:t>
            </a:r>
            <a:endParaRPr lang="en-US" sz="1200" dirty="0">
              <a:solidFill>
                <a:schemeClr val="accent6">
                  <a:lumMod val="50000"/>
                </a:schemeClr>
              </a:solidFill>
            </a:endParaRPr>
          </a:p>
          <a:p>
            <a:pPr lvl="2">
              <a:buClr>
                <a:srgbClr val="C00000"/>
              </a:buClr>
            </a:pPr>
            <a:r>
              <a:rPr lang="en-US" sz="1400" dirty="0">
                <a:solidFill>
                  <a:srgbClr val="C00000"/>
                </a:solidFill>
              </a:rPr>
              <a:t>A US COE Permit may not be required</a:t>
            </a:r>
          </a:p>
          <a:p>
            <a:pPr lvl="1">
              <a:buClr>
                <a:srgbClr val="004C97"/>
              </a:buClr>
            </a:pPr>
            <a:r>
              <a:rPr lang="en-US" sz="1600" dirty="0">
                <a:solidFill>
                  <a:srgbClr val="004C97"/>
                </a:solidFill>
              </a:rPr>
              <a:t>Determination Request Process</a:t>
            </a:r>
          </a:p>
          <a:p>
            <a:pPr lvl="2">
              <a:buClr>
                <a:srgbClr val="C00000"/>
              </a:buClr>
            </a:pPr>
            <a:r>
              <a:rPr lang="en-US" sz="1400" dirty="0">
                <a:solidFill>
                  <a:srgbClr val="C00000"/>
                </a:solidFill>
              </a:rPr>
              <a:t>Fermilab will develop a Report describing the reasons for the Determination Request  -  In-Progress, completion expected November 2016</a:t>
            </a:r>
          </a:p>
          <a:p>
            <a:pPr lvl="2">
              <a:buClr>
                <a:srgbClr val="C00000"/>
              </a:buClr>
            </a:pPr>
            <a:r>
              <a:rPr lang="en-US" sz="1400" dirty="0">
                <a:solidFill>
                  <a:srgbClr val="C00000"/>
                </a:solidFill>
              </a:rPr>
              <a:t>Submit request documentation to DOE Fermilab Site Office  -  Est. November 	2016</a:t>
            </a:r>
          </a:p>
          <a:p>
            <a:pPr lvl="2">
              <a:buClr>
                <a:srgbClr val="C00000"/>
              </a:buClr>
            </a:pPr>
            <a:r>
              <a:rPr lang="en-US" sz="1400" dirty="0">
                <a:solidFill>
                  <a:srgbClr val="C00000"/>
                </a:solidFill>
              </a:rPr>
              <a:t>DOE FSO to submit request documentation to US COE  -  Est. December 2016</a:t>
            </a:r>
          </a:p>
          <a:p>
            <a:pPr lvl="2">
              <a:buClr>
                <a:srgbClr val="C00000"/>
              </a:buClr>
            </a:pPr>
            <a:r>
              <a:rPr lang="en-US" sz="1400" dirty="0">
                <a:solidFill>
                  <a:srgbClr val="C00000"/>
                </a:solidFill>
              </a:rPr>
              <a:t>US COE evaluation and determination  -  Est. December 2017</a:t>
            </a:r>
          </a:p>
          <a:p>
            <a:pPr lvl="2">
              <a:buClr>
                <a:srgbClr val="C00000"/>
              </a:buClr>
            </a:pPr>
            <a:endParaRPr lang="en-US" sz="1600" dirty="0">
              <a:solidFill>
                <a:srgbClr val="C00000"/>
              </a:solidFill>
            </a:endParaRPr>
          </a:p>
          <a:p>
            <a:pPr lvl="2"/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V Kuchler | DOE IPR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 II NEPA Compliance Process</a:t>
            </a:r>
          </a:p>
        </p:txBody>
      </p:sp>
    </p:spTree>
    <p:extLst>
      <p:ext uri="{BB962C8B-B14F-4D97-AF65-F5344CB8AC3E}">
        <p14:creationId xmlns:p14="http://schemas.microsoft.com/office/powerpoint/2010/main" val="1800511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71551"/>
            <a:ext cx="8672513" cy="3890010"/>
          </a:xfrm>
        </p:spPr>
        <p:txBody>
          <a:bodyPr/>
          <a:lstStyle/>
          <a:p>
            <a:r>
              <a:rPr lang="en-US" dirty="0"/>
              <a:t>PIP II NEPA Conclusions</a:t>
            </a:r>
          </a:p>
          <a:p>
            <a:pPr lvl="1">
              <a:buClr>
                <a:srgbClr val="004C97"/>
              </a:buClr>
            </a:pPr>
            <a:r>
              <a:rPr lang="en-US" sz="1800" dirty="0">
                <a:solidFill>
                  <a:srgbClr val="004C97"/>
                </a:solidFill>
              </a:rPr>
              <a:t>All aspect of the NEPA Compliance process that can be completed, have </a:t>
            </a:r>
            <a:r>
              <a:rPr lang="en-US" sz="1800">
                <a:solidFill>
                  <a:srgbClr val="004C97"/>
                </a:solidFill>
              </a:rPr>
              <a:t>been 	completed </a:t>
            </a:r>
            <a:r>
              <a:rPr lang="en-US" sz="1800" dirty="0">
                <a:solidFill>
                  <a:srgbClr val="004C97"/>
                </a:solidFill>
              </a:rPr>
              <a:t>at </a:t>
            </a:r>
            <a:r>
              <a:rPr lang="en-US" sz="1800">
                <a:solidFill>
                  <a:srgbClr val="004C97"/>
                </a:solidFill>
              </a:rPr>
              <a:t>this point</a:t>
            </a:r>
            <a:endParaRPr lang="en-US" sz="1800" dirty="0">
              <a:solidFill>
                <a:srgbClr val="004C97"/>
              </a:solidFill>
            </a:endParaRPr>
          </a:p>
          <a:p>
            <a:pPr lvl="1">
              <a:buClr>
                <a:srgbClr val="004C97"/>
              </a:buClr>
            </a:pPr>
            <a:r>
              <a:rPr lang="en-US" sz="1800" dirty="0">
                <a:solidFill>
                  <a:srgbClr val="004C97"/>
                </a:solidFill>
              </a:rPr>
              <a:t>FY 17 Budget constraints will delay efforts to initiate the development of the 	Environmental Assessment</a:t>
            </a:r>
          </a:p>
          <a:p>
            <a:pPr lvl="1">
              <a:buClr>
                <a:srgbClr val="004C97"/>
              </a:buClr>
            </a:pPr>
            <a:r>
              <a:rPr lang="en-US" sz="1800" dirty="0">
                <a:solidFill>
                  <a:srgbClr val="004C97"/>
                </a:solidFill>
              </a:rPr>
              <a:t>When sufficient funding has been identified to proceed with the Environmental 	Assessment the EENF will be submitted to the DOE Fermilab Site Office</a:t>
            </a:r>
          </a:p>
          <a:p>
            <a:pPr lvl="1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V Kuchler | DOE IPR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 II NEPA Compliance Process</a:t>
            </a:r>
          </a:p>
        </p:txBody>
      </p:sp>
    </p:spTree>
    <p:extLst>
      <p:ext uri="{BB962C8B-B14F-4D97-AF65-F5344CB8AC3E}">
        <p14:creationId xmlns:p14="http://schemas.microsoft.com/office/powerpoint/2010/main" val="2676737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Scope: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</a:rPr>
              <a:t>A CW H</a:t>
            </a:r>
            <a:r>
              <a:rPr lang="en-US" sz="1800" baseline="30000" dirty="0">
                <a:solidFill>
                  <a:srgbClr val="004C97"/>
                </a:solidFill>
              </a:rPr>
              <a:t>-</a:t>
            </a:r>
            <a:r>
              <a:rPr lang="en-US" sz="1800" dirty="0">
                <a:solidFill>
                  <a:srgbClr val="004C97"/>
                </a:solidFill>
              </a:rPr>
              <a:t> source delivering 5mA at 30 </a:t>
            </a:r>
            <a:r>
              <a:rPr lang="en-US" sz="1800" dirty="0" err="1">
                <a:solidFill>
                  <a:srgbClr val="004C97"/>
                </a:solidFill>
              </a:rPr>
              <a:t>keV</a:t>
            </a:r>
            <a:r>
              <a:rPr lang="en-US" sz="1800" dirty="0">
                <a:solidFill>
                  <a:srgbClr val="004C97"/>
                </a:solidFill>
              </a:rPr>
              <a:t> : </a:t>
            </a:r>
            <a:r>
              <a:rPr lang="en-US" sz="1800" b="1" dirty="0">
                <a:solidFill>
                  <a:srgbClr val="C00000"/>
                </a:solidFill>
              </a:rPr>
              <a:t>Installed</a:t>
            </a:r>
            <a:endParaRPr lang="en-US" sz="1800" dirty="0">
              <a:solidFill>
                <a:srgbClr val="C00000"/>
              </a:solidFill>
            </a:endParaRPr>
          </a:p>
          <a:p>
            <a:pPr lvl="1"/>
            <a:r>
              <a:rPr lang="en-US" sz="1800" dirty="0">
                <a:solidFill>
                  <a:srgbClr val="004C97"/>
                </a:solidFill>
              </a:rPr>
              <a:t>A CW RFQ operating at 162.5 MHz, delivering 5 mA at 2.1 MeV : </a:t>
            </a:r>
            <a:r>
              <a:rPr lang="en-US" sz="1800" b="1" dirty="0">
                <a:solidFill>
                  <a:srgbClr val="C00000"/>
                </a:solidFill>
              </a:rPr>
              <a:t>Installed</a:t>
            </a:r>
            <a:endParaRPr lang="en-US" sz="1800" dirty="0">
              <a:solidFill>
                <a:srgbClr val="C00000"/>
              </a:solidFill>
            </a:endParaRPr>
          </a:p>
          <a:p>
            <a:pPr lvl="1"/>
            <a:r>
              <a:rPr lang="en-US" sz="1800" dirty="0">
                <a:solidFill>
                  <a:srgbClr val="004C97"/>
                </a:solidFill>
              </a:rPr>
              <a:t>2 SRF Cryomodules capable of accelerating 2 mA at 25 MeV : </a:t>
            </a:r>
            <a:r>
              <a:rPr lang="en-US" sz="1800" b="1" dirty="0">
                <a:solidFill>
                  <a:srgbClr val="C00000"/>
                </a:solidFill>
              </a:rPr>
              <a:t>FY 2018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</a:rPr>
              <a:t>Beam Dump for 2 mA at full beam energy : </a:t>
            </a:r>
            <a:r>
              <a:rPr lang="en-US" sz="1800" b="1" dirty="0">
                <a:solidFill>
                  <a:srgbClr val="004C97"/>
                </a:solidFill>
              </a:rPr>
              <a:t> </a:t>
            </a:r>
            <a:r>
              <a:rPr lang="en-US" sz="1800" b="1" dirty="0">
                <a:solidFill>
                  <a:srgbClr val="C00000"/>
                </a:solidFill>
              </a:rPr>
              <a:t>FY 2019</a:t>
            </a:r>
            <a:endParaRPr lang="en-US" sz="1800" dirty="0">
              <a:solidFill>
                <a:srgbClr val="C00000"/>
              </a:solidFill>
            </a:endParaRPr>
          </a:p>
          <a:p>
            <a:pPr lvl="1"/>
            <a:r>
              <a:rPr lang="en-US" sz="1800" dirty="0">
                <a:solidFill>
                  <a:srgbClr val="004C97"/>
                </a:solidFill>
              </a:rPr>
              <a:t>Utilities and Shielding : </a:t>
            </a:r>
            <a:r>
              <a:rPr lang="en-US" sz="1800" b="1" dirty="0">
                <a:solidFill>
                  <a:srgbClr val="C00000"/>
                </a:solidFill>
              </a:rPr>
              <a:t>As required as configuration changes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 II Injector Test at the Cryomodule Test Facility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V Kuchler | DOE IPR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pic>
        <p:nvPicPr>
          <p:cNvPr id="7" name="Picture 6" descr="PXIE sec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3115159"/>
            <a:ext cx="9396062" cy="291368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3152503" y="4436875"/>
            <a:ext cx="5199017" cy="1010194"/>
          </a:xfrm>
          <a:prstGeom prst="line">
            <a:avLst/>
          </a:prstGeom>
          <a:ln w="3175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107881" y="5051545"/>
            <a:ext cx="452846" cy="452845"/>
          </a:xfrm>
          <a:prstGeom prst="line">
            <a:avLst/>
          </a:prstGeom>
          <a:ln w="3175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19498" y="4697657"/>
            <a:ext cx="557348" cy="461555"/>
          </a:xfrm>
          <a:prstGeom prst="line">
            <a:avLst/>
          </a:prstGeom>
          <a:ln w="3175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364355" y="4415245"/>
            <a:ext cx="322426" cy="252549"/>
          </a:xfrm>
          <a:prstGeom prst="line">
            <a:avLst/>
          </a:prstGeom>
          <a:ln w="3175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7920117" y="4335316"/>
            <a:ext cx="297565" cy="206203"/>
          </a:xfrm>
          <a:prstGeom prst="line">
            <a:avLst/>
          </a:prstGeom>
          <a:ln w="3175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968950" y="5288033"/>
            <a:ext cx="6030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FY 2017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81065" y="4836719"/>
            <a:ext cx="6030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FY 2018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50988" y="4538200"/>
            <a:ext cx="6030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FY 2019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53624" y="5641922"/>
            <a:ext cx="906071" cy="24622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6"/>
                </a:solidFill>
              </a:rPr>
              <a:t>CW H- Source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49379" y="5255005"/>
            <a:ext cx="617477" cy="24622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6"/>
                </a:solidFill>
              </a:rPr>
              <a:t>CW RFQ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2411174" y="4775460"/>
            <a:ext cx="191736" cy="473218"/>
          </a:xfrm>
          <a:prstGeom prst="straightConnector1">
            <a:avLst/>
          </a:prstGeom>
          <a:ln w="3175"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52977" y="4928435"/>
            <a:ext cx="567421" cy="24622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6"/>
                </a:solidFill>
              </a:rPr>
              <a:t>MEBT</a:t>
            </a:r>
          </a:p>
        </p:txBody>
      </p:sp>
      <p:cxnSp>
        <p:nvCxnSpPr>
          <p:cNvPr id="42" name="Straight Arrow Connector 41"/>
          <p:cNvCxnSpPr>
            <a:stCxn id="40" idx="0"/>
          </p:cNvCxnSpPr>
          <p:nvPr/>
        </p:nvCxnSpPr>
        <p:spPr>
          <a:xfrm flipH="1" flipV="1">
            <a:off x="3696523" y="4676503"/>
            <a:ext cx="140165" cy="251932"/>
          </a:xfrm>
          <a:prstGeom prst="straightConnector1">
            <a:avLst/>
          </a:prstGeom>
          <a:ln w="3175"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068572" y="4672930"/>
            <a:ext cx="567421" cy="24622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6"/>
                </a:solidFill>
              </a:rPr>
              <a:t>HWR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962210" y="4488939"/>
            <a:ext cx="567421" cy="24622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6"/>
                </a:solidFill>
              </a:rPr>
              <a:t>SSR1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354038" y="3770834"/>
            <a:ext cx="567421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6"/>
                </a:solidFill>
              </a:rPr>
              <a:t>Beam Dump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1749731" y="4955177"/>
            <a:ext cx="207718" cy="692697"/>
          </a:xfrm>
          <a:prstGeom prst="straightConnector1">
            <a:avLst/>
          </a:prstGeom>
          <a:ln w="3175"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4998720" y="4365871"/>
            <a:ext cx="339634" cy="304491"/>
          </a:xfrm>
          <a:prstGeom prst="straightConnector1">
            <a:avLst/>
          </a:prstGeom>
          <a:ln w="3175"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5796274" y="4210226"/>
            <a:ext cx="449646" cy="276558"/>
          </a:xfrm>
          <a:prstGeom prst="straightConnector1">
            <a:avLst/>
          </a:prstGeom>
          <a:ln w="3175"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7489371" y="3974449"/>
            <a:ext cx="861492" cy="66289"/>
          </a:xfrm>
          <a:prstGeom prst="straightConnector1">
            <a:avLst/>
          </a:prstGeom>
          <a:ln w="3175"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384833" y="5540041"/>
            <a:ext cx="1184427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 Derwent</a:t>
            </a:r>
          </a:p>
        </p:txBody>
      </p:sp>
    </p:spTree>
    <p:extLst>
      <p:ext uri="{BB962C8B-B14F-4D97-AF65-F5344CB8AC3E}">
        <p14:creationId xmlns:p14="http://schemas.microsoft.com/office/powerpoint/2010/main" val="3027051458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2096</TotalTime>
  <Words>442</Words>
  <Application>Microsoft Office PowerPoint</Application>
  <PresentationFormat>On-screen Show (4:3)</PresentationFormat>
  <Paragraphs>155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ＭＳ Ｐゴシック</vt:lpstr>
      <vt:lpstr>Arial</vt:lpstr>
      <vt:lpstr>Calibri</vt:lpstr>
      <vt:lpstr>Geneva</vt:lpstr>
      <vt:lpstr>Helvetica</vt:lpstr>
      <vt:lpstr>Wingdings</vt:lpstr>
      <vt:lpstr>Fermilab_PPT_090815</vt:lpstr>
      <vt:lpstr>PowerPoint Presentation</vt:lpstr>
      <vt:lpstr>Speaker Background</vt:lpstr>
      <vt:lpstr>Outline</vt:lpstr>
      <vt:lpstr>Project Site Overview</vt:lpstr>
      <vt:lpstr>PIP II NEPA Compliance Process</vt:lpstr>
      <vt:lpstr>PIP II NEPA Compliance Process</vt:lpstr>
      <vt:lpstr>PIP II NEPA Compliance Process</vt:lpstr>
      <vt:lpstr>PIP II NEPA Compliance Process</vt:lpstr>
      <vt:lpstr>PIP II Injector Test at the Cryomodule Test Facility</vt:lpstr>
      <vt:lpstr>PIP II Injector Test at the Cryomodule Test Facility</vt:lpstr>
      <vt:lpstr>PIP II Injector Test at the Cryomodule Test Facility</vt:lpstr>
      <vt:lpstr>PIP II Injector Test at the Cyromodule Test Facility</vt:lpstr>
      <vt:lpstr>Summary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D. Holmes x3988,3211 05964N</dc:creator>
  <cp:lastModifiedBy>Victor R Kuchler</cp:lastModifiedBy>
  <cp:revision>90</cp:revision>
  <cp:lastPrinted>2016-11-07T14:03:44Z</cp:lastPrinted>
  <dcterms:created xsi:type="dcterms:W3CDTF">2016-07-25T19:56:26Z</dcterms:created>
  <dcterms:modified xsi:type="dcterms:W3CDTF">2016-11-07T14:13:15Z</dcterms:modified>
</cp:coreProperties>
</file>