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27"/>
  </p:notesMasterIdLst>
  <p:handoutMasterIdLst>
    <p:handoutMasterId r:id="rId28"/>
  </p:handoutMasterIdLst>
  <p:sldIdLst>
    <p:sldId id="294" r:id="rId2"/>
    <p:sldId id="326" r:id="rId3"/>
    <p:sldId id="298" r:id="rId4"/>
    <p:sldId id="299" r:id="rId5"/>
    <p:sldId id="300" r:id="rId6"/>
    <p:sldId id="301" r:id="rId7"/>
    <p:sldId id="302" r:id="rId8"/>
    <p:sldId id="303" r:id="rId9"/>
    <p:sldId id="324" r:id="rId10"/>
    <p:sldId id="305" r:id="rId11"/>
    <p:sldId id="316" r:id="rId12"/>
    <p:sldId id="306" r:id="rId13"/>
    <p:sldId id="311" r:id="rId14"/>
    <p:sldId id="315" r:id="rId15"/>
    <p:sldId id="312" r:id="rId16"/>
    <p:sldId id="317" r:id="rId17"/>
    <p:sldId id="313" r:id="rId18"/>
    <p:sldId id="309" r:id="rId19"/>
    <p:sldId id="304" r:id="rId20"/>
    <p:sldId id="325" r:id="rId21"/>
    <p:sldId id="318" r:id="rId22"/>
    <p:sldId id="328" r:id="rId23"/>
    <p:sldId id="319" r:id="rId24"/>
    <p:sldId id="323" r:id="rId25"/>
    <p:sldId id="320" r:id="rId2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5050"/>
    <a:srgbClr val="006600"/>
    <a:srgbClr val="000000"/>
    <a:srgbClr val="404040"/>
    <a:srgbClr val="004C97"/>
    <a:srgbClr val="50504E"/>
    <a:srgbClr val="4E4E4E"/>
    <a:srgbClr val="63666A"/>
    <a:srgbClr val="99D6EA"/>
    <a:srgbClr val="A7A8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8" autoAdjust="0"/>
    <p:restoredTop sz="94660"/>
  </p:normalViewPr>
  <p:slideViewPr>
    <p:cSldViewPr snapToGrid="0" snapToObjects="1" showGuides="1">
      <p:cViewPr varScale="1">
        <p:scale>
          <a:sx n="104" d="100"/>
          <a:sy n="104" d="100"/>
        </p:scale>
        <p:origin x="324" y="108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11/3/2016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11/3/2016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19B93-9E1F-4A22-A880-D39DEB232688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5000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6841864" y="6505786"/>
            <a:ext cx="795344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266960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fi-FI" dirty="0" smtClean="0"/>
              <a:t>A. Shemyakin | DOE IPR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98" y="6441831"/>
            <a:ext cx="763802" cy="41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fi-FI" smtClean="0"/>
              <a:t>Your Name | DOE IPR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fi-FI" smtClean="0"/>
              <a:t>Your Name | DOE IPR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fi-FI" smtClean="0"/>
              <a:t>Your Name | DOE IPR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fi-FI" smtClean="0"/>
              <a:t>Your Name | DOE IPR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fi-FI" smtClean="0"/>
              <a:t>Your Name | DOE IPR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6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 smtClean="0"/>
              <a:t>11/15/2016</a:t>
            </a:r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i-FI" smtClean="0"/>
              <a:t>Your Name | DOE IPR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8141587" y="6515100"/>
            <a:ext cx="447675" cy="241300"/>
          </a:xfrm>
        </p:spPr>
        <p:txBody>
          <a:bodyPr/>
          <a:lstStyle>
            <a:lvl1pPr algn="r">
              <a:defRPr/>
            </a:lvl1pPr>
          </a:lstStyle>
          <a:p>
            <a:fld id="{90FB1247-EF23-4B88-8BDA-71F359827C17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10" name="Content Placeholder 2"/>
          <p:cNvSpPr>
            <a:spLocks noGrp="1"/>
          </p:cNvSpPr>
          <p:nvPr>
            <p:ph idx="22"/>
          </p:nvPr>
        </p:nvSpPr>
        <p:spPr>
          <a:xfrm>
            <a:off x="3355146" y="1037743"/>
            <a:ext cx="5607636" cy="500022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1">
                <a:solidFill>
                  <a:srgbClr val="404040"/>
                </a:solidFill>
              </a:defRPr>
            </a:lvl1pPr>
            <a:lvl2pPr marL="742950" indent="-285750">
              <a:buFont typeface="Wingdings" panose="05000000000000000000" pitchFamily="2" charset="2"/>
              <a:buChar char="§"/>
              <a:defRPr sz="2200" b="1">
                <a:solidFill>
                  <a:schemeClr val="accent5">
                    <a:lumMod val="75000"/>
                  </a:schemeClr>
                </a:solidFill>
              </a:defRPr>
            </a:lvl2pPr>
            <a:lvl3pPr>
              <a:defRPr sz="2000" b="1">
                <a:solidFill>
                  <a:srgbClr val="C00000"/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800" b="1">
                <a:solidFill>
                  <a:schemeClr val="accent2">
                    <a:lumMod val="75000"/>
                  </a:schemeClr>
                </a:solidFill>
              </a:defRPr>
            </a:lvl4pPr>
            <a:lvl5pPr marL="2057400" indent="-228600">
              <a:buFont typeface="Arial"/>
              <a:buChar char="•"/>
              <a:defRPr sz="1600" b="1">
                <a:solidFill>
                  <a:schemeClr val="accent5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019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fi-FI" smtClean="0"/>
              <a:t>Your Name | DOE IPR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4" r:id="rId8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045612"/>
            <a:ext cx="8499231" cy="1390219"/>
          </a:xfrm>
        </p:spPr>
        <p:txBody>
          <a:bodyPr/>
          <a:lstStyle/>
          <a:p>
            <a:r>
              <a:rPr lang="en-US" dirty="0" smtClean="0"/>
              <a:t>A. Shemyakin</a:t>
            </a:r>
            <a:r>
              <a:rPr lang="en-US" dirty="0"/>
              <a:t>	</a:t>
            </a:r>
          </a:p>
          <a:p>
            <a:r>
              <a:rPr lang="en-US" dirty="0" smtClean="0"/>
              <a:t>DOE Independent Project Review of PIP-II</a:t>
            </a:r>
            <a:endParaRPr lang="en-US" dirty="0"/>
          </a:p>
          <a:p>
            <a:r>
              <a:rPr lang="en-US" dirty="0" smtClean="0"/>
              <a:t>15 November 2016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Warm Front End and PIP2IT </a:t>
            </a:r>
            <a:r>
              <a:rPr lang="en-US" dirty="0" smtClean="0"/>
              <a:t>Status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2250" y="866776"/>
            <a:ext cx="8672513" cy="2343149"/>
          </a:xfrm>
        </p:spPr>
        <p:txBody>
          <a:bodyPr/>
          <a:lstStyle/>
          <a:p>
            <a:r>
              <a:rPr lang="en-US" dirty="0" smtClean="0"/>
              <a:t>RFQ was installed and commissioned</a:t>
            </a:r>
          </a:p>
          <a:p>
            <a:pPr lvl="1"/>
            <a:r>
              <a:rPr lang="en-US" dirty="0" smtClean="0"/>
              <a:t>Inter-vane voltage checked with X-ray detector </a:t>
            </a:r>
          </a:p>
          <a:p>
            <a:pPr lvl="1"/>
            <a:r>
              <a:rPr lang="en-US" dirty="0" smtClean="0"/>
              <a:t>Initial conditioning took a day (pulsed)/several days (CW)</a:t>
            </a:r>
          </a:p>
          <a:p>
            <a:pPr lvl="1"/>
            <a:r>
              <a:rPr lang="en-US" dirty="0" smtClean="0"/>
              <a:t>The resonant frequency is regulated by water temperature to vanes and walls</a:t>
            </a:r>
          </a:p>
          <a:p>
            <a:r>
              <a:rPr lang="en-US" dirty="0" smtClean="0"/>
              <a:t>Operate mainly in pulse mode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RFQ RF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A. Shemyakin | 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270" y="2543175"/>
            <a:ext cx="2972130" cy="3698913"/>
          </a:xfrm>
          <a:prstGeom prst="rect">
            <a:avLst/>
          </a:prstGeom>
        </p:spPr>
      </p:pic>
      <p:sp>
        <p:nvSpPr>
          <p:cNvPr id="9" name="Content Placeholder 1"/>
          <p:cNvSpPr txBox="1">
            <a:spLocks/>
          </p:cNvSpPr>
          <p:nvPr/>
        </p:nvSpPr>
        <p:spPr>
          <a:xfrm>
            <a:off x="229394" y="3209925"/>
            <a:ext cx="5598816" cy="2927388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/>
              <a:t>Typical RF pulse is 0.1 – 5 </a:t>
            </a:r>
            <a:r>
              <a:rPr lang="en-US" dirty="0" err="1"/>
              <a:t>ms</a:t>
            </a:r>
            <a:r>
              <a:rPr lang="en-US" dirty="0"/>
              <a:t> at 10 Hz</a:t>
            </a:r>
          </a:p>
          <a:p>
            <a:pPr lvl="1"/>
            <a:r>
              <a:rPr lang="en-US" dirty="0" smtClean="0"/>
              <a:t>Extra level of protection from un-requested long- pulse or CW beam</a:t>
            </a:r>
          </a:p>
          <a:p>
            <a:pPr lvl="1"/>
            <a:r>
              <a:rPr lang="en-US" dirty="0" smtClean="0"/>
              <a:t>Lower power consumption </a:t>
            </a:r>
          </a:p>
          <a:p>
            <a:pPr lvl="1"/>
            <a:r>
              <a:rPr lang="en-US" dirty="0" smtClean="0"/>
              <a:t>Better reliability</a:t>
            </a:r>
          </a:p>
          <a:p>
            <a:pPr lvl="1"/>
            <a:r>
              <a:rPr lang="en-US" dirty="0" smtClean="0"/>
              <a:t>LLRF keeps the flat top amplitude within 0.1% and phase ±0.1º</a:t>
            </a:r>
          </a:p>
          <a:p>
            <a:pPr lvl="2"/>
            <a:r>
              <a:rPr lang="en-US" dirty="0" smtClean="0"/>
              <a:t>FF, FB, and beam compensation 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106024" y="6872"/>
            <a:ext cx="2037976" cy="40011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B. Chase</a:t>
            </a:r>
            <a:endParaRPr lang="en-US" sz="20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19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852056"/>
            <a:ext cx="8672513" cy="5338906"/>
          </a:xfrm>
        </p:spPr>
        <p:txBody>
          <a:bodyPr/>
          <a:lstStyle/>
          <a:p>
            <a:r>
              <a:rPr lang="en-US" dirty="0" smtClean="0"/>
              <a:t>Applications were written to switch the RFQ on/off in both CW and pulsed modes and automatically recover from trips</a:t>
            </a:r>
          </a:p>
          <a:p>
            <a:pPr lvl="1"/>
            <a:r>
              <a:rPr lang="en-US" dirty="0" smtClean="0"/>
              <a:t>Resonance control switches from fixed frequency (GDR) to self-excited loop (SEL) if the resonance frequency error is too large </a:t>
            </a:r>
          </a:p>
          <a:p>
            <a:pPr lvl="1"/>
            <a:r>
              <a:rPr lang="en-US" dirty="0" smtClean="0"/>
              <a:t>Cold start takes 20-30 min from turn on to nominal frequency</a:t>
            </a:r>
          </a:p>
          <a:p>
            <a:pPr lvl="1"/>
            <a:r>
              <a:rPr lang="en-US" dirty="0" smtClean="0"/>
              <a:t>Trip recovery in CW takes from seconds to several minutes </a:t>
            </a:r>
          </a:p>
          <a:p>
            <a:pPr lvl="2"/>
            <a:r>
              <a:rPr lang="en-US" dirty="0" smtClean="0"/>
              <a:t>depending on whether the vane voltage restores immediately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RFQ RF operation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A. Shemyakin | 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246642" y="3695140"/>
            <a:ext cx="3631623" cy="2506358"/>
            <a:chOff x="2777472" y="1278279"/>
            <a:chExt cx="5737441" cy="4303081"/>
          </a:xfrm>
        </p:grpSpPr>
        <p:pic>
          <p:nvPicPr>
            <p:cNvPr id="9" name="Picture 8" descr="figure_1_RFQStart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7472" y="1278279"/>
              <a:ext cx="5737441" cy="4303081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6540119" y="1733048"/>
              <a:ext cx="534128" cy="3418614"/>
            </a:xfrm>
            <a:prstGeom prst="rect">
              <a:avLst/>
            </a:prstGeom>
            <a:solidFill>
              <a:schemeClr val="accent3">
                <a:alpha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52861" y="1733048"/>
              <a:ext cx="1887258" cy="3418614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709232" y="1733048"/>
              <a:ext cx="943629" cy="3418614"/>
            </a:xfrm>
            <a:prstGeom prst="rect">
              <a:avLst/>
            </a:prstGeom>
            <a:solidFill>
              <a:schemeClr val="bg1">
                <a:lumMod val="65000"/>
                <a:alpha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3417718" y="3651702"/>
            <a:ext cx="3424146" cy="2568110"/>
            <a:chOff x="2816294" y="1303266"/>
            <a:chExt cx="5704125" cy="4278094"/>
          </a:xfrm>
        </p:grpSpPr>
        <p:pic>
          <p:nvPicPr>
            <p:cNvPr id="14" name="Picture 13" descr="figure_2_RFQTrip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6294" y="1303266"/>
              <a:ext cx="5704125" cy="4278094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6540119" y="1733048"/>
              <a:ext cx="534128" cy="3418614"/>
            </a:xfrm>
            <a:prstGeom prst="rect">
              <a:avLst/>
            </a:prstGeom>
            <a:solidFill>
              <a:schemeClr val="accent3">
                <a:alpha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261166" y="1733048"/>
              <a:ext cx="2278953" cy="3418614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620212" y="1733048"/>
              <a:ext cx="640954" cy="3418614"/>
            </a:xfrm>
            <a:prstGeom prst="rect">
              <a:avLst/>
            </a:prstGeom>
            <a:solidFill>
              <a:schemeClr val="bg1">
                <a:lumMod val="65000"/>
                <a:alpha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863903" y="3813624"/>
            <a:ext cx="2100555" cy="237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505050"/>
                </a:solidFill>
              </a:rPr>
              <a:t>Gray: </a:t>
            </a:r>
            <a:r>
              <a:rPr lang="en-US" sz="1600" dirty="0" smtClean="0"/>
              <a:t>RFQ power ramp; resonance control is idle; SEL</a:t>
            </a:r>
          </a:p>
          <a:p>
            <a:r>
              <a:rPr lang="en-US" sz="1600" dirty="0" smtClean="0">
                <a:solidFill>
                  <a:schemeClr val="accent2"/>
                </a:solidFill>
              </a:rPr>
              <a:t>Orange: </a:t>
            </a:r>
            <a:r>
              <a:rPr lang="en-US" sz="1600" dirty="0"/>
              <a:t>resonance control bringing RFQ to </a:t>
            </a:r>
            <a:r>
              <a:rPr lang="en-US" sz="1600" dirty="0" smtClean="0"/>
              <a:t>frequency; SEL</a:t>
            </a:r>
          </a:p>
          <a:p>
            <a:r>
              <a:rPr lang="en-US" sz="1600" dirty="0" smtClean="0">
                <a:solidFill>
                  <a:srgbClr val="00B050"/>
                </a:solidFill>
              </a:rPr>
              <a:t>Green: </a:t>
            </a:r>
            <a:r>
              <a:rPr lang="en-US" sz="1600" dirty="0"/>
              <a:t>RFQ is in GDR and LLRF feedback is active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56195" y="3880846"/>
            <a:ext cx="1333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Vane voltage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06236" y="5276663"/>
            <a:ext cx="1083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Frequency error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1319056" y="3475069"/>
            <a:ext cx="11066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Cold start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3637325" y="3453574"/>
            <a:ext cx="28776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Trip recovery (after 10 sec delay)</a:t>
            </a:r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7106024" y="6872"/>
            <a:ext cx="2037976" cy="40011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B. Chase</a:t>
            </a:r>
            <a:endParaRPr lang="en-US" sz="20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31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2529681"/>
          </a:xfrm>
        </p:spPr>
        <p:txBody>
          <a:bodyPr/>
          <a:lstStyle/>
          <a:p>
            <a:r>
              <a:rPr lang="en-US" dirty="0" smtClean="0"/>
              <a:t>Transmission: 98% ±2% (at 5 mA; the best result)</a:t>
            </a:r>
          </a:p>
          <a:p>
            <a:pPr lvl="1"/>
            <a:r>
              <a:rPr lang="en-US" dirty="0" smtClean="0"/>
              <a:t>measured as ratio of beam current at entrance and exit of RFQ</a:t>
            </a:r>
          </a:p>
          <a:p>
            <a:r>
              <a:rPr lang="en-US" dirty="0" smtClean="0"/>
              <a:t>Energy: 2.11 MeV ±0.5% (measured with a movable pickup)</a:t>
            </a:r>
          </a:p>
          <a:p>
            <a:r>
              <a:rPr lang="en-US" dirty="0" smtClean="0"/>
              <a:t>Transverse parameters – estimated with quad scans/scrapers</a:t>
            </a:r>
          </a:p>
          <a:p>
            <a:pPr lvl="1"/>
            <a:r>
              <a:rPr lang="en-US" dirty="0" smtClean="0"/>
              <a:t>Emittance ~ 0.2 </a:t>
            </a:r>
            <a:r>
              <a:rPr lang="en-US" dirty="0"/>
              <a:t>µm </a:t>
            </a:r>
            <a:r>
              <a:rPr lang="en-US" dirty="0" smtClean="0"/>
              <a:t>at optimum conditions (probably </a:t>
            </a:r>
            <a:r>
              <a:rPr lang="en-US" dirty="0"/>
              <a:t>±20</a:t>
            </a:r>
            <a:r>
              <a:rPr lang="en-US" dirty="0" smtClean="0"/>
              <a:t>%)</a:t>
            </a:r>
          </a:p>
          <a:p>
            <a:pPr lvl="1"/>
            <a:r>
              <a:rPr lang="en-US" dirty="0" smtClean="0"/>
              <a:t>No consistent numbers for Twiss functions yet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RFQ beam in the short MEBT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A. Shemyakin | 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8919" y="3473005"/>
            <a:ext cx="5375082" cy="2725843"/>
          </a:xfrm>
          <a:prstGeom prst="rect">
            <a:avLst/>
          </a:prstGeom>
        </p:spPr>
      </p:pic>
      <p:sp>
        <p:nvSpPr>
          <p:cNvPr id="9" name="Content Placeholder 1"/>
          <p:cNvSpPr txBox="1">
            <a:spLocks/>
          </p:cNvSpPr>
          <p:nvPr/>
        </p:nvSpPr>
        <p:spPr>
          <a:xfrm>
            <a:off x="222251" y="3501232"/>
            <a:ext cx="4095308" cy="282160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Bunch length</a:t>
            </a:r>
          </a:p>
          <a:p>
            <a:pPr lvl="1"/>
            <a:r>
              <a:rPr lang="en-US" dirty="0" smtClean="0"/>
              <a:t> Attempts to measure with two versions of Fast Faraday Cup were only partially successful</a:t>
            </a:r>
          </a:p>
          <a:p>
            <a:pPr lvl="1"/>
            <a:r>
              <a:rPr lang="en-US" dirty="0" smtClean="0"/>
              <a:t>Considering modifications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36648" y="5962650"/>
            <a:ext cx="21809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MEBT-1.1 configuration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0114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1" y="923842"/>
            <a:ext cx="5909806" cy="2797368"/>
          </a:xfrm>
        </p:spPr>
        <p:txBody>
          <a:bodyPr/>
          <a:lstStyle/>
          <a:p>
            <a:r>
              <a:rPr lang="en-US" dirty="0" smtClean="0"/>
              <a:t>Coupler failure</a:t>
            </a:r>
          </a:p>
          <a:p>
            <a:pPr lvl="1"/>
            <a:r>
              <a:rPr lang="en-US" dirty="0" smtClean="0"/>
              <a:t>One of couplers failed during conditioning in CW</a:t>
            </a:r>
          </a:p>
          <a:p>
            <a:pPr lvl="2"/>
            <a:r>
              <a:rPr lang="en-US" dirty="0" smtClean="0"/>
              <a:t>Could be related to a known fabrication flaw, not-optimal conditioning procedure, or (unknown) design deficiency</a:t>
            </a:r>
          </a:p>
          <a:p>
            <a:pPr lvl="2"/>
            <a:r>
              <a:rPr lang="en-US" dirty="0"/>
              <a:t>Was replaced by a </a:t>
            </a:r>
            <a:r>
              <a:rPr lang="en-US" dirty="0" smtClean="0"/>
              <a:t>spare; changed operation procedures and improved cooling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RFQ issues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A. Shemyakin | 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2531900" y="4356274"/>
            <a:ext cx="5490965" cy="2048769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Amplifier failures</a:t>
            </a:r>
          </a:p>
          <a:p>
            <a:pPr lvl="1"/>
            <a:r>
              <a:rPr lang="en-US" dirty="0" smtClean="0"/>
              <a:t>Several “slices” during commissioning</a:t>
            </a:r>
          </a:p>
          <a:p>
            <a:pPr lvl="2"/>
            <a:r>
              <a:rPr lang="en-US" dirty="0"/>
              <a:t>Now have a good set of spares</a:t>
            </a:r>
          </a:p>
          <a:p>
            <a:pPr lvl="1"/>
            <a:r>
              <a:rPr lang="en-US" dirty="0" smtClean="0"/>
              <a:t>wall power (480V) connection</a:t>
            </a:r>
          </a:p>
          <a:p>
            <a:pPr lvl="1"/>
            <a:r>
              <a:rPr lang="en-US" dirty="0" smtClean="0"/>
              <a:t>intermittent controls issues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" y="4455444"/>
            <a:ext cx="2216012" cy="16591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6321" y="3254279"/>
            <a:ext cx="1449079" cy="15689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4229" y="1189829"/>
            <a:ext cx="2664183" cy="20972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466320" y="5714442"/>
            <a:ext cx="1625600" cy="40011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D. Peterson </a:t>
            </a:r>
            <a:endParaRPr lang="en-US" sz="20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33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923842"/>
            <a:ext cx="8672513" cy="3112114"/>
          </a:xfrm>
        </p:spPr>
        <p:txBody>
          <a:bodyPr/>
          <a:lstStyle/>
          <a:p>
            <a:r>
              <a:rPr lang="en-US" dirty="0" smtClean="0"/>
              <a:t>Resonant frequency is found by 60 kHz lower than expected </a:t>
            </a:r>
          </a:p>
          <a:p>
            <a:pPr lvl="2"/>
            <a:r>
              <a:rPr lang="en-US" dirty="0" smtClean="0"/>
              <a:t>Likely due to unforeseen mechanical deformations of RFQ body</a:t>
            </a:r>
          </a:p>
          <a:p>
            <a:r>
              <a:rPr lang="en-US" dirty="0" smtClean="0"/>
              <a:t>Difficult to compensate with wall- vane temperature difference</a:t>
            </a:r>
          </a:p>
          <a:p>
            <a:pPr lvl="1"/>
            <a:r>
              <a:rPr lang="en-US" dirty="0" smtClean="0"/>
              <a:t>At the boundary of regulation in CW; ≥10 kHz in pulsed</a:t>
            </a:r>
          </a:p>
          <a:p>
            <a:pPr lvl="2"/>
            <a:r>
              <a:rPr lang="en-US" dirty="0" smtClean="0"/>
              <a:t>-16.4 kHz/K vanes; </a:t>
            </a:r>
            <a:r>
              <a:rPr lang="en-US" dirty="0"/>
              <a:t>+13.9 </a:t>
            </a:r>
            <a:r>
              <a:rPr lang="en-US" dirty="0" smtClean="0"/>
              <a:t>kHz/K walls; </a:t>
            </a:r>
            <a:r>
              <a:rPr lang="en-US" dirty="0"/>
              <a:t>-2.5 </a:t>
            </a:r>
            <a:r>
              <a:rPr lang="en-US" dirty="0" smtClean="0"/>
              <a:t>kHz/K together</a:t>
            </a:r>
          </a:p>
          <a:p>
            <a:pPr lvl="1"/>
            <a:r>
              <a:rPr lang="en-US" dirty="0" smtClean="0"/>
              <a:t>Now normally run at ~ -80 kHz offset</a:t>
            </a:r>
          </a:p>
          <a:p>
            <a:pPr lvl="1"/>
            <a:r>
              <a:rPr lang="en-US" dirty="0" smtClean="0"/>
              <a:t>Is </a:t>
            </a:r>
            <a:r>
              <a:rPr lang="en-US" dirty="0"/>
              <a:t>not a problem for present running but needs to be corrected before </a:t>
            </a:r>
            <a:r>
              <a:rPr lang="en-US" dirty="0" smtClean="0"/>
              <a:t>sending the beam into HWR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RFQ issues: frequency </a:t>
            </a:r>
            <a:r>
              <a:rPr lang="en-US" dirty="0"/>
              <a:t>offset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A. Shemyakin | 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222251" y="4076299"/>
            <a:ext cx="6381750" cy="2003728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Plan suggested by LBNL team: re-machine all 80 fixed plug tuners</a:t>
            </a:r>
          </a:p>
          <a:p>
            <a:pPr lvl="1"/>
            <a:r>
              <a:rPr lang="en-US" dirty="0" smtClean="0"/>
              <a:t>Would not perturb field flatness</a:t>
            </a:r>
          </a:p>
          <a:p>
            <a:pPr lvl="1"/>
            <a:r>
              <a:rPr lang="en-US" dirty="0" smtClean="0"/>
              <a:t>Discussing to do it in FY18 </a:t>
            </a:r>
          </a:p>
          <a:p>
            <a:pPr lvl="1"/>
            <a:endParaRPr lang="en-US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401" y="3966993"/>
            <a:ext cx="2413000" cy="220628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41877" y="5783636"/>
            <a:ext cx="1762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Existing tuners can be re-machined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6458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998" y="4408934"/>
            <a:ext cx="5399512" cy="1422413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4652" y="843305"/>
            <a:ext cx="8672513" cy="5324475"/>
          </a:xfrm>
        </p:spPr>
        <p:txBody>
          <a:bodyPr/>
          <a:lstStyle/>
          <a:p>
            <a:r>
              <a:rPr lang="en-US" dirty="0" smtClean="0"/>
              <a:t>Several setups (different in diagnostics) </a:t>
            </a:r>
          </a:p>
          <a:p>
            <a:pPr lvl="1"/>
            <a:r>
              <a:rPr lang="en-US" dirty="0" smtClean="0"/>
              <a:t>Commissioning of diagnostics, development of procedures, beam-based checks and calibrations, beam properties</a:t>
            </a:r>
          </a:p>
          <a:p>
            <a:pPr lvl="1"/>
            <a:r>
              <a:rPr lang="en-US" dirty="0" smtClean="0"/>
              <a:t>Up to 10 mA in pulse mode to the dump (losses &lt; 3%)</a:t>
            </a:r>
          </a:p>
          <a:p>
            <a:r>
              <a:rPr lang="en-US" dirty="0" smtClean="0"/>
              <a:t>Radiation: higher than expected</a:t>
            </a:r>
            <a:r>
              <a:rPr lang="en-US" dirty="0"/>
              <a:t> </a:t>
            </a:r>
            <a:r>
              <a:rPr lang="en-US" dirty="0" smtClean="0"/>
              <a:t>(prompt only)</a:t>
            </a:r>
          </a:p>
          <a:p>
            <a:pPr lvl="1"/>
            <a:r>
              <a:rPr lang="en-US" dirty="0" smtClean="0"/>
              <a:t>Agrees with simulations by updated MARS code</a:t>
            </a:r>
          </a:p>
          <a:p>
            <a:pPr lvl="1"/>
            <a:r>
              <a:rPr lang="en-US" dirty="0" smtClean="0"/>
              <a:t>Average current is limited to 0.25 mA until cave is interlocked</a:t>
            </a:r>
          </a:p>
          <a:p>
            <a:r>
              <a:rPr lang="en-US" dirty="0"/>
              <a:t>Present configuration is optimized for a high-power  run</a:t>
            </a:r>
          </a:p>
          <a:p>
            <a:pPr lvl="1"/>
            <a:r>
              <a:rPr lang="en-US" dirty="0"/>
              <a:t>Goal: run 5 mA CW for 24 hrs. Check stability of operation. 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Coming </a:t>
            </a:r>
            <a:r>
              <a:rPr lang="en-US" dirty="0"/>
              <a:t>next: MEBT emittance scanner</a:t>
            </a:r>
          </a:p>
          <a:p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Short MEBT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A. Shemyakin | 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172510" y="5075776"/>
            <a:ext cx="27853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MEBT-1.2 configuration, optimized for high-power running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6946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324475"/>
          </a:xfrm>
        </p:spPr>
        <p:txBody>
          <a:bodyPr/>
          <a:lstStyle/>
          <a:p>
            <a:r>
              <a:rPr lang="en-US" dirty="0" smtClean="0"/>
              <a:t>Machine Protection System (MPS)</a:t>
            </a:r>
          </a:p>
          <a:p>
            <a:pPr lvl="1"/>
            <a:r>
              <a:rPr lang="en-US" dirty="0" smtClean="0"/>
              <a:t>Plan to test a scheme envisioned for PIP-II</a:t>
            </a:r>
          </a:p>
          <a:p>
            <a:pPr lvl="2"/>
            <a:r>
              <a:rPr lang="en-US" dirty="0" smtClean="0"/>
              <a:t>Two-tier list of MPS devices; inhibiting the beam primarily in LEBT; comparing beam current through the machine; shut-off time ~10µs</a:t>
            </a:r>
          </a:p>
          <a:p>
            <a:pPr lvl="1"/>
            <a:r>
              <a:rPr lang="en-US" dirty="0" smtClean="0"/>
              <a:t>Exists now: protection from not-requested long pulses, poor vacuum, and RF trips; administrative measures</a:t>
            </a:r>
          </a:p>
          <a:p>
            <a:pPr lvl="1"/>
            <a:r>
              <a:rPr lang="en-US" dirty="0" smtClean="0"/>
              <a:t>Coming: operational modes, current comparison, scrapers currents, loss monitors</a:t>
            </a:r>
          </a:p>
          <a:p>
            <a:r>
              <a:rPr lang="en-US" dirty="0" smtClean="0"/>
              <a:t>Protection of </a:t>
            </a:r>
            <a:r>
              <a:rPr lang="en-US" dirty="0"/>
              <a:t>vacuum chamber and beam </a:t>
            </a:r>
            <a:r>
              <a:rPr lang="en-US" dirty="0" smtClean="0"/>
              <a:t>dump in CW run</a:t>
            </a:r>
            <a:endParaRPr lang="en-US" dirty="0"/>
          </a:p>
          <a:p>
            <a:pPr lvl="1"/>
            <a:r>
              <a:rPr lang="en-US" dirty="0"/>
              <a:t>Two 4 – plate scraper sets. Plates are placed at the beam boundary of an optimized envelope. Permit drops if a scraper current is too high or too low</a:t>
            </a:r>
          </a:p>
          <a:p>
            <a:pPr lvl="1"/>
            <a:r>
              <a:rPr lang="en-US" dirty="0"/>
              <a:t>Comparison of beam current measurements out of RFQ and in the dump</a:t>
            </a:r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</a:t>
            </a:r>
            <a:r>
              <a:rPr lang="en-US" dirty="0" smtClean="0"/>
              <a:t>Protection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A. Shemyakin | 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957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1" y="971550"/>
            <a:ext cx="8439150" cy="3514725"/>
          </a:xfrm>
        </p:spPr>
        <p:txBody>
          <a:bodyPr/>
          <a:lstStyle/>
          <a:p>
            <a:r>
              <a:rPr lang="en-US" dirty="0" smtClean="0"/>
              <a:t>Will be assembled after arrival of magnets for 4 triplets</a:t>
            </a:r>
          </a:p>
          <a:p>
            <a:pPr lvl="1"/>
            <a:r>
              <a:rPr lang="en-US" dirty="0" smtClean="0"/>
              <a:t>One more bunching cavity, two kickers, BPM in each triplet</a:t>
            </a:r>
          </a:p>
          <a:p>
            <a:r>
              <a:rPr lang="en-US" dirty="0" smtClean="0"/>
              <a:t>Kickers’ tests: electromagnetic performance and survival</a:t>
            </a:r>
          </a:p>
          <a:p>
            <a:pPr lvl="1"/>
            <a:r>
              <a:rPr lang="en-US" dirty="0" smtClean="0"/>
              <a:t>50 Ohm kicker: trajectory response to 81.25 MHz CW</a:t>
            </a:r>
          </a:p>
          <a:p>
            <a:pPr lvl="2"/>
            <a:r>
              <a:rPr lang="en-US" dirty="0" smtClean="0"/>
              <a:t>Possible test with wide-band amplifiers on loan</a:t>
            </a:r>
          </a:p>
          <a:p>
            <a:pPr lvl="1"/>
            <a:r>
              <a:rPr lang="en-US" dirty="0" smtClean="0"/>
              <a:t>200 Ohm kicker: short bursts of arbitrary chosen “pass/remove” pattern, including ~10 µs of </a:t>
            </a:r>
            <a:r>
              <a:rPr lang="en-US" dirty="0"/>
              <a:t>81.25 MHz 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The kick is measured by recording BPM signals with a scope</a:t>
            </a:r>
          </a:p>
          <a:p>
            <a:pPr lvl="2"/>
            <a:r>
              <a:rPr lang="en-US" dirty="0" smtClean="0"/>
              <a:t>Optional: with scrapers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Longer MEBT: kickers’ test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A. Shemyakin | 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1" y="4665276"/>
            <a:ext cx="8687553" cy="15850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6567" y="4547042"/>
            <a:ext cx="737680" cy="7803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6199" y="4486275"/>
            <a:ext cx="1115665" cy="83522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91390" y="4588453"/>
            <a:ext cx="10595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Emittance scanner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3360259" y="4742623"/>
            <a:ext cx="879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50 Ohm kicker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4781006" y="4813547"/>
            <a:ext cx="945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200 Ohm kicker</a:t>
            </a:r>
            <a:endParaRPr lang="en-US" sz="1600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724297" y="5105934"/>
            <a:ext cx="165463" cy="215565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396720" y="5269844"/>
            <a:ext cx="165463" cy="215565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3234247" y="5128468"/>
            <a:ext cx="239136" cy="168494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3234247" y="5274662"/>
            <a:ext cx="237427" cy="215565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17" idx="3"/>
          </p:cNvCxnSpPr>
          <p:nvPr/>
        </p:nvCxnSpPr>
        <p:spPr>
          <a:xfrm flipV="1">
            <a:off x="5396720" y="5105935"/>
            <a:ext cx="329479" cy="163909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815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FY17: assemble when </a:t>
            </a:r>
            <a:r>
              <a:rPr lang="en-US" dirty="0"/>
              <a:t>magnets for </a:t>
            </a:r>
            <a:r>
              <a:rPr lang="en-US" dirty="0" smtClean="0"/>
              <a:t>3 more triplets arrive</a:t>
            </a:r>
          </a:p>
          <a:p>
            <a:pPr lvl="1"/>
            <a:r>
              <a:rPr lang="en-US" dirty="0" smtClean="0"/>
              <a:t>Plus: bunching cavity, two scraper sets, differential pumping</a:t>
            </a:r>
          </a:p>
          <a:p>
            <a:r>
              <a:rPr lang="en-US" dirty="0" smtClean="0"/>
              <a:t>FY18 shutdown: MEBT in its final (for PIP2IT) state</a:t>
            </a:r>
          </a:p>
          <a:p>
            <a:pPr lvl="1"/>
            <a:r>
              <a:rPr lang="en-US" dirty="0" smtClean="0"/>
              <a:t>Final chopping system: 21 kW absorber, </a:t>
            </a:r>
            <a:r>
              <a:rPr lang="en-US" dirty="0"/>
              <a:t>two identical </a:t>
            </a:r>
            <a:r>
              <a:rPr lang="en-US" dirty="0" smtClean="0"/>
              <a:t>kickers </a:t>
            </a:r>
          </a:p>
          <a:p>
            <a:pPr lvl="1"/>
            <a:r>
              <a:rPr lang="en-US" dirty="0"/>
              <a:t>F</a:t>
            </a:r>
            <a:r>
              <a:rPr lang="en-US" dirty="0" smtClean="0"/>
              <a:t>ull set of diagnostics 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omplete MPS, fast </a:t>
            </a:r>
            <a:r>
              <a:rPr lang="en-US" dirty="0"/>
              <a:t>vacuum </a:t>
            </a:r>
            <a:r>
              <a:rPr lang="en-US" dirty="0" smtClean="0"/>
              <a:t>valve and sensors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article </a:t>
            </a:r>
            <a:r>
              <a:rPr lang="en-US" dirty="0"/>
              <a:t>– free </a:t>
            </a:r>
            <a:r>
              <a:rPr lang="en-US" dirty="0" smtClean="0"/>
              <a:t>sections downstream of absorber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Full-length MEBT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A. Shemyakin | 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44" y="4190047"/>
            <a:ext cx="9144000" cy="19831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26477" y="4465342"/>
            <a:ext cx="9767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Absorber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5251882" y="4296065"/>
            <a:ext cx="9573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Scrapers</a:t>
            </a:r>
            <a:endParaRPr lang="en-US" sz="1600" dirty="0"/>
          </a:p>
        </p:txBody>
      </p:sp>
      <p:cxnSp>
        <p:nvCxnSpPr>
          <p:cNvPr id="12" name="Straight Arrow Connector 11"/>
          <p:cNvCxnSpPr>
            <a:stCxn id="11" idx="2"/>
          </p:cNvCxnSpPr>
          <p:nvPr/>
        </p:nvCxnSpPr>
        <p:spPr>
          <a:xfrm flipH="1">
            <a:off x="5338967" y="4634619"/>
            <a:ext cx="391580" cy="100851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730547" y="4634619"/>
            <a:ext cx="348036" cy="13783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275135" y="5925415"/>
            <a:ext cx="30226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Space for differential pumping</a:t>
            </a:r>
            <a:endParaRPr lang="en-US" sz="1600" dirty="0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5251882" y="5114801"/>
            <a:ext cx="265918" cy="773629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ight Brace 19"/>
          <p:cNvSpPr/>
          <p:nvPr/>
        </p:nvSpPr>
        <p:spPr>
          <a:xfrm rot="16200000">
            <a:off x="7503563" y="3882182"/>
            <a:ext cx="383177" cy="1706575"/>
          </a:xfrm>
          <a:prstGeom prst="rightBrace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069286" y="4253695"/>
            <a:ext cx="14843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Temporary part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2154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FY17 – beam run in warm front end with SNS dump</a:t>
            </a:r>
          </a:p>
          <a:p>
            <a:pPr lvl="1"/>
            <a:r>
              <a:rPr lang="en-US" dirty="0" smtClean="0"/>
              <a:t>Demonstrate high – power beam accelerated in RFQ</a:t>
            </a:r>
          </a:p>
          <a:p>
            <a:pPr lvl="1"/>
            <a:r>
              <a:rPr lang="en-US" dirty="0" smtClean="0"/>
              <a:t>Assemble full – length MEBT</a:t>
            </a:r>
          </a:p>
          <a:p>
            <a:pPr lvl="1"/>
            <a:r>
              <a:rPr lang="en-US" dirty="0" smtClean="0"/>
              <a:t>Measure electromagnetic response and survival of kickers</a:t>
            </a:r>
          </a:p>
          <a:p>
            <a:pPr lvl="2"/>
            <a:r>
              <a:rPr lang="en-US" dirty="0" smtClean="0"/>
              <a:t>Choose the kicker version</a:t>
            </a:r>
          </a:p>
          <a:p>
            <a:r>
              <a:rPr lang="en-US" dirty="0" smtClean="0"/>
              <a:t>FY18 – shutdown to install </a:t>
            </a:r>
            <a:r>
              <a:rPr lang="en-US" dirty="0" err="1" smtClean="0"/>
              <a:t>cryo</a:t>
            </a:r>
            <a:r>
              <a:rPr lang="en-US" dirty="0" smtClean="0"/>
              <a:t> distribution system and HWR</a:t>
            </a:r>
          </a:p>
          <a:p>
            <a:pPr lvl="1"/>
            <a:r>
              <a:rPr lang="en-US" dirty="0" smtClean="0"/>
              <a:t>Install final MEBT and connect to HWR </a:t>
            </a:r>
          </a:p>
          <a:p>
            <a:r>
              <a:rPr lang="en-US" dirty="0" smtClean="0"/>
              <a:t>FY19 - </a:t>
            </a:r>
            <a:r>
              <a:rPr lang="en-US" dirty="0"/>
              <a:t>install </a:t>
            </a:r>
            <a:r>
              <a:rPr lang="en-US" dirty="0" smtClean="0"/>
              <a:t>and RF – commission both cryomodules</a:t>
            </a:r>
          </a:p>
          <a:p>
            <a:pPr lvl="1"/>
            <a:r>
              <a:rPr lang="en-US" dirty="0" smtClean="0"/>
              <a:t>Commission the final MEBT in parallel</a:t>
            </a:r>
          </a:p>
          <a:p>
            <a:pPr lvl="2"/>
            <a:r>
              <a:rPr lang="en-US" dirty="0" smtClean="0"/>
              <a:t>Full power to absorber, bunch-by-bunch </a:t>
            </a:r>
            <a:r>
              <a:rPr lang="en-US" dirty="0"/>
              <a:t>selection in </a:t>
            </a:r>
            <a:r>
              <a:rPr lang="en-US" dirty="0" smtClean="0"/>
              <a:t>MEBT</a:t>
            </a:r>
          </a:p>
          <a:p>
            <a:pPr lvl="2"/>
            <a:r>
              <a:rPr lang="en-US" dirty="0" smtClean="0"/>
              <a:t>Commission MPS, vacuum protection, diagnostics</a:t>
            </a:r>
          </a:p>
          <a:p>
            <a:r>
              <a:rPr lang="en-US" dirty="0" smtClean="0"/>
              <a:t>FY20 – beam through cryomodules</a:t>
            </a:r>
          </a:p>
          <a:p>
            <a:pPr lvl="1"/>
            <a:r>
              <a:rPr lang="en-US" dirty="0" smtClean="0"/>
              <a:t>Supply the beam with final parameters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R&amp;D schedule for the PIP2IT </a:t>
            </a:r>
            <a:r>
              <a:rPr lang="en-US" dirty="0"/>
              <a:t>warm front </a:t>
            </a:r>
            <a:r>
              <a:rPr lang="en-US" dirty="0" smtClean="0"/>
              <a:t>end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dirty="0"/>
              <a:t>A. Shemyakin | </a:t>
            </a:r>
            <a:r>
              <a:rPr lang="fi-FI" dirty="0" smtClean="0"/>
              <a:t>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06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Accelerator physicist for 35 years</a:t>
            </a:r>
          </a:p>
          <a:p>
            <a:r>
              <a:rPr lang="en-US" dirty="0" smtClean="0"/>
              <a:t>PhD from BINP, Novosibirsk – 1990</a:t>
            </a:r>
          </a:p>
          <a:p>
            <a:r>
              <a:rPr lang="en-US" dirty="0" smtClean="0"/>
              <a:t>At Fermilab since 1998</a:t>
            </a:r>
          </a:p>
          <a:p>
            <a:pPr lvl="1"/>
            <a:r>
              <a:rPr lang="en-US" dirty="0" smtClean="0"/>
              <a:t>ECOOL project – responsible for electron beam</a:t>
            </a:r>
          </a:p>
          <a:p>
            <a:r>
              <a:rPr lang="en-US" dirty="0" smtClean="0"/>
              <a:t>With PIP-II project since 2011</a:t>
            </a:r>
          </a:p>
          <a:p>
            <a:pPr lvl="1"/>
            <a:r>
              <a:rPr lang="en-US" dirty="0" smtClean="0"/>
              <a:t>PIP2IT warm front end manager</a:t>
            </a:r>
          </a:p>
          <a:p>
            <a:pPr lvl="1"/>
            <a:r>
              <a:rPr lang="en-US" dirty="0" smtClean="0"/>
              <a:t>Responsible for MEBT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Alexander “Sasha” Shemyakin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A. Shemyakin | 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4962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Proposed warm front end concept satisfies PIP-II requirements both for Booster injection and for future CW operation</a:t>
            </a:r>
          </a:p>
          <a:p>
            <a:r>
              <a:rPr lang="en-US" dirty="0" smtClean="0"/>
              <a:t>Critical issues are being addressed at PIP2IT</a:t>
            </a:r>
          </a:p>
          <a:p>
            <a:pPr lvl="1"/>
            <a:r>
              <a:rPr lang="en-US" dirty="0" smtClean="0"/>
              <a:t>Performance of LEBT and RFQ has been demonstrated</a:t>
            </a:r>
          </a:p>
          <a:p>
            <a:pPr lvl="1"/>
            <a:r>
              <a:rPr lang="en-US" dirty="0" smtClean="0"/>
              <a:t>Preparations are under way to test elements of the chopping system </a:t>
            </a:r>
          </a:p>
          <a:p>
            <a:pPr lvl="1"/>
            <a:r>
              <a:rPr lang="en-US" dirty="0" smtClean="0"/>
              <a:t>All R&amp;D questions related to the </a:t>
            </a:r>
            <a:r>
              <a:rPr lang="en-US" dirty="0"/>
              <a:t>warm front end </a:t>
            </a:r>
            <a:r>
              <a:rPr lang="en-US" dirty="0" smtClean="0"/>
              <a:t>will be answered by the end of PIP2IT run</a:t>
            </a:r>
          </a:p>
          <a:p>
            <a:r>
              <a:rPr lang="en-US" dirty="0" smtClean="0"/>
              <a:t>PIP2IT </a:t>
            </a:r>
            <a:r>
              <a:rPr lang="en-US" dirty="0"/>
              <a:t>warm front end </a:t>
            </a:r>
            <a:r>
              <a:rPr lang="en-US" dirty="0" smtClean="0"/>
              <a:t>will be ready to inject the beam into HWR in the time of cryomodules installation to test performance of SRF with beam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A. Shemyakin | 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430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6600" dirty="0" smtClean="0"/>
              <a:t>Backup </a:t>
            </a:r>
            <a:r>
              <a:rPr lang="en-US" sz="6600" dirty="0"/>
              <a:t>slides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A. Shemyakin | 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08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2250" y="4729019"/>
            <a:ext cx="8672513" cy="1421944"/>
          </a:xfrm>
        </p:spPr>
        <p:txBody>
          <a:bodyPr/>
          <a:lstStyle/>
          <a:p>
            <a:pPr lvl="1"/>
            <a:r>
              <a:rPr lang="en-US" dirty="0" smtClean="0"/>
              <a:t>PIP2IT MEBT </a:t>
            </a:r>
          </a:p>
          <a:p>
            <a:pPr lvl="2"/>
            <a:r>
              <a:rPr lang="en-US" dirty="0" smtClean="0"/>
              <a:t>Shorter by: </a:t>
            </a:r>
            <a:r>
              <a:rPr lang="en-US" dirty="0"/>
              <a:t>~3.5 m, 3 triplets, one bunching </a:t>
            </a:r>
            <a:r>
              <a:rPr lang="en-US" dirty="0" smtClean="0"/>
              <a:t>cavity; </a:t>
            </a:r>
          </a:p>
          <a:p>
            <a:pPr lvl="2"/>
            <a:r>
              <a:rPr lang="en-US" dirty="0" smtClean="0"/>
              <a:t>No </a:t>
            </a:r>
            <a:r>
              <a:rPr lang="en-US" dirty="0"/>
              <a:t>wall across MEBT </a:t>
            </a:r>
          </a:p>
          <a:p>
            <a:pPr lvl="2"/>
            <a:r>
              <a:rPr lang="en-US" dirty="0"/>
              <a:t>Less effective protection from vacuum accidents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 of PIP2IT and PIP-II MEBTs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A. Shemyakin | 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20" y="2595910"/>
            <a:ext cx="8736325" cy="20423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20" y="932882"/>
            <a:ext cx="6822015" cy="170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2485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971550"/>
            <a:ext cx="8915400" cy="504825"/>
          </a:xfrm>
        </p:spPr>
        <p:txBody>
          <a:bodyPr/>
          <a:lstStyle/>
          <a:p>
            <a:r>
              <a:rPr lang="en-US" dirty="0" smtClean="0"/>
              <a:t>Kicker is assembled with two drivers and is under RF testing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 Ohm kicker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A. Shemyakin | 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16754"/>
            <a:ext cx="6035828" cy="45268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64428" y="1645329"/>
            <a:ext cx="26509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Top view of 200 Ohm kicker (without vacuum box).   Two helixes and two drivers are assembled on the side panel of the vacuum box.</a:t>
            </a:r>
            <a:endParaRPr lang="en-US" sz="1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575" y="4379119"/>
            <a:ext cx="2352675" cy="176450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801203" y="3971421"/>
            <a:ext cx="9650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Side view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8698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971550"/>
            <a:ext cx="8915400" cy="847725"/>
          </a:xfrm>
        </p:spPr>
        <p:txBody>
          <a:bodyPr/>
          <a:lstStyle/>
          <a:p>
            <a:r>
              <a:rPr lang="en-US" dirty="0" smtClean="0"/>
              <a:t>Driver parameters are within specs for short bursts</a:t>
            </a:r>
          </a:p>
          <a:p>
            <a:pPr lvl="1"/>
            <a:r>
              <a:rPr lang="en-US" dirty="0" smtClean="0"/>
              <a:t>Transition to CW requires adding of water cooling (doable)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200 Ohm kicker driver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A. Shemyakin | 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4775" y="1819275"/>
            <a:ext cx="8810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Zoomed in example of wave forms formed by the drivers. Shown are differential signals measured between outputs of the helixes. Peak – peak voltage 1200 V. 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4510087" y="5740203"/>
            <a:ext cx="4403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20 Hz, 0.6 </a:t>
            </a:r>
            <a:r>
              <a:rPr lang="en-US" sz="1600" dirty="0" err="1" smtClean="0"/>
              <a:t>ms</a:t>
            </a:r>
            <a:r>
              <a:rPr lang="en-US" sz="1600" dirty="0" smtClean="0"/>
              <a:t>, 3 </a:t>
            </a:r>
            <a:r>
              <a:rPr lang="en-US" sz="1600" dirty="0" err="1" smtClean="0"/>
              <a:t>MHz.</a:t>
            </a:r>
            <a:r>
              <a:rPr lang="en-US" sz="1600" dirty="0" smtClean="0"/>
              <a:t> Emulates removal of half of bunches in 300 ns batches. 100ns/div.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3176" y="5740202"/>
            <a:ext cx="4403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50 Hz, 40 µs, 81.25 </a:t>
            </a:r>
            <a:r>
              <a:rPr lang="en-US" sz="1600" dirty="0" err="1" smtClean="0"/>
              <a:t>MHz.</a:t>
            </a:r>
            <a:r>
              <a:rPr lang="en-US" sz="1600" dirty="0" smtClean="0"/>
              <a:t> Emulates removal of every other bunch of the 162.5 MHz train. 4 ns/div.</a:t>
            </a:r>
            <a:endParaRPr lang="en-US" sz="16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" y="2378261"/>
            <a:ext cx="4407790" cy="33165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6022" y="2390454"/>
            <a:ext cx="4407790" cy="330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4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46019" y="971549"/>
            <a:ext cx="6267992" cy="5095129"/>
          </a:xfrm>
        </p:spPr>
        <p:txBody>
          <a:bodyPr/>
          <a:lstStyle/>
          <a:p>
            <a:r>
              <a:rPr lang="en-US" dirty="0" smtClean="0"/>
              <a:t>Cavity prototype was built and fully commissioned; 3 cavities in production</a:t>
            </a:r>
          </a:p>
          <a:p>
            <a:r>
              <a:rPr lang="en-US" dirty="0" smtClean="0"/>
              <a:t>Calibration by measuring the beam energy with BPMs and a movable Time-of-Flight pickup</a:t>
            </a:r>
          </a:p>
          <a:p>
            <a:pPr lvl="1"/>
            <a:r>
              <a:rPr lang="en-US" dirty="0" smtClean="0"/>
              <a:t>This calibration agrees with X-ray measurements</a:t>
            </a:r>
          </a:p>
          <a:p>
            <a:pPr lvl="1"/>
            <a:r>
              <a:rPr lang="en-US" dirty="0" smtClean="0"/>
              <a:t>100 kV requires 1.8 kW vs simulated 1.4 kW</a:t>
            </a:r>
          </a:p>
          <a:p>
            <a:r>
              <a:rPr lang="en-US" dirty="0" smtClean="0"/>
              <a:t>Delay with cavities production </a:t>
            </a:r>
          </a:p>
          <a:p>
            <a:pPr lvl="1"/>
            <a:r>
              <a:rPr lang="en-US" dirty="0" smtClean="0"/>
              <a:t>Vacuum leaks and shape distortion after first brazing</a:t>
            </a:r>
          </a:p>
          <a:p>
            <a:pPr lvl="1"/>
            <a:r>
              <a:rPr lang="en-US" dirty="0" smtClean="0"/>
              <a:t>Repairs will be attempted during following brazing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Bunching cavity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A. Shemyakin | 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6484" y="679629"/>
            <a:ext cx="2917516" cy="23161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63717" y="3754008"/>
            <a:ext cx="2643051" cy="19822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136571" y="5735255"/>
            <a:ext cx="2812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Body of the first “production” cavity after second brazing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6294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PIP-II warm front end concept</a:t>
            </a:r>
          </a:p>
          <a:p>
            <a:r>
              <a:rPr lang="en-US" dirty="0" smtClean="0"/>
              <a:t>R&amp;D Goals and PIP2IT</a:t>
            </a:r>
          </a:p>
          <a:p>
            <a:r>
              <a:rPr lang="en-US" dirty="0" smtClean="0"/>
              <a:t>Status </a:t>
            </a:r>
            <a:r>
              <a:rPr lang="en-US" dirty="0"/>
              <a:t>of warm front end </a:t>
            </a:r>
            <a:r>
              <a:rPr lang="en-US" dirty="0" smtClean="0"/>
              <a:t>of </a:t>
            </a:r>
            <a:r>
              <a:rPr lang="en-US" dirty="0"/>
              <a:t>PIP2IT</a:t>
            </a:r>
          </a:p>
          <a:p>
            <a:r>
              <a:rPr lang="en-US" dirty="0" smtClean="0"/>
              <a:t>Schedule</a:t>
            </a:r>
          </a:p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altLang="en-US" smtClean="0"/>
              <a:t>11/15/2016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/>
              <a:t>A. Shemyakin | </a:t>
            </a:r>
            <a:r>
              <a:rPr lang="fi-FI" dirty="0" smtClean="0"/>
              <a:t>DOE IPR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4078CA2-75EA-4F42-B0AF-FB0975373545}" type="slidenum">
              <a:rPr lang="en-US" altLang="en-US" smtClean="0"/>
              <a:pPr/>
              <a:t>3</a:t>
            </a:fld>
            <a:endParaRPr lang="en-US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68555" y="19606"/>
            <a:ext cx="2037976" cy="400110"/>
          </a:xfrm>
          <a:prstGeom prst="rect">
            <a:avLst/>
          </a:prstGeom>
          <a:solidFill>
            <a:srgbClr val="004C97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Charge</a:t>
            </a:r>
            <a:r>
              <a:rPr lang="en-US" sz="2000" baseline="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Item: </a:t>
            </a:r>
            <a:r>
              <a:rPr lang="en-US" sz="2000" baseline="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#1</a:t>
            </a:r>
            <a:endParaRPr lang="en-US" sz="20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63138" y="406982"/>
            <a:ext cx="2037976" cy="40011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P. Derwent</a:t>
            </a:r>
            <a:endParaRPr lang="en-US" sz="20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06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PIP-II warm front end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dirty="0"/>
              <a:t>A. Shemyakin | </a:t>
            </a:r>
            <a:r>
              <a:rPr lang="fi-FI" dirty="0" smtClean="0"/>
              <a:t>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3254358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warm front end prepares H-  beam optimized for Booster injection and provides capabilities for future CW </a:t>
            </a:r>
            <a:r>
              <a:rPr lang="en-US" dirty="0" smtClean="0"/>
              <a:t>operation</a:t>
            </a:r>
          </a:p>
          <a:p>
            <a:pPr lvl="1"/>
            <a:r>
              <a:rPr lang="en-US" dirty="0" smtClean="0"/>
              <a:t>Ion Source (IS) and Low Energy Beam Transport (LEBT)</a:t>
            </a:r>
          </a:p>
          <a:p>
            <a:pPr lvl="1"/>
            <a:r>
              <a:rPr lang="en-US" dirty="0" smtClean="0"/>
              <a:t>Radio Frequency Quadrupole (RFQ)</a:t>
            </a:r>
          </a:p>
          <a:p>
            <a:pPr lvl="1"/>
            <a:r>
              <a:rPr lang="en-US" dirty="0" smtClean="0"/>
              <a:t>Medium Energy Transport (MEBT)</a:t>
            </a:r>
          </a:p>
          <a:p>
            <a:r>
              <a:rPr lang="en-US" dirty="0" smtClean="0"/>
              <a:t>Output parameters: 2.1 MeV,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Symbol" panose="05050102010706020507" pitchFamily="18" charset="2"/>
              </a:rPr>
              <a:t>e</a:t>
            </a:r>
            <a:r>
              <a:rPr lang="en-US" baseline="-25000" dirty="0">
                <a:solidFill>
                  <a:schemeClr val="accent6">
                    <a:lumMod val="50000"/>
                  </a:schemeClr>
                </a:solidFill>
                <a:sym typeface="Symbol"/>
              </a:rPr>
              <a:t>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&lt;0.23 µm,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  <a:latin typeface="Symbol" panose="05050102010706020507" pitchFamily="18" charset="2"/>
              </a:rPr>
              <a:t>e</a:t>
            </a:r>
            <a:r>
              <a:rPr lang="en-US" baseline="-25000" dirty="0" err="1">
                <a:solidFill>
                  <a:schemeClr val="accent6">
                    <a:lumMod val="50000"/>
                  </a:schemeClr>
                </a:solidFill>
              </a:rPr>
              <a:t>L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&lt;0.31 µm </a:t>
            </a:r>
            <a:endParaRPr lang="en-US" dirty="0"/>
          </a:p>
          <a:p>
            <a:pPr lvl="1"/>
            <a:r>
              <a:rPr lang="en-US" dirty="0" smtClean="0"/>
              <a:t>Nominal current 2 mA averaged over </a:t>
            </a:r>
            <a:r>
              <a:rPr lang="en-US" dirty="0"/>
              <a:t>~µs (from µs to CW)</a:t>
            </a:r>
          </a:p>
          <a:p>
            <a:pPr lvl="1"/>
            <a:r>
              <a:rPr lang="en-US" dirty="0" smtClean="0"/>
              <a:t>Bunch-by-bunch </a:t>
            </a:r>
            <a:r>
              <a:rPr lang="en-US" dirty="0"/>
              <a:t>selection capability</a:t>
            </a:r>
          </a:p>
          <a:p>
            <a:pPr lvl="1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784" y="4359920"/>
            <a:ext cx="7675529" cy="2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21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971551"/>
            <a:ext cx="8530935" cy="2032574"/>
          </a:xfrm>
        </p:spPr>
        <p:txBody>
          <a:bodyPr/>
          <a:lstStyle/>
          <a:p>
            <a:r>
              <a:rPr lang="en-US" dirty="0" smtClean="0"/>
              <a:t>Two ion sources with switching magnet (30 keV, 10 mA DC)</a:t>
            </a:r>
          </a:p>
          <a:p>
            <a:r>
              <a:rPr lang="en-US" dirty="0" smtClean="0"/>
              <a:t>2-m long LEBT with partial neutralization</a:t>
            </a:r>
          </a:p>
          <a:p>
            <a:r>
              <a:rPr lang="en-US" dirty="0" smtClean="0"/>
              <a:t>RFQ: 4.4-m, 2.1 MeV, 162.5 MHz CW, 4-vane</a:t>
            </a:r>
          </a:p>
          <a:p>
            <a:r>
              <a:rPr lang="en-US" dirty="0" smtClean="0"/>
              <a:t>MEBT: 14-m, bunch-by-bunch chopping system; radiation protection wall; differential pumping after absorber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 conceptual design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dirty="0"/>
              <a:t>A. Shemyakin | </a:t>
            </a:r>
            <a:r>
              <a:rPr lang="fi-FI" dirty="0" smtClean="0"/>
              <a:t>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grpSp>
        <p:nvGrpSpPr>
          <p:cNvPr id="26" name="Group 25"/>
          <p:cNvGrpSpPr>
            <a:grpSpLocks noChangeAspect="1"/>
          </p:cNvGrpSpPr>
          <p:nvPr/>
        </p:nvGrpSpPr>
        <p:grpSpPr>
          <a:xfrm>
            <a:off x="1459168" y="3113203"/>
            <a:ext cx="5179646" cy="3208483"/>
            <a:chOff x="222250" y="3176097"/>
            <a:chExt cx="4987636" cy="308954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250" y="3176097"/>
              <a:ext cx="4987636" cy="3051342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523875" y="5657737"/>
              <a:ext cx="1676400" cy="607904"/>
              <a:chOff x="523875" y="5657737"/>
              <a:chExt cx="1676400" cy="607904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523875" y="5896309"/>
                <a:ext cx="1676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FF0000"/>
                    </a:solidFill>
                  </a:rPr>
                  <a:t>Two ion sources</a:t>
                </a:r>
                <a:endParaRPr lang="en-US" sz="18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 flipH="1" flipV="1">
                <a:off x="523875" y="5657737"/>
                <a:ext cx="112715" cy="300839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 flipV="1">
                <a:off x="636590" y="5810138"/>
                <a:ext cx="39686" cy="14843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/>
            <p:cNvGrpSpPr/>
            <p:nvPr/>
          </p:nvGrpSpPr>
          <p:grpSpPr>
            <a:xfrm>
              <a:off x="392397" y="4957340"/>
              <a:ext cx="781050" cy="550531"/>
              <a:chOff x="392397" y="4957340"/>
              <a:chExt cx="781050" cy="550531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392397" y="4957340"/>
                <a:ext cx="7810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dirty="0" smtClean="0">
                    <a:solidFill>
                      <a:srgbClr val="FF0000"/>
                    </a:solidFill>
                  </a:rPr>
                  <a:t>LEBT</a:t>
                </a:r>
                <a:endParaRPr lang="en-US" sz="18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7" name="Straight Arrow Connector 16"/>
              <p:cNvCxnSpPr/>
              <p:nvPr/>
            </p:nvCxnSpPr>
            <p:spPr>
              <a:xfrm>
                <a:off x="782922" y="5272971"/>
                <a:ext cx="0" cy="2349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TextBox 20"/>
            <p:cNvSpPr txBox="1"/>
            <p:nvPr/>
          </p:nvSpPr>
          <p:spPr>
            <a:xfrm>
              <a:off x="1419225" y="5342680"/>
              <a:ext cx="7810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FF0000"/>
                  </a:solidFill>
                </a:rPr>
                <a:t>RFQ</a:t>
              </a:r>
              <a:endParaRPr lang="en-US" sz="1800" dirty="0">
                <a:solidFill>
                  <a:srgbClr val="FF00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540575" y="4517102"/>
              <a:ext cx="7810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rgbClr val="FF0000"/>
                  </a:solidFill>
                </a:rPr>
                <a:t>MEBT</a:t>
              </a:r>
              <a:endParaRPr lang="en-US" sz="1800" dirty="0">
                <a:solidFill>
                  <a:srgbClr val="FF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200211" y="3272988"/>
              <a:ext cx="7810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>
                  <a:solidFill>
                    <a:schemeClr val="tx1">
                      <a:lumMod val="20000"/>
                      <a:lumOff val="80000"/>
                    </a:schemeClr>
                  </a:solidFill>
                </a:rPr>
                <a:t>HWR</a:t>
              </a:r>
              <a:endParaRPr lang="en-US" sz="1800" dirty="0">
                <a:solidFill>
                  <a:schemeClr val="tx1">
                    <a:lumMod val="20000"/>
                    <a:lumOff val="8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097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R&amp;D will </a:t>
            </a:r>
            <a:r>
              <a:rPr lang="en-US" dirty="0"/>
              <a:t>mitigate risks </a:t>
            </a:r>
            <a:r>
              <a:rPr lang="en-US" dirty="0" smtClean="0"/>
              <a:t>associated with the front end  for </a:t>
            </a:r>
            <a:r>
              <a:rPr lang="en-US" dirty="0"/>
              <a:t>PIP-II and speed up commissioning</a:t>
            </a:r>
          </a:p>
          <a:p>
            <a:r>
              <a:rPr lang="en-US" dirty="0"/>
              <a:t>The most important R&amp;D issues</a:t>
            </a:r>
          </a:p>
          <a:p>
            <a:pPr lvl="1"/>
            <a:r>
              <a:rPr lang="en-US" dirty="0"/>
              <a:t>LEBT with low emittance growth compatible with </a:t>
            </a:r>
            <a:r>
              <a:rPr lang="en-US" dirty="0" smtClean="0"/>
              <a:t>chopping </a:t>
            </a:r>
            <a:r>
              <a:rPr lang="en-US" sz="2400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400" b="1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Reliable CW </a:t>
            </a:r>
            <a:r>
              <a:rPr lang="en-US" dirty="0" smtClean="0"/>
              <a:t>RFQ, including couplers (partially </a:t>
            </a:r>
            <a:r>
              <a:rPr lang="en-US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r>
              <a:rPr lang="en-US" dirty="0" smtClean="0"/>
              <a:t>)</a:t>
            </a:r>
            <a:endParaRPr lang="en-US" dirty="0"/>
          </a:p>
          <a:p>
            <a:pPr lvl="1"/>
            <a:r>
              <a:rPr lang="en-US" dirty="0"/>
              <a:t>Bunch-by-bunch selection in MEBT</a:t>
            </a:r>
          </a:p>
          <a:p>
            <a:pPr lvl="1"/>
            <a:r>
              <a:rPr lang="en-US" dirty="0"/>
              <a:t>Compatibility of high-power deposition in MEBT absorber with SRF </a:t>
            </a:r>
            <a:r>
              <a:rPr lang="en-US" dirty="0" smtClean="0"/>
              <a:t>downstream</a:t>
            </a:r>
            <a:endParaRPr lang="en-US" dirty="0"/>
          </a:p>
          <a:p>
            <a:r>
              <a:rPr lang="en-US" dirty="0" smtClean="0"/>
              <a:t>Are being addressed </a:t>
            </a:r>
            <a:r>
              <a:rPr lang="en-US" dirty="0"/>
              <a:t>by </a:t>
            </a:r>
            <a:r>
              <a:rPr lang="en-US" dirty="0" smtClean="0"/>
              <a:t>PIP-II Injector Test (PIP2IT)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R&amp;D goals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dirty="0"/>
              <a:t>A. Shemyakin | </a:t>
            </a:r>
            <a:r>
              <a:rPr lang="fi-FI" dirty="0" smtClean="0"/>
              <a:t>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22250" y="4732425"/>
            <a:ext cx="8448681" cy="1534352"/>
            <a:chOff x="228600" y="4857692"/>
            <a:chExt cx="8448681" cy="1534352"/>
          </a:xfrm>
        </p:grpSpPr>
        <p:grpSp>
          <p:nvGrpSpPr>
            <p:cNvPr id="8" name="Group 7"/>
            <p:cNvGrpSpPr/>
            <p:nvPr/>
          </p:nvGrpSpPr>
          <p:grpSpPr>
            <a:xfrm>
              <a:off x="228600" y="4857692"/>
              <a:ext cx="8448681" cy="1299555"/>
              <a:chOff x="211616" y="4170849"/>
              <a:chExt cx="8448681" cy="1299555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580888" y="4170849"/>
                <a:ext cx="92258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tx2"/>
                    </a:solidFill>
                  </a:rPr>
                  <a:t>30 </a:t>
                </a:r>
                <a:r>
                  <a:rPr lang="en-US" sz="2000" b="1" dirty="0" err="1" smtClean="0">
                    <a:solidFill>
                      <a:schemeClr val="tx2"/>
                    </a:solidFill>
                  </a:rPr>
                  <a:t>keV</a:t>
                </a:r>
                <a:endParaRPr lang="en-US" sz="2000" b="1" dirty="0">
                  <a:solidFill>
                    <a:schemeClr val="tx2"/>
                  </a:solidFill>
                </a:endParaRPr>
              </a:p>
            </p:txBody>
          </p:sp>
          <p:pic>
            <p:nvPicPr>
              <p:cNvPr id="11" name="Picture 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8566" y="4607795"/>
                <a:ext cx="8217154" cy="8626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2" name="TextBox 6"/>
              <p:cNvSpPr txBox="1">
                <a:spLocks noChangeArrowheads="1"/>
              </p:cNvSpPr>
              <p:nvPr/>
            </p:nvSpPr>
            <p:spPr bwMode="auto">
              <a:xfrm>
                <a:off x="1409368" y="4485728"/>
                <a:ext cx="740946" cy="3719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2" charset="2"/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2" charset="2"/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2" charset="2"/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2" charset="2"/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000" dirty="0" smtClean="0">
                    <a:solidFill>
                      <a:srgbClr val="C00000"/>
                    </a:solidFill>
                  </a:rPr>
                  <a:t>RFQ </a:t>
                </a:r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3" name="TextBox 7"/>
              <p:cNvSpPr txBox="1">
                <a:spLocks noChangeArrowheads="1"/>
              </p:cNvSpPr>
              <p:nvPr/>
            </p:nvSpPr>
            <p:spPr bwMode="auto">
              <a:xfrm>
                <a:off x="2963435" y="4485728"/>
                <a:ext cx="896110" cy="3719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/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2" charset="2"/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2" charset="2"/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2" charset="2"/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2" charset="2"/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000" dirty="0" smtClean="0">
                    <a:solidFill>
                      <a:srgbClr val="C00000"/>
                    </a:solidFill>
                  </a:rPr>
                  <a:t>MEBT </a:t>
                </a:r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4" name="TextBox 8"/>
              <p:cNvSpPr txBox="1">
                <a:spLocks noChangeArrowheads="1"/>
              </p:cNvSpPr>
              <p:nvPr/>
            </p:nvSpPr>
            <p:spPr bwMode="auto">
              <a:xfrm>
                <a:off x="4954800" y="4485728"/>
                <a:ext cx="742437" cy="3719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2" charset="2"/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2" charset="2"/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2" charset="2"/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2" charset="2"/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000" dirty="0" smtClean="0">
                    <a:solidFill>
                      <a:srgbClr val="C00000"/>
                    </a:solidFill>
                  </a:rPr>
                  <a:t>HWR</a:t>
                </a:r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5" name="TextBox 9"/>
              <p:cNvSpPr txBox="1">
                <a:spLocks noChangeArrowheads="1"/>
              </p:cNvSpPr>
              <p:nvPr/>
            </p:nvSpPr>
            <p:spPr bwMode="auto">
              <a:xfrm>
                <a:off x="6388243" y="4485728"/>
                <a:ext cx="796062" cy="3718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2" charset="2"/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2" charset="2"/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2" charset="2"/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2" charset="2"/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000" dirty="0">
                    <a:solidFill>
                      <a:srgbClr val="C00000"/>
                    </a:solidFill>
                  </a:rPr>
                  <a:t>SSR1</a:t>
                </a:r>
              </a:p>
            </p:txBody>
          </p:sp>
          <p:sp>
            <p:nvSpPr>
              <p:cNvPr id="16" name="TextBox 10"/>
              <p:cNvSpPr txBox="1">
                <a:spLocks noChangeArrowheads="1"/>
              </p:cNvSpPr>
              <p:nvPr/>
            </p:nvSpPr>
            <p:spPr bwMode="auto">
              <a:xfrm>
                <a:off x="7779338" y="4485728"/>
                <a:ext cx="880959" cy="400110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/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2" charset="2"/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2" charset="2"/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2" charset="2"/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2" charset="2"/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000" dirty="0" smtClean="0">
                    <a:solidFill>
                      <a:srgbClr val="C00000"/>
                    </a:solidFill>
                  </a:rPr>
                  <a:t>HEBT</a:t>
                </a:r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7" name="TextBox 11"/>
              <p:cNvSpPr txBox="1">
                <a:spLocks noChangeArrowheads="1"/>
              </p:cNvSpPr>
              <p:nvPr/>
            </p:nvSpPr>
            <p:spPr bwMode="auto">
              <a:xfrm>
                <a:off x="211616" y="4485728"/>
                <a:ext cx="769262" cy="37196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/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2" charset="2"/>
                  <a:defRPr sz="2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2" charset="2"/>
                  <a:defRPr sz="2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2" charset="2"/>
                  <a:defRPr sz="2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r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FFFF00"/>
                  </a:buClr>
                  <a:buSzPct val="80000"/>
                  <a:buFont typeface="Wingdings" pitchFamily="2" charset="2"/>
                  <a:defRPr sz="2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en-US" sz="2000" dirty="0" smtClean="0">
                    <a:solidFill>
                      <a:srgbClr val="C00000"/>
                    </a:solidFill>
                  </a:rPr>
                  <a:t>LEBT</a:t>
                </a:r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794315" y="4170849"/>
                <a:ext cx="112869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 smtClean="0">
                    <a:solidFill>
                      <a:schemeClr val="tx2"/>
                    </a:solidFill>
                  </a:rPr>
                  <a:t>2.1 MeV</a:t>
                </a:r>
                <a:endParaRPr lang="en-US" sz="2000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5557573" y="4170849"/>
                <a:ext cx="1003511" cy="371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tx2"/>
                    </a:solidFill>
                  </a:rPr>
                  <a:t>1</a:t>
                </a:r>
                <a:r>
                  <a:rPr lang="en-US" sz="2000" b="1" dirty="0" smtClean="0">
                    <a:solidFill>
                      <a:schemeClr val="tx2"/>
                    </a:solidFill>
                  </a:rPr>
                  <a:t>0 </a:t>
                </a:r>
                <a:r>
                  <a:rPr lang="en-US" sz="2000" b="1" dirty="0">
                    <a:solidFill>
                      <a:schemeClr val="tx2"/>
                    </a:solidFill>
                  </a:rPr>
                  <a:t>M</a:t>
                </a:r>
                <a:r>
                  <a:rPr lang="en-US" sz="2000" b="1" dirty="0" smtClean="0">
                    <a:solidFill>
                      <a:schemeClr val="tx2"/>
                    </a:solidFill>
                  </a:rPr>
                  <a:t>eV</a:t>
                </a:r>
                <a:endParaRPr lang="en-US" sz="2000" b="1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6882126" y="4170849"/>
                <a:ext cx="1089193" cy="371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solidFill>
                      <a:schemeClr val="tx2"/>
                    </a:solidFill>
                  </a:rPr>
                  <a:t>25 MeV</a:t>
                </a:r>
                <a:endParaRPr lang="en-US" sz="2000" b="1" dirty="0">
                  <a:solidFill>
                    <a:schemeClr val="tx2"/>
                  </a:solidFill>
                </a:endParaRPr>
              </a:p>
            </p:txBody>
          </p:sp>
          <p:cxnSp>
            <p:nvCxnSpPr>
              <p:cNvPr id="21" name="Straight Arrow Connector 20"/>
              <p:cNvCxnSpPr/>
              <p:nvPr/>
            </p:nvCxnSpPr>
            <p:spPr>
              <a:xfrm>
                <a:off x="1046362" y="4561349"/>
                <a:ext cx="0" cy="206109"/>
              </a:xfrm>
              <a:prstGeom prst="straightConnector1">
                <a:avLst/>
              </a:prstGeom>
              <a:ln>
                <a:solidFill>
                  <a:schemeClr val="tx2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>
                <a:off x="2373674" y="4553852"/>
                <a:ext cx="0" cy="206109"/>
              </a:xfrm>
              <a:prstGeom prst="straightConnector1">
                <a:avLst/>
              </a:prstGeom>
              <a:ln>
                <a:solidFill>
                  <a:schemeClr val="tx2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>
                <a:off x="6060984" y="4556241"/>
                <a:ext cx="0" cy="206109"/>
              </a:xfrm>
              <a:prstGeom prst="straightConnector1">
                <a:avLst/>
              </a:prstGeom>
              <a:ln>
                <a:solidFill>
                  <a:schemeClr val="tx2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>
                <a:off x="7425655" y="4568619"/>
                <a:ext cx="0" cy="206109"/>
              </a:xfrm>
              <a:prstGeom prst="straightConnector1">
                <a:avLst/>
              </a:prstGeom>
              <a:ln>
                <a:solidFill>
                  <a:schemeClr val="tx2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Oval 8"/>
            <p:cNvSpPr/>
            <p:nvPr/>
          </p:nvSpPr>
          <p:spPr>
            <a:xfrm>
              <a:off x="349857" y="5140420"/>
              <a:ext cx="4300885" cy="1251624"/>
            </a:xfrm>
            <a:prstGeom prst="ellipse">
              <a:avLst/>
            </a:prstGeom>
            <a:noFill/>
            <a:ln w="28575">
              <a:solidFill>
                <a:srgbClr val="0070C0"/>
              </a:solidFill>
              <a:prstDash val="lg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200211" y="5992813"/>
            <a:ext cx="21809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Warm front end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4119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891" y="2988736"/>
            <a:ext cx="4495129" cy="3212755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18542" y="986899"/>
            <a:ext cx="8696857" cy="2051470"/>
          </a:xfrm>
        </p:spPr>
        <p:txBody>
          <a:bodyPr/>
          <a:lstStyle/>
          <a:p>
            <a:r>
              <a:rPr lang="en-US" dirty="0"/>
              <a:t>Warm front end of </a:t>
            </a:r>
            <a:r>
              <a:rPr lang="en-US" dirty="0" smtClean="0"/>
              <a:t>PIP2IT represents </a:t>
            </a:r>
            <a:r>
              <a:rPr lang="en-US" dirty="0"/>
              <a:t>as close as </a:t>
            </a:r>
            <a:r>
              <a:rPr lang="en-US" dirty="0" smtClean="0"/>
              <a:t>possible the PIP-II front end as it is envisioned now</a:t>
            </a:r>
          </a:p>
          <a:p>
            <a:pPr lvl="1"/>
            <a:r>
              <a:rPr lang="en-US" dirty="0" smtClean="0"/>
              <a:t>Same ion source (only one); same LEBT and RFQ</a:t>
            </a:r>
          </a:p>
          <a:p>
            <a:pPr lvl="1"/>
            <a:r>
              <a:rPr lang="en-US" dirty="0" smtClean="0"/>
              <a:t>Same MEBT chopping system</a:t>
            </a:r>
          </a:p>
          <a:p>
            <a:pPr lvl="1"/>
            <a:r>
              <a:rPr lang="en-US" dirty="0" smtClean="0"/>
              <a:t>Slightly shorter MEBT to fit into CMTF building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Warm front end of PIP2IT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dirty="0"/>
              <a:t>A. Shemyakin | </a:t>
            </a:r>
            <a:r>
              <a:rPr lang="fi-FI" dirty="0" smtClean="0"/>
              <a:t>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26" name="Content Placeholder 1"/>
          <p:cNvSpPr txBox="1">
            <a:spLocks/>
          </p:cNvSpPr>
          <p:nvPr/>
        </p:nvSpPr>
        <p:spPr>
          <a:xfrm>
            <a:off x="218542" y="2998890"/>
            <a:ext cx="4310558" cy="3276348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en-US" dirty="0" smtClean="0"/>
              <a:t>By ~3.5 m, 3 triplets, one bunching cavity</a:t>
            </a:r>
          </a:p>
          <a:p>
            <a:pPr lvl="2"/>
            <a:r>
              <a:rPr lang="en-US" dirty="0" smtClean="0"/>
              <a:t>No wall across MEBT </a:t>
            </a:r>
          </a:p>
          <a:p>
            <a:pPr lvl="2"/>
            <a:r>
              <a:rPr lang="en-US" dirty="0" smtClean="0"/>
              <a:t>Less effective protection from vacuum accidents</a:t>
            </a:r>
          </a:p>
          <a:p>
            <a:r>
              <a:rPr lang="en-US" dirty="0" smtClean="0"/>
              <a:t>Addresses all critical issues of </a:t>
            </a:r>
            <a:r>
              <a:rPr lang="en-US" dirty="0"/>
              <a:t>PIP-II front </a:t>
            </a:r>
            <a:r>
              <a:rPr lang="en-US" dirty="0" smtClean="0"/>
              <a:t>end</a:t>
            </a:r>
          </a:p>
          <a:p>
            <a:pPr lvl="1"/>
            <a:r>
              <a:rPr lang="en-US" dirty="0" smtClean="0"/>
              <a:t>Almost all parts will be used at PIP-II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947117" y="5370477"/>
            <a:ext cx="20427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Warm front end of </a:t>
            </a:r>
            <a:r>
              <a:rPr lang="en-US" sz="1600" dirty="0" smtClean="0"/>
              <a:t>PIP2IT with HWR installed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9107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2291539"/>
          </a:xfrm>
        </p:spPr>
        <p:txBody>
          <a:bodyPr/>
          <a:lstStyle/>
          <a:p>
            <a:r>
              <a:rPr lang="en-US" dirty="0" smtClean="0"/>
              <a:t>LEBT has been fully commissioned in straight configuration</a:t>
            </a:r>
          </a:p>
          <a:p>
            <a:r>
              <a:rPr lang="en-US" dirty="0" smtClean="0"/>
              <a:t>RFQ is RF commissioned in both pulse and CW modes</a:t>
            </a:r>
          </a:p>
          <a:p>
            <a:r>
              <a:rPr lang="en-US" dirty="0" smtClean="0"/>
              <a:t>Parameters of the beam out of RFQ are partially measured</a:t>
            </a:r>
          </a:p>
          <a:p>
            <a:r>
              <a:rPr lang="en-US" dirty="0" smtClean="0"/>
              <a:t>MEBT in two- doublets configuration is characterized</a:t>
            </a:r>
          </a:p>
          <a:p>
            <a:r>
              <a:rPr lang="en-US" dirty="0" smtClean="0"/>
              <a:t>Preparations are underway for CW beam test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of </a:t>
            </a:r>
            <a:r>
              <a:rPr lang="en-US" dirty="0" smtClean="0"/>
              <a:t>PIP2IT - outlook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dirty="0"/>
              <a:t>A. Shemyakin | </a:t>
            </a:r>
            <a:r>
              <a:rPr lang="fi-FI" dirty="0" smtClean="0"/>
              <a:t>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2713" y="3263089"/>
            <a:ext cx="3688400" cy="2767824"/>
          </a:xfrm>
          <a:prstGeom prst="rect">
            <a:avLst/>
          </a:prstGeom>
        </p:spPr>
      </p:pic>
      <p:sp>
        <p:nvSpPr>
          <p:cNvPr id="9" name="Content Placeholder 1"/>
          <p:cNvSpPr txBox="1">
            <a:spLocks/>
          </p:cNvSpPr>
          <p:nvPr/>
        </p:nvSpPr>
        <p:spPr>
          <a:xfrm>
            <a:off x="228599" y="3196424"/>
            <a:ext cx="4899991" cy="2834489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Assembly of a longer MEBT will start soon</a:t>
            </a:r>
          </a:p>
          <a:p>
            <a:pPr lvl="1"/>
            <a:r>
              <a:rPr lang="en-US" dirty="0" smtClean="0"/>
              <a:t>LEBT bend will be installed at the same time</a:t>
            </a:r>
          </a:p>
          <a:p>
            <a:r>
              <a:rPr lang="en-US" dirty="0" smtClean="0"/>
              <a:t>Full – length MEBT is being designed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79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All MEBT magnets are produced by BARC, India</a:t>
            </a:r>
          </a:p>
          <a:p>
            <a:r>
              <a:rPr lang="en-US" dirty="0" smtClean="0"/>
              <a:t>FY15 – prototype magnets (two doublets and two dipoles)</a:t>
            </a:r>
          </a:p>
          <a:p>
            <a:pPr lvl="1"/>
            <a:r>
              <a:rPr lang="en-US" dirty="0" smtClean="0"/>
              <a:t>Used in the present version of the MEBT</a:t>
            </a:r>
          </a:p>
          <a:p>
            <a:r>
              <a:rPr lang="en-US" dirty="0" smtClean="0"/>
              <a:t>FY16 – all 15 dipole correctors delivered</a:t>
            </a:r>
          </a:p>
          <a:p>
            <a:r>
              <a:rPr lang="en-US" dirty="0" smtClean="0"/>
              <a:t>FY17- all serial quadrupoles will be delivered </a:t>
            </a:r>
          </a:p>
          <a:p>
            <a:pPr lvl="1"/>
            <a:r>
              <a:rPr lang="en-US" dirty="0" smtClean="0"/>
              <a:t>Total 36 quadrupoles and frames</a:t>
            </a:r>
          </a:p>
          <a:p>
            <a:pPr lvl="2"/>
            <a:r>
              <a:rPr lang="en-US" dirty="0" smtClean="0"/>
              <a:t>PIP2IT MEBT, HEBT, spares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DAE contribution: MEBT magnets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11/15/2016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fi-FI" smtClean="0"/>
              <a:t>A. Shemyakin | DOE IPR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08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Fermilab_PowerPoint_Template_090915</Template>
  <TotalTime>18007</TotalTime>
  <Words>2039</Words>
  <Application>Microsoft Office PowerPoint</Application>
  <PresentationFormat>On-screen Show (4:3)</PresentationFormat>
  <Paragraphs>312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MS PGothic</vt:lpstr>
      <vt:lpstr>Arial</vt:lpstr>
      <vt:lpstr>Calibri</vt:lpstr>
      <vt:lpstr>Geneva</vt:lpstr>
      <vt:lpstr>Helvetica</vt:lpstr>
      <vt:lpstr>Symbol</vt:lpstr>
      <vt:lpstr>Wingdings</vt:lpstr>
      <vt:lpstr>Fermilab_PPT_090815</vt:lpstr>
      <vt:lpstr>PowerPoint Presentation</vt:lpstr>
      <vt:lpstr>Alexander “Sasha” Shemyakin</vt:lpstr>
      <vt:lpstr>Outline</vt:lpstr>
      <vt:lpstr>PIP-II warm front end</vt:lpstr>
      <vt:lpstr>Present conceptual design</vt:lpstr>
      <vt:lpstr>R&amp;D goals</vt:lpstr>
      <vt:lpstr>Warm front end of PIP2IT</vt:lpstr>
      <vt:lpstr>Status of PIP2IT - outlook</vt:lpstr>
      <vt:lpstr>DAE contribution: MEBT magnets</vt:lpstr>
      <vt:lpstr>RFQ RF</vt:lpstr>
      <vt:lpstr>RFQ RF operation</vt:lpstr>
      <vt:lpstr>RFQ beam in the short MEBT</vt:lpstr>
      <vt:lpstr>RFQ issues</vt:lpstr>
      <vt:lpstr>RFQ issues: frequency offset</vt:lpstr>
      <vt:lpstr>Short MEBT</vt:lpstr>
      <vt:lpstr>Machine Protection</vt:lpstr>
      <vt:lpstr>Longer MEBT: kickers’ test</vt:lpstr>
      <vt:lpstr>Full-length MEBT</vt:lpstr>
      <vt:lpstr>R&amp;D schedule for the PIP2IT warm front end</vt:lpstr>
      <vt:lpstr>Summary</vt:lpstr>
      <vt:lpstr>PowerPoint Presentation</vt:lpstr>
      <vt:lpstr>Comparison of PIP2IT and PIP-II MEBTs</vt:lpstr>
      <vt:lpstr>200 Ohm kicker</vt:lpstr>
      <vt:lpstr>200 Ohm kicker driver</vt:lpstr>
      <vt:lpstr>Bunching cavity</vt:lpstr>
    </vt:vector>
  </TitlesOfParts>
  <Company>Sandbox Studio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D. Holmes x3988,3211 05964N</dc:creator>
  <cp:lastModifiedBy>Alexander V. Shemyakin x4440 11983N</cp:lastModifiedBy>
  <cp:revision>181</cp:revision>
  <cp:lastPrinted>2014-01-20T19:40:21Z</cp:lastPrinted>
  <dcterms:created xsi:type="dcterms:W3CDTF">2016-07-25T19:56:26Z</dcterms:created>
  <dcterms:modified xsi:type="dcterms:W3CDTF">2016-11-04T13:07:14Z</dcterms:modified>
</cp:coreProperties>
</file>