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21"/>
  </p:notesMasterIdLst>
  <p:handoutMasterIdLst>
    <p:handoutMasterId r:id="rId22"/>
  </p:handoutMasterIdLst>
  <p:sldIdLst>
    <p:sldId id="294" r:id="rId2"/>
    <p:sldId id="339" r:id="rId3"/>
    <p:sldId id="298" r:id="rId4"/>
    <p:sldId id="301" r:id="rId5"/>
    <p:sldId id="335" r:id="rId6"/>
    <p:sldId id="308" r:id="rId7"/>
    <p:sldId id="312" r:id="rId8"/>
    <p:sldId id="314" r:id="rId9"/>
    <p:sldId id="313" r:id="rId10"/>
    <p:sldId id="315" r:id="rId11"/>
    <p:sldId id="336" r:id="rId12"/>
    <p:sldId id="319" r:id="rId13"/>
    <p:sldId id="320" r:id="rId14"/>
    <p:sldId id="318" r:id="rId15"/>
    <p:sldId id="327" r:id="rId16"/>
    <p:sldId id="328" r:id="rId17"/>
    <p:sldId id="333" r:id="rId18"/>
    <p:sldId id="338" r:id="rId19"/>
    <p:sldId id="337" r:id="rId20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50"/>
    <a:srgbClr val="004C97"/>
    <a:srgbClr val="006600"/>
    <a:srgbClr val="000000"/>
    <a:srgbClr val="404040"/>
    <a:srgbClr val="50504E"/>
    <a:srgbClr val="4E4E4E"/>
    <a:srgbClr val="63666A"/>
    <a:srgbClr val="99D6EA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4660"/>
  </p:normalViewPr>
  <p:slideViewPr>
    <p:cSldViewPr snapToGrid="0" snapToObjects="1" showGuides="1">
      <p:cViewPr varScale="1">
        <p:scale>
          <a:sx n="116" d="100"/>
          <a:sy n="116" d="100"/>
        </p:scale>
        <p:origin x="1386" y="10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19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24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42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85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01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15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76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48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950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08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49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67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000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9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90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08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26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36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41864" y="6505786"/>
            <a:ext cx="795344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266960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 dirty="0" smtClean="0"/>
              <a:t>Donato Passarelli | DOE IPR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1598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 smtClean="0"/>
              <a:t>Your Name | DOE IPR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fi-FI" smtClean="0"/>
              <a:t>Your Name | DOE IPR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 smtClean="0"/>
              <a:t>Your Name | DOE IPR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fi-FI" smtClean="0"/>
              <a:t>Your Name | DOE IPR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fi-FI" smtClean="0"/>
              <a:t>Your Name | DOE IPR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11/15/2016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Your Name | DOE IPR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141587" y="6515100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90FB1247-EF23-4B88-8BDA-71F359827C1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22"/>
          </p:nvPr>
        </p:nvSpPr>
        <p:spPr>
          <a:xfrm>
            <a:off x="3355146" y="1037743"/>
            <a:ext cx="5607636" cy="50002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1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 smtClean="0"/>
              <a:t>Your Name | DOE IPR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4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hyperlink" Target="http://accelconf.web.cern.ch/AccelConf/SRF2015/papers/thpb091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ccelconf.web.cern.ch/AccelConf/SRF2015/papers/thpb098.pdf" TargetMode="Externa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hyperlink" Target="http://accelconf.web.cern.ch/AccelConf/IBIC2013/papers/tupc14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ccelconf.web.cern.ch/AccelConf/PAC2013/papers/thpma09.pdf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ccelconf.web.cern.ch/AccelConf/LINAC2014/papers/tupp052.pdf" TargetMode="External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hyperlink" Target="http://accelconf.web.cern.ch/AccelConf/SRF2015/papers/thpb061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image" Target="../media/image46.png"/><Relationship Id="rId4" Type="http://schemas.openxmlformats.org/officeDocument/2006/relationships/hyperlink" Target="http://srf2015proc.triumf.ca/prepress/papers/tupb073.pd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microsoft.com/office/2007/relationships/hdphoto" Target="../media/hdphoto3.wdp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dico.fnal.gov/conferenceDisplay.py?confId=13019" TargetMode="External"/><Relationship Id="rId5" Type="http://schemas.openxmlformats.org/officeDocument/2006/relationships/hyperlink" Target="http://accelconf.web.cern.ch/AccelConf/SRF2015/papers/thpb061.pdf#search=%20domain%3Daccelconf%2Eweb%2Ecern%2Ech%20%20%2Bauthor%3A%22passarelli%22%20%20FileExtension%3Dpdf%20%2Durl%3Aabstract%20%2Durl%3Aaccelconf%2Fjacow" TargetMode="External"/><Relationship Id="rId4" Type="http://schemas.openxmlformats.org/officeDocument/2006/relationships/hyperlink" Target="http://accelconf.web.cern.ch/AccelConf/LINAC2014/papers/thpp057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 smtClean="0"/>
              <a:t>Donato Passarelli</a:t>
            </a:r>
            <a:r>
              <a:rPr lang="en-US" dirty="0"/>
              <a:t>	</a:t>
            </a:r>
          </a:p>
          <a:p>
            <a:r>
              <a:rPr lang="en-US" dirty="0" smtClean="0"/>
              <a:t>DOE Independent Project Review of PIP-II</a:t>
            </a:r>
            <a:endParaRPr lang="en-US" dirty="0"/>
          </a:p>
          <a:p>
            <a:r>
              <a:rPr lang="en-US" dirty="0" smtClean="0"/>
              <a:t>15 November 2016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PIP-II R&amp;D program: SSR1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Power Couplers: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Donato Passarelli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39750" y="909139"/>
            <a:ext cx="509945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Font typeface="Wingdings" panose="05000000000000000000" pitchFamily="2" charset="2"/>
              <a:buChar char="q"/>
            </a:pPr>
            <a:r>
              <a:rPr lang="en-US" sz="1400" b="1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Prototype main power couplers</a:t>
            </a:r>
          </a:p>
          <a:p>
            <a:pPr marL="45720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505050"/>
                </a:solidFill>
              </a:rPr>
              <a:t>Design, procurement and testing: completed</a:t>
            </a:r>
            <a:endParaRPr lang="en-US" sz="1400" i="1" dirty="0">
              <a:solidFill>
                <a:srgbClr val="505050"/>
              </a:solidFill>
            </a:endParaRPr>
          </a:p>
          <a:p>
            <a:pPr marL="457200" indent="-18288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Three prototypes were procured and tested </a:t>
            </a:r>
            <a:r>
              <a:rPr lang="en-US" sz="1400" i="1" dirty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[1</a:t>
            </a:r>
            <a:r>
              <a:rPr lang="en-US" sz="1400" i="1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]</a:t>
            </a:r>
            <a:r>
              <a:rPr lang="en-US" sz="1400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:</a:t>
            </a:r>
          </a:p>
          <a:p>
            <a:pPr marL="640080" lvl="1" indent="-182880">
              <a:spcBef>
                <a:spcPts val="0"/>
              </a:spcBef>
              <a:buFontTx/>
              <a:buChar char="-"/>
            </a:pPr>
            <a:r>
              <a:rPr lang="en-US" sz="1400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All </a:t>
            </a:r>
            <a:r>
              <a:rPr lang="en-US" sz="1400" dirty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units </a:t>
            </a:r>
            <a:r>
              <a:rPr lang="en-US" sz="1400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were successfully </a:t>
            </a:r>
            <a:r>
              <a:rPr lang="en-US" sz="1400" dirty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tested </a:t>
            </a:r>
            <a:r>
              <a:rPr lang="en-US" sz="1400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up to 30 kW (in full reflection mode) on </a:t>
            </a:r>
            <a:r>
              <a:rPr lang="en-US" sz="1400" dirty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the RF test stand at room </a:t>
            </a:r>
            <a:r>
              <a:rPr lang="en-US" sz="1400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temperature </a:t>
            </a:r>
          </a:p>
          <a:p>
            <a:pPr marL="640080" lvl="1" indent="-182880">
              <a:spcBef>
                <a:spcPts val="0"/>
              </a:spcBef>
              <a:buFontTx/>
              <a:buChar char="-"/>
            </a:pPr>
            <a:r>
              <a:rPr lang="en-US" sz="1400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One unit was </a:t>
            </a:r>
            <a:r>
              <a:rPr lang="en-US" sz="1400" dirty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tested to failure at 47 </a:t>
            </a:r>
            <a:r>
              <a:rPr lang="en-US" sz="1400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kW </a:t>
            </a:r>
            <a:r>
              <a:rPr lang="en-US" sz="1400" dirty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(in full reflection mode) </a:t>
            </a:r>
            <a:r>
              <a:rPr lang="en-US" sz="1400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on the </a:t>
            </a:r>
            <a:r>
              <a:rPr lang="en-US" sz="1400" dirty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RF </a:t>
            </a:r>
            <a:r>
              <a:rPr lang="en-US" sz="1400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test stand at room temperature</a:t>
            </a:r>
          </a:p>
          <a:p>
            <a:pPr marL="640080" lvl="1" indent="-182880">
              <a:spcBef>
                <a:spcPts val="0"/>
              </a:spcBef>
              <a:buFontTx/>
              <a:buChar char="-"/>
            </a:pPr>
            <a:r>
              <a:rPr lang="en-US" sz="1400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One unit was successfully qualified during tests in STC</a:t>
            </a:r>
          </a:p>
          <a:p>
            <a:pPr marL="640080" lvl="1" indent="-182880">
              <a:spcBef>
                <a:spcPts val="0"/>
              </a:spcBef>
              <a:buFontTx/>
              <a:buChar char="-"/>
            </a:pPr>
            <a:r>
              <a:rPr lang="en-US" sz="1400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Several lessons learned</a:t>
            </a:r>
            <a:endParaRPr lang="en-US" sz="1400" dirty="0" smtClean="0">
              <a:solidFill>
                <a:srgbClr val="50505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976" y="909139"/>
            <a:ext cx="3474774" cy="20211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695313" y="3562985"/>
            <a:ext cx="2287665" cy="1715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3801" y="3563077"/>
            <a:ext cx="2288390" cy="17162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7163" y="5842386"/>
            <a:ext cx="9074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/>
              <a:t>[</a:t>
            </a:r>
            <a:r>
              <a:rPr lang="en-US" sz="1200" i="1" dirty="0"/>
              <a:t>1</a:t>
            </a:r>
            <a:r>
              <a:rPr lang="en-US" sz="1200" i="1" dirty="0" smtClean="0"/>
              <a:t>] </a:t>
            </a:r>
            <a:r>
              <a:rPr lang="en-US" sz="1200" i="1" dirty="0" smtClean="0">
                <a:hlinkClick r:id="rId6"/>
              </a:rPr>
              <a:t>Testing of 325 MHz Couplers at Test Stand in Resonance Mode</a:t>
            </a:r>
            <a:r>
              <a:rPr lang="en-US" sz="1200" i="1" dirty="0" smtClean="0"/>
              <a:t>, S. Kazakov, et al., SRF2015, Whistler, Canada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/>
              <a:t>[2] </a:t>
            </a:r>
            <a:r>
              <a:rPr lang="en-US" sz="1200" i="1" dirty="0">
                <a:hlinkClick r:id="rId7"/>
              </a:rPr>
              <a:t>Mechanical Design of a High Power Coupler for the PIP-II 325 MHz SSR1 RF Cavity</a:t>
            </a:r>
            <a:r>
              <a:rPr lang="en-US" sz="1200" i="1" dirty="0"/>
              <a:t>, O. Pronitchev, et al., SRF2015, Whistler, </a:t>
            </a:r>
            <a:r>
              <a:rPr lang="en-US" sz="1200" i="1" dirty="0" smtClean="0"/>
              <a:t>Canada</a:t>
            </a:r>
            <a:endParaRPr lang="en-US" sz="12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783155" y="3280026"/>
            <a:ext cx="4995085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Font typeface="Wingdings" panose="05000000000000000000" pitchFamily="2" charset="2"/>
              <a:buChar char="q"/>
            </a:pPr>
            <a:r>
              <a:rPr lang="en-US" sz="1400" b="1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Production main power </a:t>
            </a:r>
            <a:r>
              <a:rPr lang="en-US" sz="1400" b="1" dirty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couplers</a:t>
            </a:r>
          </a:p>
          <a:p>
            <a:pPr marL="45720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505050"/>
                </a:solidFill>
              </a:rPr>
              <a:t>Design </a:t>
            </a:r>
            <a:r>
              <a:rPr lang="en-US" sz="1400" dirty="0">
                <a:solidFill>
                  <a:srgbClr val="505050"/>
                </a:solidFill>
              </a:rPr>
              <a:t>completed</a:t>
            </a:r>
            <a:r>
              <a:rPr lang="en-US" sz="1400" i="1" dirty="0">
                <a:solidFill>
                  <a:srgbClr val="505050"/>
                </a:solidFill>
              </a:rPr>
              <a:t> </a:t>
            </a:r>
            <a:r>
              <a:rPr lang="en-US" sz="1400" i="1" dirty="0" smtClean="0">
                <a:solidFill>
                  <a:srgbClr val="505050"/>
                </a:solidFill>
              </a:rPr>
              <a:t>[2]</a:t>
            </a:r>
            <a:endParaRPr lang="en-US" sz="1400" i="1" dirty="0">
              <a:solidFill>
                <a:srgbClr val="505050"/>
              </a:solidFill>
            </a:endParaRPr>
          </a:p>
          <a:p>
            <a:pPr marL="457200" indent="-18288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05050"/>
                </a:solidFill>
              </a:rPr>
              <a:t>Procurement and testing: in </a:t>
            </a:r>
            <a:r>
              <a:rPr lang="en-US" sz="1400" dirty="0" smtClean="0">
                <a:solidFill>
                  <a:srgbClr val="505050"/>
                </a:solidFill>
              </a:rPr>
              <a:t>progress</a:t>
            </a:r>
          </a:p>
          <a:p>
            <a:pPr marL="457200" indent="-18288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505050"/>
                </a:solidFill>
              </a:rPr>
              <a:t>Procedures for conditioning and free particles assembling were written and qualified</a:t>
            </a:r>
          </a:p>
          <a:p>
            <a:pPr marL="457200" indent="-18288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05050"/>
                </a:solidFill>
              </a:rPr>
              <a:t>10 p</a:t>
            </a:r>
            <a:r>
              <a:rPr lang="en-US" sz="1400" dirty="0" smtClean="0">
                <a:solidFill>
                  <a:srgbClr val="505050"/>
                </a:solidFill>
              </a:rPr>
              <a:t>roduction coupler vacuum ends are in procurement</a:t>
            </a:r>
          </a:p>
          <a:p>
            <a:pPr marL="457200" indent="-18288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505050"/>
                </a:solidFill>
              </a:rPr>
              <a:t>2 out </a:t>
            </a:r>
            <a:r>
              <a:rPr lang="en-US" sz="1400" dirty="0">
                <a:solidFill>
                  <a:srgbClr val="505050"/>
                </a:solidFill>
              </a:rPr>
              <a:t>of 10 units were </a:t>
            </a:r>
            <a:r>
              <a:rPr lang="en-US" sz="1400" dirty="0" smtClean="0">
                <a:solidFill>
                  <a:srgbClr val="505050"/>
                </a:solidFill>
              </a:rPr>
              <a:t>delivered, conditioned </a:t>
            </a:r>
            <a:r>
              <a:rPr lang="en-US" sz="1400" dirty="0">
                <a:solidFill>
                  <a:srgbClr val="505050"/>
                </a:solidFill>
              </a:rPr>
              <a:t>and successfully tested up to at 20kW, in full reflection on the RF test stand at room temperature</a:t>
            </a:r>
          </a:p>
          <a:p>
            <a:pPr marL="457200" indent="-18288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05050"/>
                </a:solidFill>
              </a:rPr>
              <a:t>First </a:t>
            </a:r>
            <a:r>
              <a:rPr lang="en-US" sz="1400" dirty="0" smtClean="0">
                <a:solidFill>
                  <a:srgbClr val="505050"/>
                </a:solidFill>
              </a:rPr>
              <a:t>unit successfully installed jacketed cavity (S1H-NR-112) for cold test at STC</a:t>
            </a:r>
          </a:p>
        </p:txBody>
      </p:sp>
    </p:spTree>
    <p:extLst>
      <p:ext uri="{BB962C8B-B14F-4D97-AF65-F5344CB8AC3E}">
        <p14:creationId xmlns:p14="http://schemas.microsoft.com/office/powerpoint/2010/main" val="415869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Solenoids and Beam Position Monitors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Donato Passarelli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" name="Picture 7" descr="2015-03-06 14.56.18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1838" y="1404493"/>
            <a:ext cx="2441399" cy="22420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775" y="825966"/>
            <a:ext cx="4327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b="1" dirty="0" smtClean="0">
                <a:solidFill>
                  <a:srgbClr val="505050"/>
                </a:solidFill>
              </a:rPr>
              <a:t>Four production solenoids </a:t>
            </a:r>
            <a:r>
              <a:rPr lang="en-US" sz="1600" dirty="0" smtClean="0">
                <a:solidFill>
                  <a:srgbClr val="505050"/>
                </a:solidFill>
              </a:rPr>
              <a:t>were successfully designed, procured and qualified.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29292" y="825966"/>
            <a:ext cx="4086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b="1" dirty="0" smtClean="0">
                <a:solidFill>
                  <a:srgbClr val="505050"/>
                </a:solidFill>
              </a:rPr>
              <a:t>Four production BPMs </a:t>
            </a:r>
            <a:r>
              <a:rPr lang="en-US" sz="1600" dirty="0" smtClean="0">
                <a:solidFill>
                  <a:srgbClr val="505050"/>
                </a:solidFill>
              </a:rPr>
              <a:t>were successfully designed, procured and qualified </a:t>
            </a:r>
            <a:r>
              <a:rPr lang="en-US" sz="1600" i="1" dirty="0" smtClean="0">
                <a:solidFill>
                  <a:srgbClr val="505050"/>
                </a:solidFill>
              </a:rPr>
              <a:t>[1]</a:t>
            </a:r>
            <a:r>
              <a:rPr lang="en-US" sz="1600" dirty="0" smtClean="0">
                <a:solidFill>
                  <a:srgbClr val="505050"/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659555" y="1338740"/>
            <a:ext cx="2227461" cy="23735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8775" y="3789153"/>
            <a:ext cx="3691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b="1" dirty="0" smtClean="0">
                <a:solidFill>
                  <a:srgbClr val="505050"/>
                </a:solidFill>
              </a:rPr>
              <a:t>Free particle assembling procedure</a:t>
            </a:r>
            <a:r>
              <a:rPr lang="en-US" sz="1600" dirty="0" smtClean="0">
                <a:solidFill>
                  <a:srgbClr val="505050"/>
                </a:solidFill>
              </a:rPr>
              <a:t> of the solenoid/BPM sub-assembly is under development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2751" y="3789153"/>
            <a:ext cx="2872649" cy="21157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6432" y="3785707"/>
            <a:ext cx="1995661" cy="211921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686300" y="800100"/>
            <a:ext cx="0" cy="291837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8775" y="3718476"/>
            <a:ext cx="855662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960049" y="2700515"/>
            <a:ext cx="95535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smtClean="0">
                <a:solidFill>
                  <a:srgbClr val="505050"/>
                </a:solidFill>
              </a:rPr>
              <a:t>Joint collaboration ANL &amp;FNAL </a:t>
            </a:r>
          </a:p>
          <a:p>
            <a:endParaRPr lang="en-US" sz="1100" i="1" dirty="0">
              <a:solidFill>
                <a:srgbClr val="505050"/>
              </a:solidFill>
            </a:endParaRPr>
          </a:p>
          <a:p>
            <a:r>
              <a:rPr lang="en-US" sz="1100" i="1" dirty="0" smtClean="0">
                <a:solidFill>
                  <a:srgbClr val="505050"/>
                </a:solidFill>
              </a:rPr>
              <a:t>ED0005680</a:t>
            </a:r>
            <a:endParaRPr lang="en-US" sz="1100" i="1" dirty="0"/>
          </a:p>
        </p:txBody>
      </p:sp>
      <p:sp>
        <p:nvSpPr>
          <p:cNvPr id="17" name="Rectangle 16"/>
          <p:cNvSpPr/>
          <p:nvPr/>
        </p:nvSpPr>
        <p:spPr>
          <a:xfrm>
            <a:off x="3742067" y="3369515"/>
            <a:ext cx="8451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 smtClean="0">
                <a:solidFill>
                  <a:srgbClr val="505050"/>
                </a:solidFill>
              </a:rPr>
              <a:t>ED0001264</a:t>
            </a:r>
            <a:endParaRPr lang="en-US" sz="1100" i="1" dirty="0"/>
          </a:p>
        </p:txBody>
      </p:sp>
      <p:sp>
        <p:nvSpPr>
          <p:cNvPr id="18" name="Rectangle 17"/>
          <p:cNvSpPr/>
          <p:nvPr/>
        </p:nvSpPr>
        <p:spPr>
          <a:xfrm>
            <a:off x="228599" y="6017646"/>
            <a:ext cx="89827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/>
              <a:t>[1] </a:t>
            </a:r>
            <a:r>
              <a:rPr lang="en-US" sz="1200" i="1" dirty="0" smtClean="0">
                <a:hlinkClick r:id="rId7"/>
              </a:rPr>
              <a:t>Development of a Low-Beta </a:t>
            </a:r>
            <a:r>
              <a:rPr lang="en-US" sz="1200" i="1" dirty="0">
                <a:hlinkClick r:id="rId7"/>
              </a:rPr>
              <a:t>B</a:t>
            </a:r>
            <a:r>
              <a:rPr lang="en-US" sz="1200" i="1" dirty="0" smtClean="0">
                <a:hlinkClick r:id="rId7"/>
              </a:rPr>
              <a:t>utton BPM for PXIE Project</a:t>
            </a:r>
            <a:r>
              <a:rPr lang="en-US" sz="1200" i="1" dirty="0" smtClean="0"/>
              <a:t>, A. Lunin, </a:t>
            </a:r>
            <a:r>
              <a:rPr lang="en-US" sz="1200" i="1" dirty="0"/>
              <a:t>et al., </a:t>
            </a:r>
            <a:r>
              <a:rPr lang="en-US" sz="1200" i="1" dirty="0" smtClean="0"/>
              <a:t>IBIC2013, Oxford, UK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81433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SSR1 coldmass: design status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Donato Passarelli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4968" y="3596640"/>
            <a:ext cx="4514969" cy="2231610"/>
          </a:xfrm>
          <a:prstGeom prst="round2DiagRect">
            <a:avLst>
              <a:gd name="adj1" fmla="val 50000"/>
              <a:gd name="adj2" fmla="val 0"/>
            </a:avLst>
          </a:prstGeom>
        </p:spPr>
      </p:pic>
      <p:sp>
        <p:nvSpPr>
          <p:cNvPr id="9" name="TextBox 8"/>
          <p:cNvSpPr txBox="1"/>
          <p:nvPr/>
        </p:nvSpPr>
        <p:spPr>
          <a:xfrm>
            <a:off x="304800" y="952500"/>
            <a:ext cx="4244354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 smtClean="0">
                <a:solidFill>
                  <a:srgbClr val="505050"/>
                </a:solidFill>
              </a:rPr>
              <a:t>The design of the coldmass is quite mature</a:t>
            </a:r>
          </a:p>
          <a:p>
            <a:pPr marL="45720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505050"/>
                </a:solidFill>
              </a:rPr>
              <a:t>Structural and thermal analyses completed</a:t>
            </a:r>
          </a:p>
          <a:p>
            <a:pPr marL="457200" indent="-18288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5050"/>
                </a:solidFill>
              </a:rPr>
              <a:t>Piping system, thermal shields and magnetic shields were </a:t>
            </a:r>
            <a:r>
              <a:rPr lang="en-US" sz="1600" dirty="0" smtClean="0">
                <a:solidFill>
                  <a:srgbClr val="505050"/>
                </a:solidFill>
              </a:rPr>
              <a:t>conceptualized [1]</a:t>
            </a:r>
          </a:p>
          <a:p>
            <a:pPr marL="457200" indent="-18288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505050"/>
                </a:solidFill>
              </a:rPr>
              <a:t>Strong back and support post were designed and procured</a:t>
            </a:r>
          </a:p>
          <a:p>
            <a:pPr marL="457200" indent="-18288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5050"/>
                </a:solidFill>
              </a:rPr>
              <a:t>Estimation of cavities and solenoids misalignments due to cooldown </a:t>
            </a:r>
            <a:endParaRPr lang="en-US" sz="1600" dirty="0" smtClean="0">
              <a:solidFill>
                <a:srgbClr val="505050"/>
              </a:solidFill>
            </a:endParaRPr>
          </a:p>
          <a:p>
            <a:pPr marL="274320"/>
            <a:r>
              <a:rPr lang="en-US" sz="1600" dirty="0">
                <a:solidFill>
                  <a:srgbClr val="505050"/>
                </a:solidFill>
              </a:rPr>
              <a:t>	</a:t>
            </a:r>
            <a:r>
              <a:rPr lang="en-US" sz="1600" dirty="0" smtClean="0">
                <a:solidFill>
                  <a:srgbClr val="505050"/>
                </a:solidFill>
              </a:rPr>
              <a:t>(</a:t>
            </a:r>
            <a:r>
              <a:rPr lang="en-US" sz="1600" dirty="0">
                <a:solidFill>
                  <a:srgbClr val="505050"/>
                </a:solidFill>
              </a:rPr>
              <a:t>293K --&gt; 2K) </a:t>
            </a:r>
            <a:r>
              <a:rPr lang="en-US" sz="1600" dirty="0" smtClean="0">
                <a:solidFill>
                  <a:srgbClr val="505050"/>
                </a:solidFill>
              </a:rPr>
              <a:t>done</a:t>
            </a:r>
            <a:endParaRPr lang="en-US" sz="1600" dirty="0">
              <a:solidFill>
                <a:srgbClr val="505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3652448"/>
            <a:ext cx="4244354" cy="21743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4969" y="1041376"/>
            <a:ext cx="4514968" cy="247906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599" y="5960258"/>
            <a:ext cx="86725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latin typeface="Calibri" panose="020F0502020204030204" pitchFamily="34" charset="0"/>
                <a:cs typeface="Helvetica" panose="020B0604020202020204" pitchFamily="34" charset="0"/>
              </a:rPr>
              <a:t>[1] </a:t>
            </a:r>
            <a:r>
              <a:rPr lang="en-US" sz="1200" i="1" u="sng" dirty="0" smtClean="0">
                <a:latin typeface="Calibri" panose="020F0502020204030204" pitchFamily="34" charset="0"/>
                <a:cs typeface="Helvetica" panose="020B0604020202020204" pitchFamily="34" charset="0"/>
                <a:hlinkClick r:id="rId6" tooltip="SSR1 Cryomodule Design for PXIE"/>
              </a:rPr>
              <a:t>SSR1 </a:t>
            </a:r>
            <a:r>
              <a:rPr lang="en-US" sz="1200" i="1" u="sng" dirty="0">
                <a:latin typeface="Calibri" panose="020F0502020204030204" pitchFamily="34" charset="0"/>
                <a:cs typeface="Helvetica" panose="020B0604020202020204" pitchFamily="34" charset="0"/>
                <a:hlinkClick r:id="rId6" tooltip="SSR1 Cryomodule Design for PXIE"/>
              </a:rPr>
              <a:t>Cryomodule Design for PXIE</a:t>
            </a:r>
            <a:r>
              <a:rPr lang="en-US" sz="1200" i="1" u="sng" dirty="0">
                <a:latin typeface="Calibri" panose="020F0502020204030204" pitchFamily="34" charset="0"/>
                <a:cs typeface="Helvetica" panose="020B0604020202020204" pitchFamily="34" charset="0"/>
              </a:rPr>
              <a:t>,</a:t>
            </a:r>
            <a:r>
              <a:rPr lang="en-US" sz="1200" i="1" dirty="0">
                <a:latin typeface="Calibri" panose="020F0502020204030204" pitchFamily="34" charset="0"/>
                <a:cs typeface="Helvetica" panose="020B0604020202020204" pitchFamily="34" charset="0"/>
              </a:rPr>
              <a:t> T. </a:t>
            </a:r>
            <a:r>
              <a:rPr lang="en-US" sz="1200" i="1" dirty="0" smtClean="0">
                <a:latin typeface="Calibri" panose="020F0502020204030204" pitchFamily="34" charset="0"/>
                <a:cs typeface="Helvetica" panose="020B0604020202020204" pitchFamily="34" charset="0"/>
              </a:rPr>
              <a:t>Nicol et al., </a:t>
            </a:r>
            <a:r>
              <a:rPr lang="en-US" sz="1200" i="1" dirty="0">
                <a:latin typeface="Calibri" panose="020F0502020204030204" pitchFamily="34" charset="0"/>
                <a:cs typeface="Helvetica" panose="020B0604020202020204" pitchFamily="34" charset="0"/>
              </a:rPr>
              <a:t>Proceedings of PAC2013, Pasadena, CA USA</a:t>
            </a:r>
          </a:p>
        </p:txBody>
      </p:sp>
    </p:spTree>
    <p:extLst>
      <p:ext uri="{BB962C8B-B14F-4D97-AF65-F5344CB8AC3E}">
        <p14:creationId xmlns:p14="http://schemas.microsoft.com/office/powerpoint/2010/main" val="320735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SSR1 coldmass: </a:t>
            </a:r>
            <a:r>
              <a:rPr lang="en-US" dirty="0" smtClean="0"/>
              <a:t>procurement and assembly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Donato Passarelli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671275"/>
            <a:ext cx="7877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 smtClean="0">
                <a:solidFill>
                  <a:srgbClr val="505050"/>
                </a:solidFill>
                <a:latin typeface="Calibri" panose="020F0502020204030204" pitchFamily="34" charset="0"/>
              </a:rPr>
              <a:t>Analytical model to </a:t>
            </a:r>
            <a:r>
              <a:rPr lang="en-US" sz="1600" b="1" dirty="0">
                <a:solidFill>
                  <a:srgbClr val="505050"/>
                </a:solidFill>
                <a:latin typeface="Calibri" panose="020F0502020204030204" pitchFamily="34" charset="0"/>
              </a:rPr>
              <a:t>systematically align </a:t>
            </a:r>
            <a:r>
              <a:rPr lang="en-US" sz="1600" b="1" dirty="0" smtClean="0">
                <a:solidFill>
                  <a:srgbClr val="505050"/>
                </a:solidFill>
                <a:latin typeface="Calibri" panose="020F0502020204030204" pitchFamily="34" charset="0"/>
              </a:rPr>
              <a:t>cavities </a:t>
            </a:r>
            <a:r>
              <a:rPr lang="en-US" sz="1600" b="1" dirty="0">
                <a:solidFill>
                  <a:srgbClr val="505050"/>
                </a:solidFill>
                <a:latin typeface="Calibri" panose="020F0502020204030204" pitchFamily="34" charset="0"/>
              </a:rPr>
              <a:t>in the coldmass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617" y="2071349"/>
            <a:ext cx="1949763" cy="16054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2250" y="965200"/>
            <a:ext cx="814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 smtClean="0">
                <a:solidFill>
                  <a:srgbClr val="505050"/>
                </a:solidFill>
              </a:rPr>
              <a:t>Several components were already procured</a:t>
            </a:r>
            <a:r>
              <a:rPr lang="en-US" sz="1600" dirty="0" smtClean="0">
                <a:solidFill>
                  <a:srgbClr val="505050"/>
                </a:solidFill>
              </a:rPr>
              <a:t>: </a:t>
            </a:r>
            <a:r>
              <a:rPr lang="en-US" sz="1600" dirty="0" err="1" smtClean="0">
                <a:solidFill>
                  <a:srgbClr val="505050"/>
                </a:solidFill>
              </a:rPr>
              <a:t>strongback</a:t>
            </a:r>
            <a:r>
              <a:rPr lang="en-US" sz="1600" dirty="0" smtClean="0">
                <a:solidFill>
                  <a:srgbClr val="505050"/>
                </a:solidFill>
              </a:rPr>
              <a:t>, support post, cavity adapting plate, solenoid adapting plate, vacuum vessel (top assembly).</a:t>
            </a:r>
            <a:endParaRPr lang="en-US" sz="1600" dirty="0">
              <a:solidFill>
                <a:srgbClr val="50505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911" y="4158765"/>
            <a:ext cx="3924300" cy="20350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3843465"/>
            <a:ext cx="7593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505050"/>
                </a:solidFill>
                <a:latin typeface="Calibri" panose="020F0502020204030204" pitchFamily="34" charset="0"/>
              </a:rPr>
              <a:t>Conceptual design of </a:t>
            </a:r>
            <a:r>
              <a:rPr lang="en-US" sz="1600" b="1" dirty="0" smtClean="0">
                <a:solidFill>
                  <a:srgbClr val="505050"/>
                </a:solidFill>
                <a:latin typeface="Calibri" panose="020F0502020204030204" pitchFamily="34" charset="0"/>
              </a:rPr>
              <a:t>string assembly/</a:t>
            </a:r>
            <a:r>
              <a:rPr lang="en-US" sz="1600" b="1" dirty="0" err="1" smtClean="0">
                <a:solidFill>
                  <a:srgbClr val="505050"/>
                </a:solidFill>
                <a:latin typeface="Calibri" panose="020F0502020204030204" pitchFamily="34" charset="0"/>
              </a:rPr>
              <a:t>coldmass</a:t>
            </a:r>
            <a:r>
              <a:rPr lang="en-US" sz="1600" b="1" dirty="0" smtClean="0">
                <a:solidFill>
                  <a:srgbClr val="505050"/>
                </a:solidFill>
                <a:latin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505050"/>
                </a:solidFill>
                <a:latin typeface="Calibri" panose="020F0502020204030204" pitchFamily="34" charset="0"/>
              </a:rPr>
              <a:t>lifting </a:t>
            </a:r>
            <a:r>
              <a:rPr lang="en-US" sz="1600" b="1" dirty="0" smtClean="0">
                <a:solidFill>
                  <a:srgbClr val="505050"/>
                </a:solidFill>
                <a:latin typeface="Calibri" panose="020F0502020204030204" pitchFamily="34" charset="0"/>
              </a:rPr>
              <a:t>tooling</a:t>
            </a:r>
            <a:endParaRPr lang="en-US" sz="1600" dirty="0">
              <a:solidFill>
                <a:srgbClr val="50505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0211" y="4254811"/>
            <a:ext cx="46634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505050"/>
                </a:solidFill>
              </a:rPr>
              <a:t>The </a:t>
            </a:r>
            <a:r>
              <a:rPr lang="en-US" sz="1400" dirty="0">
                <a:solidFill>
                  <a:srgbClr val="505050"/>
                </a:solidFill>
              </a:rPr>
              <a:t>conceptual </a:t>
            </a:r>
            <a:r>
              <a:rPr lang="en-US" sz="1400" dirty="0" smtClean="0">
                <a:solidFill>
                  <a:srgbClr val="505050"/>
                </a:solidFill>
              </a:rPr>
              <a:t>design includes </a:t>
            </a:r>
            <a:r>
              <a:rPr lang="en-US" sz="1400" dirty="0">
                <a:solidFill>
                  <a:srgbClr val="505050"/>
                </a:solidFill>
              </a:rPr>
              <a:t>a portal structure realized with standard steel beams and </a:t>
            </a:r>
            <a:r>
              <a:rPr lang="en-US" sz="1400" dirty="0" smtClean="0">
                <a:solidFill>
                  <a:srgbClr val="505050"/>
                </a:solidFill>
              </a:rPr>
              <a:t>a mechanical lifting system</a:t>
            </a:r>
          </a:p>
          <a:p>
            <a:pPr marL="182880" indent="-18288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505050"/>
                </a:solidFill>
              </a:rPr>
              <a:t>Structure designed to minimize the deformation during the lifting operation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505050"/>
                </a:solidFill>
              </a:rPr>
              <a:t>The design includes an </a:t>
            </a:r>
            <a:r>
              <a:rPr lang="en-US" sz="1400" dirty="0">
                <a:solidFill>
                  <a:srgbClr val="505050"/>
                </a:solidFill>
              </a:rPr>
              <a:t>external frame on the string so as to protect itself </a:t>
            </a:r>
            <a:r>
              <a:rPr lang="en-US" sz="1400" dirty="0" smtClean="0">
                <a:solidFill>
                  <a:srgbClr val="505050"/>
                </a:solidFill>
              </a:rPr>
              <a:t>and support </a:t>
            </a:r>
            <a:r>
              <a:rPr lang="en-US" sz="1400" dirty="0">
                <a:solidFill>
                  <a:srgbClr val="505050"/>
                </a:solidFill>
              </a:rPr>
              <a:t>the </a:t>
            </a:r>
            <a:r>
              <a:rPr lang="en-US" sz="1400" dirty="0" smtClean="0">
                <a:solidFill>
                  <a:srgbClr val="505050"/>
                </a:solidFill>
              </a:rPr>
              <a:t>solenoids</a:t>
            </a:r>
          </a:p>
          <a:p>
            <a:pPr marL="182880" indent="-18288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505050"/>
                </a:solidFill>
                <a:latin typeface="Calibri" panose="020F0502020204030204" pitchFamily="34" charset="0"/>
              </a:rPr>
              <a:t>Designed </a:t>
            </a:r>
            <a:r>
              <a:rPr lang="en-US" sz="1400" dirty="0">
                <a:solidFill>
                  <a:srgbClr val="505050"/>
                </a:solidFill>
                <a:latin typeface="Calibri" panose="020F0502020204030204" pitchFamily="34" charset="0"/>
              </a:rPr>
              <a:t>to be also compatible for 650 </a:t>
            </a:r>
            <a:r>
              <a:rPr lang="en-US" sz="1400" dirty="0" smtClean="0">
                <a:solidFill>
                  <a:srgbClr val="505050"/>
                </a:solidFill>
                <a:latin typeface="Calibri" panose="020F0502020204030204" pitchFamily="34" charset="0"/>
              </a:rPr>
              <a:t>coldmass</a:t>
            </a:r>
            <a:endParaRPr lang="en-US" sz="1400" dirty="0">
              <a:solidFill>
                <a:srgbClr val="505050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912" y="2063169"/>
            <a:ext cx="3429558" cy="162023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088380" y="1980100"/>
            <a:ext cx="28227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05050"/>
                </a:solidFill>
              </a:rPr>
              <a:t>The </a:t>
            </a:r>
            <a:r>
              <a:rPr lang="en-US" sz="1400" dirty="0" smtClean="0">
                <a:solidFill>
                  <a:srgbClr val="505050"/>
                </a:solidFill>
              </a:rPr>
              <a:t>cavities will </a:t>
            </a:r>
            <a:r>
              <a:rPr lang="en-US" sz="1400" dirty="0">
                <a:solidFill>
                  <a:srgbClr val="505050"/>
                </a:solidFill>
              </a:rPr>
              <a:t>be aligned according to the geometric </a:t>
            </a:r>
            <a:r>
              <a:rPr lang="en-US" sz="1400" dirty="0" smtClean="0">
                <a:solidFill>
                  <a:srgbClr val="505050"/>
                </a:solidFill>
              </a:rPr>
              <a:t>axis </a:t>
            </a:r>
            <a:r>
              <a:rPr lang="en-US" sz="1400" dirty="0">
                <a:solidFill>
                  <a:srgbClr val="505050"/>
                </a:solidFill>
              </a:rPr>
              <a:t>with the help of the laser tracking </a:t>
            </a:r>
            <a:r>
              <a:rPr lang="en-US" sz="1400" dirty="0" smtClean="0">
                <a:solidFill>
                  <a:srgbClr val="505050"/>
                </a:solidFill>
              </a:rPr>
              <a:t>technology</a:t>
            </a:r>
            <a:endParaRPr lang="en-US" sz="1400" dirty="0">
              <a:solidFill>
                <a:srgbClr val="505050"/>
              </a:solidFill>
            </a:endParaRP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05050"/>
                </a:solidFill>
              </a:rPr>
              <a:t>The model helps to reach the desired position </a:t>
            </a:r>
            <a:r>
              <a:rPr lang="en-US" sz="1400" dirty="0" smtClean="0">
                <a:solidFill>
                  <a:srgbClr val="505050"/>
                </a:solidFill>
              </a:rPr>
              <a:t> by suggesting the </a:t>
            </a:r>
            <a:r>
              <a:rPr lang="en-US" sz="1400" dirty="0">
                <a:solidFill>
                  <a:srgbClr val="505050"/>
                </a:solidFill>
              </a:rPr>
              <a:t>rotation </a:t>
            </a:r>
            <a:r>
              <a:rPr lang="en-US" sz="1400" dirty="0" smtClean="0">
                <a:solidFill>
                  <a:srgbClr val="505050"/>
                </a:solidFill>
              </a:rPr>
              <a:t>to </a:t>
            </a:r>
            <a:r>
              <a:rPr lang="en-US" sz="1400" dirty="0">
                <a:solidFill>
                  <a:srgbClr val="505050"/>
                </a:solidFill>
              </a:rPr>
              <a:t>be applied at each of the seven </a:t>
            </a:r>
            <a:r>
              <a:rPr lang="en-US" sz="1400" dirty="0" smtClean="0">
                <a:solidFill>
                  <a:srgbClr val="505050"/>
                </a:solidFill>
              </a:rPr>
              <a:t>screws</a:t>
            </a:r>
            <a:endParaRPr lang="en-US" sz="1400" dirty="0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7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SSR1 tuner: status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Donato Passarelli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9540" y="5824705"/>
            <a:ext cx="9011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4C97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[1] </a:t>
            </a:r>
            <a:r>
              <a:rPr lang="en-US" sz="1200" i="1" dirty="0" smtClean="0">
                <a:solidFill>
                  <a:srgbClr val="004C97"/>
                </a:solidFill>
                <a:latin typeface="Calibri" panose="020F0502020204030204" pitchFamily="34" charset="0"/>
                <a:cs typeface="Helvetica" panose="020B0604020202020204" pitchFamily="34" charset="0"/>
                <a:hlinkClick r:id="rId3"/>
              </a:rPr>
              <a:t>SSR1 </a:t>
            </a:r>
            <a:r>
              <a:rPr lang="en-US" sz="1200" i="1" dirty="0">
                <a:solidFill>
                  <a:srgbClr val="004C97"/>
                </a:solidFill>
                <a:latin typeface="Calibri" panose="020F0502020204030204" pitchFamily="34" charset="0"/>
                <a:cs typeface="Helvetica" panose="020B0604020202020204" pitchFamily="34" charset="0"/>
                <a:hlinkClick r:id="rId3"/>
              </a:rPr>
              <a:t>Tuner Mechanism: Passive and Active </a:t>
            </a:r>
            <a:r>
              <a:rPr lang="en-US" sz="1200" i="1" dirty="0" smtClean="0">
                <a:solidFill>
                  <a:srgbClr val="004C97"/>
                </a:solidFill>
                <a:latin typeface="Calibri" panose="020F0502020204030204" pitchFamily="34" charset="0"/>
                <a:cs typeface="Helvetica" panose="020B0604020202020204" pitchFamily="34" charset="0"/>
                <a:hlinkClick r:id="rId3"/>
              </a:rPr>
              <a:t>Device</a:t>
            </a:r>
            <a:r>
              <a:rPr lang="en-US" sz="1200" i="1" dirty="0">
                <a:latin typeface="Calibri" panose="020F0502020204030204" pitchFamily="34" charset="0"/>
                <a:ea typeface="Geneva" pitchFamily="121" charset="-128"/>
              </a:rPr>
              <a:t>, D. Passarelli et al., Proceedings of LINAC2014, Geneva, Switzerland</a:t>
            </a:r>
          </a:p>
          <a:p>
            <a:r>
              <a:rPr lang="en-US" sz="1200" i="1" dirty="0" smtClean="0">
                <a:latin typeface="Calibri" panose="020F0502020204030204" pitchFamily="34" charset="0"/>
              </a:rPr>
              <a:t>[2] </a:t>
            </a:r>
            <a:r>
              <a:rPr lang="en-US" sz="1200" i="1" dirty="0" smtClean="0">
                <a:latin typeface="Calibri" panose="020F0502020204030204" pitchFamily="34" charset="0"/>
                <a:hlinkClick r:id="rId4"/>
              </a:rPr>
              <a:t>Performance </a:t>
            </a:r>
            <a:r>
              <a:rPr lang="en-US" sz="1200" i="1" dirty="0">
                <a:latin typeface="Calibri" panose="020F0502020204030204" pitchFamily="34" charset="0"/>
                <a:hlinkClick r:id="rId4"/>
              </a:rPr>
              <a:t>of the Tuner mechanism for SSR1 Resonators During Fully Integrated Tests at </a:t>
            </a:r>
            <a:r>
              <a:rPr lang="en-US" sz="1200" i="1" dirty="0" smtClean="0">
                <a:latin typeface="Calibri" panose="020F0502020204030204" pitchFamily="34" charset="0"/>
                <a:hlinkClick r:id="rId4"/>
              </a:rPr>
              <a:t>Fermilab</a:t>
            </a:r>
            <a:r>
              <a:rPr lang="en-US" sz="1200" i="1" dirty="0" smtClean="0">
                <a:latin typeface="Calibri" panose="020F0502020204030204" pitchFamily="34" charset="0"/>
              </a:rPr>
              <a:t>, </a:t>
            </a:r>
            <a:r>
              <a:rPr lang="en-US" sz="1200" i="1" dirty="0">
                <a:latin typeface="Calibri" panose="020F0502020204030204" pitchFamily="34" charset="0"/>
                <a:ea typeface="Geneva" pitchFamily="121" charset="-128"/>
              </a:rPr>
              <a:t>D. Passarelli et. al., SRF2015, Canada</a:t>
            </a: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900" y="760712"/>
            <a:ext cx="3605214" cy="291207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28600" y="3767962"/>
            <a:ext cx="3478462" cy="2013183"/>
            <a:chOff x="354398" y="1305553"/>
            <a:chExt cx="3478462" cy="201318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4398" y="1305553"/>
              <a:ext cx="3358347" cy="198860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118360" y="3041737"/>
              <a:ext cx="17145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</a:rPr>
                <a:t>Prototype SSR1 tuner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542766" y="3734944"/>
            <a:ext cx="3358347" cy="2025670"/>
            <a:chOff x="5267325" y="1378791"/>
            <a:chExt cx="3358347" cy="202567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750" t="8413" r="14062" b="10356"/>
            <a:stretch/>
          </p:blipFill>
          <p:spPr>
            <a:xfrm>
              <a:off x="5267325" y="1378791"/>
              <a:ext cx="3358347" cy="202567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911172" y="3127462"/>
              <a:ext cx="17145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</a:rPr>
                <a:t>Production SSR1 tuner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228600" y="942375"/>
            <a:ext cx="49720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600" b="1" dirty="0" smtClean="0">
                <a:solidFill>
                  <a:srgbClr val="505050"/>
                </a:solidFill>
                <a:latin typeface="Calibri" panose="020F0502020204030204" pitchFamily="34" charset="0"/>
                <a:ea typeface="Geneva" pitchFamily="121" charset="-128"/>
              </a:rPr>
              <a:t>Prototype SSR1 tuner</a:t>
            </a:r>
          </a:p>
          <a:p>
            <a:pPr marL="45720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505050"/>
                </a:solidFill>
                <a:latin typeface="Calibri" panose="020F0502020204030204" pitchFamily="34" charset="0"/>
                <a:ea typeface="Geneva" pitchFamily="121" charset="-128"/>
              </a:rPr>
              <a:t>Design completed and one unit was prototyped </a:t>
            </a:r>
            <a:r>
              <a:rPr lang="en-US" sz="1600" i="1" dirty="0" smtClean="0">
                <a:solidFill>
                  <a:srgbClr val="505050"/>
                </a:solidFill>
                <a:latin typeface="Calibri" panose="020F0502020204030204" pitchFamily="34" charset="0"/>
                <a:ea typeface="Geneva" pitchFamily="121" charset="-128"/>
              </a:rPr>
              <a:t>[1]</a:t>
            </a:r>
            <a:r>
              <a:rPr lang="en-US" sz="1600" dirty="0" smtClean="0">
                <a:solidFill>
                  <a:srgbClr val="505050"/>
                </a:solidFill>
                <a:latin typeface="Calibri" panose="020F0502020204030204" pitchFamily="34" charset="0"/>
                <a:ea typeface="Geneva" pitchFamily="121" charset="-128"/>
              </a:rPr>
              <a:t> </a:t>
            </a:r>
          </a:p>
          <a:p>
            <a:pPr marL="457200" indent="-18288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505050"/>
                </a:solidFill>
                <a:latin typeface="Calibri" panose="020F0502020204030204" pitchFamily="34" charset="0"/>
                <a:ea typeface="Geneva" pitchFamily="121" charset="-128"/>
              </a:rPr>
              <a:t>Successfully tested at 293K and cold temperature </a:t>
            </a:r>
            <a:r>
              <a:rPr lang="en-US" sz="1600" i="1" dirty="0" smtClean="0">
                <a:solidFill>
                  <a:srgbClr val="505050"/>
                </a:solidFill>
                <a:latin typeface="Calibri" panose="020F0502020204030204" pitchFamily="34" charset="0"/>
                <a:ea typeface="Geneva" pitchFamily="121" charset="-128"/>
              </a:rPr>
              <a:t>[2]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1600" b="1" dirty="0" smtClean="0">
                <a:solidFill>
                  <a:srgbClr val="505050"/>
                </a:solidFill>
              </a:rPr>
              <a:t>Production SSR1 tuner</a:t>
            </a:r>
            <a:endParaRPr lang="en-US" sz="1600" b="1" dirty="0" smtClean="0">
              <a:solidFill>
                <a:srgbClr val="505050"/>
              </a:solidFill>
              <a:latin typeface="Calibri" panose="020F0502020204030204" pitchFamily="34" charset="0"/>
              <a:ea typeface="Geneva" pitchFamily="121" charset="-128"/>
            </a:endParaRPr>
          </a:p>
          <a:p>
            <a:pPr marL="45720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505050"/>
                </a:solidFill>
              </a:rPr>
              <a:t>Design on the way of completion</a:t>
            </a:r>
          </a:p>
          <a:p>
            <a:pPr marL="457200" indent="-18288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505050"/>
                </a:solidFill>
              </a:rPr>
              <a:t>10 units will be procured (+2 units from IIFC)</a:t>
            </a:r>
          </a:p>
          <a:p>
            <a:pPr marL="457200" indent="-18288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505050"/>
                </a:solidFill>
              </a:rPr>
              <a:t>Qualification at STC will be performed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56535" y="3703293"/>
            <a:ext cx="19558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505050"/>
                </a:solidFill>
              </a:rPr>
              <a:t>Main changes: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05050"/>
                </a:solidFill>
                <a:latin typeface="Calibri" panose="020F0502020204030204" pitchFamily="34" charset="0"/>
                <a:ea typeface="Geneva" pitchFamily="121" charset="-128"/>
              </a:rPr>
              <a:t>Reliability of the </a:t>
            </a:r>
            <a:r>
              <a:rPr lang="en-US" sz="1400" dirty="0" smtClean="0">
                <a:solidFill>
                  <a:srgbClr val="505050"/>
                </a:solidFill>
                <a:latin typeface="Calibri" panose="020F0502020204030204" pitchFamily="34" charset="0"/>
                <a:ea typeface="Geneva" pitchFamily="121" charset="-128"/>
              </a:rPr>
              <a:t>piezos</a:t>
            </a:r>
            <a:r>
              <a:rPr lang="en-US" sz="1400" dirty="0">
                <a:solidFill>
                  <a:srgbClr val="505050"/>
                </a:solidFill>
                <a:latin typeface="Calibri" panose="020F0502020204030204" pitchFamily="34" charset="0"/>
                <a:ea typeface="Geneva" pitchFamily="121" charset="-128"/>
              </a:rPr>
              <a:t>:</a:t>
            </a:r>
            <a:r>
              <a:rPr lang="en-US" sz="1400" dirty="0" smtClean="0">
                <a:solidFill>
                  <a:srgbClr val="505050"/>
                </a:solidFill>
                <a:latin typeface="Calibri" panose="020F0502020204030204" pitchFamily="34" charset="0"/>
                <a:ea typeface="Geneva" pitchFamily="121" charset="-128"/>
              </a:rPr>
              <a:t> </a:t>
            </a:r>
            <a:r>
              <a:rPr lang="en-US" sz="1400" dirty="0" smtClean="0">
                <a:solidFill>
                  <a:srgbClr val="505050"/>
                </a:solidFill>
                <a:ea typeface="Geneva" pitchFamily="121" charset="-128"/>
              </a:rPr>
              <a:t>i</a:t>
            </a:r>
            <a:r>
              <a:rPr lang="en-US" sz="1400" dirty="0" smtClean="0">
                <a:solidFill>
                  <a:srgbClr val="505050"/>
                </a:solidFill>
              </a:rPr>
              <a:t>ntegrating pre-encapsulated piezos stacks</a:t>
            </a:r>
            <a:endParaRPr lang="en-US" sz="1400" dirty="0">
              <a:solidFill>
                <a:srgbClr val="505050"/>
              </a:solidFill>
            </a:endParaRP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05050"/>
                </a:solidFill>
              </a:rPr>
              <a:t>Easier installation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05050"/>
                </a:solidFill>
              </a:rPr>
              <a:t>Easier handling: </a:t>
            </a:r>
            <a:r>
              <a:rPr lang="en-US" sz="1400" dirty="0" smtClean="0">
                <a:solidFill>
                  <a:srgbClr val="505050"/>
                </a:solidFill>
              </a:rPr>
              <a:t>reducing </a:t>
            </a:r>
            <a:r>
              <a:rPr lang="en-US" sz="1400" dirty="0">
                <a:solidFill>
                  <a:srgbClr val="505050"/>
                </a:solidFill>
              </a:rPr>
              <a:t>the overall weight </a:t>
            </a:r>
          </a:p>
        </p:txBody>
      </p:sp>
    </p:spTree>
    <p:extLst>
      <p:ext uri="{BB962C8B-B14F-4D97-AF65-F5344CB8AC3E}">
        <p14:creationId xmlns:p14="http://schemas.microsoft.com/office/powerpoint/2010/main" val="161586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SSR1 CM Schedule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Donato Passarelli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212553" y="2750615"/>
            <a:ext cx="7325069" cy="548846"/>
          </a:xfrm>
          <a:custGeom>
            <a:avLst/>
            <a:gdLst>
              <a:gd name="connsiteX0" fmla="*/ 0 w 7323438"/>
              <a:gd name="connsiteY0" fmla="*/ 16476 h 568411"/>
              <a:gd name="connsiteX1" fmla="*/ 98854 w 7323438"/>
              <a:gd name="connsiteY1" fmla="*/ 535460 h 568411"/>
              <a:gd name="connsiteX2" fmla="*/ 7323438 w 7323438"/>
              <a:gd name="connsiteY2" fmla="*/ 568411 h 568411"/>
              <a:gd name="connsiteX3" fmla="*/ 4094205 w 7323438"/>
              <a:gd name="connsiteY3" fmla="*/ 0 h 568411"/>
              <a:gd name="connsiteX4" fmla="*/ 0 w 7323438"/>
              <a:gd name="connsiteY4" fmla="*/ 16476 h 56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3438" h="568411">
                <a:moveTo>
                  <a:pt x="0" y="16476"/>
                </a:moveTo>
                <a:lnTo>
                  <a:pt x="98854" y="535460"/>
                </a:lnTo>
                <a:lnTo>
                  <a:pt x="7323438" y="568411"/>
                </a:lnTo>
                <a:lnTo>
                  <a:pt x="4094205" y="0"/>
                </a:lnTo>
                <a:lnTo>
                  <a:pt x="0" y="16476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1000"/>
                  <a:lumOff val="39000"/>
                  <a:alpha val="76000"/>
                </a:schemeClr>
              </a:gs>
              <a:gs pos="93000">
                <a:schemeClr val="bg1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675" y="3291474"/>
            <a:ext cx="7194525" cy="2487827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</a:ln>
          <a:effectLst/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8600" y="1325468"/>
            <a:ext cx="8755621" cy="140364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12554" y="1302608"/>
            <a:ext cx="4095836" cy="1403647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62290" y="3827"/>
            <a:ext cx="2037976" cy="338554"/>
          </a:xfrm>
          <a:prstGeom prst="rect">
            <a:avLst/>
          </a:prstGeom>
          <a:solidFill>
            <a:srgbClr val="004C97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Charge</a:t>
            </a:r>
            <a:r>
              <a:rPr lang="en-US" sz="1600" baseline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Item: </a:t>
            </a:r>
            <a:r>
              <a:rPr lang="en-US" sz="1600" baseline="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#3</a:t>
            </a:r>
            <a:endParaRPr lang="en-US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62291" y="342300"/>
            <a:ext cx="2037976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Lari</a:t>
            </a:r>
            <a:endParaRPr lang="en-US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70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SSR1 Cryomodule Work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Packages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Donato Passarelli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07470" y="890374"/>
            <a:ext cx="3075570" cy="455283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Calibri" panose="020F0502020204030204" pitchFamily="34" charset="0"/>
              </a:rPr>
              <a:t>Lead Engineers appointed for each work package</a:t>
            </a:r>
          </a:p>
          <a:p>
            <a:r>
              <a:rPr lang="en-US" sz="1600" dirty="0" smtClean="0">
                <a:latin typeface="Calibri" panose="020F0502020204030204" pitchFamily="34" charset="0"/>
              </a:rPr>
              <a:t>EPDM sheets managed in Teamcenter by each Lead Engineer</a:t>
            </a:r>
          </a:p>
          <a:p>
            <a:r>
              <a:rPr lang="en-US" sz="1600" dirty="0" smtClean="0">
                <a:latin typeface="Calibri" panose="020F0502020204030204" pitchFamily="34" charset="0"/>
              </a:rPr>
              <a:t>EPDM sheets promoting adherence to Fermilab Engineering Manual</a:t>
            </a:r>
          </a:p>
          <a:p>
            <a:r>
              <a:rPr lang="en-US" sz="1600" dirty="0" smtClean="0">
                <a:latin typeface="Calibri" panose="020F0502020204030204" pitchFamily="34" charset="0"/>
              </a:rPr>
              <a:t>EPDM sheets provide “bookmarks” to relevant documentation in TC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" y="900750"/>
            <a:ext cx="5678540" cy="53823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871969" y="5962155"/>
            <a:ext cx="27351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i="1" dirty="0" smtClean="0">
                <a:solidFill>
                  <a:srgbClr val="505050"/>
                </a:solidFill>
                <a:latin typeface="Calibri" panose="020F0502020204030204" pitchFamily="34" charset="0"/>
                <a:ea typeface="Geneva" pitchFamily="121" charset="-128"/>
              </a:rPr>
              <a:t>ED0004600</a:t>
            </a:r>
            <a:endParaRPr lang="en-US" sz="1400" i="1" dirty="0">
              <a:solidFill>
                <a:srgbClr val="50505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62290" y="3827"/>
            <a:ext cx="2037976" cy="338554"/>
          </a:xfrm>
          <a:prstGeom prst="rect">
            <a:avLst/>
          </a:prstGeom>
          <a:solidFill>
            <a:srgbClr val="004C97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Charge</a:t>
            </a:r>
            <a:r>
              <a:rPr lang="en-US" sz="1600" baseline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Item: </a:t>
            </a:r>
            <a:r>
              <a:rPr lang="en-US" sz="1600" baseline="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#4</a:t>
            </a:r>
            <a:endParaRPr lang="en-US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62291" y="342300"/>
            <a:ext cx="2037976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Mitchell</a:t>
            </a:r>
            <a:endParaRPr lang="en-US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56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IIFC on SSR1 cryomodule: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Donato Passarelli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901554"/>
            <a:ext cx="3207774" cy="21930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50096" y="865968"/>
            <a:ext cx="56349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b="1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IIFC SSR1 cavities</a:t>
            </a:r>
          </a:p>
          <a:p>
            <a:pPr marL="457200" indent="-18288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Two bare </a:t>
            </a:r>
            <a:r>
              <a:rPr lang="en-US" sz="1600" dirty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SSR1 cavities were received from IUAC, chemically processed and cold-tested at Fermilab </a:t>
            </a:r>
            <a:r>
              <a:rPr lang="en-US" sz="1600" i="1" dirty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[1</a:t>
            </a:r>
            <a:r>
              <a:rPr lang="en-US" sz="1600" i="1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]</a:t>
            </a:r>
            <a:r>
              <a:rPr lang="en-US" sz="1600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. </a:t>
            </a:r>
            <a:br>
              <a:rPr lang="en-US" sz="1600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</a:br>
            <a:r>
              <a:rPr lang="en-US" sz="1600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S104 </a:t>
            </a:r>
            <a:r>
              <a:rPr lang="en-US" sz="1600" dirty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yielded excellent results, S103 </a:t>
            </a:r>
            <a:r>
              <a:rPr lang="en-US" sz="1600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presented issues.</a:t>
            </a:r>
            <a:endParaRPr lang="en-US" sz="1600" dirty="0">
              <a:solidFill>
                <a:srgbClr val="505050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 marL="457200" indent="-18288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Jacketing will happen at BARC. </a:t>
            </a:r>
            <a:endParaRPr lang="en-US" sz="1600" dirty="0" smtClean="0">
              <a:solidFill>
                <a:srgbClr val="505050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 marL="457200" indent="-18288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505050"/>
                </a:solidFill>
                <a:latin typeface="Calibri" panose="020F0502020204030204" pitchFamily="34" charset="0"/>
              </a:rPr>
              <a:t>Delivery </a:t>
            </a:r>
            <a:r>
              <a:rPr lang="en-US" sz="1600" dirty="0">
                <a:solidFill>
                  <a:srgbClr val="505050"/>
                </a:solidFill>
                <a:latin typeface="Calibri" panose="020F0502020204030204" pitchFamily="34" charset="0"/>
              </a:rPr>
              <a:t>to FNAL by </a:t>
            </a:r>
            <a:r>
              <a:rPr lang="en-US" sz="1600" dirty="0" smtClean="0">
                <a:solidFill>
                  <a:srgbClr val="505050"/>
                </a:solidFill>
                <a:latin typeface="Calibri" panose="020F0502020204030204" pitchFamily="34" charset="0"/>
              </a:rPr>
              <a:t>May </a:t>
            </a:r>
            <a:r>
              <a:rPr lang="en-US" sz="1600" dirty="0">
                <a:solidFill>
                  <a:srgbClr val="505050"/>
                </a:solidFill>
                <a:latin typeface="Calibri" panose="020F0502020204030204" pitchFamily="34" charset="0"/>
              </a:rPr>
              <a:t>2017 for qualification and integration in SSR1 </a:t>
            </a:r>
            <a:r>
              <a:rPr lang="en-US" sz="1600" dirty="0" smtClean="0">
                <a:solidFill>
                  <a:srgbClr val="505050"/>
                </a:solidFill>
                <a:latin typeface="Calibri" panose="020F0502020204030204" pitchFamily="34" charset="0"/>
              </a:rPr>
              <a:t>CM</a:t>
            </a:r>
            <a:endParaRPr lang="en-US" sz="1600" dirty="0">
              <a:solidFill>
                <a:srgbClr val="505050"/>
              </a:solidFill>
              <a:latin typeface="Calibri" panose="020F0502020204030204" pitchFamily="34" charset="0"/>
            </a:endParaRPr>
          </a:p>
          <a:p>
            <a:pPr marL="457200" indent="-18288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505050"/>
                </a:solidFill>
                <a:latin typeface="Calibri" panose="020F0502020204030204" pitchFamily="34" charset="0"/>
              </a:rPr>
              <a:t>Additional actions after receiving: QC inspection, Processing, Qualification at STC</a:t>
            </a:r>
            <a:endParaRPr lang="en-US" sz="1600" dirty="0">
              <a:solidFill>
                <a:srgbClr val="50505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109" y="6005289"/>
            <a:ext cx="76633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Calibri" panose="020F0502020204030204" pitchFamily="34" charset="0"/>
                <a:cs typeface="Helvetica" panose="020B0604020202020204" pitchFamily="34" charset="0"/>
              </a:rPr>
              <a:t>[1] </a:t>
            </a:r>
            <a:r>
              <a:rPr lang="en-US" sz="1200" i="1" dirty="0" smtClean="0">
                <a:latin typeface="Calibri" panose="020F0502020204030204" pitchFamily="34" charset="0"/>
                <a:cs typeface="Helvetica" panose="020B0604020202020204" pitchFamily="34" charset="0"/>
                <a:hlinkClick r:id="rId4"/>
              </a:rPr>
              <a:t>Cold Tests of SSR1 Resonators </a:t>
            </a:r>
            <a:r>
              <a:rPr lang="en-US" sz="1200" i="1" dirty="0">
                <a:latin typeface="Calibri" panose="020F0502020204030204" pitchFamily="34" charset="0"/>
                <a:cs typeface="Helvetica" panose="020B0604020202020204" pitchFamily="34" charset="0"/>
                <a:hlinkClick r:id="rId4"/>
              </a:rPr>
              <a:t>M</a:t>
            </a:r>
            <a:r>
              <a:rPr lang="en-US" sz="1200" i="1" dirty="0" smtClean="0">
                <a:latin typeface="Calibri" panose="020F0502020204030204" pitchFamily="34" charset="0"/>
                <a:cs typeface="Helvetica" panose="020B0604020202020204" pitchFamily="34" charset="0"/>
                <a:hlinkClick r:id="rId4"/>
              </a:rPr>
              <a:t>anufactured by IUAC for the </a:t>
            </a:r>
            <a:r>
              <a:rPr lang="en-US" sz="1200" i="1" dirty="0">
                <a:latin typeface="Calibri" panose="020F0502020204030204" pitchFamily="34" charset="0"/>
                <a:cs typeface="Helvetica" panose="020B0604020202020204" pitchFamily="34" charset="0"/>
                <a:hlinkClick r:id="rId4"/>
              </a:rPr>
              <a:t>F</a:t>
            </a:r>
            <a:r>
              <a:rPr lang="en-US" sz="1200" i="1" dirty="0" smtClean="0">
                <a:latin typeface="Calibri" panose="020F0502020204030204" pitchFamily="34" charset="0"/>
                <a:cs typeface="Helvetica" panose="020B0604020202020204" pitchFamily="34" charset="0"/>
                <a:hlinkClick r:id="rId4"/>
              </a:rPr>
              <a:t>ermilab PIP-II Project</a:t>
            </a:r>
            <a:r>
              <a:rPr lang="en-US" sz="1200" i="1" dirty="0" smtClean="0">
                <a:latin typeface="Calibri" panose="020F0502020204030204" pitchFamily="34" charset="0"/>
                <a:cs typeface="Helvetica" panose="020B0604020202020204" pitchFamily="34" charset="0"/>
              </a:rPr>
              <a:t>, L. Ristori et. al, SRF15 Conference</a:t>
            </a:r>
            <a:endParaRPr lang="en-US" sz="1200" i="1" dirty="0">
              <a:latin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3358630"/>
            <a:ext cx="3368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b="1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IIFC SSR1 tuner</a:t>
            </a:r>
          </a:p>
          <a:p>
            <a:pPr marL="457200" indent="-18288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The design of </a:t>
            </a:r>
            <a:r>
              <a:rPr lang="en-US" sz="1600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the production </a:t>
            </a:r>
            <a:r>
              <a:rPr lang="en-US" sz="1600" dirty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SSR1 tuner will be completed in several weeks and the entire package of drawings will be </a:t>
            </a:r>
            <a:r>
              <a:rPr lang="en-US" sz="1600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shared with </a:t>
            </a:r>
            <a:r>
              <a:rPr lang="en-US" sz="1600" dirty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Indian collaborators</a:t>
            </a:r>
            <a:r>
              <a:rPr lang="en-US" sz="1600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.</a:t>
            </a:r>
            <a:endParaRPr lang="en-US" sz="1600" dirty="0">
              <a:solidFill>
                <a:srgbClr val="505050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 marL="457200" indent="-18288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Delivery of two units to FNAL by </a:t>
            </a:r>
            <a:r>
              <a:rPr lang="en-US" sz="1600" dirty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July 2017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3480" y="3227216"/>
            <a:ext cx="4428170" cy="2724004"/>
          </a:xfrm>
          <a:prstGeom prst="rect">
            <a:avLst/>
          </a:prstGeom>
        </p:spPr>
      </p:pic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5571221" y="4442460"/>
            <a:ext cx="3454684" cy="1508760"/>
            <a:chOff x="908592" y="868183"/>
            <a:chExt cx="5092513" cy="2376006"/>
          </a:xfrm>
        </p:grpSpPr>
        <p:sp>
          <p:nvSpPr>
            <p:cNvPr id="14" name="Rectangle 13"/>
            <p:cNvSpPr/>
            <p:nvPr/>
          </p:nvSpPr>
          <p:spPr>
            <a:xfrm>
              <a:off x="1724260" y="868183"/>
              <a:ext cx="4026715" cy="2376006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S!F-IU-103.PDF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8592" y="1006130"/>
              <a:ext cx="5092513" cy="2238059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6962290" y="3827"/>
            <a:ext cx="2037976" cy="338554"/>
          </a:xfrm>
          <a:prstGeom prst="rect">
            <a:avLst/>
          </a:prstGeom>
          <a:solidFill>
            <a:srgbClr val="004C97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Charge</a:t>
            </a:r>
            <a:r>
              <a:rPr lang="en-US" sz="1600" baseline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Item: </a:t>
            </a:r>
            <a:r>
              <a:rPr lang="en-US" sz="1600" baseline="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#6</a:t>
            </a:r>
            <a:endParaRPr lang="en-US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62291" y="342300"/>
            <a:ext cx="2037976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Mishra</a:t>
            </a:r>
            <a:endParaRPr lang="en-US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87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sz="2000" dirty="0" smtClean="0"/>
              <a:t>The design of the SSR1 cryomodule is advanced. </a:t>
            </a:r>
            <a:r>
              <a:rPr lang="en-US" sz="2000" dirty="0"/>
              <a:t>Critical components that have been prototyped have met the requirements.</a:t>
            </a:r>
            <a:endParaRPr lang="en-US" sz="2000" dirty="0" smtClean="0"/>
          </a:p>
          <a:p>
            <a:pPr>
              <a:spcBef>
                <a:spcPts val="1800"/>
              </a:spcBef>
            </a:pPr>
            <a:r>
              <a:rPr lang="en-US" sz="2000" dirty="0" smtClean="0"/>
              <a:t>Technical </a:t>
            </a:r>
            <a:r>
              <a:rPr lang="en-US" sz="2000" dirty="0"/>
              <a:t>and cost risks associated with the performance of the SSR1 cryomodule are mitigated for the most part by qualifying all production cavities with coupler and tuner in the Spoke Test </a:t>
            </a:r>
            <a:r>
              <a:rPr lang="en-US" sz="2000" dirty="0" smtClean="0"/>
              <a:t>Cryostat (STC).</a:t>
            </a:r>
          </a:p>
          <a:p>
            <a:pPr lvl="0">
              <a:spcBef>
                <a:spcPts val="1800"/>
              </a:spcBef>
            </a:pPr>
            <a:r>
              <a:rPr lang="en-US" sz="2000" dirty="0"/>
              <a:t>The technical team is formed by engineers, scientists and technicians with previous experience in SRF. Work packages and lead engineers are clearly </a:t>
            </a:r>
            <a:r>
              <a:rPr lang="en-US" sz="2000" dirty="0" smtClean="0"/>
              <a:t>identified.</a:t>
            </a:r>
            <a:endParaRPr lang="en-US" sz="2000" dirty="0"/>
          </a:p>
          <a:p>
            <a:pPr>
              <a:spcBef>
                <a:spcPts val="1800"/>
              </a:spcBef>
            </a:pPr>
            <a:r>
              <a:rPr lang="en-US" sz="2000" dirty="0" smtClean="0"/>
              <a:t>Collaboration </a:t>
            </a:r>
            <a:r>
              <a:rPr lang="en-US" sz="2000" dirty="0"/>
              <a:t>within IIFC on SSR1 is well defined. We expect to have successful contributions to the construction of the first SSR1 cryomodule</a:t>
            </a:r>
            <a:r>
              <a:rPr lang="en-US" sz="2000" dirty="0" smtClean="0"/>
              <a:t>.</a:t>
            </a:r>
            <a:endParaRPr lang="en-US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en-US" sz="2000" dirty="0" smtClean="0"/>
              <a:t>Delivery </a:t>
            </a:r>
            <a:r>
              <a:rPr lang="en-US" sz="2000" dirty="0"/>
              <a:t>of the first SSR1 cryomodule to PIP2IT is expected by </a:t>
            </a:r>
            <a:r>
              <a:rPr lang="en-US" sz="2000" dirty="0" smtClean="0"/>
              <a:t>September </a:t>
            </a:r>
            <a:r>
              <a:rPr lang="en-US" sz="2000" dirty="0"/>
              <a:t>of 2018.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Donato Passarelli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8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 attention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Donato Passarelli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2" name="Content Placeholder 11" descr="15-0309-01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78" b="99211" l="1125" r="96000">
                        <a14:foregroundMark x1="92625" y1="34911" x2="92625" y2="34911"/>
                        <a14:foregroundMark x1="89750" y1="29980" x2="89750" y2="29980"/>
                        <a14:foregroundMark x1="90375" y1="30769" x2="90375" y2="30769"/>
                        <a14:foregroundMark x1="66000" y1="70217" x2="66000" y2="70217"/>
                        <a14:foregroundMark x1="67125" y1="75542" x2="67125" y2="75542"/>
                        <a14:foregroundMark x1="77875" y1="71203" x2="77875" y2="71203"/>
                        <a14:foregroundMark x1="81875" y1="64300" x2="81875" y2="64300"/>
                        <a14:backgroundMark x1="79125" y1="69625" x2="79125" y2="69625"/>
                        <a14:backgroundMark x1="78000" y1="68047" x2="78000" y2="68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72" y="890432"/>
            <a:ext cx="7623455" cy="48313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61460" y="5398631"/>
            <a:ext cx="4671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i="1" dirty="0" smtClean="0">
                <a:solidFill>
                  <a:srgbClr val="50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On behalf of the SSR1 team</a:t>
            </a:r>
            <a:endParaRPr lang="en-US" sz="3600" i="1" dirty="0">
              <a:solidFill>
                <a:srgbClr val="50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94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Role on </a:t>
            </a:r>
            <a:r>
              <a:rPr lang="en-US" dirty="0" smtClean="0"/>
              <a:t>PIP-II</a:t>
            </a:r>
          </a:p>
          <a:p>
            <a:pPr lvl="1"/>
            <a:r>
              <a:rPr lang="en-US" dirty="0" smtClean="0"/>
              <a:t>SSR1 Cryomodule System Manager</a:t>
            </a:r>
            <a:endParaRPr lang="en-US" dirty="0"/>
          </a:p>
          <a:p>
            <a:r>
              <a:rPr lang="en-US" dirty="0"/>
              <a:t>Relevant </a:t>
            </a:r>
            <a:r>
              <a:rPr lang="en-US" dirty="0" smtClean="0"/>
              <a:t>Experience</a:t>
            </a:r>
          </a:p>
          <a:p>
            <a:pPr lvl="1"/>
            <a:r>
              <a:rPr lang="en-US" dirty="0" smtClean="0"/>
              <a:t>Jacketed SSR1 cavities and tuners: design, manufacturing, and testing </a:t>
            </a:r>
          </a:p>
          <a:p>
            <a:pPr lvl="1"/>
            <a:r>
              <a:rPr lang="en-US" dirty="0" smtClean="0"/>
              <a:t>Six years in Technical Division, SRF Dept.</a:t>
            </a:r>
          </a:p>
          <a:p>
            <a:pPr lvl="1"/>
            <a:r>
              <a:rPr lang="en-US" dirty="0" smtClean="0"/>
              <a:t>Mechanical Engineer, PhD 2015 University of Pisa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Donato Passarelli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Donato Passarelli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63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672513" cy="5276850"/>
          </a:xfrm>
        </p:spPr>
        <p:txBody>
          <a:bodyPr/>
          <a:lstStyle/>
          <a:p>
            <a:r>
              <a:rPr lang="en-US" sz="2000" dirty="0" smtClean="0"/>
              <a:t>SSR1 cryomodule for PIP-II</a:t>
            </a:r>
          </a:p>
          <a:p>
            <a:pPr lvl="1"/>
            <a:r>
              <a:rPr lang="en-US" sz="2000" dirty="0" smtClean="0"/>
              <a:t>R&amp;D program and milestones</a:t>
            </a:r>
          </a:p>
          <a:p>
            <a:r>
              <a:rPr lang="en-US" sz="2000" dirty="0" smtClean="0"/>
              <a:t>Status of SSR1 cryomodule</a:t>
            </a:r>
          </a:p>
          <a:p>
            <a:pPr lvl="1"/>
            <a:r>
              <a:rPr lang="en-US" sz="2000" dirty="0" smtClean="0"/>
              <a:t>String assembly</a:t>
            </a:r>
          </a:p>
          <a:p>
            <a:pPr lvl="2"/>
            <a:r>
              <a:rPr lang="en-US" sz="1800" dirty="0" smtClean="0"/>
              <a:t>Jacketed cavities</a:t>
            </a:r>
          </a:p>
          <a:p>
            <a:pPr lvl="2"/>
            <a:r>
              <a:rPr lang="en-US" sz="1800" dirty="0" smtClean="0"/>
              <a:t>Input power </a:t>
            </a:r>
            <a:r>
              <a:rPr lang="en-US" sz="1800" dirty="0"/>
              <a:t>c</a:t>
            </a:r>
            <a:r>
              <a:rPr lang="en-US" sz="1800" dirty="0" smtClean="0"/>
              <a:t>oupler</a:t>
            </a:r>
          </a:p>
          <a:p>
            <a:pPr lvl="2"/>
            <a:r>
              <a:rPr lang="en-US" sz="1800" dirty="0" smtClean="0"/>
              <a:t>Solenoids and beam position monitors</a:t>
            </a:r>
          </a:p>
          <a:p>
            <a:pPr lvl="1"/>
            <a:r>
              <a:rPr lang="en-US" sz="2000" dirty="0" smtClean="0"/>
              <a:t>Cold mass assembly</a:t>
            </a:r>
          </a:p>
          <a:p>
            <a:pPr lvl="2"/>
            <a:r>
              <a:rPr lang="en-US" sz="1800" dirty="0" smtClean="0"/>
              <a:t>SSR1 tuner</a:t>
            </a:r>
          </a:p>
          <a:p>
            <a:r>
              <a:rPr lang="en-US" sz="2000" dirty="0" smtClean="0"/>
              <a:t>SSR1 CM schedule</a:t>
            </a:r>
          </a:p>
          <a:p>
            <a:r>
              <a:rPr lang="en-US" sz="2000" dirty="0" smtClean="0"/>
              <a:t>SSR1 Team and </a:t>
            </a:r>
            <a:r>
              <a:rPr lang="en-US" sz="2000" dirty="0"/>
              <a:t>w</a:t>
            </a:r>
            <a:r>
              <a:rPr lang="en-US" sz="2000" dirty="0" smtClean="0"/>
              <a:t>ork packages</a:t>
            </a:r>
          </a:p>
          <a:p>
            <a:r>
              <a:rPr lang="en-US" sz="2000" dirty="0" smtClean="0"/>
              <a:t>Collaboration within IIFC on </a:t>
            </a:r>
            <a:r>
              <a:rPr lang="en-US" sz="2000" dirty="0"/>
              <a:t>SSR1 cryomodule</a:t>
            </a:r>
          </a:p>
          <a:p>
            <a:pPr lvl="1"/>
            <a:r>
              <a:rPr lang="en-US" sz="1800" dirty="0"/>
              <a:t>Jacketed cavities at BARC</a:t>
            </a:r>
          </a:p>
          <a:p>
            <a:pPr lvl="1"/>
            <a:r>
              <a:rPr lang="en-US" sz="1800" dirty="0"/>
              <a:t>Production </a:t>
            </a:r>
            <a:r>
              <a:rPr lang="en-US" sz="1800" dirty="0" smtClean="0"/>
              <a:t>tuners</a:t>
            </a:r>
            <a:endParaRPr lang="en-US" sz="2000" dirty="0" smtClean="0"/>
          </a:p>
          <a:p>
            <a:r>
              <a:rPr lang="en-US" sz="2000" dirty="0" smtClean="0"/>
              <a:t>Summary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smtClean="0"/>
              <a:t>11/15/2016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2669608" cy="242873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Donato Passarelli | DOE IPR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606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592580" y="1522338"/>
            <a:ext cx="5951220" cy="1349086"/>
            <a:chOff x="1592580" y="1522338"/>
            <a:chExt cx="5951220" cy="1349086"/>
          </a:xfrm>
        </p:grpSpPr>
        <p:grpSp>
          <p:nvGrpSpPr>
            <p:cNvPr id="15" name="Group 14"/>
            <p:cNvGrpSpPr/>
            <p:nvPr/>
          </p:nvGrpSpPr>
          <p:grpSpPr>
            <a:xfrm>
              <a:off x="1592580" y="1522338"/>
              <a:ext cx="5951220" cy="1349086"/>
              <a:chOff x="1592580" y="1522338"/>
              <a:chExt cx="5951220" cy="1349086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592580" y="1522338"/>
                <a:ext cx="5951220" cy="1349086"/>
                <a:chOff x="1592580" y="1522338"/>
                <a:chExt cx="5951220" cy="1349086"/>
              </a:xfrm>
            </p:grpSpPr>
            <p:pic>
              <p:nvPicPr>
                <p:cNvPr id="1026" name="Picture 2" descr="http://pip2.fnal.gov/images/gallery/medres/pip-ii-linac-technology-map.jp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1592580" y="1522338"/>
                  <a:ext cx="5951220" cy="134908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-1"/>
                <a:stretch/>
              </p:blipFill>
              <p:spPr>
                <a:xfrm>
                  <a:off x="2387062" y="2212181"/>
                  <a:ext cx="190182" cy="110873"/>
                </a:xfrm>
                <a:prstGeom prst="rect">
                  <a:avLst/>
                </a:prstGeom>
              </p:spPr>
            </p:pic>
          </p:grpSp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5"/>
              <a:srcRect t="20446" b="36013"/>
              <a:stretch/>
            </p:blipFill>
            <p:spPr>
              <a:xfrm>
                <a:off x="4439884" y="2707481"/>
                <a:ext cx="1292464" cy="161925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/>
            <a:srcRect t="16616" b="33422"/>
            <a:stretch/>
          </p:blipFill>
          <p:spPr>
            <a:xfrm>
              <a:off x="6107776" y="2689798"/>
              <a:ext cx="1213209" cy="17362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7"/>
            <a:srcRect t="17524" b="35011"/>
            <a:stretch/>
          </p:blipFill>
          <p:spPr>
            <a:xfrm>
              <a:off x="2824342" y="2696903"/>
              <a:ext cx="1335140" cy="164939"/>
            </a:xfrm>
            <a:prstGeom prst="rect">
              <a:avLst/>
            </a:prstGeom>
          </p:spPr>
        </p:pic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918355"/>
            <a:ext cx="8672513" cy="5415228"/>
          </a:xfrm>
        </p:spPr>
        <p:txBody>
          <a:bodyPr/>
          <a:lstStyle/>
          <a:p>
            <a:r>
              <a:rPr lang="en-US" sz="1600" dirty="0">
                <a:latin typeface="Calibri" panose="020F0502020204030204" pitchFamily="34" charset="0"/>
                <a:cs typeface="Helvetica" panose="020B0604020202020204" pitchFamily="34" charset="0"/>
              </a:rPr>
              <a:t>Single Spoke Resonators of type 1 (SSR1) - superconducting cavities - with β</a:t>
            </a:r>
            <a:r>
              <a:rPr lang="en-US" sz="1600" baseline="-25000" dirty="0">
                <a:latin typeface="Calibri" panose="020F0502020204030204" pitchFamily="34" charset="0"/>
                <a:cs typeface="Helvetica" panose="020B0604020202020204" pitchFamily="34" charset="0"/>
              </a:rPr>
              <a:t>opt</a:t>
            </a:r>
            <a:r>
              <a:rPr lang="en-US" sz="1600" dirty="0">
                <a:latin typeface="Calibri" panose="020F0502020204030204" pitchFamily="34" charset="0"/>
                <a:cs typeface="Helvetica" panose="020B0604020202020204" pitchFamily="34" charset="0"/>
              </a:rPr>
              <a:t> = 0.22 operating at 325 MHz are employed for the acceleration from </a:t>
            </a:r>
            <a:r>
              <a:rPr lang="en-US" sz="1600" dirty="0" smtClean="0">
                <a:latin typeface="Calibri" panose="020F0502020204030204" pitchFamily="34" charset="0"/>
                <a:cs typeface="Helvetica" panose="020B0604020202020204" pitchFamily="34" charset="0"/>
              </a:rPr>
              <a:t>10.3 </a:t>
            </a:r>
            <a:r>
              <a:rPr lang="en-US" sz="1600" dirty="0">
                <a:latin typeface="Calibri" panose="020F0502020204030204" pitchFamily="34" charset="0"/>
                <a:cs typeface="Helvetica" panose="020B0604020202020204" pitchFamily="34" charset="0"/>
              </a:rPr>
              <a:t>MeV to 35 MeV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 </a:t>
            </a:r>
            <a:endParaRPr lang="en-US" sz="1800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1600" dirty="0" smtClean="0">
                <a:latin typeface="Calibri" panose="020F0502020204030204" pitchFamily="34" charset="0"/>
                <a:cs typeface="Helvetica" panose="020B0604020202020204" pitchFamily="34" charset="0"/>
              </a:rPr>
              <a:t>16</a:t>
            </a:r>
            <a:r>
              <a:rPr lang="en-US" sz="1700" dirty="0" smtClean="0"/>
              <a:t> </a:t>
            </a:r>
            <a:r>
              <a:rPr lang="en-US" sz="1600" dirty="0">
                <a:latin typeface="Calibri" panose="020F0502020204030204" pitchFamily="34" charset="0"/>
                <a:cs typeface="Helvetica" panose="020B0604020202020204" pitchFamily="34" charset="0"/>
              </a:rPr>
              <a:t>SSR1 cavities and 8 focusing </a:t>
            </a:r>
            <a:r>
              <a:rPr lang="en-US" sz="1600" dirty="0" smtClean="0">
                <a:latin typeface="Calibri" panose="020F0502020204030204" pitchFamily="34" charset="0"/>
                <a:cs typeface="Helvetica" panose="020B0604020202020204" pitchFamily="34" charset="0"/>
              </a:rPr>
              <a:t>lenses </a:t>
            </a:r>
            <a:r>
              <a:rPr lang="en-US" sz="1600" dirty="0">
                <a:latin typeface="Calibri" panose="020F0502020204030204" pitchFamily="34" charset="0"/>
                <a:cs typeface="Helvetica" panose="020B0604020202020204" pitchFamily="34" charset="0"/>
              </a:rPr>
              <a:t>compose the two SSR1 cryomodules for PIP-II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SSR1 cavities and cryomodules for PIP-II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Donato Passarelli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3457" y="3341634"/>
            <a:ext cx="6217085" cy="295366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463457" y="4348163"/>
            <a:ext cx="6217085" cy="488156"/>
          </a:xfrm>
          <a:prstGeom prst="roundRect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C97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333875" y="1569244"/>
            <a:ext cx="716756" cy="364332"/>
          </a:xfrm>
          <a:prstGeom prst="roundRect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C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85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SSR1 R&amp;D phase: scope and milestones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Donato Passarelli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349" y="1242647"/>
            <a:ext cx="3687513" cy="2411738"/>
          </a:xfrm>
          <a:prstGeom prst="snip2DiagRect">
            <a:avLst>
              <a:gd name="adj1" fmla="val 30904"/>
              <a:gd name="adj2" fmla="val 16667"/>
            </a:avLst>
          </a:prstGeom>
        </p:spPr>
      </p:pic>
      <p:sp>
        <p:nvSpPr>
          <p:cNvPr id="8" name="TextBox 7"/>
          <p:cNvSpPr txBox="1"/>
          <p:nvPr/>
        </p:nvSpPr>
        <p:spPr>
          <a:xfrm>
            <a:off x="4506667" y="1382139"/>
            <a:ext cx="33304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SSR1 cryomodule – Top assembly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Conceptual design: completed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Final design: ~85% completed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First CM delivered by Sep 2018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59800" y="2975226"/>
            <a:ext cx="3270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SSR1 coldmass</a:t>
            </a:r>
            <a:endParaRPr lang="en-US" sz="1600" dirty="0" smtClean="0">
              <a:solidFill>
                <a:srgbClr val="505050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Final design: ~85% completed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Procurement: ~60% completed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Coldmass assembled by Jan 2018</a:t>
            </a:r>
            <a:endParaRPr lang="en-US" sz="1600" dirty="0">
              <a:solidFill>
                <a:srgbClr val="505050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3" b="100000" l="145" r="998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1858" y="4355706"/>
            <a:ext cx="3931916" cy="1921237"/>
          </a:xfrm>
          <a:prstGeom prst="round2DiagRect">
            <a:avLst>
              <a:gd name="adj1" fmla="val 50000"/>
              <a:gd name="adj2" fmla="val 0"/>
            </a:avLst>
          </a:prstGeom>
        </p:spPr>
      </p:pic>
      <p:sp>
        <p:nvSpPr>
          <p:cNvPr id="13" name="TextBox 12"/>
          <p:cNvSpPr txBox="1"/>
          <p:nvPr/>
        </p:nvSpPr>
        <p:spPr>
          <a:xfrm>
            <a:off x="5756289" y="4380311"/>
            <a:ext cx="3340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SSR1 string assembly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Final design: 100% completed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Procurement: 100% completed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A</a:t>
            </a:r>
            <a:r>
              <a:rPr lang="en-US" sz="1600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ssembly completed by Oct 2017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0" y="3197522"/>
            <a:ext cx="4048653" cy="2003166"/>
          </a:xfrm>
          <a:prstGeom prst="round2DiagRect">
            <a:avLst>
              <a:gd name="adj1" fmla="val 50000"/>
              <a:gd name="adj2" fmla="val 0"/>
            </a:avLst>
          </a:prstGeom>
        </p:spPr>
      </p:pic>
      <p:sp>
        <p:nvSpPr>
          <p:cNvPr id="16" name="TextBox 15"/>
          <p:cNvSpPr txBox="1"/>
          <p:nvPr/>
        </p:nvSpPr>
        <p:spPr>
          <a:xfrm>
            <a:off x="7258050" y="-3254"/>
            <a:ext cx="1648480" cy="338554"/>
          </a:xfrm>
          <a:prstGeom prst="rect">
            <a:avLst/>
          </a:prstGeom>
          <a:solidFill>
            <a:srgbClr val="004C97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Charge</a:t>
            </a:r>
            <a:r>
              <a:rPr lang="en-US" sz="1600" baseline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Item: </a:t>
            </a:r>
            <a:r>
              <a:rPr lang="en-US" sz="1600" baseline="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#1</a:t>
            </a:r>
            <a:endParaRPr lang="en-US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215" y="799410"/>
            <a:ext cx="8719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 smtClean="0">
                <a:solidFill>
                  <a:srgbClr val="505050"/>
                </a:solidFill>
              </a:rPr>
              <a:t>Design, make and qualify critical components, and assemble one SSR1 cryomodule for PIP2IT</a:t>
            </a:r>
            <a:endParaRPr lang="en-US" sz="1600" b="1" dirty="0">
              <a:solidFill>
                <a:srgbClr val="505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58050" y="334680"/>
            <a:ext cx="1648480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Derwent</a:t>
            </a:r>
            <a:endParaRPr lang="en-US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6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SSR1 String Assembly: design status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Donato Passarelli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44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871" b="31947"/>
          <a:stretch/>
        </p:blipFill>
        <p:spPr>
          <a:xfrm>
            <a:off x="228600" y="2809875"/>
            <a:ext cx="8672513" cy="1552576"/>
          </a:xfr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0337" y="4425667"/>
            <a:ext cx="3779520" cy="1870006"/>
          </a:xfrm>
          <a:prstGeom prst="roundRect">
            <a:avLst/>
          </a:prstGeom>
          <a:ln w="19050">
            <a:solidFill>
              <a:srgbClr val="00B050"/>
            </a:solidFill>
            <a:prstDash val="dashDot"/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0495" y="871641"/>
            <a:ext cx="3779518" cy="1870005"/>
          </a:xfrm>
          <a:prstGeom prst="roundRect">
            <a:avLst/>
          </a:prstGeom>
          <a:ln w="19050">
            <a:solidFill>
              <a:srgbClr val="FF0000"/>
            </a:solidFill>
            <a:prstDash val="dash"/>
          </a:ln>
        </p:spPr>
      </p:pic>
      <p:sp>
        <p:nvSpPr>
          <p:cNvPr id="47" name="Rounded Rectangle 46"/>
          <p:cNvSpPr/>
          <p:nvPr/>
        </p:nvSpPr>
        <p:spPr>
          <a:xfrm>
            <a:off x="2286000" y="3368040"/>
            <a:ext cx="594360" cy="326882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263074" y="3368040"/>
            <a:ext cx="594360" cy="326882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257733" y="3368040"/>
            <a:ext cx="594360" cy="326882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4562635" y="2741646"/>
            <a:ext cx="0" cy="626394"/>
          </a:xfrm>
          <a:prstGeom prst="line">
            <a:avLst/>
          </a:prstGeom>
          <a:ln w="12700">
            <a:solidFill>
              <a:srgbClr val="FF0000"/>
            </a:solidFill>
            <a:headEnd type="none"/>
            <a:tailEnd type="stealth" w="sm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1066800" y="3368040"/>
            <a:ext cx="1051560" cy="326882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053839" y="3368040"/>
            <a:ext cx="1051560" cy="326882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5039423" y="3365711"/>
            <a:ext cx="1051560" cy="326882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7018843" y="3368040"/>
            <a:ext cx="1051560" cy="326882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66480" y="3988391"/>
            <a:ext cx="661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4C97"/>
                </a:solidFill>
                <a:latin typeface="+mn-lt"/>
                <a:cs typeface="Helvetica" panose="020B0604020202020204" pitchFamily="34" charset="0"/>
              </a:rPr>
              <a:t>SSR1</a:t>
            </a:r>
          </a:p>
          <a:p>
            <a:pPr algn="ctr"/>
            <a:r>
              <a:rPr lang="en-US" sz="1000" b="1" dirty="0">
                <a:solidFill>
                  <a:srgbClr val="004C97"/>
                </a:solidFill>
                <a:latin typeface="+mn-lt"/>
                <a:cs typeface="Helvetica" panose="020B0604020202020204" pitchFamily="34" charset="0"/>
              </a:rPr>
              <a:t>Type A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577340" y="3990778"/>
            <a:ext cx="640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4C97"/>
                </a:solidFill>
                <a:latin typeface="+mn-lt"/>
                <a:cs typeface="Helvetica" panose="020B0604020202020204" pitchFamily="34" charset="0"/>
              </a:rPr>
              <a:t>SSR1 Type B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511748" y="780823"/>
            <a:ext cx="2556052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Interconnection </a:t>
            </a:r>
            <a:r>
              <a:rPr lang="en-US" sz="1400" b="1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cavity-cavity</a:t>
            </a:r>
            <a:endParaRPr lang="en-US" sz="1400" dirty="0" smtClean="0">
              <a:solidFill>
                <a:srgbClr val="505050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Ultra High Vacuum </a:t>
            </a:r>
            <a:r>
              <a:rPr lang="en-US" sz="1400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connection</a:t>
            </a:r>
            <a:endParaRPr lang="en-US" sz="1400" dirty="0">
              <a:solidFill>
                <a:srgbClr val="505050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Edge-welded bellows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Al-diamond seals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SiBr</a:t>
            </a:r>
            <a:r>
              <a:rPr lang="en-US" sz="1400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set screws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316L stainless nuts and washers</a:t>
            </a:r>
            <a:endParaRPr lang="en-US" sz="1400" dirty="0">
              <a:solidFill>
                <a:srgbClr val="505050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525856" y="4806416"/>
            <a:ext cx="2661218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Solenoid-BPM </a:t>
            </a:r>
            <a:r>
              <a:rPr lang="en-US" sz="1400" b="1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subassembly</a:t>
            </a:r>
            <a:endParaRPr lang="en-US" sz="1400" dirty="0" smtClean="0">
              <a:solidFill>
                <a:srgbClr val="505050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Hydro-formed bellows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Ultra High Vacuum </a:t>
            </a:r>
            <a:r>
              <a:rPr lang="en-US" sz="1400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connections</a:t>
            </a:r>
            <a:endParaRPr lang="en-US" sz="1400" dirty="0">
              <a:solidFill>
                <a:srgbClr val="505050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Al-diamond seals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SiBr</a:t>
            </a:r>
            <a:r>
              <a:rPr lang="en-US" sz="1400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set screws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316L stainless nuts and washers</a:t>
            </a:r>
            <a:endParaRPr lang="en-US" sz="1400" dirty="0">
              <a:solidFill>
                <a:srgbClr val="505050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71612" y="4506268"/>
            <a:ext cx="9782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Solenoid</a:t>
            </a:r>
            <a:endParaRPr lang="en-US" sz="1000" b="1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930997" y="4640859"/>
            <a:ext cx="4961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BPM</a:t>
            </a:r>
            <a:endParaRPr lang="en-US" sz="1000" b="1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5191797" y="4851549"/>
            <a:ext cx="0" cy="356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4368333" y="4709072"/>
            <a:ext cx="0" cy="356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370675" y="3981600"/>
            <a:ext cx="0" cy="3907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551326" y="3990778"/>
            <a:ext cx="640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4C97"/>
                </a:solidFill>
                <a:latin typeface="+mn-lt"/>
                <a:cs typeface="Helvetica" panose="020B0604020202020204" pitchFamily="34" charset="0"/>
              </a:rPr>
              <a:t>SSR1 Type B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526045" y="3969639"/>
            <a:ext cx="640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4C97"/>
                </a:solidFill>
                <a:latin typeface="+mn-lt"/>
                <a:cs typeface="Helvetica" panose="020B0604020202020204" pitchFamily="34" charset="0"/>
              </a:rPr>
              <a:t>SSR1 Type B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536180" y="3966510"/>
            <a:ext cx="640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4C97"/>
                </a:solidFill>
                <a:latin typeface="+mn-lt"/>
                <a:cs typeface="Helvetica" panose="020B0604020202020204" pitchFamily="34" charset="0"/>
              </a:rPr>
              <a:t>SSR1 Type B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942894" y="3988391"/>
            <a:ext cx="661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4C97"/>
                </a:solidFill>
                <a:latin typeface="+mn-lt"/>
                <a:cs typeface="Helvetica" panose="020B0604020202020204" pitchFamily="34" charset="0"/>
              </a:rPr>
              <a:t>SSR1</a:t>
            </a:r>
          </a:p>
          <a:p>
            <a:pPr algn="ctr"/>
            <a:r>
              <a:rPr lang="en-US" sz="1000" b="1" dirty="0">
                <a:solidFill>
                  <a:srgbClr val="004C97"/>
                </a:solidFill>
                <a:latin typeface="+mn-lt"/>
                <a:cs typeface="Helvetica" panose="020B0604020202020204" pitchFamily="34" charset="0"/>
              </a:rPr>
              <a:t>Type A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929629" y="3966510"/>
            <a:ext cx="661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4C97"/>
                </a:solidFill>
                <a:latin typeface="+mn-lt"/>
                <a:cs typeface="Helvetica" panose="020B0604020202020204" pitchFamily="34" charset="0"/>
              </a:rPr>
              <a:t>SSR1</a:t>
            </a:r>
          </a:p>
          <a:p>
            <a:pPr algn="ctr"/>
            <a:r>
              <a:rPr lang="en-US" sz="1000" b="1" dirty="0">
                <a:solidFill>
                  <a:srgbClr val="004C97"/>
                </a:solidFill>
                <a:latin typeface="+mn-lt"/>
                <a:cs typeface="Helvetica" panose="020B0604020202020204" pitchFamily="34" charset="0"/>
              </a:rPr>
              <a:t>Type A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902712" y="3988391"/>
            <a:ext cx="661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4C97"/>
                </a:solidFill>
                <a:latin typeface="+mn-lt"/>
                <a:cs typeface="Helvetica" panose="020B0604020202020204" pitchFamily="34" charset="0"/>
              </a:rPr>
              <a:t>SSR1</a:t>
            </a:r>
          </a:p>
          <a:p>
            <a:pPr algn="ctr"/>
            <a:r>
              <a:rPr lang="en-US" sz="1000" b="1" dirty="0">
                <a:solidFill>
                  <a:srgbClr val="004C97"/>
                </a:solidFill>
                <a:latin typeface="+mn-lt"/>
                <a:cs typeface="Helvetica" panose="020B0604020202020204" pitchFamily="34" charset="0"/>
              </a:rPr>
              <a:t>Type A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9927" y="4351760"/>
            <a:ext cx="661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4C97"/>
                </a:solidFill>
                <a:latin typeface="+mn-lt"/>
                <a:cs typeface="Helvetica" panose="020B0604020202020204" pitchFamily="34" charset="0"/>
              </a:rPr>
              <a:t>Gate Valve</a:t>
            </a:r>
            <a:endParaRPr lang="en-US" sz="1000" b="1" dirty="0">
              <a:solidFill>
                <a:srgbClr val="004C97"/>
              </a:solidFill>
              <a:latin typeface="+mn-lt"/>
              <a:cs typeface="Helvetica" panose="020B0604020202020204" pitchFamily="34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V="1">
            <a:off x="8737053" y="3981600"/>
            <a:ext cx="0" cy="3907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8406305" y="4351760"/>
            <a:ext cx="661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4C97"/>
                </a:solidFill>
                <a:latin typeface="+mn-lt"/>
                <a:cs typeface="Helvetica" panose="020B0604020202020204" pitchFamily="34" charset="0"/>
              </a:rPr>
              <a:t>Gate Valve</a:t>
            </a:r>
            <a:endParaRPr lang="en-US" sz="1000" b="1" dirty="0">
              <a:solidFill>
                <a:srgbClr val="004C97"/>
              </a:solidFill>
              <a:latin typeface="+mn-lt"/>
              <a:cs typeface="Helvetica" panose="020B0604020202020204" pitchFamily="34" charset="0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4419600" y="1272540"/>
            <a:ext cx="269081" cy="0"/>
          </a:xfrm>
          <a:prstGeom prst="straightConnector1">
            <a:avLst/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282092" y="1023191"/>
            <a:ext cx="5960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20mm</a:t>
            </a:r>
            <a:endParaRPr lang="en-US" sz="1000" dirty="0">
              <a:solidFill>
                <a:srgbClr val="FFC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962222" y="4257151"/>
            <a:ext cx="0" cy="3907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47503" y="4627311"/>
            <a:ext cx="83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4C97"/>
                </a:solidFill>
                <a:latin typeface="+mn-lt"/>
                <a:cs typeface="Helvetica" panose="020B0604020202020204" pitchFamily="34" charset="0"/>
              </a:rPr>
              <a:t>Coupler</a:t>
            </a:r>
            <a:br>
              <a:rPr lang="en-US" sz="1000" b="1" dirty="0" smtClean="0">
                <a:solidFill>
                  <a:srgbClr val="004C97"/>
                </a:solidFill>
                <a:latin typeface="+mn-lt"/>
                <a:cs typeface="Helvetica" panose="020B0604020202020204" pitchFamily="34" charset="0"/>
              </a:rPr>
            </a:br>
            <a:r>
              <a:rPr lang="en-US" sz="1000" b="1" dirty="0" smtClean="0">
                <a:solidFill>
                  <a:srgbClr val="004C97"/>
                </a:solidFill>
                <a:latin typeface="+mn-lt"/>
                <a:cs typeface="Helvetica" panose="020B0604020202020204" pitchFamily="34" charset="0"/>
              </a:rPr>
              <a:t>(cold-end)</a:t>
            </a:r>
            <a:endParaRPr lang="en-US" sz="1000" b="1" dirty="0">
              <a:solidFill>
                <a:srgbClr val="004C97"/>
              </a:solidFill>
              <a:latin typeface="+mn-lt"/>
              <a:cs typeface="Helvetica" panose="020B0604020202020204" pitchFamily="34" charset="0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 flipV="1">
            <a:off x="6450013" y="4425667"/>
            <a:ext cx="1114194" cy="201644"/>
          </a:xfrm>
          <a:prstGeom prst="line">
            <a:avLst/>
          </a:prstGeom>
          <a:ln w="12700">
            <a:solidFill>
              <a:srgbClr val="00B050"/>
            </a:solidFill>
            <a:headEnd type="stealth" w="sm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1579545" y="3700989"/>
            <a:ext cx="952" cy="733074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1580497" y="4434063"/>
            <a:ext cx="1113241" cy="185362"/>
          </a:xfrm>
          <a:prstGeom prst="line">
            <a:avLst/>
          </a:prstGeom>
          <a:ln w="12700">
            <a:solidFill>
              <a:srgbClr val="00B050"/>
            </a:solidFill>
            <a:headEnd type="none" w="sm" len="lg"/>
            <a:tailEnd type="stealth" w="sm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3579898" y="3690011"/>
            <a:ext cx="1051" cy="733074"/>
          </a:xfrm>
          <a:prstGeom prst="line">
            <a:avLst/>
          </a:prstGeom>
          <a:ln w="12700">
            <a:solidFill>
              <a:srgbClr val="00B050"/>
            </a:solidFill>
            <a:headEnd type="stealth" w="sm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5569672" y="3688106"/>
            <a:ext cx="1051" cy="733074"/>
          </a:xfrm>
          <a:prstGeom prst="line">
            <a:avLst/>
          </a:prstGeom>
          <a:ln w="12700">
            <a:solidFill>
              <a:srgbClr val="00B050"/>
            </a:solidFill>
            <a:headEnd type="stealth" w="sm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7567467" y="3694922"/>
            <a:ext cx="1051" cy="733074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6346507" y="2655832"/>
            <a:ext cx="199073" cy="208717"/>
          </a:xfrm>
          <a:prstGeom prst="line">
            <a:avLst/>
          </a:prstGeom>
          <a:ln w="12700">
            <a:solidFill>
              <a:srgbClr val="FF0000"/>
            </a:solidFill>
            <a:headEnd type="none"/>
            <a:tailEnd type="stealth" w="sm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6544627" y="2865554"/>
            <a:ext cx="0" cy="50015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33350" y="931032"/>
            <a:ext cx="252491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b="1" dirty="0" smtClean="0">
                <a:solidFill>
                  <a:srgbClr val="505050"/>
                </a:solidFill>
              </a:rPr>
              <a:t>Status of design: completed</a:t>
            </a:r>
            <a:endParaRPr lang="en-US" sz="1400" dirty="0">
              <a:solidFill>
                <a:srgbClr val="505050"/>
              </a:solidFill>
            </a:endParaRPr>
          </a:p>
          <a:p>
            <a:pPr marL="45720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505050"/>
                </a:solidFill>
              </a:rPr>
              <a:t>Drawings and documents are in the approval phase</a:t>
            </a:r>
          </a:p>
          <a:p>
            <a:pPr marL="457200" indent="-18288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505050"/>
                </a:solidFill>
              </a:rPr>
              <a:t>Many lessons learned and challenges addressed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415087" y="1038431"/>
            <a:ext cx="2390546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6470395" y="5067632"/>
            <a:ext cx="2185925" cy="0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3027652" y="2742333"/>
            <a:ext cx="1103845" cy="24622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IIFC SSR1 cavity</a:t>
            </a:r>
            <a:endParaRPr lang="en-US" sz="1000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 flipH="1">
            <a:off x="1053883" y="2920317"/>
            <a:ext cx="129598" cy="136171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>
            <a:off x="3035872" y="2924075"/>
            <a:ext cx="141054" cy="132413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2582227" y="2867884"/>
            <a:ext cx="0" cy="50015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2582227" y="2659167"/>
            <a:ext cx="199073" cy="208717"/>
          </a:xfrm>
          <a:prstGeom prst="line">
            <a:avLst/>
          </a:prstGeom>
          <a:ln w="12700">
            <a:solidFill>
              <a:srgbClr val="FF0000"/>
            </a:solidFill>
            <a:headEnd type="none"/>
            <a:tailEnd type="stealth" w="sm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038275" y="2737868"/>
            <a:ext cx="1103845" cy="24622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IIFC SSR1 cavity</a:t>
            </a:r>
            <a:endParaRPr lang="en-US" sz="1000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32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SSR1 </a:t>
            </a:r>
            <a:r>
              <a:rPr lang="en-US" dirty="0"/>
              <a:t>string assembly: </a:t>
            </a:r>
            <a:r>
              <a:rPr lang="en-US" dirty="0" smtClean="0"/>
              <a:t>procedures and facility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Donato Passarelli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2" y="867153"/>
            <a:ext cx="8686798" cy="281958"/>
          </a:xfrm>
        </p:spPr>
        <p:txBody>
          <a:bodyPr/>
          <a:lstStyle/>
          <a:p>
            <a:pPr marL="0" indent="-274320">
              <a:buFont typeface="Wingdings" panose="05000000000000000000" pitchFamily="2" charset="2"/>
              <a:buChar char="q"/>
            </a:pPr>
            <a:r>
              <a:rPr lang="en-US" sz="1600" b="1" dirty="0" smtClean="0">
                <a:latin typeface="Calibri" charset="0"/>
                <a:cs typeface="Geneva" charset="0"/>
              </a:rPr>
              <a:t>General Particle-free </a:t>
            </a:r>
            <a:r>
              <a:rPr lang="en-US" sz="1600" b="1" dirty="0">
                <a:latin typeface="Calibri" charset="0"/>
                <a:cs typeface="Geneva" charset="0"/>
              </a:rPr>
              <a:t>assembly procedure</a:t>
            </a:r>
            <a:r>
              <a:rPr lang="en-US" sz="1600" dirty="0">
                <a:latin typeface="Calibri" charset="0"/>
                <a:cs typeface="Geneva" charset="0"/>
              </a:rPr>
              <a:t> is under development ED0004656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  <a:latin typeface="Calibri" charset="0"/>
              <a:cs typeface="Geneva" charset="0"/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7949" y="3589929"/>
            <a:ext cx="4792978" cy="25063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162" y="1255521"/>
            <a:ext cx="3235607" cy="20449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9448" y="1255522"/>
            <a:ext cx="3155951" cy="2054406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87304" y="3572864"/>
            <a:ext cx="4012545" cy="268315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-27432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latin typeface="Calibri" charset="0"/>
                <a:ea typeface="Geneva" charset="0"/>
                <a:cs typeface="Geneva" charset="0"/>
              </a:rPr>
              <a:t>The cleanroom at Lab 2 is ready to </a:t>
            </a:r>
            <a:r>
              <a:rPr lang="en-US" sz="1600" b="1" dirty="0" smtClean="0">
                <a:latin typeface="Calibri" charset="0"/>
                <a:ea typeface="Geneva" charset="0"/>
                <a:cs typeface="Geneva" charset="0"/>
              </a:rPr>
              <a:t>receive the </a:t>
            </a:r>
            <a:r>
              <a:rPr lang="en-US" sz="1600" b="1" dirty="0">
                <a:latin typeface="Calibri" charset="0"/>
                <a:ea typeface="Geneva" charset="0"/>
                <a:cs typeface="Geneva" charset="0"/>
              </a:rPr>
              <a:t>SSR1 string assembly</a:t>
            </a:r>
          </a:p>
          <a:p>
            <a:pPr marL="457200" lvl="1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charset="0"/>
                <a:ea typeface="Geneva" charset="0"/>
                <a:cs typeface="Geneva" charset="0"/>
              </a:rPr>
              <a:t>Cleanroom </a:t>
            </a:r>
            <a:r>
              <a:rPr lang="en-US" sz="1400" dirty="0">
                <a:latin typeface="Calibri" charset="0"/>
                <a:ea typeface="Geneva" charset="0"/>
                <a:cs typeface="Geneva" charset="0"/>
              </a:rPr>
              <a:t>construction completed and qualified</a:t>
            </a:r>
          </a:p>
          <a:p>
            <a:pPr marL="457200" lvl="1" indent="-18288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Calibri" charset="0"/>
                <a:ea typeface="Geneva" charset="0"/>
                <a:cs typeface="Geneva" charset="0"/>
              </a:rPr>
              <a:t>Vacuum cart assembled and qualified to provide field emission </a:t>
            </a:r>
            <a:r>
              <a:rPr lang="en-US" sz="1400" dirty="0" smtClean="0">
                <a:latin typeface="Calibri" charset="0"/>
                <a:ea typeface="Geneva" charset="0"/>
                <a:cs typeface="Geneva" charset="0"/>
              </a:rPr>
              <a:t>free venting and pump out</a:t>
            </a:r>
          </a:p>
          <a:p>
            <a:pPr marL="457200" lvl="1" indent="-18288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charset="0"/>
                <a:ea typeface="Geneva" charset="0"/>
                <a:cs typeface="Geneva" charset="0"/>
              </a:rPr>
              <a:t>Ultra Pure Water system and ultrasonic cleaners  are fully operational</a:t>
            </a:r>
          </a:p>
          <a:p>
            <a:pPr marL="457200" lvl="1" indent="-18288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charset="0"/>
                <a:ea typeface="Geneva" charset="0"/>
                <a:cs typeface="Geneva" charset="0"/>
              </a:rPr>
              <a:t>900 gal liquid nitrogen </a:t>
            </a:r>
            <a:r>
              <a:rPr lang="en-US" sz="1400" dirty="0" err="1" smtClean="0">
                <a:latin typeface="Calibri" charset="0"/>
                <a:ea typeface="Geneva" charset="0"/>
                <a:cs typeface="Geneva" charset="0"/>
              </a:rPr>
              <a:t>dewar</a:t>
            </a:r>
            <a:r>
              <a:rPr lang="en-US" sz="1400" dirty="0" smtClean="0">
                <a:latin typeface="Calibri" charset="0"/>
                <a:ea typeface="Geneva" charset="0"/>
                <a:cs typeface="Geneva" charset="0"/>
              </a:rPr>
              <a:t> installed outside to supply building with nitrogen gas for cleaning parts; line installation completed and undergoing commissioning</a:t>
            </a:r>
          </a:p>
          <a:p>
            <a:pPr marL="171450" lvl="1" indent="0">
              <a:buFont typeface="Arial" charset="0"/>
              <a:buNone/>
            </a:pPr>
            <a:endParaRPr lang="en-US" sz="1400" dirty="0" smtClean="0">
              <a:solidFill>
                <a:schemeClr val="tx1"/>
              </a:solidFill>
              <a:latin typeface="Calibri" charset="0"/>
              <a:ea typeface="Geneva" charset="0"/>
              <a:cs typeface="Geneva" charset="0"/>
            </a:endParaRPr>
          </a:p>
          <a:p>
            <a:pPr marL="171450" lvl="1" indent="0">
              <a:buFont typeface="Arial" charset="0"/>
              <a:buNone/>
            </a:pP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66768" y="1270908"/>
            <a:ext cx="2292681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50" b="1" dirty="0" smtClean="0">
                <a:solidFill>
                  <a:srgbClr val="505050"/>
                </a:solidFill>
              </a:rPr>
              <a:t>The customized particle </a:t>
            </a:r>
            <a:r>
              <a:rPr lang="en-US" sz="1350" b="1" dirty="0">
                <a:solidFill>
                  <a:srgbClr val="505050"/>
                </a:solidFill>
              </a:rPr>
              <a:t>free </a:t>
            </a:r>
            <a:r>
              <a:rPr lang="en-US" sz="1350" b="1" dirty="0" smtClean="0">
                <a:solidFill>
                  <a:srgbClr val="505050"/>
                </a:solidFill>
              </a:rPr>
              <a:t>procedure</a:t>
            </a:r>
            <a:r>
              <a:rPr lang="en-US" sz="1350" dirty="0" smtClean="0">
                <a:solidFill>
                  <a:srgbClr val="505050"/>
                </a:solidFill>
              </a:rPr>
              <a:t> for SSR1 flanged connections ensures high reliability and avoids </a:t>
            </a:r>
            <a:r>
              <a:rPr lang="en-US" sz="1350" dirty="0">
                <a:solidFill>
                  <a:srgbClr val="505050"/>
                </a:solidFill>
              </a:rPr>
              <a:t>catastrophic damaging of cavity flange threaded </a:t>
            </a:r>
            <a:r>
              <a:rPr lang="en-US" sz="1350" dirty="0" smtClean="0">
                <a:solidFill>
                  <a:srgbClr val="505050"/>
                </a:solidFill>
              </a:rPr>
              <a:t>holes (ED0004744) </a:t>
            </a:r>
          </a:p>
          <a:p>
            <a:pPr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50" b="1" dirty="0" smtClean="0">
                <a:solidFill>
                  <a:srgbClr val="505050"/>
                </a:solidFill>
              </a:rPr>
              <a:t>Procedure was </a:t>
            </a:r>
            <a:r>
              <a:rPr lang="en-US" sz="1350" b="1" dirty="0">
                <a:solidFill>
                  <a:srgbClr val="505050"/>
                </a:solidFill>
              </a:rPr>
              <a:t>successfully validated </a:t>
            </a:r>
            <a:r>
              <a:rPr lang="en-US" sz="1350" b="1" dirty="0" smtClean="0">
                <a:solidFill>
                  <a:srgbClr val="505050"/>
                </a:solidFill>
              </a:rPr>
              <a:t>on two units</a:t>
            </a:r>
            <a:endParaRPr lang="en-US" sz="1350" b="1" dirty="0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44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SSR1 string assembly</a:t>
            </a:r>
            <a:r>
              <a:rPr lang="en-US" dirty="0" smtClean="0"/>
              <a:t>: tooling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Donato Passarelli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951536" y="4155720"/>
            <a:ext cx="3270443" cy="20754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46844" y="1853900"/>
            <a:ext cx="2151519" cy="1613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903" y="1584960"/>
            <a:ext cx="2146881" cy="215151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1422" y="1048383"/>
            <a:ext cx="40222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505050"/>
                </a:solidFill>
              </a:rPr>
              <a:t>Coupler installation tooling: F10048182</a:t>
            </a:r>
            <a:endParaRPr lang="en-US" sz="1400" dirty="0">
              <a:solidFill>
                <a:srgbClr val="50505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3439" y="1577341"/>
            <a:ext cx="2011941" cy="21515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720" y="1577340"/>
            <a:ext cx="2026084" cy="215151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22875" y="1048383"/>
            <a:ext cx="42925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505050"/>
                </a:solidFill>
              </a:rPr>
              <a:t>Solenoid assembly tooling: F10054275</a:t>
            </a:r>
            <a:endParaRPr lang="en-US" sz="1400" dirty="0">
              <a:solidFill>
                <a:srgbClr val="50505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70" b="3068"/>
          <a:stretch/>
        </p:blipFill>
        <p:spPr>
          <a:xfrm>
            <a:off x="1416677" y="4160520"/>
            <a:ext cx="1941823" cy="207067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61422" y="3836302"/>
            <a:ext cx="41532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505050"/>
                </a:solidFill>
              </a:rPr>
              <a:t>End-pipe installation tooling: F10058069</a:t>
            </a:r>
            <a:endParaRPr lang="en-US" sz="1400" dirty="0">
              <a:solidFill>
                <a:srgbClr val="50505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22875" y="3834838"/>
            <a:ext cx="42916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505050"/>
                </a:solidFill>
              </a:rPr>
              <a:t>Movable rail system: F10044542</a:t>
            </a:r>
            <a:endParaRPr lang="en-US" sz="1400" dirty="0">
              <a:solidFill>
                <a:srgbClr val="505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0462" y="730286"/>
            <a:ext cx="8653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 smtClean="0">
                <a:solidFill>
                  <a:srgbClr val="505050"/>
                </a:solidFill>
              </a:rPr>
              <a:t>Design and procurement of tooling for the string assembly is completed.</a:t>
            </a:r>
            <a:endParaRPr lang="en-US" sz="1600" b="1" dirty="0">
              <a:solidFill>
                <a:srgbClr val="50505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4455235" y="1078365"/>
            <a:ext cx="0" cy="515283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8903" y="3818397"/>
            <a:ext cx="8386477" cy="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66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Jacketed SSR1 </a:t>
            </a:r>
            <a:r>
              <a:rPr lang="en-US" dirty="0" smtClean="0"/>
              <a:t>cavities: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Donato Passarelli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954222"/>
            <a:ext cx="4118887" cy="27493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48200" y="824101"/>
            <a:ext cx="42672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400" b="1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Eight jacketed SSR1 cavities </a:t>
            </a:r>
            <a:r>
              <a:rPr lang="en-US" sz="1400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(made by Fermilab) are ready to be qualified at 2K in the Spoke Test Cryostat (STC) at Fermilab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1400" b="1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First jacketed cavity (S1H-NR-107) was tested</a:t>
            </a:r>
            <a:r>
              <a:rPr lang="en-US" sz="1400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three times in the STC:</a:t>
            </a:r>
          </a:p>
          <a:p>
            <a:pPr marL="457200" lvl="2" indent="-182880" algn="just">
              <a:buFont typeface="Arial"/>
              <a:buChar char="•"/>
            </a:pPr>
            <a:r>
              <a:rPr lang="en-US" sz="1400" dirty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Prototype coupler and prototype tuner installed</a:t>
            </a:r>
          </a:p>
          <a:p>
            <a:pPr lvl="1" indent="-182880" algn="just">
              <a:buFont typeface="Arial"/>
              <a:buChar char="•"/>
            </a:pPr>
            <a:r>
              <a:rPr lang="en-US" sz="1400" dirty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Performance of cavity, coupler and tuner were </a:t>
            </a:r>
            <a:r>
              <a:rPr lang="en-US" sz="1400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confirmed [1, 2]</a:t>
            </a:r>
          </a:p>
          <a:p>
            <a:pPr lvl="1" indent="-182880" algn="just">
              <a:buFont typeface="Arial"/>
              <a:buChar char="•"/>
            </a:pPr>
            <a:r>
              <a:rPr lang="en-US" sz="1400" dirty="0" smtClean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Studies of resonance control have been carried out*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1400" b="1" dirty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Qualification of production of nine jacketed SSR1 cavities </a:t>
            </a:r>
            <a:r>
              <a:rPr lang="en-US" sz="1400" dirty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(8 made by Fermilab and 2 made by IIFC) in the STC has started and it will be completed by August 2017</a:t>
            </a:r>
          </a:p>
          <a:p>
            <a:pPr marL="457200" indent="-18288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Procedures to fully prepare the cavity for STC qualification were written and experimentally qualified </a:t>
            </a:r>
          </a:p>
          <a:p>
            <a:pPr marL="457200" indent="-18288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Qualification test plan was defined (ED0005578)</a:t>
            </a:r>
          </a:p>
          <a:p>
            <a:pPr marL="834390" lvl="1" indent="-285750" algn="just">
              <a:buFontTx/>
              <a:buChar char="-"/>
            </a:pPr>
            <a:r>
              <a:rPr lang="en-US" sz="1400" dirty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Meet the gradient and the quality factor</a:t>
            </a:r>
          </a:p>
          <a:p>
            <a:pPr marL="834390" lvl="1" indent="-285750" algn="just">
              <a:buFontTx/>
              <a:buChar char="-"/>
            </a:pPr>
            <a:r>
              <a:rPr lang="en-US" sz="1400" dirty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Perform any needed MP and FE conditioning</a:t>
            </a:r>
          </a:p>
          <a:p>
            <a:pPr marL="834390" lvl="1" indent="-285750" algn="just">
              <a:buFontTx/>
              <a:buChar char="-"/>
            </a:pPr>
            <a:r>
              <a:rPr lang="en-US" sz="1400" dirty="0">
                <a:solidFill>
                  <a:srgbClr val="50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Check input coupler and tuner performance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3350" y="5714983"/>
            <a:ext cx="8896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latin typeface="Calibri" panose="020F0502020204030204" pitchFamily="34" charset="0"/>
                <a:cs typeface="Helvetica" panose="020B0604020202020204" pitchFamily="34" charset="0"/>
              </a:rPr>
              <a:t>[1] </a:t>
            </a:r>
            <a:r>
              <a:rPr lang="en-US" sz="1200" i="1" dirty="0" smtClean="0">
                <a:latin typeface="Calibri" panose="020F0502020204030204" pitchFamily="34" charset="0"/>
                <a:cs typeface="Helvetica" panose="020B0604020202020204" pitchFamily="34" charset="0"/>
                <a:hlinkClick r:id="rId4"/>
              </a:rPr>
              <a:t>Result of Cold </a:t>
            </a:r>
            <a:r>
              <a:rPr lang="en-US" sz="1200" i="1" dirty="0">
                <a:latin typeface="Calibri" panose="020F0502020204030204" pitchFamily="34" charset="0"/>
                <a:cs typeface="Helvetica" panose="020B0604020202020204" pitchFamily="34" charset="0"/>
                <a:hlinkClick r:id="rId4"/>
              </a:rPr>
              <a:t>T</a:t>
            </a:r>
            <a:r>
              <a:rPr lang="en-US" sz="1200" i="1" dirty="0" smtClean="0">
                <a:latin typeface="Calibri" panose="020F0502020204030204" pitchFamily="34" charset="0"/>
                <a:cs typeface="Helvetica" panose="020B0604020202020204" pitchFamily="34" charset="0"/>
                <a:hlinkClick r:id="rId4"/>
              </a:rPr>
              <a:t>ests of the </a:t>
            </a:r>
            <a:r>
              <a:rPr lang="en-US" sz="1200" i="1" dirty="0">
                <a:latin typeface="Calibri" panose="020F0502020204030204" pitchFamily="34" charset="0"/>
                <a:cs typeface="Helvetica" panose="020B0604020202020204" pitchFamily="34" charset="0"/>
                <a:hlinkClick r:id="rId4"/>
              </a:rPr>
              <a:t>F</a:t>
            </a:r>
            <a:r>
              <a:rPr lang="en-US" sz="1200" i="1" dirty="0" smtClean="0">
                <a:latin typeface="Calibri" panose="020F0502020204030204" pitchFamily="34" charset="0"/>
                <a:cs typeface="Helvetica" panose="020B0604020202020204" pitchFamily="34" charset="0"/>
                <a:hlinkClick r:id="rId4"/>
              </a:rPr>
              <a:t>ermilab </a:t>
            </a:r>
            <a:r>
              <a:rPr lang="en-US" sz="1200" i="1" dirty="0">
                <a:latin typeface="Calibri" panose="020F0502020204030204" pitchFamily="34" charset="0"/>
                <a:cs typeface="Helvetica" panose="020B0604020202020204" pitchFamily="34" charset="0"/>
                <a:hlinkClick r:id="rId4"/>
              </a:rPr>
              <a:t>SSR1 Cavities</a:t>
            </a:r>
            <a:r>
              <a:rPr lang="en-US" sz="1200" i="1" dirty="0">
                <a:latin typeface="Calibri" panose="020F0502020204030204" pitchFamily="34" charset="0"/>
                <a:cs typeface="Helvetica" panose="020B0604020202020204" pitchFamily="34" charset="0"/>
              </a:rPr>
              <a:t>, A. Sukhanov et al., Proceedings of LINAC2014, Geneva, </a:t>
            </a:r>
            <a:r>
              <a:rPr lang="en-US" sz="1200" i="1" dirty="0" smtClean="0">
                <a:latin typeface="Calibri" panose="020F0502020204030204" pitchFamily="34" charset="0"/>
                <a:cs typeface="Helvetica" panose="020B0604020202020204" pitchFamily="34" charset="0"/>
              </a:rPr>
              <a:t>Switzerland</a:t>
            </a:r>
          </a:p>
          <a:p>
            <a:r>
              <a:rPr lang="en-US" sz="1200" i="1" dirty="0" smtClean="0">
                <a:latin typeface="Calibri" panose="020F0502020204030204" pitchFamily="34" charset="0"/>
                <a:cs typeface="Helvetica" panose="020B0604020202020204" pitchFamily="34" charset="0"/>
              </a:rPr>
              <a:t>[2] </a:t>
            </a:r>
            <a:r>
              <a:rPr lang="en-US" sz="1200" i="1" dirty="0">
                <a:cs typeface="Helvetica" panose="020B0604020202020204" pitchFamily="34" charset="0"/>
                <a:hlinkClick r:id="rId5"/>
              </a:rPr>
              <a:t>P</a:t>
            </a:r>
            <a:r>
              <a:rPr lang="en-US" sz="1200" i="1" dirty="0" smtClean="0">
                <a:hlinkClick r:id="rId5"/>
              </a:rPr>
              <a:t>erformance of the Tuner </a:t>
            </a:r>
            <a:r>
              <a:rPr lang="en-US" sz="1200" i="1" dirty="0">
                <a:hlinkClick r:id="rId5"/>
              </a:rPr>
              <a:t>M</a:t>
            </a:r>
            <a:r>
              <a:rPr lang="en-US" sz="1200" i="1" dirty="0" smtClean="0">
                <a:hlinkClick r:id="rId5"/>
              </a:rPr>
              <a:t>echanism for SSR1 </a:t>
            </a:r>
            <a:r>
              <a:rPr lang="en-US" sz="1200" i="1" dirty="0">
                <a:hlinkClick r:id="rId5"/>
              </a:rPr>
              <a:t>R</a:t>
            </a:r>
            <a:r>
              <a:rPr lang="en-US" sz="1200" i="1" dirty="0" smtClean="0">
                <a:hlinkClick r:id="rId5"/>
              </a:rPr>
              <a:t>esonators </a:t>
            </a:r>
            <a:r>
              <a:rPr lang="en-US" sz="1200" i="1" dirty="0">
                <a:hlinkClick r:id="rId5"/>
              </a:rPr>
              <a:t>D</a:t>
            </a:r>
            <a:r>
              <a:rPr lang="en-US" sz="1200" i="1" dirty="0" smtClean="0">
                <a:hlinkClick r:id="rId5"/>
              </a:rPr>
              <a:t>uring </a:t>
            </a:r>
            <a:r>
              <a:rPr lang="en-US" sz="1200" i="1" dirty="0">
                <a:hlinkClick r:id="rId5"/>
              </a:rPr>
              <a:t>F</a:t>
            </a:r>
            <a:r>
              <a:rPr lang="en-US" sz="1200" i="1" dirty="0" smtClean="0">
                <a:hlinkClick r:id="rId5"/>
              </a:rPr>
              <a:t>ully Integrated Tests at Fermilab</a:t>
            </a:r>
            <a:r>
              <a:rPr lang="en-US" sz="1200" i="1" dirty="0" smtClean="0"/>
              <a:t>, D. Passarelli et al., SRF2015, Canada</a:t>
            </a:r>
          </a:p>
          <a:p>
            <a:r>
              <a:rPr lang="en-US" sz="1200" i="1" dirty="0" smtClean="0">
                <a:latin typeface="Calibri" panose="020F0502020204030204" pitchFamily="34" charset="0"/>
                <a:cs typeface="Helvetica" panose="020B0604020202020204" pitchFamily="34" charset="0"/>
              </a:rPr>
              <a:t>* </a:t>
            </a:r>
            <a:r>
              <a:rPr lang="en-US" sz="1200" i="1" dirty="0" smtClean="0">
                <a:latin typeface="Calibri" panose="020F0502020204030204" pitchFamily="34" charset="0"/>
                <a:cs typeface="Helvetica" panose="020B0604020202020204" pitchFamily="34" charset="0"/>
                <a:hlinkClick r:id="rId6"/>
              </a:rPr>
              <a:t>See presentation for DOE IPR</a:t>
            </a:r>
            <a:r>
              <a:rPr lang="en-US" sz="1200" i="1" dirty="0" smtClean="0">
                <a:latin typeface="Calibri" panose="020F0502020204030204" pitchFamily="34" charset="0"/>
                <a:cs typeface="Helvetica" panose="020B0604020202020204" pitchFamily="34" charset="0"/>
              </a:rPr>
              <a:t>: Resonance Control of Cavities by W. Schappert</a:t>
            </a:r>
            <a:endParaRPr lang="en-US" sz="1200" i="1" dirty="0">
              <a:latin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15" name="Content Placeholder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367"/>
          <a:stretch/>
        </p:blipFill>
        <p:spPr>
          <a:xfrm>
            <a:off x="222249" y="784231"/>
            <a:ext cx="4425951" cy="203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0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4382</TotalTime>
  <Words>1751</Words>
  <Application>Microsoft Office PowerPoint</Application>
  <PresentationFormat>On-screen Show (4:3)</PresentationFormat>
  <Paragraphs>279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ＭＳ Ｐゴシック</vt:lpstr>
      <vt:lpstr>Arial</vt:lpstr>
      <vt:lpstr>Brush Script MT</vt:lpstr>
      <vt:lpstr>Calibri</vt:lpstr>
      <vt:lpstr>Geneva</vt:lpstr>
      <vt:lpstr>Helvetica</vt:lpstr>
      <vt:lpstr>Wingdings</vt:lpstr>
      <vt:lpstr>Fermilab_PPT_090815</vt:lpstr>
      <vt:lpstr>PowerPoint Presentation</vt:lpstr>
      <vt:lpstr>Donato Passarelli</vt:lpstr>
      <vt:lpstr>Outline</vt:lpstr>
      <vt:lpstr>SSR1 cavities and cryomodules for PIP-II</vt:lpstr>
      <vt:lpstr>SSR1 R&amp;D phase: scope and milestones</vt:lpstr>
      <vt:lpstr>SSR1 String Assembly: design status</vt:lpstr>
      <vt:lpstr>SSR1 string assembly: procedures and facility</vt:lpstr>
      <vt:lpstr>SSR1 string assembly: tooling</vt:lpstr>
      <vt:lpstr>Jacketed SSR1 cavities: status</vt:lpstr>
      <vt:lpstr>Main Power Couplers: status</vt:lpstr>
      <vt:lpstr>Solenoids and Beam Position Monitors</vt:lpstr>
      <vt:lpstr>SSR1 coldmass: design status</vt:lpstr>
      <vt:lpstr>SSR1 coldmass: procurement and assembly</vt:lpstr>
      <vt:lpstr>SSR1 tuner: status</vt:lpstr>
      <vt:lpstr>SSR1 CM Schedule</vt:lpstr>
      <vt:lpstr>SSR1 Cryomodule Work Packages</vt:lpstr>
      <vt:lpstr>IIFC on SSR1 cryomodule: status</vt:lpstr>
      <vt:lpstr>Summary</vt:lpstr>
      <vt:lpstr>Thank you for you attention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D. Holmes x3988,3211 05964N</dc:creator>
  <cp:lastModifiedBy>Donato Passarelli x3932 15424N</cp:lastModifiedBy>
  <cp:revision>245</cp:revision>
  <cp:lastPrinted>2016-11-03T18:03:01Z</cp:lastPrinted>
  <dcterms:created xsi:type="dcterms:W3CDTF">2016-07-25T19:56:26Z</dcterms:created>
  <dcterms:modified xsi:type="dcterms:W3CDTF">2016-11-15T17:09:33Z</dcterms:modified>
</cp:coreProperties>
</file>