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298" r:id="rId3"/>
    <p:sldId id="358" r:id="rId4"/>
    <p:sldId id="314" r:id="rId5"/>
    <p:sldId id="335" r:id="rId6"/>
    <p:sldId id="336" r:id="rId7"/>
    <p:sldId id="312" r:id="rId8"/>
    <p:sldId id="313" r:id="rId9"/>
    <p:sldId id="299" r:id="rId10"/>
    <p:sldId id="300" r:id="rId11"/>
    <p:sldId id="301" r:id="rId12"/>
    <p:sldId id="302" r:id="rId13"/>
    <p:sldId id="303" r:id="rId14"/>
    <p:sldId id="304" r:id="rId15"/>
    <p:sldId id="355" r:id="rId16"/>
    <p:sldId id="345" r:id="rId17"/>
    <p:sldId id="352" r:id="rId18"/>
    <p:sldId id="346" r:id="rId19"/>
    <p:sldId id="359" r:id="rId20"/>
    <p:sldId id="338" r:id="rId21"/>
    <p:sldId id="353" r:id="rId22"/>
    <p:sldId id="339" r:id="rId23"/>
    <p:sldId id="340" r:id="rId24"/>
    <p:sldId id="337" r:id="rId25"/>
    <p:sldId id="350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505050"/>
    <a:srgbClr val="006600"/>
    <a:srgbClr val="404040"/>
    <a:srgbClr val="004C97"/>
    <a:srgbClr val="50504E"/>
    <a:srgbClr val="4E4E4E"/>
    <a:srgbClr val="63666A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 snapToObjects="1" showGuides="1">
      <p:cViewPr varScale="1">
        <p:scale>
          <a:sx n="103" d="100"/>
          <a:sy n="103" d="100"/>
        </p:scale>
        <p:origin x="438" y="1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373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807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6024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734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415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309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775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507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257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91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08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911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5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5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3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82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84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9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94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778232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1" y="6504213"/>
            <a:ext cx="3372556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06762" y="6529265"/>
            <a:ext cx="41433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11/19/2016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230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5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Tom Nicol</a:t>
            </a:r>
            <a:r>
              <a:rPr lang="en-US" dirty="0"/>
              <a:t>	</a:t>
            </a:r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mtClean="0"/>
              <a:t>LB650 Cavity </a:t>
            </a:r>
            <a:r>
              <a:rPr lang="en-US" dirty="0" smtClean="0"/>
              <a:t>and Cryomodule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649739"/>
          </a:xfrm>
        </p:spPr>
        <p:txBody>
          <a:bodyPr/>
          <a:lstStyle/>
          <a:p>
            <a:r>
              <a:rPr lang="en-US" sz="2000" dirty="0" smtClean="0">
                <a:latin typeface="+mn-lt"/>
              </a:rPr>
              <a:t>Half Cells were formed at local industry in Kolkata, India.</a:t>
            </a:r>
          </a:p>
          <a:p>
            <a:r>
              <a:rPr lang="en-US" sz="2000" dirty="0" smtClean="0">
                <a:latin typeface="+mn-lt"/>
              </a:rPr>
              <a:t>Machining </a:t>
            </a:r>
            <a:r>
              <a:rPr lang="en-US" sz="2000" dirty="0">
                <a:latin typeface="+mn-lt"/>
              </a:rPr>
              <a:t>at VECC </a:t>
            </a:r>
            <a:r>
              <a:rPr lang="en-US" sz="2000" dirty="0" smtClean="0">
                <a:latin typeface="+mn-lt"/>
              </a:rPr>
              <a:t>Workshop.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CMM </a:t>
            </a:r>
            <a:r>
              <a:rPr lang="en-US" sz="2000" dirty="0">
                <a:latin typeface="+mn-lt"/>
              </a:rPr>
              <a:t>inspection at VECC and frequency </a:t>
            </a:r>
            <a:r>
              <a:rPr lang="en-US" sz="2000" dirty="0" smtClean="0">
                <a:latin typeface="+mn-lt"/>
              </a:rPr>
              <a:t>measurement.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EB welding at IUAC, Delhi. </a:t>
            </a:r>
          </a:p>
          <a:p>
            <a:pPr lvl="1"/>
            <a:r>
              <a:rPr lang="en-US" sz="2000" dirty="0">
                <a:latin typeface="+mn-lt"/>
              </a:rPr>
              <a:t>Welding fixtures were manufactured at local </a:t>
            </a:r>
            <a:r>
              <a:rPr lang="en-US" sz="2000" dirty="0" smtClean="0">
                <a:latin typeface="+mn-lt"/>
              </a:rPr>
              <a:t>Industry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Development of weld parameters for future </a:t>
            </a:r>
            <a:r>
              <a:rPr lang="en-US" sz="2000" dirty="0" smtClean="0">
                <a:latin typeface="+mn-lt"/>
              </a:rPr>
              <a:t>multi-cell </a:t>
            </a:r>
            <a:r>
              <a:rPr lang="en-US" sz="2000" dirty="0">
                <a:latin typeface="+mn-lt"/>
              </a:rPr>
              <a:t>cavities</a:t>
            </a:r>
          </a:p>
          <a:p>
            <a:pPr lvl="1"/>
            <a:r>
              <a:rPr lang="en-US" sz="2000" dirty="0">
                <a:latin typeface="+mn-lt"/>
              </a:rPr>
              <a:t>Past </a:t>
            </a:r>
            <a:r>
              <a:rPr lang="en-US" sz="2000" dirty="0" smtClean="0">
                <a:latin typeface="+mn-lt"/>
              </a:rPr>
              <a:t>experience </a:t>
            </a:r>
            <a:r>
              <a:rPr lang="en-US" sz="2000" dirty="0">
                <a:latin typeface="+mn-lt"/>
              </a:rPr>
              <a:t>of IUAC helped to complete successful welding 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 single-cell LB650 (at VECC)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26" name="Rectangle 25"/>
          <p:cNvSpPr/>
          <p:nvPr/>
        </p:nvSpPr>
        <p:spPr>
          <a:xfrm>
            <a:off x="285720" y="5575775"/>
            <a:ext cx="17401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Forming set up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5843" y="5584068"/>
            <a:ext cx="17259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Half-cell machining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57620" y="5584038"/>
            <a:ext cx="1677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CMM inspection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half-cell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06762" y="5504150"/>
            <a:ext cx="1628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EBW,IUAC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3929066"/>
            <a:ext cx="1677635" cy="16430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4" y="3929066"/>
            <a:ext cx="1648155" cy="15750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3929066"/>
            <a:ext cx="1725980" cy="16430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3929066"/>
            <a:ext cx="1740153" cy="163133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9224" y="3929066"/>
            <a:ext cx="164307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581051" y="5592584"/>
            <a:ext cx="1634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measurement of half cell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0089" y="5711418"/>
            <a:ext cx="16493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Cold-shocking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0499" y="5731453"/>
            <a:ext cx="1226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MSLD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2" y="3445246"/>
            <a:ext cx="2491474" cy="2246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88" y="3456233"/>
            <a:ext cx="1294541" cy="2246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499" y="3456233"/>
            <a:ext cx="1226177" cy="22356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492" y="5714193"/>
            <a:ext cx="24914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EBW,IUAC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8428" y="3467220"/>
            <a:ext cx="2156972" cy="22356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58428" y="5717124"/>
            <a:ext cx="21569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measurement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088769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Cavity Inspection </a:t>
            </a:r>
            <a:r>
              <a:rPr lang="en-US" sz="2000" dirty="0" smtClean="0">
                <a:latin typeface="+mn-lt"/>
              </a:rPr>
              <a:t>after welding.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 smtClean="0">
                <a:latin typeface="+mn-lt"/>
              </a:rPr>
              <a:t>Cold-shocking </a:t>
            </a:r>
            <a:r>
              <a:rPr lang="en-US" sz="2000" dirty="0">
                <a:latin typeface="+mn-lt"/>
              </a:rPr>
              <a:t>with LN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 : 3 </a:t>
            </a:r>
            <a:r>
              <a:rPr lang="en-US" sz="2000" dirty="0" smtClean="0">
                <a:latin typeface="+mn-lt"/>
              </a:rPr>
              <a:t>cycles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 smtClean="0">
                <a:latin typeface="+mn-lt"/>
              </a:rPr>
              <a:t>Leak check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RF </a:t>
            </a:r>
            <a:r>
              <a:rPr lang="en-US" sz="2000" dirty="0" smtClean="0">
                <a:latin typeface="+mn-lt"/>
              </a:rPr>
              <a:t>measurement</a:t>
            </a:r>
            <a:endParaRPr lang="en-US" sz="2000" dirty="0">
              <a:latin typeface="+mn-lt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 anchor="b" anchorCtr="0"/>
          <a:lstStyle/>
          <a:p>
            <a:r>
              <a:rPr lang="en-US" dirty="0"/>
              <a:t>IIFC single-cell LB650 (at VECC)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70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5" y="4114076"/>
            <a:ext cx="2063109" cy="1581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7229" b="4883"/>
          <a:stretch/>
        </p:blipFill>
        <p:spPr>
          <a:xfrm>
            <a:off x="2159507" y="4109478"/>
            <a:ext cx="2548896" cy="1600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624" y="4120992"/>
            <a:ext cx="2117036" cy="1581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6089"/>
          <a:stretch/>
        </p:blipFill>
        <p:spPr>
          <a:xfrm>
            <a:off x="6967792" y="4120991"/>
            <a:ext cx="2086077" cy="15815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245" y="5702569"/>
            <a:ext cx="2063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measurement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59507" y="5702569"/>
            <a:ext cx="2548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 at ANL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97624" y="5704790"/>
            <a:ext cx="2117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Before EP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67792" y="5709483"/>
            <a:ext cx="20860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EP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674838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Inner conductor of VTS couplers were trimmed to </a:t>
            </a:r>
            <a:r>
              <a:rPr lang="en-US" sz="2000" dirty="0" smtClean="0">
                <a:latin typeface="+mn-lt"/>
              </a:rPr>
              <a:t>the required length.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RF measurement </a:t>
            </a:r>
            <a:r>
              <a:rPr lang="en-US" sz="2000" dirty="0">
                <a:latin typeface="+mn-lt"/>
              </a:rPr>
              <a:t>with VTS </a:t>
            </a:r>
            <a:r>
              <a:rPr lang="en-US" sz="2000" dirty="0" smtClean="0">
                <a:latin typeface="+mn-lt"/>
              </a:rPr>
              <a:t>couplers.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Electro polishing at </a:t>
            </a:r>
            <a:r>
              <a:rPr lang="en-US" sz="2000" dirty="0" smtClean="0">
                <a:latin typeface="+mn-lt"/>
              </a:rPr>
              <a:t>Argonne in May 2016.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120 µm bulk EP (Total process time : 560 minutes</a:t>
            </a:r>
            <a:r>
              <a:rPr lang="en-US" sz="2000" dirty="0" smtClean="0">
                <a:latin typeface="+mn-lt"/>
              </a:rPr>
              <a:t>).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Ultrasonic thickness measurement after </a:t>
            </a:r>
            <a:r>
              <a:rPr lang="en-US" sz="2000" dirty="0" smtClean="0">
                <a:latin typeface="+mn-lt"/>
              </a:rPr>
              <a:t>EP.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Process parameters were strictly controlled during the </a:t>
            </a:r>
            <a:r>
              <a:rPr lang="en-US" sz="2000" dirty="0" smtClean="0">
                <a:latin typeface="+mn-lt"/>
              </a:rPr>
              <a:t>process.</a:t>
            </a:r>
            <a:endParaRPr lang="en-US" sz="2000" dirty="0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IIFC single-cell LB650 (at </a:t>
            </a:r>
            <a:r>
              <a:rPr lang="en-US" dirty="0" smtClean="0"/>
              <a:t>Fermilab/Argonne)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38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0684"/>
          <a:stretch/>
        </p:blipFill>
        <p:spPr>
          <a:xfrm>
            <a:off x="40534" y="3737189"/>
            <a:ext cx="2120774" cy="2065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91" y="3742061"/>
            <a:ext cx="2271617" cy="2054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7"/>
          <a:stretch/>
        </p:blipFill>
        <p:spPr>
          <a:xfrm>
            <a:off x="4641542" y="3742061"/>
            <a:ext cx="2206066" cy="20406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534" y="5814776"/>
            <a:ext cx="2064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HPR, ANL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5616" y="5802448"/>
            <a:ext cx="2271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Baking, FNAL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1542" y="5789543"/>
            <a:ext cx="22060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</a:t>
            </a:r>
            <a:r>
              <a:rPr 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nspection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/>
          <a:srcRect l="7819" t="13513" r="72090" b="18244"/>
          <a:stretch/>
        </p:blipFill>
        <p:spPr>
          <a:xfrm>
            <a:off x="6965642" y="3749676"/>
            <a:ext cx="1980089" cy="20387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65642" y="5809253"/>
            <a:ext cx="19800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VTS </a:t>
            </a:r>
            <a:r>
              <a:rPr 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sz="1400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nsert </a:t>
            </a:r>
            <a:r>
              <a:rPr lang="en-US" sz="1400" dirty="0" err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assy</a:t>
            </a:r>
            <a:endParaRPr 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IIFC single-cell LB650 (at Fermilab/Argonne)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smtClean="0"/>
              <a:t>Tom Nicol | DOE Independent Project Review</a:t>
            </a:r>
            <a:endParaRPr lang="en-I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135716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High pressure rinsing at </a:t>
            </a:r>
            <a:r>
              <a:rPr lang="en-US" sz="2000" dirty="0" smtClean="0">
                <a:latin typeface="+mn-lt"/>
              </a:rPr>
              <a:t>Argonne.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800°C baking at FNAL for 3 hours at </a:t>
            </a:r>
            <a:r>
              <a:rPr lang="en-US" sz="2000" dirty="0" smtClean="0">
                <a:latin typeface="+mn-lt"/>
              </a:rPr>
              <a:t>Fermilab in June 2016.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Optical </a:t>
            </a:r>
            <a:r>
              <a:rPr lang="en-US" sz="2000" dirty="0">
                <a:latin typeface="+mn-lt"/>
              </a:rPr>
              <a:t>Inspection of cavity RF surface at </a:t>
            </a:r>
            <a:r>
              <a:rPr lang="en-US" sz="2000" dirty="0" smtClean="0">
                <a:latin typeface="+mn-lt"/>
              </a:rPr>
              <a:t>FNAL.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Final </a:t>
            </a:r>
            <a:r>
              <a:rPr lang="en-US" sz="2000" dirty="0">
                <a:latin typeface="+mn-lt"/>
              </a:rPr>
              <a:t>HPR at </a:t>
            </a:r>
            <a:r>
              <a:rPr lang="en-US" sz="2000" dirty="0" smtClean="0">
                <a:latin typeface="+mn-lt"/>
              </a:rPr>
              <a:t>Argonne.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VTS Assembly at </a:t>
            </a:r>
            <a:r>
              <a:rPr lang="en-US" sz="2000" dirty="0" smtClean="0">
                <a:latin typeface="+mn-lt"/>
              </a:rPr>
              <a:t>Fermilab </a:t>
            </a:r>
            <a:r>
              <a:rPr lang="en-US" sz="2000" dirty="0">
                <a:latin typeface="+mn-lt"/>
              </a:rPr>
              <a:t>on 30th June </a:t>
            </a:r>
            <a:r>
              <a:rPr lang="en-US" sz="2000" dirty="0" smtClean="0">
                <a:latin typeface="+mn-lt"/>
              </a:rPr>
              <a:t>2016.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33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00108"/>
            <a:ext cx="56199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15140" y="92867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5857884" y="1071546"/>
            <a:ext cx="31432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Maximum gradient: 34.5 MV/m @2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No quench </a:t>
            </a:r>
            <a:r>
              <a:rPr lang="en-US" sz="1800" dirty="0">
                <a:solidFill>
                  <a:srgbClr val="000000"/>
                </a:solidFill>
              </a:rPr>
              <a:t>at full RF power       </a:t>
            </a:r>
            <a:r>
              <a:rPr lang="en-US" sz="1800" dirty="0" smtClean="0">
                <a:solidFill>
                  <a:srgbClr val="000000"/>
                </a:solidFill>
              </a:rPr>
              <a:t>~200 W.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30 </a:t>
            </a:r>
            <a:r>
              <a:rPr lang="en-US" sz="1800" dirty="0">
                <a:solidFill>
                  <a:srgbClr val="000000"/>
                </a:solidFill>
              </a:rPr>
              <a:t>MV/m </a:t>
            </a:r>
            <a:r>
              <a:rPr lang="en-US" sz="1800" dirty="0" err="1" smtClean="0">
                <a:solidFill>
                  <a:srgbClr val="000000"/>
                </a:solidFill>
              </a:rPr>
              <a:t>Eacc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at </a:t>
            </a:r>
            <a:r>
              <a:rPr lang="en-US" sz="1800" dirty="0">
                <a:solidFill>
                  <a:srgbClr val="000000"/>
                </a:solidFill>
              </a:rPr>
              <a:t>unloaded cavity quality factor  </a:t>
            </a:r>
            <a:r>
              <a:rPr lang="en-US" sz="1800" dirty="0" smtClean="0">
                <a:solidFill>
                  <a:srgbClr val="000000"/>
                </a:solidFill>
              </a:rPr>
              <a:t>Q</a:t>
            </a:r>
            <a:r>
              <a:rPr lang="en-US" sz="1800" baseline="-25000" dirty="0" smtClean="0">
                <a:solidFill>
                  <a:srgbClr val="000000"/>
                </a:solidFill>
              </a:rPr>
              <a:t>0</a:t>
            </a:r>
            <a:r>
              <a:rPr lang="en-US" sz="1800" dirty="0" smtClean="0">
                <a:solidFill>
                  <a:srgbClr val="000000"/>
                </a:solidFill>
              </a:rPr>
              <a:t>=1.5E+10.</a:t>
            </a:r>
            <a:endParaRPr lang="en-US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0000"/>
                </a:solidFill>
              </a:rPr>
              <a:t>Eacc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&amp; </a:t>
            </a:r>
            <a:r>
              <a:rPr lang="en-US" sz="1800" dirty="0" smtClean="0">
                <a:solidFill>
                  <a:srgbClr val="000000"/>
                </a:solidFill>
              </a:rPr>
              <a:t>Q</a:t>
            </a:r>
            <a:r>
              <a:rPr lang="en-US" sz="1800" baseline="-25000" dirty="0" smtClean="0">
                <a:solidFill>
                  <a:srgbClr val="000000"/>
                </a:solidFill>
              </a:rPr>
              <a:t>0</a:t>
            </a:r>
            <a:r>
              <a:rPr lang="en-US" sz="1800" dirty="0" smtClean="0">
                <a:solidFill>
                  <a:srgbClr val="000000"/>
                </a:solidFill>
              </a:rPr>
              <a:t> - greater </a:t>
            </a:r>
            <a:r>
              <a:rPr lang="en-US" sz="1800" dirty="0">
                <a:solidFill>
                  <a:srgbClr val="000000"/>
                </a:solidFill>
              </a:rPr>
              <a:t>than required in </a:t>
            </a:r>
            <a:r>
              <a:rPr lang="en-US" sz="1800" dirty="0" smtClean="0">
                <a:solidFill>
                  <a:srgbClr val="000000"/>
                </a:solidFill>
              </a:rPr>
              <a:t>FRS.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013030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VTS Test Results on </a:t>
            </a:r>
            <a:r>
              <a:rPr lang="en-US" sz="1800" dirty="0" smtClean="0">
                <a:solidFill>
                  <a:srgbClr val="000000"/>
                </a:solidFill>
              </a:rPr>
              <a:t>6</a:t>
            </a:r>
            <a:r>
              <a:rPr lang="en-US" sz="1800" baseline="30000" dirty="0" smtClean="0">
                <a:solidFill>
                  <a:srgbClr val="000000"/>
                </a:solidFill>
              </a:rPr>
              <a:t>th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July 2016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VTS test results of LB650 VECC single-cell cavity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en-US" smtClean="0"/>
              <a:t>11/19/2016</a:t>
            </a:r>
            <a:endParaRPr lang="en-IN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dirty="0" smtClean="0"/>
              <a:t>Tom Nicol | DOE Independent Project Review</a:t>
            </a:r>
            <a:endParaRPr lang="en-I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9973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 and HB650 responsibilities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827611"/>
            <a:ext cx="8672513" cy="5412317"/>
          </a:xfrm>
        </p:spPr>
        <p:txBody>
          <a:bodyPr/>
          <a:lstStyle/>
          <a:p>
            <a:r>
              <a:rPr lang="en-US" altLang="en-US" sz="1800" dirty="0">
                <a:latin typeface="+mn-lt"/>
              </a:rPr>
              <a:t>Low beta cavities</a:t>
            </a:r>
          </a:p>
          <a:p>
            <a:pPr lvl="1"/>
            <a:r>
              <a:rPr lang="en-US" altLang="en-US" sz="1800" dirty="0">
                <a:latin typeface="+mn-lt"/>
              </a:rPr>
              <a:t>Fermilab – RF and end group design</a:t>
            </a:r>
          </a:p>
          <a:p>
            <a:pPr lvl="1"/>
            <a:r>
              <a:rPr lang="en-US" altLang="en-US" sz="1800" dirty="0">
                <a:latin typeface="+mn-lt"/>
              </a:rPr>
              <a:t>VECC – Bare and dressed cavity mechanical design and fabrication</a:t>
            </a:r>
          </a:p>
          <a:p>
            <a:r>
              <a:rPr lang="en-US" altLang="en-US" sz="1800" dirty="0" smtClean="0">
                <a:latin typeface="+mn-lt"/>
              </a:rPr>
              <a:t>Low </a:t>
            </a:r>
            <a:r>
              <a:rPr lang="en-US" altLang="en-US" sz="1800" dirty="0">
                <a:latin typeface="+mn-lt"/>
              </a:rPr>
              <a:t>beta cryomodule</a:t>
            </a:r>
          </a:p>
          <a:p>
            <a:pPr lvl="1"/>
            <a:r>
              <a:rPr lang="en-US" altLang="en-US" sz="1800" dirty="0" smtClean="0">
                <a:latin typeface="+mn-lt"/>
              </a:rPr>
              <a:t>DAE and Fermilab – </a:t>
            </a:r>
            <a:r>
              <a:rPr lang="en-US" altLang="en-US" sz="1800" dirty="0">
                <a:latin typeface="+mn-lt"/>
              </a:rPr>
              <a:t>Complete cryomodule </a:t>
            </a:r>
            <a:r>
              <a:rPr lang="en-US" altLang="en-US" sz="1800" dirty="0" smtClean="0">
                <a:latin typeface="+mn-lt"/>
              </a:rPr>
              <a:t>design with specifications from Fermilab</a:t>
            </a:r>
          </a:p>
          <a:p>
            <a:r>
              <a:rPr lang="en-US" altLang="en-US" sz="1800" dirty="0" smtClean="0">
                <a:latin typeface="+mn-lt"/>
              </a:rPr>
              <a:t>Tuner </a:t>
            </a:r>
            <a:r>
              <a:rPr lang="en-US" altLang="en-US" sz="1800" dirty="0">
                <a:latin typeface="+mn-lt"/>
              </a:rPr>
              <a:t>design and fabrication</a:t>
            </a:r>
          </a:p>
          <a:p>
            <a:pPr lvl="1"/>
            <a:r>
              <a:rPr lang="en-US" altLang="en-US" sz="1800" dirty="0">
                <a:latin typeface="+mn-lt"/>
              </a:rPr>
              <a:t>Fermilab – Prototype tuner design and fabrication</a:t>
            </a:r>
          </a:p>
          <a:p>
            <a:r>
              <a:rPr lang="en-US" altLang="en-US" sz="1800" dirty="0">
                <a:latin typeface="+mn-lt"/>
              </a:rPr>
              <a:t>Input coupler design and fabrication</a:t>
            </a:r>
          </a:p>
          <a:p>
            <a:pPr lvl="1"/>
            <a:r>
              <a:rPr lang="en-US" altLang="en-US" sz="1800" dirty="0">
                <a:latin typeface="+mn-lt"/>
              </a:rPr>
              <a:t>Fermilab – Prototype coupler design and fabrication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2261" y="175217"/>
            <a:ext cx="2243138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#6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2261" y="568847"/>
            <a:ext cx="224313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IIFC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6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mechanical design dimensions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18661"/>
              </p:ext>
            </p:extLst>
          </p:nvPr>
        </p:nvGraphicFramePr>
        <p:xfrm>
          <a:off x="259933" y="803662"/>
          <a:ext cx="8274468" cy="5569864"/>
        </p:xfrm>
        <a:graphic>
          <a:graphicData uri="http://schemas.openxmlformats.org/drawingml/2006/table">
            <a:tbl>
              <a:tblPr/>
              <a:tblGrid>
                <a:gridCol w="22327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9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93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028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16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Dimensional parameters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Cold</a:t>
                      </a:r>
                      <a:r>
                        <a:rPr lang="en-IN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dimension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(as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designed)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mm)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Cold</a:t>
                      </a:r>
                      <a:r>
                        <a:rPr lang="en-IN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imension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Pre- </a:t>
                      </a: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BCP treatment of 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250 </a:t>
                      </a: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  <a:sym typeface="Symbol"/>
                        </a:rPr>
                        <a:t></a:t>
                      </a: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mm)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Warm</a:t>
                      </a:r>
                      <a:r>
                        <a:rPr lang="en-IN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d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imension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fabrication)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(mm)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Equator radius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194.646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194.396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194.674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Iris radius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41.5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41.25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41.30899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52.14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51.89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51.9642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55.75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55.82972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13.21888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23.55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23.8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23.83403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95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Iris radius</a:t>
                      </a:r>
                      <a:endParaRPr lang="en-IN" sz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58.75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58.83401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A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53.52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53.27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53.34618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9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47.75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47.81828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9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11.0658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9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(for end cell)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25.98711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56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itchFamily="34" charset="0"/>
                        </a:rPr>
                        <a:t>Equator flat (end cell)</a:t>
                      </a:r>
                      <a:endParaRPr lang="en-IN" sz="1400" b="1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3.79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3.79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3.79542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568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Iris flat (mid cell)</a:t>
                      </a:r>
                      <a:endParaRPr lang="en-IN" sz="1400" b="1" dirty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2.61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2.61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2.613732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13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Half </a:t>
                      </a:r>
                      <a:r>
                        <a:rPr lang="en-IN" sz="1400" b="1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cell length </a:t>
                      </a: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(L/2)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70.335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70.335</a:t>
                      </a:r>
                      <a:endParaRPr lang="en-IN" sz="1400" dirty="0">
                        <a:solidFill>
                          <a:srgbClr val="000000"/>
                        </a:solidFill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70.43488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105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cavity end group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33103" y="804672"/>
            <a:ext cx="4442903" cy="5329428"/>
            <a:chOff x="2233103" y="804672"/>
            <a:chExt cx="4442903" cy="53294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8400" y="1181100"/>
              <a:ext cx="3827013" cy="495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233103" y="804672"/>
              <a:ext cx="4237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</a:rPr>
                <a:t>Field probe and tuner end group</a:t>
              </a:r>
              <a:endParaRPr lang="en-US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503714" y="3697146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769078" y="3307761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67000" y="2593692"/>
              <a:ext cx="0" cy="2206908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632587" y="4322802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Ø=118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514600" y="3941903"/>
              <a:ext cx="3276600" cy="2049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14800" y="2522012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114800" y="2806315"/>
              <a:ext cx="1676400" cy="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847206" y="3592064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L=176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776452" y="2522012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66871" y="2839605"/>
              <a:ext cx="1193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L=91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53518" y="1570852"/>
              <a:ext cx="132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Ø=12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962400" y="2133600"/>
              <a:ext cx="253566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3830893" y="2023585"/>
              <a:ext cx="5997" cy="167356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833018" y="2880836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L=89.5mm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453342" y="3650732"/>
              <a:ext cx="803787" cy="512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225948" y="967618"/>
            <a:ext cx="21285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Tuner end group design details developed at Fermilab and made available to VECC for low beta cavity design.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97760" y="3310347"/>
            <a:ext cx="21285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The end group and iris designs were changed specifically to allow the LB and HB650 cavities to utilize the same tuner and coupler.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8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cavity end group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2624239" y="940064"/>
            <a:ext cx="4869251" cy="5166276"/>
            <a:chOff x="2107483" y="147650"/>
            <a:chExt cx="6086571" cy="645784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7483" y="182092"/>
              <a:ext cx="4524375" cy="6423402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3372399" y="3631120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420399" y="3610623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863534" y="3854657"/>
              <a:ext cx="2147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 smtClean="0">
                  <a:solidFill>
                    <a:prstClr val="black"/>
                  </a:solidFill>
                  <a:latin typeface="Calibri"/>
                  <a:ea typeface="+mn-ea"/>
                </a:rPr>
                <a:t>L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"/>
                  <a:ea typeface="+mn-ea"/>
                </a:rPr>
                <a:t>beam_Pipe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=183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6321339" y="2706010"/>
              <a:ext cx="0" cy="198458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365254" y="3127663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Ø=118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62890" y="1267369"/>
              <a:ext cx="132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Ø=72.9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23902" y="147650"/>
              <a:ext cx="288907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  <a:ea typeface="+mn-ea"/>
                </a:rPr>
                <a:t>FPC end group</a:t>
              </a:r>
              <a:endParaRPr lang="en-US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3372399" y="3874430"/>
              <a:ext cx="3028401" cy="2049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372399" y="2936593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00845" y="2916096"/>
              <a:ext cx="0" cy="56860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372399" y="3200399"/>
              <a:ext cx="1628446" cy="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723903" y="2809017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L=98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4362890" y="1219200"/>
              <a:ext cx="127591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663548" y="983029"/>
              <a:ext cx="490448" cy="33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562600" y="3649344"/>
              <a:ext cx="561755" cy="1439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5722637" y="997464"/>
              <a:ext cx="19599" cy="2666277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771623" y="147578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</a:rPr>
                <a:t>L=160 mm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25948" y="967618"/>
            <a:ext cx="21285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Power coupler end group design details developed at Fermilab and made available to VECC for low beta cavity design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97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Stiffening ring optimizations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1" y="849466"/>
            <a:ext cx="8678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Two stiffener rings for mid cells &amp; one for end cells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cs typeface="Helvetica" panose="020B0604020202020204" pitchFamily="34" charset="0"/>
              </a:rPr>
              <a:t>(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R-mid=70/109 </a:t>
            </a:r>
            <a:r>
              <a:rPr lang="en-US" sz="14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mm,R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-end=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100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/>
                <a:cs typeface="Times New Roman"/>
              </a:rPr>
              <a:t>mm)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8646" y="1357298"/>
            <a:ext cx="2000264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1800" baseline="-25000" dirty="0" smtClean="0">
                <a:solidFill>
                  <a:schemeClr val="accent6">
                    <a:lumMod val="50000"/>
                  </a:schemeClr>
                </a:solidFill>
              </a:rPr>
              <a:t>1mid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=70 mm from central axis</a:t>
            </a:r>
            <a:endParaRPr lang="en-IN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21901" y="1364921"/>
            <a:ext cx="2071702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1800" baseline="-25000" dirty="0" smtClean="0">
                <a:solidFill>
                  <a:schemeClr val="accent6">
                    <a:lumMod val="50000"/>
                  </a:schemeClr>
                </a:solidFill>
              </a:rPr>
              <a:t>2mid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=109 mm from central axis</a:t>
            </a:r>
            <a:endParaRPr lang="en-IN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21567" y="3924812"/>
            <a:ext cx="202141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41.5 mm mid-cell iris radius</a:t>
            </a:r>
            <a:endParaRPr lang="en-IN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871650"/>
              </p:ext>
            </p:extLst>
          </p:nvPr>
        </p:nvGraphicFramePr>
        <p:xfrm>
          <a:off x="3286116" y="4643446"/>
          <a:ext cx="4214842" cy="1533749"/>
        </p:xfrm>
        <a:graphic>
          <a:graphicData uri="http://schemas.openxmlformats.org/drawingml/2006/table">
            <a:tbl>
              <a:tblPr/>
              <a:tblGrid>
                <a:gridCol w="1279506"/>
                <a:gridCol w="1366995"/>
                <a:gridCol w="1568341"/>
              </a:tblGrid>
              <a:tr h="6282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Present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FRS  Criteria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Tuner Stiffness=</a:t>
                      </a:r>
                      <a:r>
                        <a:rPr lang="en-US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68kN/mm</a:t>
                      </a:r>
                      <a:endParaRPr lang="en-IN" sz="11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LFD(Hz/(MV/m)2)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 .3(modified)</a:t>
                      </a:r>
                      <a:endParaRPr lang="en-IN" sz="1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1.21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dF</a:t>
                      </a:r>
                      <a:r>
                        <a:rPr lang="en-IN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IN" sz="11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dP</a:t>
                      </a:r>
                      <a:r>
                        <a:rPr lang="en-IN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(Hz/mbar)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10.5</a:t>
                      </a:r>
                      <a:endParaRPr lang="en-IN" sz="11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32277" y="1374735"/>
            <a:ext cx="2071702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1800" baseline="-25000" dirty="0" smtClean="0">
                <a:solidFill>
                  <a:schemeClr val="accent6">
                    <a:lumMod val="50000"/>
                  </a:schemeClr>
                </a:solidFill>
              </a:rPr>
              <a:t>end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=100 mm from central axis</a:t>
            </a:r>
            <a:endParaRPr lang="en-IN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5952" y="3932662"/>
            <a:ext cx="201296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59 mm end cell iris radius</a:t>
            </a:r>
            <a:endParaRPr lang="en-IN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4348" y="5072074"/>
            <a:ext cx="185738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Modified FRS criteria is satisfied</a:t>
            </a:r>
            <a:endParaRPr lang="en-IN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2714612" y="5357826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3" name="Picture 2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143116"/>
            <a:ext cx="57245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>
            <a:endCxn id="19" idx="2"/>
          </p:cNvCxnSpPr>
          <p:nvPr/>
        </p:nvCxnSpPr>
        <p:spPr>
          <a:xfrm flipV="1">
            <a:off x="6715140" y="2021066"/>
            <a:ext cx="552988" cy="1193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6" idx="2"/>
          </p:cNvCxnSpPr>
          <p:nvPr/>
        </p:nvCxnSpPr>
        <p:spPr>
          <a:xfrm flipH="1" flipV="1">
            <a:off x="4857752" y="2011252"/>
            <a:ext cx="1071570" cy="11319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5" idx="2"/>
          </p:cNvCxnSpPr>
          <p:nvPr/>
        </p:nvCxnSpPr>
        <p:spPr>
          <a:xfrm flipH="1" flipV="1">
            <a:off x="2488778" y="2003629"/>
            <a:ext cx="1297404" cy="1353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0" idx="0"/>
          </p:cNvCxnSpPr>
          <p:nvPr/>
        </p:nvCxnSpPr>
        <p:spPr>
          <a:xfrm>
            <a:off x="3029731" y="3427103"/>
            <a:ext cx="502705" cy="505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7" idx="1"/>
          </p:cNvCxnSpPr>
          <p:nvPr/>
        </p:nvCxnSpPr>
        <p:spPr>
          <a:xfrm>
            <a:off x="4500562" y="3500438"/>
            <a:ext cx="721005" cy="747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5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SPM for LB650 cavities, HB650 cavities and cryomodules, LB/HB650 couplers.</a:t>
            </a:r>
          </a:p>
          <a:p>
            <a:r>
              <a:rPr lang="en-US" dirty="0" smtClean="0">
                <a:latin typeface="+mn-lt"/>
              </a:rPr>
              <a:t>Working on PIP-II since 2006 – Spoke test cryostat, SSR1 cryomodule design, HB650 cryomodule design.</a:t>
            </a:r>
          </a:p>
          <a:p>
            <a:r>
              <a:rPr lang="en-US" dirty="0" smtClean="0">
                <a:latin typeface="+mn-lt"/>
              </a:rPr>
              <a:t>Mechanical engineer at Fermilab since 1977 – Tevatron quadrupole and spool designs, LBQ cryostat design, SSC dipole cryostat design, </a:t>
            </a:r>
            <a:r>
              <a:rPr lang="en-US" dirty="0" err="1" smtClean="0">
                <a:latin typeface="+mn-lt"/>
              </a:rPr>
              <a:t>BTeV</a:t>
            </a:r>
            <a:r>
              <a:rPr lang="en-US" dirty="0" smtClean="0">
                <a:latin typeface="+mn-lt"/>
              </a:rPr>
              <a:t> cryostat design, LHC high gradient quad cryostat design, and many others.</a:t>
            </a: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 Nicol – Fermilab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 and HB650 tuner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03768"/>
            <a:ext cx="8672513" cy="4794926"/>
          </a:xfrm>
        </p:spPr>
      </p:pic>
    </p:spTree>
    <p:extLst>
      <p:ext uri="{BB962C8B-B14F-4D97-AF65-F5344CB8AC3E}">
        <p14:creationId xmlns:p14="http://schemas.microsoft.com/office/powerpoint/2010/main" val="204868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 and HB650 coupler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03768"/>
            <a:ext cx="8672513" cy="4794926"/>
          </a:xfrm>
        </p:spPr>
      </p:pic>
    </p:spTree>
    <p:extLst>
      <p:ext uri="{BB962C8B-B14F-4D97-AF65-F5344CB8AC3E}">
        <p14:creationId xmlns:p14="http://schemas.microsoft.com/office/powerpoint/2010/main" val="118016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dressed cavity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39487"/>
            <a:ext cx="8672513" cy="4794926"/>
          </a:xfrm>
        </p:spPr>
      </p:pic>
      <p:sp>
        <p:nvSpPr>
          <p:cNvPr id="13" name="TextBox 12"/>
          <p:cNvSpPr txBox="1"/>
          <p:nvPr/>
        </p:nvSpPr>
        <p:spPr>
          <a:xfrm>
            <a:off x="4564856" y="5162928"/>
            <a:ext cx="4471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Helium vessel and pipe connections are compatible with HTS-2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48622" y="2831696"/>
            <a:ext cx="83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Tuner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169679" y="1999455"/>
            <a:ext cx="1602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Power coupler port</a:t>
            </a:r>
            <a:endParaRPr lang="en-US" sz="2000" dirty="0"/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1586173" y="3031751"/>
            <a:ext cx="293427" cy="786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7970969" y="2707341"/>
            <a:ext cx="411031" cy="653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184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cryomodule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2084326"/>
            <a:ext cx="8672513" cy="28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44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cryomodule concept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2087"/>
            <a:ext cx="8672513" cy="4878288"/>
          </a:xfrm>
        </p:spPr>
      </p:pic>
    </p:spTree>
    <p:extLst>
      <p:ext uri="{BB962C8B-B14F-4D97-AF65-F5344CB8AC3E}">
        <p14:creationId xmlns:p14="http://schemas.microsoft.com/office/powerpoint/2010/main" val="219857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/>
          <a:lstStyle/>
          <a:p>
            <a:r>
              <a:rPr lang="en-US" sz="2000" dirty="0">
                <a:latin typeface="+mn-lt"/>
              </a:rPr>
              <a:t>The first single cell LB650 cavity was tested successfully in VTS to a gradient of 34.5 MV/m.</a:t>
            </a:r>
          </a:p>
          <a:p>
            <a:r>
              <a:rPr lang="en-US" sz="2000" dirty="0">
                <a:latin typeface="+mn-lt"/>
              </a:rPr>
              <a:t>EM design </a:t>
            </a:r>
            <a:r>
              <a:rPr lang="en-US" sz="2000" dirty="0" smtClean="0">
                <a:latin typeface="+mn-lt"/>
              </a:rPr>
              <a:t>of the 5-cavity has </a:t>
            </a:r>
            <a:r>
              <a:rPr lang="en-US" sz="2000" dirty="0">
                <a:latin typeface="+mn-lt"/>
              </a:rPr>
              <a:t>been done and optimization of the stiffening ring size and position is being carried out to meet the FRS criteria for LFD, </a:t>
            </a:r>
            <a:r>
              <a:rPr lang="en-US" sz="2000" dirty="0" err="1">
                <a:latin typeface="+mn-lt"/>
              </a:rPr>
              <a:t>dF</a:t>
            </a:r>
            <a:r>
              <a:rPr lang="en-US" sz="2000" dirty="0">
                <a:latin typeface="+mn-lt"/>
              </a:rPr>
              <a:t>/</a:t>
            </a:r>
            <a:r>
              <a:rPr lang="en-US" sz="2000" dirty="0" err="1">
                <a:latin typeface="+mn-lt"/>
              </a:rPr>
              <a:t>dP</a:t>
            </a:r>
            <a:r>
              <a:rPr lang="en-US" sz="2000" dirty="0">
                <a:latin typeface="+mn-lt"/>
              </a:rPr>
              <a:t> and cavity stiffness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The </a:t>
            </a:r>
            <a:r>
              <a:rPr lang="en-US" sz="2000" dirty="0">
                <a:latin typeface="+mn-lt"/>
              </a:rPr>
              <a:t>mechanical design of the 5-cell LB650 bare cavity is in progress</a:t>
            </a:r>
            <a:r>
              <a:rPr lang="en-US" sz="2000" dirty="0" smtClean="0">
                <a:latin typeface="+mn-lt"/>
              </a:rPr>
              <a:t>.</a:t>
            </a:r>
          </a:p>
          <a:p>
            <a:r>
              <a:rPr lang="en-US" sz="2000" dirty="0">
                <a:latin typeface="+mn-lt"/>
              </a:rPr>
              <a:t>After stiffening ring optimization, </a:t>
            </a:r>
            <a:r>
              <a:rPr lang="en-US" sz="2000" dirty="0" smtClean="0">
                <a:latin typeface="+mn-lt"/>
              </a:rPr>
              <a:t>structural and </a:t>
            </a:r>
            <a:r>
              <a:rPr lang="en-US" sz="2000" dirty="0">
                <a:latin typeface="+mn-lt"/>
              </a:rPr>
              <a:t>modal analysis will be carried out for the LB650 cavity to finalize design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Helium vessel, tuner, and coupler designs similar to the HB650 designs continue at Fermilab</a:t>
            </a:r>
            <a:r>
              <a:rPr lang="en-US" sz="2000" dirty="0" smtClean="0">
                <a:latin typeface="+mn-lt"/>
              </a:rPr>
              <a:t>.</a:t>
            </a:r>
          </a:p>
          <a:p>
            <a:r>
              <a:rPr lang="en-IN" sz="2000" dirty="0" smtClean="0">
                <a:latin typeface="+mn-lt"/>
              </a:rPr>
              <a:t>Fabrication </a:t>
            </a:r>
            <a:r>
              <a:rPr lang="en-IN" sz="2000" dirty="0">
                <a:latin typeface="+mn-lt"/>
              </a:rPr>
              <a:t>of a 5-cell LB650 cavity will start after a review of the final design.</a:t>
            </a:r>
          </a:p>
          <a:p>
            <a:r>
              <a:rPr lang="en-US" sz="2000" dirty="0">
                <a:latin typeface="+mn-lt"/>
              </a:rPr>
              <a:t>Fabrication of the first 5-cell LB650 cavity is expected to be completed within 24 months of the final design review</a:t>
            </a:r>
            <a:r>
              <a:rPr lang="en-US" sz="2000" dirty="0" smtClean="0">
                <a:latin typeface="+mn-lt"/>
              </a:rPr>
              <a:t>.</a:t>
            </a:r>
          </a:p>
          <a:p>
            <a:r>
              <a:rPr lang="en-US" sz="2000" dirty="0" smtClean="0">
                <a:latin typeface="+mn-lt"/>
              </a:rPr>
              <a:t>Design of the LB650 cryomodule will follow.</a:t>
            </a:r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and summary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25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Program scope.</a:t>
            </a:r>
          </a:p>
          <a:p>
            <a:r>
              <a:rPr lang="en-US" dirty="0" smtClean="0">
                <a:latin typeface="+mn-lt"/>
              </a:rPr>
              <a:t>Milestones and schedule.</a:t>
            </a:r>
          </a:p>
          <a:p>
            <a:r>
              <a:rPr lang="en-US" dirty="0" smtClean="0">
                <a:latin typeface="+mn-lt"/>
              </a:rPr>
              <a:t>R&amp;D status.</a:t>
            </a:r>
          </a:p>
          <a:p>
            <a:r>
              <a:rPr lang="en-US" dirty="0" smtClean="0">
                <a:latin typeface="+mn-lt"/>
              </a:rPr>
              <a:t>Division of responsibility.</a:t>
            </a:r>
          </a:p>
          <a:p>
            <a:r>
              <a:rPr lang="en-US" dirty="0" smtClean="0">
                <a:latin typeface="+mn-lt"/>
              </a:rPr>
              <a:t>Five-cell cavity development.</a:t>
            </a:r>
          </a:p>
          <a:p>
            <a:r>
              <a:rPr lang="en-US" dirty="0" smtClean="0">
                <a:latin typeface="+mn-lt"/>
              </a:rPr>
              <a:t>Ancillary hardware development.</a:t>
            </a:r>
          </a:p>
          <a:p>
            <a:r>
              <a:rPr lang="en-US" dirty="0" smtClean="0">
                <a:latin typeface="+mn-lt"/>
              </a:rPr>
              <a:t>Current status and summary.</a:t>
            </a: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52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PIP-II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11/19/2016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Tom Nicol | DOE Independent Project Review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0" y="987758"/>
            <a:ext cx="8368643" cy="21935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22416" r="8199" b="26075"/>
          <a:stretch/>
        </p:blipFill>
        <p:spPr>
          <a:xfrm>
            <a:off x="584525" y="3422859"/>
            <a:ext cx="5694593" cy="2773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9118" y="4393972"/>
            <a:ext cx="2716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33 LB650 cavities in 11 cryomodules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05689" y="866650"/>
            <a:ext cx="1253067" cy="699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1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parameters from the FRS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11/19/2016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Tom Nicol | DOE Independent Project Review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2691" y="4609323"/>
            <a:ext cx="2929812" cy="80971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 smtClean="0"/>
              <a:t>Operational requirements</a:t>
            </a:r>
          </a:p>
          <a:p>
            <a:r>
              <a:rPr lang="en-US" sz="1800" dirty="0" smtClean="0"/>
              <a:t>From LB650 cavity FRS (ED0001834)</a:t>
            </a:r>
            <a:endParaRPr lang="en-US" sz="1800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887612"/>
              </p:ext>
            </p:extLst>
          </p:nvPr>
        </p:nvGraphicFramePr>
        <p:xfrm>
          <a:off x="174720" y="962822"/>
          <a:ext cx="5158740" cy="2743200"/>
        </p:xfrm>
        <a:graphic>
          <a:graphicData uri="http://schemas.openxmlformats.org/drawingml/2006/table">
            <a:tbl>
              <a:tblPr firstRow="1" firstCol="1" bandRow="1"/>
              <a:tblGrid>
                <a:gridCol w="2167890"/>
                <a:gridCol w="2990850"/>
              </a:tblGrid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Frequency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650 MHz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Shape, number of cells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Elliptical, 5 cells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Geometric beta β</a:t>
                      </a:r>
                      <a:r>
                        <a:rPr lang="en-US" sz="1200" baseline="-25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Bandwidth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 Hz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Energy gain at optimal beta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11.9 MeV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Surface RF electric field</a:t>
                      </a: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US" sz="1200" baseline="-25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peak 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40</a:t>
                      </a:r>
                      <a:r>
                        <a:rPr lang="en-US" sz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MV/m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Surface RF magnetic field</a:t>
                      </a:r>
                      <a:r>
                        <a:rPr lang="en-US" sz="1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US" sz="1200" baseline="-25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peak 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75 mT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Cavity quality factor Q</a:t>
                      </a:r>
                      <a:r>
                        <a:rPr lang="en-US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at 2K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&gt;1.5</a:t>
                      </a:r>
                      <a:r>
                        <a:rPr lang="en-US" sz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US" sz="12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Dynamic cryogenic load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27 W</a:t>
                      </a:r>
                      <a:endParaRPr lang="en-US" sz="12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432581"/>
              </p:ext>
            </p:extLst>
          </p:nvPr>
        </p:nvGraphicFramePr>
        <p:xfrm>
          <a:off x="3122503" y="2062444"/>
          <a:ext cx="5904865" cy="4114800"/>
        </p:xfrm>
        <a:graphic>
          <a:graphicData uri="http://schemas.openxmlformats.org/drawingml/2006/table">
            <a:tbl>
              <a:tblPr firstRow="1" firstCol="1" bandRow="1"/>
              <a:tblGrid>
                <a:gridCol w="3067050"/>
                <a:gridCol w="2837815"/>
              </a:tblGrid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</a:t>
                      </a:r>
                      <a:endParaRPr lang="en-US" sz="1200" dirty="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Operating mode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Pulsed with CW capability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Current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≤5 mA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 Leak Rate (room temp)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10</a:t>
                      </a:r>
                      <a:r>
                        <a:rPr lang="en-US" sz="1200" baseline="30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</a:t>
                      </a: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atm-cc/sec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Maximum Gain per cavity in VTS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 14 MeV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Sensitivity to He pressure fluctuations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&lt; 25 Hz/mbar (dressed cavity)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Lorentz Force Detuning coefficient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&lt;1 Hz/(MeV/m)</a:t>
                      </a:r>
                      <a:r>
                        <a:rPr lang="en-US" sz="1200" baseline="300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200">
                        <a:solidFill>
                          <a:srgbClr val="365F9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Field Flatness dressed cavity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&gt; 90%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Operating temperature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2.0 K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Operating Pressure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mbar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MAWP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bar (RT), 4 bar (2K)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RF power input per cavity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up to 60 kW (CW, operational gradient)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Cavity half-bandwidth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 Hz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Cavity longitudinal stiffness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  5 kN/mm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indent="1409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Tuning sensitivity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0287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365F9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 180 kHz/mm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844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performance parameters from the FRS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11/19/2016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Tom Nicol | DOE Independent Project Review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5941BE-F261-446F-A9EB-53908F522580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5878286"/>
            <a:ext cx="8686800" cy="35256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800" dirty="0" smtClean="0"/>
              <a:t>Operational requirements from the LB650 cryomodule  FRS (ED0001830)</a:t>
            </a:r>
            <a:endParaRPr lang="en-US" sz="1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07163"/>
              </p:ext>
            </p:extLst>
          </p:nvPr>
        </p:nvGraphicFramePr>
        <p:xfrm>
          <a:off x="1958816" y="789745"/>
          <a:ext cx="5212080" cy="4937760"/>
        </p:xfrm>
        <a:graphic>
          <a:graphicData uri="http://schemas.openxmlformats.org/drawingml/2006/table">
            <a:tbl>
              <a:tblPr firstRow="1" firstCol="1" bandRow="1"/>
              <a:tblGrid>
                <a:gridCol w="914400"/>
                <a:gridCol w="3383280"/>
                <a:gridCol w="91440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General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Physical beam aperture, mm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118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Overall length (flange-to-flange), m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5.25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Overall width, 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≤1.6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Beamline height from the floor, 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1.3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Cryomodule height (from floor), 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≤2.00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Ceiling height in the tunnel, 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3.20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Max allowed heat load to 70 K, W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Max allowed heat load to 5 K, W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Max allowed heat load to 2 K, W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Maximum number of lifetime thermal cycles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Intermediate thermal shield temperature, 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45-80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Thermal intercept temperatures, 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5 and 45-80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Cryo-system pressure stability at 2 K (RMS), mbar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~0.1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Environmental contribution to internal field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&lt;0.1 mG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Transverse cavity alignment error, mm RMS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&lt;0.5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Angular cavity alignment error, mrad RMS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≤5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Beam duration for operation in pulsed regime, ms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≤1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Repetition rate for operation in pulsed regime, 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≤20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Cavities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Number, total per cryomodule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Frequency, MHz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650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Symbol" panose="05050102010706020507" pitchFamily="18" charset="2"/>
                          <a:ea typeface="SimSun" panose="02010600030101010101" pitchFamily="2" charset="-122"/>
                        </a:rPr>
                        <a:t>b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geometric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0.61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Operating temperature, 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Operating mode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CW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Operating energy gain, MV/m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17.7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Coupler power rating (TW, full reflection), kW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</a:rPr>
                        <a:t>100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687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milestones and schedule*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465626"/>
              </p:ext>
            </p:extLst>
          </p:nvPr>
        </p:nvGraphicFramePr>
        <p:xfrm>
          <a:off x="914400" y="971552"/>
          <a:ext cx="7349065" cy="3897428"/>
        </p:xfrm>
        <a:graphic>
          <a:graphicData uri="http://schemas.openxmlformats.org/drawingml/2006/table">
            <a:tbl>
              <a:tblPr/>
              <a:tblGrid>
                <a:gridCol w="5973070"/>
                <a:gridCol w="1375995"/>
              </a:tblGrid>
              <a:tr h="3838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Major Milestone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Delivery Date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Fabricate 1-cell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Process and test 1-cell LB650  cavity at Fermilab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Finalize the design of 5-cell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Q1FY17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Design review of 5-cell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Q2FY17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4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Fabrication of 1</a:t>
                      </a:r>
                      <a:r>
                        <a:rPr lang="en-US" sz="1600" b="0" i="0" u="none" strike="noStrike" baseline="30000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5-cell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Q3FY18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Processing and vertical testing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5-cell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Q4FY18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Fabrication of 5-cell LB650 helium vessel and its interface to the end group at DAE laboratories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Q1FY19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Dressing 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Q2FY19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49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Testing of 1</a:t>
                      </a:r>
                      <a:r>
                        <a:rPr lang="en-US" sz="1600" b="0" i="0" u="none" strike="noStrike" baseline="30000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st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313131"/>
                          </a:solidFill>
                          <a:effectLst/>
                          <a:latin typeface="Calibri" panose="020F0502020204030204" pitchFamily="34" charset="0"/>
                        </a:rPr>
                        <a:t>5-cell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dressed LB650 at Fermilab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Q3FY19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Fabrication of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sz="1600" b="0" i="0" u="none" strike="noStrike" baseline="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5-cell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LB650 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Q1FY19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Processing and Vertical testing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5-cell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Q2FY19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Dressing 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i="0" u="none" strike="noStrike" baseline="30000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LB650 </a:t>
                      </a:r>
                      <a:r>
                        <a:rPr lang="en-US" sz="1600" b="0" i="0" u="none" strike="noStrike" dirty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Q3FY19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Testing of 2</a:t>
                      </a:r>
                      <a:r>
                        <a:rPr lang="en-US" sz="1600" b="0" i="0" u="none" strike="noStrike" baseline="3000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r>
                        <a:rPr lang="en-US" sz="1600" b="0" i="0" u="none" strike="noStrike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 5-cell dressed LB650 at Fermilab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1A1A1A"/>
                          </a:solidFill>
                          <a:effectLst/>
                          <a:latin typeface="Calibri" panose="020F0502020204030204" pitchFamily="34" charset="0"/>
                        </a:rPr>
                        <a:t>Q4FY19</a:t>
                      </a:r>
                      <a:endParaRPr lang="en-US" sz="1600" b="0" i="0" u="none" strike="noStrike" dirty="0">
                        <a:solidFill>
                          <a:srgbClr val="1A1A1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914400" y="5624477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/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*:	This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schedule takes into account of the presentations made by DAE Sub Project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Managers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July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meetings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IIFC in Mumbai. </a:t>
            </a:r>
            <a:endParaRPr lang="en-US" sz="16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491067" y="1375961"/>
            <a:ext cx="423333" cy="221949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91067" y="3617775"/>
            <a:ext cx="423333" cy="221949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31800" y="4647031"/>
            <a:ext cx="423333" cy="221949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914400" y="5118188"/>
            <a:ext cx="423333" cy="221949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432170" y="5081653"/>
            <a:ext cx="1986951" cy="29501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0" dirty="0" smtClean="0">
                <a:solidFill>
                  <a:srgbClr val="000000"/>
                </a:solidFill>
                <a:latin typeface="+mn-lt"/>
              </a:rPr>
              <a:t>R&amp;D deliverable</a:t>
            </a:r>
          </a:p>
        </p:txBody>
      </p:sp>
    </p:spTree>
    <p:extLst>
      <p:ext uri="{BB962C8B-B14F-4D97-AF65-F5344CB8AC3E}">
        <p14:creationId xmlns:p14="http://schemas.microsoft.com/office/powerpoint/2010/main" val="33920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LB650 milestones and schedule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113894"/>
              </p:ext>
            </p:extLst>
          </p:nvPr>
        </p:nvGraphicFramePr>
        <p:xfrm>
          <a:off x="914400" y="971552"/>
          <a:ext cx="7315200" cy="2269159"/>
        </p:xfrm>
        <a:graphic>
          <a:graphicData uri="http://schemas.openxmlformats.org/drawingml/2006/table">
            <a:tbl>
              <a:tblPr/>
              <a:tblGrid>
                <a:gridCol w="5945546"/>
                <a:gridCol w="1369654"/>
              </a:tblGrid>
              <a:tr h="3838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Major Milestone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Delivery Date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LB650 slow and fast tuner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Complete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5-cell LB650 tuner interface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Complete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8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Fabrication of 5-cell LB650 tuner, motor, readout and its interface to the end group at DAE laboratories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Q3FY18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650 MHz power coupler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Q3FY18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Fabrication of 650 MHz power coupler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Q3FY19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38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of 650 MHz LB/HB cryomodule DAE laboratories and Fermilab</a:t>
                      </a: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Q3FY18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77" marR="7677" marT="76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11/19/2016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Tom Nicol | DOE Independent Project Review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1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 single-cell LB650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11/19/2016</a:t>
            </a:r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IN" dirty="0" smtClean="0"/>
              <a:t>Tom Nicol | DOE Independent Project Review</a:t>
            </a:r>
            <a:endParaRPr lang="en-I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2ABE4C-D1F1-4075-A8F6-BB070F9DB9D3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To ensure the RF and mechanical design is sound, a single-cell </a:t>
            </a:r>
            <a:r>
              <a:rPr lang="en-US" dirty="0">
                <a:latin typeface="+mn-lt"/>
              </a:rPr>
              <a:t>LB650 niobium </a:t>
            </a:r>
            <a:r>
              <a:rPr lang="en-US" dirty="0" smtClean="0">
                <a:latin typeface="+mn-lt"/>
              </a:rPr>
              <a:t>cavity was designed </a:t>
            </a:r>
            <a:r>
              <a:rPr lang="en-US" dirty="0">
                <a:latin typeface="+mn-lt"/>
              </a:rPr>
              <a:t>and developed by </a:t>
            </a:r>
            <a:r>
              <a:rPr lang="en-US" dirty="0" smtClean="0">
                <a:latin typeface="+mn-lt"/>
              </a:rPr>
              <a:t>VECC </a:t>
            </a:r>
            <a:r>
              <a:rPr lang="en-US" dirty="0">
                <a:latin typeface="+mn-lt"/>
              </a:rPr>
              <a:t>with the help of Electron Beam Welding (EBW) facility at IUAC, New </a:t>
            </a:r>
            <a:r>
              <a:rPr lang="en-US" dirty="0" smtClean="0">
                <a:latin typeface="+mn-lt"/>
              </a:rPr>
              <a:t>Delhi.</a:t>
            </a:r>
          </a:p>
          <a:p>
            <a:r>
              <a:rPr lang="en-US" dirty="0" smtClean="0">
                <a:latin typeface="+mn-lt"/>
              </a:rPr>
              <a:t>The cavity </a:t>
            </a:r>
            <a:r>
              <a:rPr lang="en-US" dirty="0">
                <a:latin typeface="+mn-lt"/>
              </a:rPr>
              <a:t>was sent to </a:t>
            </a:r>
            <a:r>
              <a:rPr lang="en-US" dirty="0" smtClean="0">
                <a:latin typeface="+mn-lt"/>
              </a:rPr>
              <a:t>Fermilab/ANL in March 2016 for </a:t>
            </a:r>
            <a:r>
              <a:rPr lang="en-US" dirty="0">
                <a:latin typeface="+mn-lt"/>
              </a:rPr>
              <a:t>processing and </a:t>
            </a:r>
            <a:r>
              <a:rPr lang="en-US" dirty="0" smtClean="0">
                <a:latin typeface="+mn-lt"/>
              </a:rPr>
              <a:t>testing </a:t>
            </a:r>
            <a:r>
              <a:rPr lang="en-US" dirty="0">
                <a:latin typeface="+mn-lt"/>
              </a:rPr>
              <a:t>in </a:t>
            </a:r>
            <a:r>
              <a:rPr lang="en-US" dirty="0" smtClean="0">
                <a:latin typeface="+mn-lt"/>
              </a:rPr>
              <a:t>vertical test stand </a:t>
            </a:r>
            <a:r>
              <a:rPr lang="en-US" dirty="0">
                <a:latin typeface="+mn-lt"/>
              </a:rPr>
              <a:t>at </a:t>
            </a:r>
            <a:r>
              <a:rPr lang="en-US" dirty="0" smtClean="0">
                <a:latin typeface="+mn-lt"/>
              </a:rPr>
              <a:t>2 K.</a:t>
            </a:r>
          </a:p>
          <a:p>
            <a:r>
              <a:rPr lang="en-US" dirty="0">
                <a:latin typeface="+mn-lt"/>
              </a:rPr>
              <a:t>It achieved </a:t>
            </a:r>
            <a:r>
              <a:rPr lang="en-US" dirty="0" smtClean="0">
                <a:latin typeface="+mn-lt"/>
              </a:rPr>
              <a:t>an accelerating </a:t>
            </a:r>
            <a:r>
              <a:rPr lang="en-US" dirty="0">
                <a:latin typeface="+mn-lt"/>
              </a:rPr>
              <a:t> gradient of  34.5 MV/m</a:t>
            </a:r>
            <a:r>
              <a:rPr lang="en-US" dirty="0" smtClean="0">
                <a:latin typeface="+mn-lt"/>
              </a:rPr>
              <a:t>.</a:t>
            </a:r>
          </a:p>
          <a:p>
            <a:r>
              <a:rPr lang="en-US" dirty="0" smtClean="0">
                <a:latin typeface="+mn-lt"/>
              </a:rPr>
              <a:t>Although the required operating accelerating </a:t>
            </a:r>
            <a:r>
              <a:rPr lang="en-US" dirty="0">
                <a:latin typeface="+mn-lt"/>
              </a:rPr>
              <a:t>gradient is 17 MV/m with Q</a:t>
            </a:r>
            <a:r>
              <a:rPr lang="en-US" baseline="-25000" dirty="0">
                <a:latin typeface="+mn-lt"/>
              </a:rPr>
              <a:t>0</a:t>
            </a:r>
            <a:r>
              <a:rPr lang="en-US" dirty="0">
                <a:latin typeface="+mn-lt"/>
              </a:rPr>
              <a:t>=1.5E+10, </a:t>
            </a:r>
            <a:r>
              <a:rPr lang="en-US" dirty="0" smtClean="0">
                <a:latin typeface="+mn-lt"/>
              </a:rPr>
              <a:t>the cavity </a:t>
            </a:r>
            <a:r>
              <a:rPr lang="en-US" dirty="0">
                <a:latin typeface="+mn-lt"/>
              </a:rPr>
              <a:t>reached up to </a:t>
            </a:r>
            <a:r>
              <a:rPr lang="en-US" dirty="0" smtClean="0">
                <a:latin typeface="+mn-lt"/>
              </a:rPr>
              <a:t>34.5 </a:t>
            </a:r>
            <a:r>
              <a:rPr lang="en-US" dirty="0">
                <a:latin typeface="+mn-lt"/>
              </a:rPr>
              <a:t>MV/m with Q</a:t>
            </a:r>
            <a:r>
              <a:rPr lang="en-US" baseline="-25000" dirty="0">
                <a:latin typeface="+mn-lt"/>
              </a:rPr>
              <a:t>0</a:t>
            </a:r>
            <a:r>
              <a:rPr lang="en-US" dirty="0">
                <a:latin typeface="+mn-lt"/>
              </a:rPr>
              <a:t>=1.5E+10</a:t>
            </a:r>
            <a:r>
              <a:rPr lang="en-US" dirty="0" smtClean="0">
                <a:latin typeface="+mn-lt"/>
              </a:rPr>
              <a:t>.</a:t>
            </a:r>
          </a:p>
          <a:p>
            <a:r>
              <a:rPr lang="en-US" dirty="0" smtClean="0">
                <a:latin typeface="+mn-lt"/>
              </a:rPr>
              <a:t>This cavity was not N-doped leading to somewhat lower Q</a:t>
            </a:r>
            <a:r>
              <a:rPr lang="en-US" baseline="-25000" dirty="0" smtClean="0">
                <a:latin typeface="+mn-lt"/>
              </a:rPr>
              <a:t>0</a:t>
            </a:r>
            <a:r>
              <a:rPr lang="en-US" dirty="0" smtClean="0"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2261" y="175217"/>
            <a:ext cx="2243138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2261" y="568847"/>
            <a:ext cx="2243139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Technical design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7960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4759</TotalTime>
  <Words>1845</Words>
  <Application>Microsoft Office PowerPoint</Application>
  <PresentationFormat>On-screen Show (4:3)</PresentationFormat>
  <Paragraphs>489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MS PGothic</vt:lpstr>
      <vt:lpstr>MS PGothic</vt:lpstr>
      <vt:lpstr>SimSun</vt:lpstr>
      <vt:lpstr>Arial</vt:lpstr>
      <vt:lpstr>Calibri</vt:lpstr>
      <vt:lpstr>Geneva</vt:lpstr>
      <vt:lpstr>Helvetica</vt:lpstr>
      <vt:lpstr>Symbol</vt:lpstr>
      <vt:lpstr>Times New Roman</vt:lpstr>
      <vt:lpstr>Wingdings</vt:lpstr>
      <vt:lpstr>Fermilab_PPT_090815</vt:lpstr>
      <vt:lpstr>PowerPoint Presentation</vt:lpstr>
      <vt:lpstr>Tom Nicol – Fermilab</vt:lpstr>
      <vt:lpstr>Outline</vt:lpstr>
      <vt:lpstr>PIP-II</vt:lpstr>
      <vt:lpstr>Cavity performance parameters from the FRS</vt:lpstr>
      <vt:lpstr>Cryomodule performance parameters from the FRS</vt:lpstr>
      <vt:lpstr>LB650 milestones and schedule*</vt:lpstr>
      <vt:lpstr>LB650 milestones and schedule</vt:lpstr>
      <vt:lpstr>IIFC single-cell LB650</vt:lpstr>
      <vt:lpstr>IIFC single-cell LB650 (at VECC)</vt:lpstr>
      <vt:lpstr>IIFC single-cell LB650 (at VECC)</vt:lpstr>
      <vt:lpstr>IIFC single-cell LB650 (at Fermilab/Argonne)</vt:lpstr>
      <vt:lpstr>IIFC single-cell LB650 (at Fermilab/Argonne)</vt:lpstr>
      <vt:lpstr>VTS test results of LB650 VECC single-cell cavity</vt:lpstr>
      <vt:lpstr>LB and HB650 responsibilities</vt:lpstr>
      <vt:lpstr>LB650 mechanical design dimensions</vt:lpstr>
      <vt:lpstr>LB650 cavity end group</vt:lpstr>
      <vt:lpstr>LB650 cavity end group</vt:lpstr>
      <vt:lpstr>Stiffening ring optimizations</vt:lpstr>
      <vt:lpstr>LB and HB650 tuner concept</vt:lpstr>
      <vt:lpstr>LB and HB650 coupler concept</vt:lpstr>
      <vt:lpstr>LB650 dressed cavity concept</vt:lpstr>
      <vt:lpstr>LB650 cryomodule concept</vt:lpstr>
      <vt:lpstr>LB650 cryomodule concept</vt:lpstr>
      <vt:lpstr>Current status and 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Thomas H. Nicol x3441 03380N</cp:lastModifiedBy>
  <cp:revision>137</cp:revision>
  <cp:lastPrinted>2014-01-20T19:40:21Z</cp:lastPrinted>
  <dcterms:created xsi:type="dcterms:W3CDTF">2016-07-25T19:56:26Z</dcterms:created>
  <dcterms:modified xsi:type="dcterms:W3CDTF">2016-11-04T18:57:18Z</dcterms:modified>
</cp:coreProperties>
</file>