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Lst>
  <p:notesMasterIdLst>
    <p:notesMasterId r:id="rId27"/>
  </p:notesMasterIdLst>
  <p:handoutMasterIdLst>
    <p:handoutMasterId r:id="rId28"/>
  </p:handoutMasterIdLst>
  <p:sldIdLst>
    <p:sldId id="256" r:id="rId3"/>
    <p:sldId id="281" r:id="rId4"/>
    <p:sldId id="257" r:id="rId5"/>
    <p:sldId id="258" r:id="rId6"/>
    <p:sldId id="282" r:id="rId7"/>
    <p:sldId id="259" r:id="rId8"/>
    <p:sldId id="260" r:id="rId9"/>
    <p:sldId id="261" r:id="rId10"/>
    <p:sldId id="262" r:id="rId11"/>
    <p:sldId id="263" r:id="rId12"/>
    <p:sldId id="264" r:id="rId13"/>
    <p:sldId id="277" r:id="rId14"/>
    <p:sldId id="278" r:id="rId15"/>
    <p:sldId id="268" r:id="rId16"/>
    <p:sldId id="276" r:id="rId17"/>
    <p:sldId id="279" r:id="rId18"/>
    <p:sldId id="270" r:id="rId19"/>
    <p:sldId id="271" r:id="rId20"/>
    <p:sldId id="272" r:id="rId21"/>
    <p:sldId id="273" r:id="rId22"/>
    <p:sldId id="274" r:id="rId23"/>
    <p:sldId id="283" r:id="rId24"/>
    <p:sldId id="265" r:id="rId25"/>
    <p:sldId id="266" r:id="rId26"/>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340" y="36"/>
      </p:cViewPr>
      <p:guideLst>
        <p:guide orient="horz" pos="2160"/>
        <p:guide pos="2880"/>
      </p:guideLst>
    </p:cSldViewPr>
  </p:slideViewPr>
  <p:notesTextViewPr>
    <p:cViewPr>
      <p:scale>
        <a:sx n="100" d="100"/>
        <a:sy n="100" d="100"/>
      </p:scale>
      <p:origin x="0" y="0"/>
    </p:cViewPr>
  </p:notesTextViewPr>
  <p:notesViewPr>
    <p:cSldViewPr>
      <p:cViewPr varScale="1">
        <p:scale>
          <a:sx n="44" d="100"/>
          <a:sy n="44" d="100"/>
        </p:scale>
        <p:origin x="27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22694133-F91D-420F-904E-DDF766E69709}" type="datetimeFigureOut">
              <a:rPr lang="en-US" smtClean="0"/>
              <a:t>11/13/2016</a:t>
            </a:fld>
            <a:endParaRPr lang="en-US"/>
          </a:p>
        </p:txBody>
      </p:sp>
      <p:sp>
        <p:nvSpPr>
          <p:cNvPr id="4" name="Footer Placeholder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516BD081-501E-4B64-BA4E-E369FA1A7164}" type="slidenum">
              <a:rPr lang="en-US" smtClean="0"/>
              <a:t>‹#›</a:t>
            </a:fld>
            <a:endParaRPr lang="en-US"/>
          </a:p>
        </p:txBody>
      </p:sp>
    </p:spTree>
    <p:extLst>
      <p:ext uri="{BB962C8B-B14F-4D97-AF65-F5344CB8AC3E}">
        <p14:creationId xmlns:p14="http://schemas.microsoft.com/office/powerpoint/2010/main" val="172585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8F6A0FB4-0D56-4593-A128-2D94D2F23BED}" type="datetimeFigureOut">
              <a:rPr lang="en-US" smtClean="0"/>
              <a:t>11/13/2016</a:t>
            </a:fld>
            <a:endParaRPr lang="en-US"/>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D6B69796-30F6-4472-A00C-4A317A261775}" type="slidenum">
              <a:rPr lang="en-US" smtClean="0"/>
              <a:t>‹#›</a:t>
            </a:fld>
            <a:endParaRPr lang="en-US"/>
          </a:p>
        </p:txBody>
      </p:sp>
    </p:spTree>
    <p:extLst>
      <p:ext uri="{BB962C8B-B14F-4D97-AF65-F5344CB8AC3E}">
        <p14:creationId xmlns:p14="http://schemas.microsoft.com/office/powerpoint/2010/main" val="143738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69796-30F6-4472-A00C-4A317A261775}" type="slidenum">
              <a:rPr lang="en-US" smtClean="0"/>
              <a:t>5</a:t>
            </a:fld>
            <a:endParaRPr lang="en-US"/>
          </a:p>
        </p:txBody>
      </p:sp>
    </p:spTree>
    <p:extLst>
      <p:ext uri="{BB962C8B-B14F-4D97-AF65-F5344CB8AC3E}">
        <p14:creationId xmlns:p14="http://schemas.microsoft.com/office/powerpoint/2010/main" val="391977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28770" y="6237312"/>
            <a:ext cx="3086100" cy="365125"/>
          </a:xfrm>
          <a:prstGeom prst="rect">
            <a:avLst/>
          </a:prstGeom>
        </p:spPr>
        <p:txBody>
          <a:bodyPr/>
          <a:lstStyle/>
          <a:p>
            <a:endParaRPr lang="en-US" dirty="0"/>
          </a:p>
        </p:txBody>
      </p:sp>
      <p:sp>
        <p:nvSpPr>
          <p:cNvPr id="4" name="Title 3"/>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Picture 33"/>
          <p:cNvPicPr/>
          <p:nvPr/>
        </p:nvPicPr>
        <p:blipFill>
          <a:blip r:embed="rId2"/>
          <a:stretch/>
        </p:blipFill>
        <p:spPr>
          <a:xfrm>
            <a:off x="2078640" y="1604520"/>
            <a:ext cx="4985640" cy="3977280"/>
          </a:xfrm>
          <a:prstGeom prst="rect">
            <a:avLst/>
          </a:prstGeom>
          <a:ln>
            <a:noFill/>
          </a:ln>
        </p:spPr>
      </p:pic>
      <p:pic>
        <p:nvPicPr>
          <p:cNvPr id="35" name="Picture 34"/>
          <p:cNvPicPr/>
          <p:nvPr/>
        </p:nvPicPr>
        <p:blipFill>
          <a:blip r:embed="rId2"/>
          <a:stretch/>
        </p:blipFill>
        <p:spPr>
          <a:xfrm>
            <a:off x="2078640" y="1604520"/>
            <a:ext cx="498564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457200" y="1604520"/>
            <a:ext cx="8229240" cy="3977280"/>
          </a:xfrm>
          <a:prstGeom prst="rect">
            <a:avLst/>
          </a:prstGeom>
        </p:spPr>
        <p:txBody>
          <a:bodyPr lIns="0" tIns="0" rIns="0" bIns="0"/>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7" name="PlaceHolder 3"/>
          <p:cNvSpPr>
            <a:spLocks noGrp="1"/>
          </p:cNvSpPr>
          <p:nvPr>
            <p:ph type="body"/>
          </p:nvPr>
        </p:nvSpPr>
        <p:spPr>
          <a:xfrm>
            <a:off x="4674240" y="1604520"/>
            <a:ext cx="4015800" cy="3977280"/>
          </a:xfrm>
          <a:prstGeom prst="rect">
            <a:avLst/>
          </a:prstGeom>
        </p:spPr>
        <p:txBody>
          <a:bodyPr lIns="0" tIns="0" rIns="0" bIns="0"/>
          <a:lstStyle/>
          <a:p>
            <a:endParaRPr/>
          </a:p>
        </p:txBody>
      </p:sp>
      <p:sp>
        <p:nvSpPr>
          <p:cNvPr id="5" name="Date Placeholder 4"/>
          <p:cNvSpPr>
            <a:spLocks noGrp="1"/>
          </p:cNvSpPr>
          <p:nvPr>
            <p:ph type="dt" idx="10"/>
          </p:nvPr>
        </p:nvSpPr>
        <p:spPr/>
        <p:txBody>
          <a:bodyPr/>
          <a:lstStyle/>
          <a:p>
            <a:pPr>
              <a:lnSpc>
                <a:spcPct val="100000"/>
              </a:lnSpc>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3"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1"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2"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3" name="Picture 72"/>
          <p:cNvPicPr/>
          <p:nvPr/>
        </p:nvPicPr>
        <p:blipFill>
          <a:blip r:embed="rId2"/>
          <a:stretch/>
        </p:blipFill>
        <p:spPr>
          <a:xfrm>
            <a:off x="2078640" y="1604520"/>
            <a:ext cx="4985640" cy="3977280"/>
          </a:xfrm>
          <a:prstGeom prst="rect">
            <a:avLst/>
          </a:prstGeom>
          <a:ln>
            <a:noFill/>
          </a:ln>
        </p:spPr>
      </p:pic>
      <p:pic>
        <p:nvPicPr>
          <p:cNvPr id="74" name="Picture 73"/>
          <p:cNvPicPr/>
          <p:nvPr/>
        </p:nvPicPr>
        <p:blipFill>
          <a:blip r:embed="rId2"/>
          <a:stretch/>
        </p:blipFill>
        <p:spPr>
          <a:xfrm>
            <a:off x="2078640" y="1604520"/>
            <a:ext cx="498564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dirty="0">
                <a:latin typeface="Arial"/>
              </a:rPr>
              <a:t>Click to edit the outline text format</a:t>
            </a:r>
            <a:endParaRPr dirty="0"/>
          </a:p>
          <a:p>
            <a:pPr lvl="1">
              <a:buSzPct val="75000"/>
              <a:buFont typeface="StarSymbol"/>
              <a:buChar char=""/>
            </a:pPr>
            <a:r>
              <a:rPr lang="en-US" sz="2800" dirty="0">
                <a:latin typeface="Arial"/>
              </a:rPr>
              <a:t>Second Outline Level</a:t>
            </a:r>
            <a:endParaRPr dirty="0"/>
          </a:p>
          <a:p>
            <a:pPr lvl="2">
              <a:buSzPct val="45000"/>
              <a:buFont typeface="StarSymbol"/>
              <a:buChar char=""/>
            </a:pPr>
            <a:r>
              <a:rPr lang="en-US" sz="2400" dirty="0">
                <a:latin typeface="Arial"/>
              </a:rPr>
              <a:t>Third Outline Level</a:t>
            </a:r>
            <a:endParaRPr dirty="0"/>
          </a:p>
          <a:p>
            <a:pPr lvl="3">
              <a:buSzPct val="75000"/>
              <a:buFont typeface="StarSymbol"/>
              <a:buChar char=""/>
            </a:pPr>
            <a:r>
              <a:rPr lang="en-US" sz="2000" dirty="0">
                <a:latin typeface="Arial"/>
              </a:rPr>
              <a:t>Fourth Outline Level</a:t>
            </a:r>
            <a:endParaRPr dirty="0"/>
          </a:p>
          <a:p>
            <a:pPr lvl="4">
              <a:buSzPct val="45000"/>
              <a:buFont typeface="StarSymbol"/>
              <a:buChar char=""/>
            </a:pPr>
            <a:r>
              <a:rPr lang="en-US" sz="2000" dirty="0">
                <a:latin typeface="Arial"/>
              </a:rPr>
              <a:t>Fifth Outline Level</a:t>
            </a:r>
            <a:endParaRPr dirty="0"/>
          </a:p>
          <a:p>
            <a:pPr lvl="5">
              <a:buSzPct val="45000"/>
              <a:buFont typeface="StarSymbol"/>
              <a:buChar char=""/>
            </a:pPr>
            <a:r>
              <a:rPr lang="en-US" sz="2000" dirty="0">
                <a:latin typeface="Arial"/>
              </a:rPr>
              <a:t>Sixth Outline Level</a:t>
            </a:r>
            <a:endParaRPr dirty="0"/>
          </a:p>
          <a:p>
            <a:pPr lvl="6">
              <a:buSzPct val="45000"/>
              <a:buFont typeface="StarSymbol"/>
              <a:buChar char=""/>
            </a:pPr>
            <a:r>
              <a:rPr lang="en-US" sz="2000" dirty="0">
                <a:latin typeface="Arial"/>
              </a:rPr>
              <a:t>Seventh Outline Level</a:t>
            </a:r>
            <a:endParaRPr dirty="0"/>
          </a:p>
        </p:txBody>
      </p:sp>
      <p:sp>
        <p:nvSpPr>
          <p:cNvPr id="4" name="TextBox 3"/>
          <p:cNvSpPr txBox="1"/>
          <p:nvPr userDrawn="1"/>
        </p:nvSpPr>
        <p:spPr>
          <a:xfrm>
            <a:off x="107504" y="6305836"/>
            <a:ext cx="1152128" cy="504056"/>
          </a:xfrm>
          <a:prstGeom prst="rect">
            <a:avLst/>
          </a:prstGeom>
          <a:noFill/>
        </p:spPr>
        <p:txBody>
          <a:bodyPr wrap="squar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p:bodyStyle>
      <a:lvl7pPr>
        <a:defRPr/>
      </a:lvl7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4400" strike="noStrike">
                <a:solidFill>
                  <a:srgbClr val="000000"/>
                </a:solidFill>
                <a:latin typeface="Calibri Light"/>
              </a:rPr>
              <a:t>Click to edit Master title style</a:t>
            </a:r>
            <a:endParaRPr/>
          </a:p>
        </p:txBody>
      </p:sp>
      <p:sp>
        <p:nvSpPr>
          <p:cNvPr id="37" name="PlaceHolder 2"/>
          <p:cNvSpPr>
            <a:spLocks noGrp="1"/>
          </p:cNvSpPr>
          <p:nvPr>
            <p:ph type="body"/>
          </p:nvPr>
        </p:nvSpPr>
        <p:spPr>
          <a:xfrm>
            <a:off x="628560" y="1825560"/>
            <a:ext cx="7886520" cy="4350960"/>
          </a:xfrm>
          <a:prstGeom prst="rect">
            <a:avLst/>
          </a:prstGeom>
        </p:spPr>
        <p:txBody>
          <a:bodyPr/>
          <a:lstStyle/>
          <a:p>
            <a:pPr>
              <a:buSzPct val="45000"/>
              <a:buFont typeface="StarSymbol"/>
              <a:buChar char=""/>
            </a:pPr>
            <a:r>
              <a:rPr lang="en-US" sz="2800" strike="noStrike">
                <a:solidFill>
                  <a:srgbClr val="000000"/>
                </a:solidFill>
                <a:latin typeface="Calibri"/>
              </a:rPr>
              <a:t>Click to edit the outline text format</a:t>
            </a:r>
            <a:endParaRPr/>
          </a:p>
          <a:p>
            <a:pPr lvl="1">
              <a:buSzPct val="75000"/>
              <a:buFont typeface="StarSymbol"/>
              <a:buChar char=""/>
            </a:pPr>
            <a:r>
              <a:rPr lang="en-US" sz="2800" strike="noStrike">
                <a:solidFill>
                  <a:srgbClr val="000000"/>
                </a:solidFill>
                <a:latin typeface="Calibri"/>
              </a:rPr>
              <a:t>Second Outline Level</a:t>
            </a:r>
            <a:endParaRPr/>
          </a:p>
          <a:p>
            <a:pPr lvl="2">
              <a:buSzPct val="45000"/>
              <a:buFont typeface="StarSymbol"/>
              <a:buChar char=""/>
            </a:pPr>
            <a:r>
              <a:rPr lang="en-US" sz="2800" strike="noStrike">
                <a:solidFill>
                  <a:srgbClr val="000000"/>
                </a:solidFill>
                <a:latin typeface="Calibri"/>
              </a:rPr>
              <a:t>Third Outline Level</a:t>
            </a:r>
            <a:endParaRPr/>
          </a:p>
          <a:p>
            <a:pPr lvl="3">
              <a:buSzPct val="75000"/>
              <a:buFont typeface="StarSymbol"/>
              <a:buChar char=""/>
            </a:pPr>
            <a:r>
              <a:rPr lang="en-US" sz="2800" strike="noStrike">
                <a:solidFill>
                  <a:srgbClr val="000000"/>
                </a:solidFill>
                <a:latin typeface="Calibri"/>
              </a:rPr>
              <a:t>Fourth Outline Level</a:t>
            </a:r>
            <a:endParaRPr/>
          </a:p>
          <a:p>
            <a:pPr lvl="4">
              <a:buSzPct val="45000"/>
              <a:buFont typeface="StarSymbol"/>
              <a:buChar char=""/>
            </a:pPr>
            <a:r>
              <a:rPr lang="en-US" sz="2800" strike="noStrike">
                <a:solidFill>
                  <a:srgbClr val="000000"/>
                </a:solidFill>
                <a:latin typeface="Calibri"/>
              </a:rPr>
              <a:t>Fifth Outline Level</a:t>
            </a:r>
            <a:endParaRPr/>
          </a:p>
          <a:p>
            <a:pPr lvl="5">
              <a:buSzPct val="45000"/>
              <a:buFont typeface="StarSymbol"/>
              <a:buChar char=""/>
            </a:pPr>
            <a:r>
              <a:rPr lang="en-US" sz="2800" strike="noStrike">
                <a:solidFill>
                  <a:srgbClr val="000000"/>
                </a:solidFill>
                <a:latin typeface="Calibri"/>
              </a:rPr>
              <a:t>Sixth Outline Level</a:t>
            </a:r>
            <a:endParaRPr/>
          </a:p>
          <a:p>
            <a:pPr>
              <a:lnSpc>
                <a:spcPct val="100000"/>
              </a:lnSpc>
              <a:buFont typeface="Arial"/>
              <a:buChar char="•"/>
            </a:pPr>
            <a:r>
              <a:rPr lang="en-US" sz="2800" strike="noStrike">
                <a:solidFill>
                  <a:srgbClr val="000000"/>
                </a:solidFill>
                <a:latin typeface="Calibri"/>
              </a:rPr>
              <a:t>Seventh Outline LevelEdit Master text styles</a:t>
            </a:r>
            <a:endParaRPr/>
          </a:p>
          <a:p>
            <a:pPr lvl="1">
              <a:lnSpc>
                <a:spcPct val="100000"/>
              </a:lnSpc>
              <a:buFont typeface="Arial"/>
              <a:buChar char="•"/>
            </a:pPr>
            <a:r>
              <a:rPr lang="en-US" sz="2400" strike="noStrike">
                <a:solidFill>
                  <a:srgbClr val="000000"/>
                </a:solidFill>
                <a:latin typeface="Calibri"/>
              </a:rPr>
              <a:t>Second level</a:t>
            </a:r>
            <a:endParaRPr/>
          </a:p>
          <a:p>
            <a:pPr lvl="2">
              <a:lnSpc>
                <a:spcPct val="100000"/>
              </a:lnSpc>
              <a:buFont typeface="Arial"/>
              <a:buChar char="•"/>
            </a:pPr>
            <a:r>
              <a:rPr lang="en-US" sz="2000" strike="noStrike">
                <a:solidFill>
                  <a:srgbClr val="000000"/>
                </a:solidFill>
                <a:latin typeface="Calibri"/>
              </a:rPr>
              <a:t>Third level</a:t>
            </a:r>
            <a:endParaRPr/>
          </a:p>
          <a:p>
            <a:pPr lvl="3">
              <a:lnSpc>
                <a:spcPct val="100000"/>
              </a:lnSpc>
              <a:buFont typeface="Arial"/>
              <a:buChar char="•"/>
            </a:pPr>
            <a:r>
              <a:rPr lang="en-US" strike="noStrike">
                <a:solidFill>
                  <a:srgbClr val="000000"/>
                </a:solidFill>
                <a:latin typeface="Calibri"/>
              </a:rPr>
              <a:t>Fourth level</a:t>
            </a:r>
            <a:endParaRPr/>
          </a:p>
          <a:p>
            <a:pPr lvl="4">
              <a:lnSpc>
                <a:spcPct val="100000"/>
              </a:lnSpc>
              <a:buFont typeface="Arial"/>
              <a:buChar char="•"/>
            </a:pPr>
            <a:r>
              <a:rPr lang="en-US" strike="noStrike">
                <a:solidFill>
                  <a:srgbClr val="000000"/>
                </a:solidFill>
                <a:latin typeface="Calibri"/>
              </a:rPr>
              <a:t>Fifth level</a:t>
            </a:r>
            <a:endParaRPr/>
          </a:p>
        </p:txBody>
      </p:sp>
      <p:sp>
        <p:nvSpPr>
          <p:cNvPr id="38" name="PlaceHolder 3"/>
          <p:cNvSpPr>
            <a:spLocks noGrp="1"/>
          </p:cNvSpPr>
          <p:nvPr>
            <p:ph type="dt"/>
          </p:nvPr>
        </p:nvSpPr>
        <p:spPr>
          <a:xfrm>
            <a:off x="628560" y="6356520"/>
            <a:ext cx="2057040" cy="364680"/>
          </a:xfrm>
          <a:prstGeom prst="rect">
            <a:avLst/>
          </a:prstGeom>
        </p:spPr>
        <p:txBody>
          <a:bodyPr anchor="ctr"/>
          <a:lstStyle/>
          <a:p>
            <a:pPr>
              <a:lnSpc>
                <a:spcPct val="100000"/>
              </a:lnSpc>
            </a:pP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467544" y="1405824"/>
            <a:ext cx="8352928" cy="2239200"/>
          </a:xfrm>
          <a:prstGeom prst="rect">
            <a:avLst/>
          </a:prstGeom>
          <a:noFill/>
          <a:ln w="60480">
            <a:no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3600" strike="noStrike" dirty="0">
                <a:solidFill>
                  <a:srgbClr val="000000"/>
                </a:solidFill>
                <a:latin typeface="Times New Roman"/>
                <a:ea typeface="DejaVu Sans"/>
              </a:rPr>
              <a:t>SSR2 </a:t>
            </a:r>
            <a:r>
              <a:rPr lang="en-US" sz="3600" dirty="0">
                <a:solidFill>
                  <a:srgbClr val="000000"/>
                </a:solidFill>
                <a:latin typeface="Times New Roman"/>
                <a:ea typeface="DejaVu Sans"/>
              </a:rPr>
              <a:t>Status and R&amp;D Program</a:t>
            </a:r>
            <a:endParaRPr sz="3600" dirty="0"/>
          </a:p>
        </p:txBody>
      </p:sp>
      <p:pic>
        <p:nvPicPr>
          <p:cNvPr id="3" name="Picture 6" descr="FermiLogo_RGB_NALBlu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296" y="455380"/>
            <a:ext cx="2572905" cy="465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331907" y="220165"/>
            <a:ext cx="1113939" cy="1013503"/>
          </a:xfrm>
          <a:prstGeom prst="rect">
            <a:avLst/>
          </a:prstGeom>
        </p:spPr>
      </p:pic>
      <p:sp>
        <p:nvSpPr>
          <p:cNvPr id="2" name="TextBox 1"/>
          <p:cNvSpPr txBox="1"/>
          <p:nvPr/>
        </p:nvSpPr>
        <p:spPr>
          <a:xfrm>
            <a:off x="2195736" y="4437112"/>
            <a:ext cx="6048672" cy="1015663"/>
          </a:xfrm>
          <a:prstGeom prst="rect">
            <a:avLst/>
          </a:prstGeom>
          <a:noFill/>
        </p:spPr>
        <p:txBody>
          <a:bodyPr wrap="square" rtlCol="0">
            <a:spAutoFit/>
          </a:bodyPr>
          <a:lstStyle/>
          <a:p>
            <a:r>
              <a:rPr lang="en-US" sz="2000" b="1" dirty="0"/>
              <a:t>Srinivas Krishnagopal (BARC, DAE)</a:t>
            </a:r>
          </a:p>
          <a:p>
            <a:endParaRPr lang="en-US" sz="2000" b="1" dirty="0"/>
          </a:p>
          <a:p>
            <a:r>
              <a:rPr lang="en-US" sz="2000" b="1" dirty="0"/>
              <a:t>Paolo </a:t>
            </a:r>
            <a:r>
              <a:rPr lang="en-US" sz="2000" b="1" dirty="0" err="1"/>
              <a:t>Berrutti</a:t>
            </a:r>
            <a:r>
              <a:rPr lang="en-US" sz="2000" b="1" dirty="0"/>
              <a:t> (FNAL)</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442880" y="2181240"/>
            <a:ext cx="6475680" cy="1542960"/>
          </a:xfrm>
          <a:prstGeom prst="rect">
            <a:avLst/>
          </a:prstGeom>
          <a:noFill/>
          <a:ln w="60480">
            <a:solidFill>
              <a:schemeClr val="accent5"/>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800" strike="noStrike">
                <a:solidFill>
                  <a:srgbClr val="000000"/>
                </a:solidFill>
                <a:latin typeface="Times New Roman"/>
                <a:ea typeface="DejaVu Sans"/>
              </a:rPr>
              <a:t>Multipacting simulations</a:t>
            </a:r>
            <a:endParaRPr/>
          </a:p>
        </p:txBody>
      </p:sp>
      <p:sp>
        <p:nvSpPr>
          <p:cNvPr id="3" name="TextBox 2"/>
          <p:cNvSpPr txBox="1"/>
          <p:nvPr/>
        </p:nvSpPr>
        <p:spPr>
          <a:xfrm>
            <a:off x="4283967" y="6309320"/>
            <a:ext cx="504057" cy="369332"/>
          </a:xfrm>
          <a:prstGeom prst="rect">
            <a:avLst/>
          </a:prstGeom>
          <a:noFill/>
        </p:spPr>
        <p:txBody>
          <a:bodyPr wrap="square" rtlCol="0">
            <a:spAutoFit/>
          </a:bodyPr>
          <a:lstStyle/>
          <a:p>
            <a:r>
              <a:rPr lang="en-US" dirty="0"/>
              <a:t>10</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dirty="0" err="1">
                <a:solidFill>
                  <a:srgbClr val="002060"/>
                </a:solidFill>
                <a:latin typeface="Times New Roman"/>
                <a:ea typeface="DejaVu Sans"/>
              </a:rPr>
              <a:t>Multipacting</a:t>
            </a:r>
            <a:r>
              <a:rPr lang="en-US" sz="3600" b="1" strike="noStrike" dirty="0">
                <a:solidFill>
                  <a:srgbClr val="002060"/>
                </a:solidFill>
                <a:latin typeface="Times New Roman"/>
                <a:ea typeface="DejaVu Sans"/>
              </a:rPr>
              <a:t> Simulation</a:t>
            </a:r>
            <a:endParaRPr dirty="0"/>
          </a:p>
        </p:txBody>
      </p:sp>
      <p:sp>
        <p:nvSpPr>
          <p:cNvPr id="136" name="CustomShape 3"/>
          <p:cNvSpPr/>
          <p:nvPr/>
        </p:nvSpPr>
        <p:spPr>
          <a:xfrm>
            <a:off x="285840" y="1228680"/>
            <a:ext cx="8533800" cy="338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dirty="0" err="1">
                <a:solidFill>
                  <a:srgbClr val="000000"/>
                </a:solidFill>
                <a:latin typeface="Calibri"/>
                <a:ea typeface="DejaVu Sans"/>
              </a:rPr>
              <a:t>Multipacting</a:t>
            </a:r>
            <a:r>
              <a:rPr lang="en-US" sz="2000" strike="noStrike" dirty="0">
                <a:solidFill>
                  <a:srgbClr val="000000"/>
                </a:solidFill>
                <a:latin typeface="Calibri"/>
                <a:ea typeface="DejaVu Sans"/>
              </a:rPr>
              <a:t> simulations were performed using MW CST, Particle-in–cell module.</a:t>
            </a:r>
            <a:endParaRPr sz="2000" dirty="0"/>
          </a:p>
          <a:p>
            <a:pPr>
              <a:lnSpc>
                <a:spcPct val="100000"/>
              </a:lnSpc>
            </a:pPr>
            <a:endParaRPr sz="2000" dirty="0"/>
          </a:p>
          <a:p>
            <a:pPr>
              <a:lnSpc>
                <a:spcPct val="100000"/>
              </a:lnSpc>
            </a:pPr>
            <a:r>
              <a:rPr lang="en-US" sz="2000" strike="noStrike" dirty="0">
                <a:solidFill>
                  <a:srgbClr val="000000"/>
                </a:solidFill>
                <a:latin typeface="Calibri"/>
                <a:ea typeface="DejaVu Sans"/>
              </a:rPr>
              <a:t>Systematic simulations were performed to study the dependence of mesh density, particle number, number of bunches, initial electron energy and simulation time on the secondary electron emission yield.</a:t>
            </a:r>
            <a:endParaRPr sz="2000" dirty="0"/>
          </a:p>
          <a:p>
            <a:pPr>
              <a:lnSpc>
                <a:spcPct val="100000"/>
              </a:lnSpc>
            </a:pPr>
            <a:endParaRPr sz="2000" dirty="0"/>
          </a:p>
          <a:p>
            <a:pPr>
              <a:lnSpc>
                <a:spcPct val="100000"/>
              </a:lnSpc>
            </a:pPr>
            <a:r>
              <a:rPr lang="en-US" sz="2000" strike="noStrike" dirty="0">
                <a:solidFill>
                  <a:srgbClr val="000000"/>
                </a:solidFill>
                <a:latin typeface="Calibri"/>
                <a:ea typeface="DejaVu Sans"/>
              </a:rPr>
              <a:t>Corner radius of curvature was varied to study the effect of the </a:t>
            </a:r>
            <a:r>
              <a:rPr lang="en-US" sz="2000" strike="noStrike" dirty="0" err="1">
                <a:solidFill>
                  <a:srgbClr val="000000"/>
                </a:solidFill>
                <a:latin typeface="Calibri"/>
                <a:ea typeface="DejaVu Sans"/>
              </a:rPr>
              <a:t>multipacting</a:t>
            </a:r>
            <a:r>
              <a:rPr lang="en-US" sz="2000" strike="noStrike" dirty="0">
                <a:solidFill>
                  <a:srgbClr val="000000"/>
                </a:solidFill>
                <a:latin typeface="Calibri"/>
                <a:ea typeface="DejaVu Sans"/>
              </a:rPr>
              <a:t> results.</a:t>
            </a:r>
            <a:endParaRPr sz="2000" dirty="0"/>
          </a:p>
          <a:p>
            <a:pPr>
              <a:lnSpc>
                <a:spcPct val="100000"/>
              </a:lnSpc>
            </a:pPr>
            <a:endParaRPr sz="2000" dirty="0"/>
          </a:p>
          <a:p>
            <a:pPr>
              <a:lnSpc>
                <a:spcPct val="100000"/>
              </a:lnSpc>
            </a:pPr>
            <a:r>
              <a:rPr lang="en-US" sz="2000" strike="noStrike" dirty="0">
                <a:solidFill>
                  <a:srgbClr val="000000"/>
                </a:solidFill>
                <a:latin typeface="Calibri"/>
                <a:ea typeface="DejaVu Sans"/>
              </a:rPr>
              <a:t>Effect of change in the curvature radius on the </a:t>
            </a:r>
            <a:r>
              <a:rPr lang="en-US" sz="2000" strike="noStrike" dirty="0" err="1">
                <a:solidFill>
                  <a:srgbClr val="000000"/>
                </a:solidFill>
                <a:latin typeface="Calibri"/>
                <a:ea typeface="DejaVu Sans"/>
              </a:rPr>
              <a:t>rf</a:t>
            </a:r>
            <a:r>
              <a:rPr lang="en-US" sz="2000" strike="noStrike" dirty="0">
                <a:solidFill>
                  <a:srgbClr val="000000"/>
                </a:solidFill>
                <a:latin typeface="Calibri"/>
                <a:ea typeface="DejaVu Sans"/>
              </a:rPr>
              <a:t> parameters was also studied.</a:t>
            </a:r>
            <a:endParaRPr sz="2000" dirty="0"/>
          </a:p>
          <a:p>
            <a:pPr>
              <a:lnSpc>
                <a:spcPct val="100000"/>
              </a:lnSpc>
            </a:pPr>
            <a:endParaRPr dirty="0"/>
          </a:p>
          <a:p>
            <a:pPr>
              <a:lnSpc>
                <a:spcPct val="100000"/>
              </a:lnSpc>
            </a:pPr>
            <a:endParaRPr dirty="0"/>
          </a:p>
        </p:txBody>
      </p:sp>
      <p:sp>
        <p:nvSpPr>
          <p:cNvPr id="5" name="TextBox 4"/>
          <p:cNvSpPr txBox="1"/>
          <p:nvPr/>
        </p:nvSpPr>
        <p:spPr>
          <a:xfrm>
            <a:off x="4283967" y="6309320"/>
            <a:ext cx="504057" cy="369332"/>
          </a:xfrm>
          <a:prstGeom prst="rect">
            <a:avLst/>
          </a:prstGeom>
          <a:noFill/>
        </p:spPr>
        <p:txBody>
          <a:bodyPr wrap="square" rtlCol="0">
            <a:spAutoFit/>
          </a:bodyPr>
          <a:lstStyle/>
          <a:p>
            <a:r>
              <a:rPr lang="en-US" dirty="0"/>
              <a:t>11</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066800"/>
            <a:ext cx="8077200" cy="1200329"/>
          </a:xfrm>
          <a:prstGeom prst="rect">
            <a:avLst/>
          </a:prstGeom>
          <a:noFill/>
        </p:spPr>
        <p:txBody>
          <a:bodyPr wrap="square" rtlCol="0">
            <a:spAutoFit/>
          </a:bodyPr>
          <a:lstStyle/>
          <a:p>
            <a:r>
              <a:rPr lang="en-US" sz="1800" dirty="0"/>
              <a:t>Most severe multipacting take place near transition of cylindrical part to end walls. Several design options of this transition were considered. Most significant improvement was achieved after introducing additional step in the transition area.</a:t>
            </a:r>
          </a:p>
        </p:txBody>
      </p:sp>
      <p:sp>
        <p:nvSpPr>
          <p:cNvPr id="13" name="TextBox 12"/>
          <p:cNvSpPr txBox="1"/>
          <p:nvPr/>
        </p:nvSpPr>
        <p:spPr>
          <a:xfrm>
            <a:off x="350776" y="5805264"/>
            <a:ext cx="8077200" cy="369332"/>
          </a:xfrm>
          <a:prstGeom prst="rect">
            <a:avLst/>
          </a:prstGeom>
          <a:noFill/>
        </p:spPr>
        <p:txBody>
          <a:bodyPr wrap="square" rtlCol="0">
            <a:spAutoFit/>
          </a:bodyPr>
          <a:lstStyle/>
          <a:p>
            <a:r>
              <a:rPr lang="en-US" sz="1800" dirty="0"/>
              <a:t>Modification of this transition reduce multipacting in operating range of cavity fields.</a:t>
            </a:r>
          </a:p>
        </p:txBody>
      </p:sp>
      <p:pic>
        <p:nvPicPr>
          <p:cNvPr id="16" name="Picture 15"/>
          <p:cNvPicPr>
            <a:picLocks noChangeAspect="1"/>
          </p:cNvPicPr>
          <p:nvPr/>
        </p:nvPicPr>
        <p:blipFill>
          <a:blip r:embed="rId2"/>
          <a:stretch>
            <a:fillRect/>
          </a:stretch>
        </p:blipFill>
        <p:spPr>
          <a:xfrm>
            <a:off x="63167" y="2287475"/>
            <a:ext cx="8882063" cy="2869717"/>
          </a:xfrm>
          <a:prstGeom prst="rect">
            <a:avLst/>
          </a:prstGeom>
        </p:spPr>
      </p:pic>
      <p:sp>
        <p:nvSpPr>
          <p:cNvPr id="17" name="TextBox 16"/>
          <p:cNvSpPr txBox="1"/>
          <p:nvPr/>
        </p:nvSpPr>
        <p:spPr>
          <a:xfrm>
            <a:off x="160798" y="2261421"/>
            <a:ext cx="1240632" cy="369332"/>
          </a:xfrm>
          <a:prstGeom prst="rect">
            <a:avLst/>
          </a:prstGeom>
          <a:noFill/>
        </p:spPr>
        <p:txBody>
          <a:bodyPr wrap="square" rtlCol="0">
            <a:spAutoFit/>
          </a:bodyPr>
          <a:lstStyle/>
          <a:p>
            <a:r>
              <a:rPr lang="en-US" sz="1800" dirty="0"/>
              <a:t>SSR2 v1</a:t>
            </a:r>
          </a:p>
        </p:txBody>
      </p:sp>
      <p:sp>
        <p:nvSpPr>
          <p:cNvPr id="18" name="TextBox 17"/>
          <p:cNvSpPr txBox="1"/>
          <p:nvPr/>
        </p:nvSpPr>
        <p:spPr>
          <a:xfrm>
            <a:off x="4732798" y="4547421"/>
            <a:ext cx="1164432" cy="646331"/>
          </a:xfrm>
          <a:prstGeom prst="rect">
            <a:avLst/>
          </a:prstGeom>
          <a:noFill/>
        </p:spPr>
        <p:txBody>
          <a:bodyPr wrap="square" rtlCol="0">
            <a:spAutoFit/>
          </a:bodyPr>
          <a:lstStyle/>
          <a:p>
            <a:r>
              <a:rPr lang="en-US" sz="1800" dirty="0"/>
              <a:t>SSR2 v2.6</a:t>
            </a:r>
          </a:p>
        </p:txBody>
      </p:sp>
      <p:sp>
        <p:nvSpPr>
          <p:cNvPr id="19" name="TextBox 18"/>
          <p:cNvSpPr txBox="1"/>
          <p:nvPr/>
        </p:nvSpPr>
        <p:spPr>
          <a:xfrm>
            <a:off x="7750968" y="4547421"/>
            <a:ext cx="1240632" cy="646331"/>
          </a:xfrm>
          <a:prstGeom prst="rect">
            <a:avLst/>
          </a:prstGeom>
          <a:noFill/>
        </p:spPr>
        <p:txBody>
          <a:bodyPr wrap="square" rtlCol="0">
            <a:spAutoFit/>
          </a:bodyPr>
          <a:lstStyle/>
          <a:p>
            <a:r>
              <a:rPr lang="en-US" sz="1800" dirty="0"/>
              <a:t>SSR2 v2.6</a:t>
            </a:r>
          </a:p>
        </p:txBody>
      </p:sp>
      <p:sp>
        <p:nvSpPr>
          <p:cNvPr id="14" name="CustomShape 1"/>
          <p:cNvSpPr/>
          <p:nvPr/>
        </p:nvSpPr>
        <p:spPr>
          <a:xfrm>
            <a:off x="18163" y="116632"/>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dirty="0" err="1">
                <a:solidFill>
                  <a:srgbClr val="002060"/>
                </a:solidFill>
                <a:latin typeface="Times New Roman"/>
                <a:ea typeface="DejaVu Sans"/>
              </a:rPr>
              <a:t>Multipacting</a:t>
            </a:r>
            <a:r>
              <a:rPr lang="en-US" sz="3600" b="1" strike="noStrike" dirty="0">
                <a:solidFill>
                  <a:srgbClr val="002060"/>
                </a:solidFill>
                <a:latin typeface="Times New Roman"/>
                <a:ea typeface="DejaVu Sans"/>
              </a:rPr>
              <a:t> </a:t>
            </a:r>
            <a:r>
              <a:rPr lang="en-US" sz="3600" b="1" dirty="0">
                <a:solidFill>
                  <a:srgbClr val="002060"/>
                </a:solidFill>
                <a:latin typeface="Times New Roman"/>
                <a:ea typeface="DejaVu Sans"/>
              </a:rPr>
              <a:t>Mitigation</a:t>
            </a:r>
            <a:endParaRPr dirty="0"/>
          </a:p>
        </p:txBody>
      </p:sp>
      <p:sp>
        <p:nvSpPr>
          <p:cNvPr id="22" name="TextBox 21"/>
          <p:cNvSpPr txBox="1"/>
          <p:nvPr/>
        </p:nvSpPr>
        <p:spPr>
          <a:xfrm>
            <a:off x="4283967" y="6309320"/>
            <a:ext cx="504057"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95761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9600" y="2542179"/>
            <a:ext cx="4640470" cy="3544296"/>
          </a:xfrm>
          <a:prstGeom prst="rect">
            <a:avLst/>
          </a:prstGeom>
        </p:spPr>
      </p:pic>
      <p:sp>
        <p:nvSpPr>
          <p:cNvPr id="6" name="Content Placeholder 1"/>
          <p:cNvSpPr txBox="1">
            <a:spLocks/>
          </p:cNvSpPr>
          <p:nvPr/>
        </p:nvSpPr>
        <p:spPr>
          <a:xfrm>
            <a:off x="457200" y="3810000"/>
            <a:ext cx="31242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4" name="Picture 3"/>
          <p:cNvPicPr>
            <a:picLocks noChangeAspect="1"/>
          </p:cNvPicPr>
          <p:nvPr/>
        </p:nvPicPr>
        <p:blipFill>
          <a:blip r:embed="rId3"/>
          <a:stretch>
            <a:fillRect/>
          </a:stretch>
        </p:blipFill>
        <p:spPr>
          <a:xfrm>
            <a:off x="0" y="2553430"/>
            <a:ext cx="4529623" cy="3486150"/>
          </a:xfrm>
          <a:prstGeom prst="rect">
            <a:avLst/>
          </a:prstGeom>
        </p:spPr>
      </p:pic>
      <p:sp>
        <p:nvSpPr>
          <p:cNvPr id="9" name="TextBox 8"/>
          <p:cNvSpPr txBox="1"/>
          <p:nvPr/>
        </p:nvSpPr>
        <p:spPr>
          <a:xfrm>
            <a:off x="179512" y="809354"/>
            <a:ext cx="8568952" cy="1754326"/>
          </a:xfrm>
          <a:prstGeom prst="rect">
            <a:avLst/>
          </a:prstGeom>
          <a:noFill/>
        </p:spPr>
        <p:txBody>
          <a:bodyPr wrap="square" rtlCol="0">
            <a:spAutoFit/>
          </a:bodyPr>
          <a:lstStyle/>
          <a:p>
            <a:r>
              <a:rPr lang="en-US" sz="1800" dirty="0"/>
              <a:t>When the multipacting condition occurs one can define the growth rate as the exponential coefficient of the particle number vs time. N(t)=N</a:t>
            </a:r>
            <a:r>
              <a:rPr lang="en-US" sz="1800" baseline="-25000" dirty="0"/>
              <a:t>0</a:t>
            </a:r>
            <a:r>
              <a:rPr lang="en-US" sz="1800" dirty="0"/>
              <a:t>e</a:t>
            </a:r>
            <a:r>
              <a:rPr lang="el-GR" sz="1800" baseline="30000" dirty="0"/>
              <a:t>α</a:t>
            </a:r>
            <a:r>
              <a:rPr lang="en-US" sz="1800" baseline="30000" dirty="0"/>
              <a:t>t</a:t>
            </a:r>
            <a:r>
              <a:rPr lang="en-US" sz="1800" dirty="0"/>
              <a:t> </a:t>
            </a:r>
          </a:p>
          <a:p>
            <a:r>
              <a:rPr lang="en-US" sz="1800" dirty="0"/>
              <a:t>The old SSR2 design (left) showed high growth rate for all the gradient range used in PIP-II.</a:t>
            </a:r>
          </a:p>
          <a:p>
            <a:r>
              <a:rPr lang="en-US" sz="1800" dirty="0"/>
              <a:t>The new design (right) has a considerably lower growth rate throughout the whole gradient range.</a:t>
            </a:r>
          </a:p>
        </p:txBody>
      </p:sp>
      <p:sp>
        <p:nvSpPr>
          <p:cNvPr id="8" name="CustomShape 1"/>
          <p:cNvSpPr/>
          <p:nvPr/>
        </p:nvSpPr>
        <p:spPr>
          <a:xfrm>
            <a:off x="18163" y="116632"/>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dirty="0" err="1">
                <a:solidFill>
                  <a:srgbClr val="002060"/>
                </a:solidFill>
                <a:latin typeface="Times New Roman"/>
                <a:ea typeface="DejaVu Sans"/>
              </a:rPr>
              <a:t>Multipacting</a:t>
            </a:r>
            <a:r>
              <a:rPr lang="en-US" sz="3600" b="1" strike="noStrike" dirty="0">
                <a:solidFill>
                  <a:srgbClr val="002060"/>
                </a:solidFill>
                <a:latin typeface="Times New Roman"/>
                <a:ea typeface="DejaVu Sans"/>
              </a:rPr>
              <a:t> </a:t>
            </a:r>
            <a:r>
              <a:rPr lang="en-US" sz="3600" b="1" dirty="0">
                <a:solidFill>
                  <a:srgbClr val="002060"/>
                </a:solidFill>
                <a:latin typeface="Times New Roman"/>
                <a:ea typeface="DejaVu Sans"/>
              </a:rPr>
              <a:t>Growth Rate</a:t>
            </a:r>
            <a:endParaRPr dirty="0"/>
          </a:p>
        </p:txBody>
      </p:sp>
      <p:sp>
        <p:nvSpPr>
          <p:cNvPr id="10" name="TextBox 9"/>
          <p:cNvSpPr txBox="1"/>
          <p:nvPr/>
        </p:nvSpPr>
        <p:spPr>
          <a:xfrm>
            <a:off x="611560" y="2840325"/>
            <a:ext cx="1240632" cy="369332"/>
          </a:xfrm>
          <a:prstGeom prst="rect">
            <a:avLst/>
          </a:prstGeom>
          <a:noFill/>
        </p:spPr>
        <p:txBody>
          <a:bodyPr wrap="square" rtlCol="0">
            <a:spAutoFit/>
          </a:bodyPr>
          <a:lstStyle/>
          <a:p>
            <a:r>
              <a:rPr lang="en-US" sz="1800" dirty="0"/>
              <a:t>SSR2 v1</a:t>
            </a:r>
          </a:p>
        </p:txBody>
      </p:sp>
      <p:sp>
        <p:nvSpPr>
          <p:cNvPr id="11" name="TextBox 10"/>
          <p:cNvSpPr txBox="1"/>
          <p:nvPr/>
        </p:nvSpPr>
        <p:spPr>
          <a:xfrm>
            <a:off x="5231110" y="2821904"/>
            <a:ext cx="1573137" cy="369332"/>
          </a:xfrm>
          <a:prstGeom prst="rect">
            <a:avLst/>
          </a:prstGeom>
          <a:noFill/>
        </p:spPr>
        <p:txBody>
          <a:bodyPr wrap="square" rtlCol="0">
            <a:spAutoFit/>
          </a:bodyPr>
          <a:lstStyle/>
          <a:p>
            <a:r>
              <a:rPr lang="en-US" sz="1800" dirty="0"/>
              <a:t>SSR2 v2.6</a:t>
            </a:r>
          </a:p>
        </p:txBody>
      </p:sp>
      <p:sp>
        <p:nvSpPr>
          <p:cNvPr id="12" name="TextBox 11"/>
          <p:cNvSpPr txBox="1"/>
          <p:nvPr/>
        </p:nvSpPr>
        <p:spPr>
          <a:xfrm>
            <a:off x="4283967" y="6309320"/>
            <a:ext cx="504057"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420229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8"/>
          <p:cNvPicPr/>
          <p:nvPr/>
        </p:nvPicPr>
        <p:blipFill>
          <a:blip r:embed="rId2"/>
          <a:stretch/>
        </p:blipFill>
        <p:spPr>
          <a:xfrm>
            <a:off x="5335560" y="1759578"/>
            <a:ext cx="1954080" cy="1856160"/>
          </a:xfrm>
          <a:prstGeom prst="rect">
            <a:avLst/>
          </a:prstGeom>
          <a:ln>
            <a:noFill/>
          </a:ln>
        </p:spPr>
      </p:pic>
      <p:sp>
        <p:nvSpPr>
          <p:cNvPr id="161" name="CustomShape 1"/>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dirty="0">
                <a:solidFill>
                  <a:srgbClr val="002060"/>
                </a:solidFill>
                <a:latin typeface="Times New Roman"/>
                <a:ea typeface="DejaVu Sans"/>
              </a:rPr>
              <a:t>Corner curvature </a:t>
            </a:r>
            <a:r>
              <a:rPr lang="en-US" sz="3600" b="1" dirty="0">
                <a:solidFill>
                  <a:srgbClr val="002060"/>
                </a:solidFill>
                <a:latin typeface="Times New Roman"/>
                <a:ea typeface="DejaVu Sans"/>
              </a:rPr>
              <a:t>– Risk mitigation 1</a:t>
            </a:r>
            <a:endParaRPr dirty="0"/>
          </a:p>
        </p:txBody>
      </p:sp>
      <p:sp>
        <p:nvSpPr>
          <p:cNvPr id="163" name="CustomShape 3"/>
          <p:cNvSpPr/>
          <p:nvPr/>
        </p:nvSpPr>
        <p:spPr>
          <a:xfrm>
            <a:off x="188640" y="924840"/>
            <a:ext cx="8765640" cy="82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000" dirty="0">
                <a:solidFill>
                  <a:srgbClr val="000000"/>
                </a:solidFill>
                <a:latin typeface="Calibri"/>
                <a:ea typeface="DejaVu Sans"/>
              </a:rPr>
              <a:t>Small</a:t>
            </a:r>
            <a:r>
              <a:rPr lang="en-US" sz="2000" strike="noStrike" dirty="0">
                <a:solidFill>
                  <a:srgbClr val="000000"/>
                </a:solidFill>
                <a:latin typeface="Calibri"/>
                <a:ea typeface="DejaVu Sans"/>
              </a:rPr>
              <a:t> radius of curvature could be difficult to fabricate. To reduce risk, we studied the effect of an increase in radius on </a:t>
            </a:r>
            <a:r>
              <a:rPr lang="en-US" sz="2000" strike="noStrike" dirty="0" err="1">
                <a:solidFill>
                  <a:srgbClr val="000000"/>
                </a:solidFill>
                <a:latin typeface="Calibri"/>
                <a:ea typeface="DejaVu Sans"/>
              </a:rPr>
              <a:t>multipacting</a:t>
            </a:r>
            <a:r>
              <a:rPr lang="en-US" sz="2000" strike="noStrike" dirty="0">
                <a:solidFill>
                  <a:srgbClr val="000000"/>
                </a:solidFill>
                <a:latin typeface="Calibri"/>
                <a:ea typeface="DejaVu Sans"/>
              </a:rPr>
              <a:t> as well as peak fields</a:t>
            </a:r>
            <a:endParaRPr sz="2000" dirty="0"/>
          </a:p>
        </p:txBody>
      </p:sp>
      <p:pic>
        <p:nvPicPr>
          <p:cNvPr id="164" name="Picture 7"/>
          <p:cNvPicPr/>
          <p:nvPr/>
        </p:nvPicPr>
        <p:blipFill>
          <a:blip r:embed="rId3"/>
          <a:stretch/>
        </p:blipFill>
        <p:spPr>
          <a:xfrm>
            <a:off x="1331640" y="1812960"/>
            <a:ext cx="1894680" cy="1845720"/>
          </a:xfrm>
          <a:prstGeom prst="rect">
            <a:avLst/>
          </a:prstGeom>
          <a:ln>
            <a:noFill/>
          </a:ln>
        </p:spPr>
      </p:pic>
      <p:sp>
        <p:nvSpPr>
          <p:cNvPr id="166" name="CustomShape 4"/>
          <p:cNvSpPr/>
          <p:nvPr/>
        </p:nvSpPr>
        <p:spPr>
          <a:xfrm>
            <a:off x="3906587" y="2333520"/>
            <a:ext cx="856440" cy="4946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67" name="CustomShape 5"/>
          <p:cNvSpPr/>
          <p:nvPr/>
        </p:nvSpPr>
        <p:spPr>
          <a:xfrm>
            <a:off x="1103895" y="3733654"/>
            <a:ext cx="25538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b="1" strike="noStrike" dirty="0">
                <a:solidFill>
                  <a:srgbClr val="000000"/>
                </a:solidFill>
                <a:latin typeface="Calibri"/>
                <a:ea typeface="DejaVu Sans"/>
              </a:rPr>
              <a:t>3 mm curvature radius</a:t>
            </a:r>
            <a:endParaRPr dirty="0"/>
          </a:p>
        </p:txBody>
      </p:sp>
      <p:sp>
        <p:nvSpPr>
          <p:cNvPr id="168" name="CustomShape 6"/>
          <p:cNvSpPr/>
          <p:nvPr/>
        </p:nvSpPr>
        <p:spPr>
          <a:xfrm>
            <a:off x="4859885" y="3739680"/>
            <a:ext cx="28065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b="1" strike="noStrike" dirty="0">
                <a:solidFill>
                  <a:srgbClr val="000000"/>
                </a:solidFill>
                <a:latin typeface="Calibri"/>
                <a:ea typeface="DejaVu Sans"/>
              </a:rPr>
              <a:t>7 mm curvature radius</a:t>
            </a:r>
            <a:endParaRPr dirty="0"/>
          </a:p>
        </p:txBody>
      </p:sp>
      <p:sp>
        <p:nvSpPr>
          <p:cNvPr id="169" name="CustomShape 7"/>
          <p:cNvSpPr/>
          <p:nvPr/>
        </p:nvSpPr>
        <p:spPr>
          <a:xfrm>
            <a:off x="0" y="4172948"/>
            <a:ext cx="8765640" cy="1221120"/>
          </a:xfrm>
          <a:prstGeom prst="rect">
            <a:avLst/>
          </a:prstGeom>
          <a:blipFill>
            <a:blip r:embed="rId4"/>
            <a:stretch>
              <a:fillRect l="-625" t="-2966" r="-547" b="-7455"/>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dirty="0">
                <a:solidFill>
                  <a:srgbClr val="000000"/>
                </a:solidFill>
                <a:latin typeface="Calibri"/>
                <a:ea typeface="DejaVu Sans"/>
              </a:rPr>
              <a:t> </a:t>
            </a:r>
            <a:endParaRPr dirty="0"/>
          </a:p>
        </p:txBody>
      </p:sp>
      <p:graphicFrame>
        <p:nvGraphicFramePr>
          <p:cNvPr id="170" name="Table 8"/>
          <p:cNvGraphicFramePr/>
          <p:nvPr/>
        </p:nvGraphicFramePr>
        <p:xfrm>
          <a:off x="1643042" y="5187631"/>
          <a:ext cx="6095520" cy="1670369"/>
        </p:xfrm>
        <a:graphic>
          <a:graphicData uri="http://schemas.openxmlformats.org/drawingml/2006/table">
            <a:tbl>
              <a:tblPr/>
              <a:tblGrid>
                <a:gridCol w="1180800">
                  <a:extLst>
                    <a:ext uri="{9D8B030D-6E8A-4147-A177-3AD203B41FA5}">
                      <a16:colId xmlns:a16="http://schemas.microsoft.com/office/drawing/2014/main" val="20000"/>
                    </a:ext>
                  </a:extLst>
                </a:gridCol>
                <a:gridCol w="1355040">
                  <a:extLst>
                    <a:ext uri="{9D8B030D-6E8A-4147-A177-3AD203B41FA5}">
                      <a16:colId xmlns:a16="http://schemas.microsoft.com/office/drawing/2014/main" val="20001"/>
                    </a:ext>
                  </a:extLst>
                </a:gridCol>
                <a:gridCol w="1522080">
                  <a:extLst>
                    <a:ext uri="{9D8B030D-6E8A-4147-A177-3AD203B41FA5}">
                      <a16:colId xmlns:a16="http://schemas.microsoft.com/office/drawing/2014/main" val="20002"/>
                    </a:ext>
                  </a:extLst>
                </a:gridCol>
                <a:gridCol w="764280">
                  <a:extLst>
                    <a:ext uri="{9D8B030D-6E8A-4147-A177-3AD203B41FA5}">
                      <a16:colId xmlns:a16="http://schemas.microsoft.com/office/drawing/2014/main" val="20003"/>
                    </a:ext>
                  </a:extLst>
                </a:gridCol>
                <a:gridCol w="1273320">
                  <a:extLst>
                    <a:ext uri="{9D8B030D-6E8A-4147-A177-3AD203B41FA5}">
                      <a16:colId xmlns:a16="http://schemas.microsoft.com/office/drawing/2014/main" val="20004"/>
                    </a:ext>
                  </a:extLst>
                </a:gridCol>
              </a:tblGrid>
              <a:tr h="508320">
                <a:tc>
                  <a:txBody>
                    <a:bodyPr/>
                    <a:lstStyle/>
                    <a:p>
                      <a:pPr algn="ctr">
                        <a:lnSpc>
                          <a:spcPct val="107000"/>
                        </a:lnSpc>
                      </a:pPr>
                      <a:r>
                        <a:rPr lang="en-US" sz="1600" strike="noStrike" dirty="0">
                          <a:solidFill>
                            <a:schemeClr val="tx1"/>
                          </a:solidFill>
                          <a:latin typeface="Calibri"/>
                        </a:rPr>
                        <a:t>Radius (mm)</a:t>
                      </a:r>
                      <a:endParaRPr>
                        <a:solidFill>
                          <a:schemeClr val="tx1"/>
                        </a:solidFill>
                      </a:endParaRPr>
                    </a:p>
                  </a:txBody>
                  <a:tcPr/>
                </a:tc>
                <a:tc>
                  <a:txBody>
                    <a:bodyPr/>
                    <a:lstStyle/>
                    <a:p>
                      <a:r>
                        <a:rPr lang="en-US" sz="1600" strike="noStrike" dirty="0" err="1">
                          <a:solidFill>
                            <a:schemeClr val="tx1"/>
                          </a:solidFill>
                          <a:latin typeface="Times New Roman"/>
                        </a:rPr>
                        <a:t>Epk</a:t>
                      </a:r>
                      <a:r>
                        <a:rPr lang="en-US" sz="1600" strike="noStrike" dirty="0">
                          <a:solidFill>
                            <a:schemeClr val="tx1"/>
                          </a:solidFill>
                          <a:latin typeface="Times New Roman"/>
                        </a:rPr>
                        <a:t>/</a:t>
                      </a:r>
                      <a:r>
                        <a:rPr lang="en-US" sz="1600" strike="noStrike" dirty="0" err="1">
                          <a:solidFill>
                            <a:schemeClr val="tx1"/>
                          </a:solidFill>
                          <a:latin typeface="Times New Roman"/>
                        </a:rPr>
                        <a:t>Eacc</a:t>
                      </a:r>
                      <a:endParaRPr>
                        <a:solidFill>
                          <a:schemeClr val="tx1"/>
                        </a:solidFill>
                      </a:endParaRPr>
                    </a:p>
                  </a:txBody>
                  <a:tcPr/>
                </a:tc>
                <a:tc>
                  <a:txBody>
                    <a:bodyPr/>
                    <a:lstStyle/>
                    <a:p>
                      <a:pPr algn="ctr">
                        <a:lnSpc>
                          <a:spcPct val="107000"/>
                        </a:lnSpc>
                      </a:pPr>
                      <a:r>
                        <a:rPr lang="en-US" sz="1600" strike="noStrike" dirty="0">
                          <a:solidFill>
                            <a:schemeClr val="tx1"/>
                          </a:solidFill>
                          <a:latin typeface="Calibri"/>
                          <a:ea typeface="Calibri"/>
                        </a:rPr>
                        <a:t> </a:t>
                      </a:r>
                      <a:r>
                        <a:rPr lang="en-US" sz="1600" strike="noStrike" dirty="0" err="1">
                          <a:solidFill>
                            <a:schemeClr val="tx1"/>
                          </a:solidFill>
                          <a:latin typeface="Calibri"/>
                          <a:ea typeface="Calibri"/>
                        </a:rPr>
                        <a:t>Bpk</a:t>
                      </a:r>
                      <a:r>
                        <a:rPr lang="en-US" sz="1600" strike="noStrike" dirty="0">
                          <a:solidFill>
                            <a:schemeClr val="tx1"/>
                          </a:solidFill>
                          <a:latin typeface="Calibri"/>
                          <a:ea typeface="Calibri"/>
                        </a:rPr>
                        <a:t>/</a:t>
                      </a:r>
                      <a:r>
                        <a:rPr lang="en-US" sz="1600" strike="noStrike" dirty="0" err="1">
                          <a:solidFill>
                            <a:schemeClr val="tx1"/>
                          </a:solidFill>
                          <a:latin typeface="Calibri"/>
                          <a:ea typeface="Calibri"/>
                        </a:rPr>
                        <a:t>Eacc</a:t>
                      </a:r>
                      <a:endParaRPr>
                        <a:solidFill>
                          <a:schemeClr val="tx1"/>
                        </a:solidFill>
                      </a:endParaRPr>
                    </a:p>
                    <a:p>
                      <a:pPr algn="ctr">
                        <a:lnSpc>
                          <a:spcPct val="107000"/>
                        </a:lnSpc>
                      </a:pPr>
                      <a:r>
                        <a:rPr lang="en-US" sz="1600" strike="noStrike" dirty="0">
                          <a:solidFill>
                            <a:schemeClr val="tx1"/>
                          </a:solidFill>
                          <a:latin typeface="Calibri"/>
                          <a:ea typeface="Calibri"/>
                        </a:rPr>
                        <a:t>(</a:t>
                      </a:r>
                      <a:r>
                        <a:rPr lang="en-US" sz="1600" strike="noStrike" dirty="0" err="1">
                          <a:solidFill>
                            <a:schemeClr val="tx1"/>
                          </a:solidFill>
                          <a:latin typeface="Calibri"/>
                          <a:ea typeface="Calibri"/>
                        </a:rPr>
                        <a:t>mT</a:t>
                      </a:r>
                      <a:r>
                        <a:rPr lang="en-US" sz="1600" strike="noStrike" dirty="0">
                          <a:solidFill>
                            <a:schemeClr val="tx1"/>
                          </a:solidFill>
                          <a:latin typeface="Calibri"/>
                          <a:ea typeface="Calibri"/>
                        </a:rPr>
                        <a:t>/(MV/m))</a:t>
                      </a:r>
                      <a:endParaRPr>
                        <a:solidFill>
                          <a:schemeClr val="tx1"/>
                        </a:solidFill>
                      </a:endParaRPr>
                    </a:p>
                  </a:txBody>
                  <a:tcPr/>
                </a:tc>
                <a:tc>
                  <a:txBody>
                    <a:bodyPr/>
                    <a:lstStyle/>
                    <a:p>
                      <a:pPr algn="ctr">
                        <a:lnSpc>
                          <a:spcPct val="107000"/>
                        </a:lnSpc>
                      </a:pPr>
                      <a:r>
                        <a:rPr lang="en-US" sz="1600" strike="noStrike" dirty="0">
                          <a:solidFill>
                            <a:schemeClr val="tx1"/>
                          </a:solidFill>
                          <a:latin typeface="Calibri"/>
                        </a:rPr>
                        <a:t>R/Q (ohm)</a:t>
                      </a:r>
                      <a:endParaRPr>
                        <a:solidFill>
                          <a:schemeClr val="tx1"/>
                        </a:solidFill>
                      </a:endParaRPr>
                    </a:p>
                  </a:txBody>
                  <a:tcPr/>
                </a:tc>
                <a:tc>
                  <a:txBody>
                    <a:bodyPr/>
                    <a:lstStyle/>
                    <a:p>
                      <a:pPr algn="ctr">
                        <a:lnSpc>
                          <a:spcPct val="107000"/>
                        </a:lnSpc>
                      </a:pPr>
                      <a:r>
                        <a:rPr lang="en-US" sz="1600" strike="noStrike" dirty="0">
                          <a:solidFill>
                            <a:schemeClr val="tx1"/>
                          </a:solidFill>
                          <a:latin typeface="Calibri"/>
                        </a:rPr>
                        <a:t>Growth rate (nsec</a:t>
                      </a:r>
                      <a:r>
                        <a:rPr lang="en-US" sz="1600" strike="noStrike" baseline="30000" dirty="0">
                          <a:solidFill>
                            <a:schemeClr val="tx1"/>
                          </a:solidFill>
                          <a:latin typeface="Calibri"/>
                        </a:rPr>
                        <a:t>-1</a:t>
                      </a:r>
                      <a:r>
                        <a:rPr lang="en-US" sz="1600" strike="noStrike" dirty="0">
                          <a:solidFill>
                            <a:schemeClr val="tx1"/>
                          </a:solidFill>
                          <a:latin typeface="Calibri"/>
                        </a:rPr>
                        <a:t>)</a:t>
                      </a:r>
                      <a:endParaRPr>
                        <a:solidFill>
                          <a:schemeClr val="tx1"/>
                        </a:solidFill>
                      </a:endParaRPr>
                    </a:p>
                  </a:txBody>
                  <a:tcPr/>
                </a:tc>
                <a:extLst>
                  <a:ext uri="{0D108BD9-81ED-4DB2-BD59-A6C34878D82A}">
                    <a16:rowId xmlns:a16="http://schemas.microsoft.com/office/drawing/2014/main" val="10000"/>
                  </a:ext>
                </a:extLst>
              </a:tr>
              <a:tr h="293040">
                <a:tc>
                  <a:txBody>
                    <a:bodyPr/>
                    <a:lstStyle/>
                    <a:p>
                      <a:pPr algn="ctr">
                        <a:lnSpc>
                          <a:spcPct val="107000"/>
                        </a:lnSpc>
                      </a:pPr>
                      <a:r>
                        <a:rPr lang="en-US" sz="1600" strike="noStrike">
                          <a:solidFill>
                            <a:srgbClr val="000000"/>
                          </a:solidFill>
                          <a:latin typeface="Calibri"/>
                        </a:rPr>
                        <a:t>3</a:t>
                      </a:r>
                      <a:endParaRPr/>
                    </a:p>
                  </a:txBody>
                  <a:tcPr/>
                </a:tc>
                <a:tc>
                  <a:txBody>
                    <a:bodyPr/>
                    <a:lstStyle/>
                    <a:p>
                      <a:pPr algn="ctr">
                        <a:lnSpc>
                          <a:spcPct val="107000"/>
                        </a:lnSpc>
                      </a:pPr>
                      <a:r>
                        <a:rPr lang="en-US" sz="1600" strike="noStrike">
                          <a:solidFill>
                            <a:srgbClr val="000000"/>
                          </a:solidFill>
                          <a:latin typeface="Calibri"/>
                        </a:rPr>
                        <a:t>3.42</a:t>
                      </a:r>
                      <a:endParaRPr/>
                    </a:p>
                  </a:txBody>
                  <a:tcPr/>
                </a:tc>
                <a:tc>
                  <a:txBody>
                    <a:bodyPr/>
                    <a:lstStyle/>
                    <a:p>
                      <a:pPr algn="ctr">
                        <a:lnSpc>
                          <a:spcPct val="107000"/>
                        </a:lnSpc>
                      </a:pPr>
                      <a:r>
                        <a:rPr lang="en-US" sz="1600" strike="noStrike">
                          <a:solidFill>
                            <a:srgbClr val="000000"/>
                          </a:solidFill>
                          <a:latin typeface="Calibri"/>
                        </a:rPr>
                        <a:t>5.93</a:t>
                      </a:r>
                      <a:endParaRPr/>
                    </a:p>
                  </a:txBody>
                  <a:tcPr/>
                </a:tc>
                <a:tc>
                  <a:txBody>
                    <a:bodyPr/>
                    <a:lstStyle/>
                    <a:p>
                      <a:pPr algn="ctr">
                        <a:lnSpc>
                          <a:spcPct val="107000"/>
                        </a:lnSpc>
                      </a:pPr>
                      <a:r>
                        <a:rPr lang="en-US" sz="1600" strike="noStrike">
                          <a:solidFill>
                            <a:srgbClr val="000000"/>
                          </a:solidFill>
                          <a:latin typeface="Calibri"/>
                        </a:rPr>
                        <a:t>294</a:t>
                      </a:r>
                      <a:endParaRPr/>
                    </a:p>
                  </a:txBody>
                  <a:tcPr/>
                </a:tc>
                <a:tc>
                  <a:txBody>
                    <a:bodyPr/>
                    <a:lstStyle/>
                    <a:p>
                      <a:pPr algn="ctr">
                        <a:lnSpc>
                          <a:spcPct val="107000"/>
                        </a:lnSpc>
                      </a:pPr>
                      <a:r>
                        <a:rPr lang="en-US" sz="1600" strike="noStrike">
                          <a:solidFill>
                            <a:srgbClr val="000000"/>
                          </a:solidFill>
                          <a:latin typeface="Calibri"/>
                        </a:rPr>
                        <a:t>0.037</a:t>
                      </a:r>
                      <a:endParaRPr/>
                    </a:p>
                  </a:txBody>
                  <a:tcPr/>
                </a:tc>
                <a:extLst>
                  <a:ext uri="{0D108BD9-81ED-4DB2-BD59-A6C34878D82A}">
                    <a16:rowId xmlns:a16="http://schemas.microsoft.com/office/drawing/2014/main" val="10001"/>
                  </a:ext>
                </a:extLst>
              </a:tr>
              <a:tr h="293040">
                <a:tc>
                  <a:txBody>
                    <a:bodyPr/>
                    <a:lstStyle/>
                    <a:p>
                      <a:pPr algn="ctr">
                        <a:lnSpc>
                          <a:spcPct val="107000"/>
                        </a:lnSpc>
                      </a:pPr>
                      <a:r>
                        <a:rPr lang="en-US" sz="1600" strike="noStrike">
                          <a:solidFill>
                            <a:srgbClr val="000000"/>
                          </a:solidFill>
                          <a:latin typeface="Calibri"/>
                        </a:rPr>
                        <a:t>5</a:t>
                      </a:r>
                      <a:endParaRPr/>
                    </a:p>
                  </a:txBody>
                  <a:tcPr/>
                </a:tc>
                <a:tc>
                  <a:txBody>
                    <a:bodyPr/>
                    <a:lstStyle/>
                    <a:p>
                      <a:pPr algn="ctr">
                        <a:lnSpc>
                          <a:spcPct val="107000"/>
                        </a:lnSpc>
                      </a:pPr>
                      <a:r>
                        <a:rPr lang="en-US" sz="1600" strike="noStrike">
                          <a:solidFill>
                            <a:srgbClr val="000000"/>
                          </a:solidFill>
                          <a:latin typeface="Calibri"/>
                        </a:rPr>
                        <a:t>3.42</a:t>
                      </a:r>
                      <a:endParaRPr/>
                    </a:p>
                  </a:txBody>
                  <a:tcPr/>
                </a:tc>
                <a:tc>
                  <a:txBody>
                    <a:bodyPr/>
                    <a:lstStyle/>
                    <a:p>
                      <a:pPr algn="ctr">
                        <a:lnSpc>
                          <a:spcPct val="107000"/>
                        </a:lnSpc>
                      </a:pPr>
                      <a:r>
                        <a:rPr lang="en-US" sz="1600" strike="noStrike">
                          <a:solidFill>
                            <a:srgbClr val="000000"/>
                          </a:solidFill>
                          <a:latin typeface="Calibri"/>
                        </a:rPr>
                        <a:t>5.98</a:t>
                      </a:r>
                      <a:endParaRPr/>
                    </a:p>
                  </a:txBody>
                  <a:tcPr/>
                </a:tc>
                <a:tc>
                  <a:txBody>
                    <a:bodyPr/>
                    <a:lstStyle/>
                    <a:p>
                      <a:pPr algn="ctr">
                        <a:lnSpc>
                          <a:spcPct val="107000"/>
                        </a:lnSpc>
                      </a:pPr>
                      <a:r>
                        <a:rPr lang="en-US" sz="1600" strike="noStrike">
                          <a:solidFill>
                            <a:srgbClr val="000000"/>
                          </a:solidFill>
                          <a:latin typeface="Calibri"/>
                        </a:rPr>
                        <a:t>296</a:t>
                      </a:r>
                      <a:endParaRPr/>
                    </a:p>
                  </a:txBody>
                  <a:tcPr/>
                </a:tc>
                <a:tc>
                  <a:txBody>
                    <a:bodyPr/>
                    <a:lstStyle/>
                    <a:p>
                      <a:pPr algn="ctr">
                        <a:lnSpc>
                          <a:spcPct val="107000"/>
                        </a:lnSpc>
                      </a:pPr>
                      <a:r>
                        <a:rPr lang="en-US" sz="1600" strike="noStrike">
                          <a:solidFill>
                            <a:srgbClr val="000000"/>
                          </a:solidFill>
                          <a:latin typeface="Calibri"/>
                        </a:rPr>
                        <a:t>0.042</a:t>
                      </a:r>
                      <a:endParaRPr/>
                    </a:p>
                  </a:txBody>
                  <a:tcPr/>
                </a:tc>
                <a:extLst>
                  <a:ext uri="{0D108BD9-81ED-4DB2-BD59-A6C34878D82A}">
                    <a16:rowId xmlns:a16="http://schemas.microsoft.com/office/drawing/2014/main" val="10002"/>
                  </a:ext>
                </a:extLst>
              </a:tr>
              <a:tr h="293040">
                <a:tc>
                  <a:txBody>
                    <a:bodyPr/>
                    <a:lstStyle/>
                    <a:p>
                      <a:pPr algn="ctr">
                        <a:lnSpc>
                          <a:spcPct val="107000"/>
                        </a:lnSpc>
                      </a:pPr>
                      <a:r>
                        <a:rPr lang="en-US" sz="1600" strike="noStrike">
                          <a:solidFill>
                            <a:srgbClr val="000000"/>
                          </a:solidFill>
                          <a:latin typeface="Calibri"/>
                        </a:rPr>
                        <a:t>7</a:t>
                      </a:r>
                      <a:endParaRPr/>
                    </a:p>
                  </a:txBody>
                  <a:tcPr/>
                </a:tc>
                <a:tc>
                  <a:txBody>
                    <a:bodyPr/>
                    <a:lstStyle/>
                    <a:p>
                      <a:pPr algn="ctr">
                        <a:lnSpc>
                          <a:spcPct val="107000"/>
                        </a:lnSpc>
                      </a:pPr>
                      <a:r>
                        <a:rPr lang="en-US" sz="1600" strike="noStrike">
                          <a:solidFill>
                            <a:srgbClr val="000000"/>
                          </a:solidFill>
                          <a:latin typeface="Calibri"/>
                        </a:rPr>
                        <a:t>3.42</a:t>
                      </a:r>
                      <a:endParaRPr/>
                    </a:p>
                  </a:txBody>
                  <a:tcPr/>
                </a:tc>
                <a:tc>
                  <a:txBody>
                    <a:bodyPr/>
                    <a:lstStyle/>
                    <a:p>
                      <a:pPr algn="ctr">
                        <a:lnSpc>
                          <a:spcPct val="107000"/>
                        </a:lnSpc>
                      </a:pPr>
                      <a:r>
                        <a:rPr lang="en-US" sz="1600" strike="noStrike">
                          <a:solidFill>
                            <a:srgbClr val="000000"/>
                          </a:solidFill>
                          <a:latin typeface="Calibri"/>
                        </a:rPr>
                        <a:t>6.01</a:t>
                      </a:r>
                      <a:endParaRPr/>
                    </a:p>
                  </a:txBody>
                  <a:tcPr/>
                </a:tc>
                <a:tc>
                  <a:txBody>
                    <a:bodyPr/>
                    <a:lstStyle/>
                    <a:p>
                      <a:pPr algn="ctr">
                        <a:lnSpc>
                          <a:spcPct val="107000"/>
                        </a:lnSpc>
                      </a:pPr>
                      <a:r>
                        <a:rPr lang="en-US" sz="1600" strike="noStrike">
                          <a:solidFill>
                            <a:srgbClr val="000000"/>
                          </a:solidFill>
                          <a:latin typeface="Calibri"/>
                        </a:rPr>
                        <a:t>297</a:t>
                      </a:r>
                      <a:endParaRPr/>
                    </a:p>
                  </a:txBody>
                  <a:tcPr/>
                </a:tc>
                <a:tc>
                  <a:txBody>
                    <a:bodyPr/>
                    <a:lstStyle/>
                    <a:p>
                      <a:pPr algn="ctr">
                        <a:lnSpc>
                          <a:spcPct val="107000"/>
                        </a:lnSpc>
                      </a:pPr>
                      <a:r>
                        <a:rPr lang="en-US" sz="1600" strike="noStrike" dirty="0">
                          <a:solidFill>
                            <a:srgbClr val="000000"/>
                          </a:solidFill>
                          <a:latin typeface="Calibri"/>
                        </a:rPr>
                        <a:t>0.042</a:t>
                      </a:r>
                      <a:endParaRPr/>
                    </a:p>
                  </a:txBody>
                  <a:tcPr/>
                </a:tc>
                <a:extLst>
                  <a:ext uri="{0D108BD9-81ED-4DB2-BD59-A6C34878D82A}">
                    <a16:rowId xmlns:a16="http://schemas.microsoft.com/office/drawing/2014/main" val="10003"/>
                  </a:ext>
                </a:extLst>
              </a:tr>
            </a:tbl>
          </a:graphicData>
        </a:graphic>
      </p:graphicFrame>
      <p:graphicFrame>
        <p:nvGraphicFramePr>
          <p:cNvPr id="171" name="Table 9"/>
          <p:cNvGraphicFramePr/>
          <p:nvPr/>
        </p:nvGraphicFramePr>
        <p:xfrm>
          <a:off x="4848120" y="8525520"/>
          <a:ext cx="6095520" cy="1715040"/>
        </p:xfrm>
        <a:graphic>
          <a:graphicData uri="http://schemas.openxmlformats.org/drawingml/2006/table">
            <a:tbl>
              <a:tblPr/>
              <a:tblGrid>
                <a:gridCol w="1180800">
                  <a:extLst>
                    <a:ext uri="{9D8B030D-6E8A-4147-A177-3AD203B41FA5}">
                      <a16:colId xmlns:a16="http://schemas.microsoft.com/office/drawing/2014/main" val="20000"/>
                    </a:ext>
                  </a:extLst>
                </a:gridCol>
                <a:gridCol w="1355040">
                  <a:extLst>
                    <a:ext uri="{9D8B030D-6E8A-4147-A177-3AD203B41FA5}">
                      <a16:colId xmlns:a16="http://schemas.microsoft.com/office/drawing/2014/main" val="20001"/>
                    </a:ext>
                  </a:extLst>
                </a:gridCol>
                <a:gridCol w="1522080">
                  <a:extLst>
                    <a:ext uri="{9D8B030D-6E8A-4147-A177-3AD203B41FA5}">
                      <a16:colId xmlns:a16="http://schemas.microsoft.com/office/drawing/2014/main" val="20002"/>
                    </a:ext>
                  </a:extLst>
                </a:gridCol>
                <a:gridCol w="764280">
                  <a:extLst>
                    <a:ext uri="{9D8B030D-6E8A-4147-A177-3AD203B41FA5}">
                      <a16:colId xmlns:a16="http://schemas.microsoft.com/office/drawing/2014/main" val="20003"/>
                    </a:ext>
                  </a:extLst>
                </a:gridCol>
                <a:gridCol w="1273320">
                  <a:extLst>
                    <a:ext uri="{9D8B030D-6E8A-4147-A177-3AD203B41FA5}">
                      <a16:colId xmlns:a16="http://schemas.microsoft.com/office/drawing/2014/main" val="20004"/>
                    </a:ext>
                  </a:extLst>
                </a:gridCol>
              </a:tblGrid>
              <a:tr h="428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28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28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28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sp>
        <p:nvSpPr>
          <p:cNvPr id="13" name="TextBox 12"/>
          <p:cNvSpPr txBox="1"/>
          <p:nvPr/>
        </p:nvSpPr>
        <p:spPr>
          <a:xfrm>
            <a:off x="7297146" y="2933395"/>
            <a:ext cx="1240632" cy="646331"/>
          </a:xfrm>
          <a:prstGeom prst="rect">
            <a:avLst/>
          </a:prstGeom>
          <a:noFill/>
        </p:spPr>
        <p:txBody>
          <a:bodyPr wrap="square" rtlCol="0">
            <a:spAutoFit/>
          </a:bodyPr>
          <a:lstStyle/>
          <a:p>
            <a:r>
              <a:rPr lang="en-US" sz="1800" dirty="0"/>
              <a:t>SSR2 v3.0</a:t>
            </a:r>
          </a:p>
        </p:txBody>
      </p:sp>
      <p:sp>
        <p:nvSpPr>
          <p:cNvPr id="14" name="TextBox 13"/>
          <p:cNvSpPr txBox="1"/>
          <p:nvPr/>
        </p:nvSpPr>
        <p:spPr>
          <a:xfrm>
            <a:off x="3226320" y="2969407"/>
            <a:ext cx="1240632" cy="646331"/>
          </a:xfrm>
          <a:prstGeom prst="rect">
            <a:avLst/>
          </a:prstGeom>
          <a:noFill/>
        </p:spPr>
        <p:txBody>
          <a:bodyPr wrap="square" rtlCol="0">
            <a:spAutoFit/>
          </a:bodyPr>
          <a:lstStyle/>
          <a:p>
            <a:r>
              <a:rPr lang="en-US" sz="1800" dirty="0"/>
              <a:t>SSR2 v2.6</a:t>
            </a:r>
          </a:p>
        </p:txBody>
      </p:sp>
      <p:sp>
        <p:nvSpPr>
          <p:cNvPr id="15" name="TextBox 14"/>
          <p:cNvSpPr txBox="1"/>
          <p:nvPr/>
        </p:nvSpPr>
        <p:spPr>
          <a:xfrm>
            <a:off x="8261583" y="6369524"/>
            <a:ext cx="504057" cy="369332"/>
          </a:xfrm>
          <a:prstGeom prst="rect">
            <a:avLst/>
          </a:prstGeom>
          <a:noFill/>
        </p:spPr>
        <p:txBody>
          <a:bodyPr wrap="square" rtlCol="0">
            <a:spAutoFit/>
          </a:bodyPr>
          <a:lstStyle/>
          <a:p>
            <a:r>
              <a:rPr lang="en-US" dirty="0"/>
              <a:t>14</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33183410"/>
              </p:ext>
            </p:extLst>
          </p:nvPr>
        </p:nvGraphicFramePr>
        <p:xfrm>
          <a:off x="1403648" y="851040"/>
          <a:ext cx="5968683" cy="4567130"/>
        </p:xfrm>
        <a:graphic>
          <a:graphicData uri="http://schemas.openxmlformats.org/presentationml/2006/ole">
            <mc:AlternateContent xmlns:mc="http://schemas.openxmlformats.org/markup-compatibility/2006">
              <mc:Choice xmlns:v="urn:schemas-microsoft-com:vml" Requires="v">
                <p:oleObj spid="_x0000_s1039" name="Graph" r:id="rId3" imgW="3920760" imgH="3000960" progId="">
                  <p:embed/>
                </p:oleObj>
              </mc:Choice>
              <mc:Fallback>
                <p:oleObj name="Graph" r:id="rId3" imgW="3920760" imgH="30009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851040"/>
                        <a:ext cx="5968683" cy="4567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ustomShape 1"/>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dirty="0">
                <a:solidFill>
                  <a:srgbClr val="002060"/>
                </a:solidFill>
                <a:latin typeface="Times New Roman"/>
                <a:ea typeface="DejaVu Sans"/>
              </a:rPr>
              <a:t>Corner curvature </a:t>
            </a:r>
            <a:r>
              <a:rPr lang="en-US" sz="3600" b="1" dirty="0">
                <a:solidFill>
                  <a:srgbClr val="002060"/>
                </a:solidFill>
                <a:latin typeface="Times New Roman"/>
                <a:ea typeface="DejaVu Sans"/>
              </a:rPr>
              <a:t>– Risk mitigation 2</a:t>
            </a:r>
            <a:endParaRPr dirty="0"/>
          </a:p>
        </p:txBody>
      </p:sp>
      <p:sp>
        <p:nvSpPr>
          <p:cNvPr id="2" name="TextBox 1"/>
          <p:cNvSpPr txBox="1"/>
          <p:nvPr/>
        </p:nvSpPr>
        <p:spPr>
          <a:xfrm>
            <a:off x="395176" y="5795972"/>
            <a:ext cx="8352928" cy="369332"/>
          </a:xfrm>
          <a:prstGeom prst="rect">
            <a:avLst/>
          </a:prstGeom>
          <a:noFill/>
        </p:spPr>
        <p:txBody>
          <a:bodyPr wrap="square" rtlCol="0">
            <a:spAutoFit/>
          </a:bodyPr>
          <a:lstStyle/>
          <a:p>
            <a:r>
              <a:rPr lang="en-US" b="1" dirty="0">
                <a:solidFill>
                  <a:srgbClr val="FF0000"/>
                </a:solidFill>
              </a:rPr>
              <a:t>SSR2 v3.0 reduces fabrication risks without compromising on </a:t>
            </a:r>
            <a:r>
              <a:rPr lang="en-US" b="1" dirty="0" err="1">
                <a:solidFill>
                  <a:srgbClr val="FF0000"/>
                </a:solidFill>
              </a:rPr>
              <a:t>multipacting</a:t>
            </a:r>
            <a:r>
              <a:rPr lang="en-US" b="1" dirty="0">
                <a:solidFill>
                  <a:srgbClr val="FF0000"/>
                </a:solidFill>
              </a:rPr>
              <a:t> </a:t>
            </a:r>
          </a:p>
        </p:txBody>
      </p:sp>
      <p:sp>
        <p:nvSpPr>
          <p:cNvPr id="6" name="TextBox 5"/>
          <p:cNvSpPr txBox="1"/>
          <p:nvPr/>
        </p:nvSpPr>
        <p:spPr>
          <a:xfrm>
            <a:off x="4211960" y="2613264"/>
            <a:ext cx="1595334" cy="369332"/>
          </a:xfrm>
          <a:prstGeom prst="rect">
            <a:avLst/>
          </a:prstGeom>
          <a:noFill/>
        </p:spPr>
        <p:txBody>
          <a:bodyPr wrap="square" rtlCol="0">
            <a:spAutoFit/>
          </a:bodyPr>
          <a:lstStyle/>
          <a:p>
            <a:r>
              <a:rPr lang="en-US" sz="1800" dirty="0"/>
              <a:t>SSR2 v3.0</a:t>
            </a:r>
          </a:p>
        </p:txBody>
      </p:sp>
      <p:sp>
        <p:nvSpPr>
          <p:cNvPr id="7" name="TextBox 6"/>
          <p:cNvSpPr txBox="1"/>
          <p:nvPr/>
        </p:nvSpPr>
        <p:spPr>
          <a:xfrm>
            <a:off x="3275856" y="3729730"/>
            <a:ext cx="1595334" cy="369332"/>
          </a:xfrm>
          <a:prstGeom prst="rect">
            <a:avLst/>
          </a:prstGeom>
          <a:noFill/>
        </p:spPr>
        <p:txBody>
          <a:bodyPr wrap="square" rtlCol="0">
            <a:spAutoFit/>
          </a:bodyPr>
          <a:lstStyle/>
          <a:p>
            <a:r>
              <a:rPr lang="en-US" sz="1800" dirty="0">
                <a:solidFill>
                  <a:srgbClr val="FF0000"/>
                </a:solidFill>
              </a:rPr>
              <a:t>SSR2 v2.6</a:t>
            </a:r>
          </a:p>
        </p:txBody>
      </p:sp>
      <p:sp>
        <p:nvSpPr>
          <p:cNvPr id="10" name="TextBox 9"/>
          <p:cNvSpPr txBox="1"/>
          <p:nvPr/>
        </p:nvSpPr>
        <p:spPr>
          <a:xfrm>
            <a:off x="4283967" y="6309320"/>
            <a:ext cx="504057"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388502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2271"/>
            <a:ext cx="9144000" cy="646331"/>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rPr>
              <a:t>SSR2 v3.0 – Growth rates and fields</a:t>
            </a:r>
            <a:endParaRPr lang="en-IN" sz="3600" b="1" dirty="0">
              <a:solidFill>
                <a:srgbClr val="002060"/>
              </a:solidFill>
              <a:latin typeface="Times New Roman" panose="02020603050405020304" pitchFamily="18" charset="0"/>
            </a:endParaRPr>
          </a:p>
        </p:txBody>
      </p:sp>
      <p:sp>
        <p:nvSpPr>
          <p:cNvPr id="6" name="TextBox 5"/>
          <p:cNvSpPr txBox="1"/>
          <p:nvPr/>
        </p:nvSpPr>
        <p:spPr>
          <a:xfrm>
            <a:off x="188752" y="924712"/>
            <a:ext cx="8766495" cy="646331"/>
          </a:xfrm>
          <a:prstGeom prst="rect">
            <a:avLst/>
          </a:prstGeom>
          <a:noFill/>
        </p:spPr>
        <p:txBody>
          <a:bodyPr wrap="square" rtlCol="0">
            <a:spAutoFit/>
          </a:bodyPr>
          <a:lstStyle/>
          <a:p>
            <a:pPr algn="just"/>
            <a:r>
              <a:rPr lang="en-US" dirty="0"/>
              <a:t>The observation that the growth rate is not much affected by the corner radius was checked at different field gradients.</a:t>
            </a:r>
            <a:endParaRPr lang="en-IN" dirty="0"/>
          </a:p>
        </p:txBody>
      </p:sp>
      <mc:AlternateContent xmlns:mc="http://schemas.openxmlformats.org/markup-compatibility/2006">
        <mc:Choice xmlns:a14="http://schemas.microsoft.com/office/drawing/2010/main" Requires="a14">
          <p:graphicFrame>
            <p:nvGraphicFramePr>
              <p:cNvPr id="15" name="Table 14"/>
              <p:cNvGraphicFramePr>
                <a:graphicFrameLocks noGrp="1"/>
              </p:cNvGraphicFramePr>
              <p:nvPr>
                <p:extLst>
                  <p:ext uri="{D42A27DB-BD31-4B8C-83A1-F6EECF244321}">
                    <p14:modId xmlns:p14="http://schemas.microsoft.com/office/powerpoint/2010/main" val="247992443"/>
                  </p:ext>
                </p:extLst>
              </p:nvPr>
            </p:nvGraphicFramePr>
            <p:xfrm>
              <a:off x="524046" y="1705784"/>
              <a:ext cx="7439548" cy="5035360"/>
            </p:xfrm>
            <a:graphic>
              <a:graphicData uri="http://schemas.openxmlformats.org/drawingml/2006/table">
                <a:tbl>
                  <a:tblPr firstRow="1" bandRow="1">
                    <a:tableStyleId>{5940675A-B579-460E-94D1-54222C63F5DA}</a:tableStyleId>
                  </a:tblPr>
                  <a:tblGrid>
                    <a:gridCol w="1994710">
                      <a:extLst>
                        <a:ext uri="{9D8B030D-6E8A-4147-A177-3AD203B41FA5}">
                          <a16:colId xmlns:a16="http://schemas.microsoft.com/office/drawing/2014/main" val="42994220"/>
                        </a:ext>
                      </a:extLst>
                    </a:gridCol>
                    <a:gridCol w="2036619">
                      <a:extLst>
                        <a:ext uri="{9D8B030D-6E8A-4147-A177-3AD203B41FA5}">
                          <a16:colId xmlns:a16="http://schemas.microsoft.com/office/drawing/2014/main" val="2594439904"/>
                        </a:ext>
                      </a:extLst>
                    </a:gridCol>
                    <a:gridCol w="1604356">
                      <a:extLst>
                        <a:ext uri="{9D8B030D-6E8A-4147-A177-3AD203B41FA5}">
                          <a16:colId xmlns:a16="http://schemas.microsoft.com/office/drawing/2014/main" val="3251683720"/>
                        </a:ext>
                      </a:extLst>
                    </a:gridCol>
                    <a:gridCol w="1803863">
                      <a:extLst>
                        <a:ext uri="{9D8B030D-6E8A-4147-A177-3AD203B41FA5}">
                          <a16:colId xmlns:a16="http://schemas.microsoft.com/office/drawing/2014/main" val="2573432692"/>
                        </a:ext>
                      </a:extLst>
                    </a:gridCol>
                  </a:tblGrid>
                  <a:tr h="370840">
                    <a:tc>
                      <a:txBody>
                        <a:bodyPr/>
                        <a:lstStyle/>
                        <a:p>
                          <a:pPr algn="ctr"/>
                          <a:r>
                            <a:rPr lang="en-US" b="1" dirty="0">
                              <a:solidFill>
                                <a:schemeClr val="bg1"/>
                              </a:solidFill>
                            </a:rPr>
                            <a:t>Gradient</a:t>
                          </a:r>
                        </a:p>
                        <a:p>
                          <a:pPr algn="ctr"/>
                          <a:r>
                            <a:rPr lang="en-US" b="1" dirty="0">
                              <a:solidFill>
                                <a:schemeClr val="bg1"/>
                              </a:solidFill>
                            </a:rPr>
                            <a:t>(MV/m)</a:t>
                          </a:r>
                          <a:endParaRPr lang="en-IN" b="1" dirty="0">
                            <a:solidFill>
                              <a:schemeClr val="bg1"/>
                            </a:solidFill>
                          </a:endParaRPr>
                        </a:p>
                      </a:txBody>
                      <a:tcPr>
                        <a:solidFill>
                          <a:schemeClr val="accent5"/>
                        </a:solidFill>
                      </a:tcPr>
                    </a:tc>
                    <a:tc>
                      <a:txBody>
                        <a:bodyPr/>
                        <a:lstStyle/>
                        <a:p>
                          <a:pPr algn="ctr"/>
                          <a:r>
                            <a:rPr lang="en-US" b="1" dirty="0">
                              <a:solidFill>
                                <a:schemeClr val="bg1"/>
                              </a:solidFill>
                            </a:rPr>
                            <a:t>Growth rate (</a:t>
                          </a:r>
                          <a14:m>
                            <m:oMath xmlns:m="http://schemas.openxmlformats.org/officeDocument/2006/math">
                              <m:r>
                                <a:rPr lang="en-US" b="1" i="1" smtClean="0">
                                  <a:solidFill>
                                    <a:schemeClr val="bg1"/>
                                  </a:solidFill>
                                  <a:latin typeface="Cambria Math" panose="02040503050406030204" pitchFamily="18" charset="0"/>
                                </a:rPr>
                                <m:t>𝐧</m:t>
                              </m:r>
                              <m:sSup>
                                <m:sSupPr>
                                  <m:ctrlPr>
                                    <a:rPr lang="en-US" b="1" i="1" smtClean="0">
                                      <a:solidFill>
                                        <a:schemeClr val="bg1"/>
                                      </a:solidFill>
                                      <a:latin typeface="Cambria Math" panose="02040503050406030204" pitchFamily="18" charset="0"/>
                                    </a:rPr>
                                  </m:ctrlPr>
                                </m:sSupPr>
                                <m:e>
                                  <m:r>
                                    <a:rPr lang="en-US" b="1" i="1" smtClean="0">
                                      <a:solidFill>
                                        <a:schemeClr val="bg1"/>
                                      </a:solidFill>
                                      <a:latin typeface="Cambria Math" panose="02040503050406030204" pitchFamily="18" charset="0"/>
                                    </a:rPr>
                                    <m:t>𝐬</m:t>
                                  </m:r>
                                </m:e>
                                <m:sup>
                                  <m:r>
                                    <a:rPr lang="en-US" b="1" smtClean="0">
                                      <a:solidFill>
                                        <a:schemeClr val="bg1"/>
                                      </a:solidFill>
                                      <a:latin typeface="Cambria Math" panose="02040503050406030204" pitchFamily="18" charset="0"/>
                                    </a:rPr>
                                    <m:t>−</m:t>
                                  </m:r>
                                  <m:r>
                                    <a:rPr lang="en-US" b="1" smtClean="0">
                                      <a:solidFill>
                                        <a:schemeClr val="bg1"/>
                                      </a:solidFill>
                                      <a:latin typeface="Cambria Math" panose="02040503050406030204" pitchFamily="18" charset="0"/>
                                    </a:rPr>
                                    <m:t>𝟏</m:t>
                                  </m:r>
                                </m:sup>
                              </m:sSup>
                            </m:oMath>
                          </a14:m>
                          <a:r>
                            <a:rPr lang="en-IN" b="1" dirty="0">
                              <a:solidFill>
                                <a:schemeClr val="bg1"/>
                              </a:solidFill>
                            </a:rPr>
                            <a:t>)</a:t>
                          </a:r>
                        </a:p>
                      </a:txBody>
                      <a:tcPr>
                        <a:solidFill>
                          <a:schemeClr val="accent5"/>
                        </a:solidFill>
                      </a:tcPr>
                    </a:tc>
                    <a:tc>
                      <a:txBody>
                        <a:bodyPr/>
                        <a:lstStyle/>
                        <a:p>
                          <a:pPr algn="ctr"/>
                          <a:r>
                            <a:rPr lang="en-IN" b="1" dirty="0" err="1">
                              <a:solidFill>
                                <a:schemeClr val="bg1"/>
                              </a:solidFill>
                            </a:rPr>
                            <a:t>Epk</a:t>
                          </a:r>
                          <a:r>
                            <a:rPr lang="en-IN" b="1" dirty="0">
                              <a:solidFill>
                                <a:schemeClr val="bg1"/>
                              </a:solidFill>
                            </a:rPr>
                            <a:t>/</a:t>
                          </a:r>
                          <a:r>
                            <a:rPr lang="en-IN" b="1" dirty="0" err="1">
                              <a:solidFill>
                                <a:schemeClr val="bg1"/>
                              </a:solidFill>
                            </a:rPr>
                            <a:t>Eacc</a:t>
                          </a:r>
                          <a:endParaRPr lang="en-IN" b="1" dirty="0">
                            <a:solidFill>
                              <a:schemeClr val="bg1"/>
                            </a:solidFill>
                          </a:endParaRPr>
                        </a:p>
                      </a:txBody>
                      <a:tcPr>
                        <a:solidFill>
                          <a:schemeClr val="accent5"/>
                        </a:solidFill>
                      </a:tcPr>
                    </a:tc>
                    <a:tc>
                      <a:txBody>
                        <a:bodyPr/>
                        <a:lstStyle/>
                        <a:p>
                          <a:pPr algn="ctr"/>
                          <a:r>
                            <a:rPr lang="en-IN" b="1" dirty="0" err="1">
                              <a:solidFill>
                                <a:schemeClr val="bg1"/>
                              </a:solidFill>
                            </a:rPr>
                            <a:t>Bpk</a:t>
                          </a:r>
                          <a:r>
                            <a:rPr lang="en-IN" b="1" dirty="0">
                              <a:solidFill>
                                <a:schemeClr val="bg1"/>
                              </a:solidFill>
                            </a:rPr>
                            <a:t>/</a:t>
                          </a:r>
                          <a:r>
                            <a:rPr lang="en-IN" b="1" dirty="0" err="1">
                              <a:solidFill>
                                <a:schemeClr val="bg1"/>
                              </a:solidFill>
                            </a:rPr>
                            <a:t>Eacc</a:t>
                          </a:r>
                          <a:r>
                            <a:rPr lang="en-IN" b="1" dirty="0">
                              <a:solidFill>
                                <a:schemeClr val="bg1"/>
                              </a:solidFill>
                            </a:rPr>
                            <a:t> </a:t>
                          </a:r>
                        </a:p>
                        <a:p>
                          <a:pPr algn="ctr"/>
                          <a:r>
                            <a:rPr lang="en-IN" b="1" dirty="0">
                              <a:solidFill>
                                <a:schemeClr val="bg1"/>
                              </a:solidFill>
                            </a:rPr>
                            <a:t>(</a:t>
                          </a:r>
                          <a:r>
                            <a:rPr lang="en-IN" b="1" dirty="0" err="1">
                              <a:solidFill>
                                <a:schemeClr val="bg1"/>
                              </a:solidFill>
                            </a:rPr>
                            <a:t>mT</a:t>
                          </a:r>
                          <a:r>
                            <a:rPr lang="en-IN" b="1" dirty="0">
                              <a:solidFill>
                                <a:schemeClr val="bg1"/>
                              </a:solidFill>
                            </a:rPr>
                            <a:t>/(MV/m))</a:t>
                          </a:r>
                        </a:p>
                      </a:txBody>
                      <a:tcPr>
                        <a:solidFill>
                          <a:schemeClr val="accent5"/>
                        </a:solidFill>
                      </a:tcPr>
                    </a:tc>
                    <a:extLst>
                      <a:ext uri="{0D108BD9-81ED-4DB2-BD59-A6C34878D82A}">
                        <a16:rowId xmlns:a16="http://schemas.microsoft.com/office/drawing/2014/main" val="2292387288"/>
                      </a:ext>
                    </a:extLst>
                  </a:tr>
                  <a:tr h="0">
                    <a:tc>
                      <a:txBody>
                        <a:bodyPr/>
                        <a:lstStyle/>
                        <a:p>
                          <a:pPr algn="ctr"/>
                          <a:r>
                            <a:rPr lang="en-IN" dirty="0"/>
                            <a:t>1</a:t>
                          </a:r>
                        </a:p>
                      </a:txBody>
                      <a:tcPr/>
                    </a:tc>
                    <a:tc>
                      <a:txBody>
                        <a:bodyPr/>
                        <a:lstStyle/>
                        <a:p>
                          <a:pPr algn="ctr"/>
                          <a:r>
                            <a:rPr lang="en-IN" dirty="0"/>
                            <a:t>0.004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3.35</a:t>
                          </a:r>
                          <a:endParaRPr lang="en-IN" dirty="0"/>
                        </a:p>
                      </a:txBody>
                      <a:tcPr/>
                    </a:tc>
                    <a:tc>
                      <a:txBody>
                        <a:bodyPr/>
                        <a:lstStyle/>
                        <a:p>
                          <a:pPr algn="ctr"/>
                          <a:r>
                            <a:rPr lang="en-IN" dirty="0"/>
                            <a:t>5.98</a:t>
                          </a:r>
                        </a:p>
                      </a:txBody>
                      <a:tcPr/>
                    </a:tc>
                    <a:extLst>
                      <a:ext uri="{0D108BD9-81ED-4DB2-BD59-A6C34878D82A}">
                        <a16:rowId xmlns:a16="http://schemas.microsoft.com/office/drawing/2014/main" val="540065729"/>
                      </a:ext>
                    </a:extLst>
                  </a:tr>
                  <a:tr h="274320">
                    <a:tc>
                      <a:txBody>
                        <a:bodyPr/>
                        <a:lstStyle/>
                        <a:p>
                          <a:pPr algn="ctr"/>
                          <a:r>
                            <a:rPr lang="en-IN" dirty="0"/>
                            <a:t>1.5</a:t>
                          </a:r>
                        </a:p>
                      </a:txBody>
                      <a:tcPr/>
                    </a:tc>
                    <a:tc>
                      <a:txBody>
                        <a:bodyPr/>
                        <a:lstStyle/>
                        <a:p>
                          <a:pPr algn="ctr"/>
                          <a:r>
                            <a:rPr lang="en-IN" dirty="0"/>
                            <a:t>1.011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3.38</a:t>
                          </a:r>
                          <a:endParaRPr lang="en-IN" dirty="0"/>
                        </a:p>
                      </a:txBody>
                      <a:tcPr/>
                    </a:tc>
                    <a:tc>
                      <a:txBody>
                        <a:bodyPr/>
                        <a:lstStyle/>
                        <a:p>
                          <a:pPr algn="ctr"/>
                          <a:r>
                            <a:rPr lang="en-IN" dirty="0"/>
                            <a:t>5.958</a:t>
                          </a:r>
                        </a:p>
                      </a:txBody>
                      <a:tcPr/>
                    </a:tc>
                    <a:extLst>
                      <a:ext uri="{0D108BD9-81ED-4DB2-BD59-A6C34878D82A}">
                        <a16:rowId xmlns:a16="http://schemas.microsoft.com/office/drawing/2014/main" val="2092182044"/>
                      </a:ext>
                    </a:extLst>
                  </a:tr>
                  <a:tr h="182880">
                    <a:tc>
                      <a:txBody>
                        <a:bodyPr/>
                        <a:lstStyle/>
                        <a:p>
                          <a:pPr algn="ctr"/>
                          <a:r>
                            <a:rPr lang="en-IN" dirty="0"/>
                            <a:t>2</a:t>
                          </a:r>
                        </a:p>
                      </a:txBody>
                      <a:tcPr/>
                    </a:tc>
                    <a:tc>
                      <a:txBody>
                        <a:bodyPr/>
                        <a:lstStyle/>
                        <a:p>
                          <a:pPr algn="ctr"/>
                          <a:r>
                            <a:rPr lang="en-IN" dirty="0"/>
                            <a:t>0.005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3.385</a:t>
                          </a:r>
                          <a:endParaRPr lang="en-IN" dirty="0"/>
                        </a:p>
                      </a:txBody>
                      <a:tcPr/>
                    </a:tc>
                    <a:tc>
                      <a:txBody>
                        <a:bodyPr/>
                        <a:lstStyle/>
                        <a:p>
                          <a:pPr algn="ctr"/>
                          <a:r>
                            <a:rPr lang="en-IN" dirty="0"/>
                            <a:t>5.98</a:t>
                          </a:r>
                        </a:p>
                      </a:txBody>
                      <a:tcPr/>
                    </a:tc>
                    <a:extLst>
                      <a:ext uri="{0D108BD9-81ED-4DB2-BD59-A6C34878D82A}">
                        <a16:rowId xmlns:a16="http://schemas.microsoft.com/office/drawing/2014/main" val="2059099394"/>
                      </a:ext>
                    </a:extLst>
                  </a:tr>
                  <a:tr h="182880">
                    <a:tc>
                      <a:txBody>
                        <a:bodyPr/>
                        <a:lstStyle/>
                        <a:p>
                          <a:pPr algn="ctr"/>
                          <a:r>
                            <a:rPr lang="en-IN" dirty="0"/>
                            <a:t>2.5</a:t>
                          </a:r>
                        </a:p>
                      </a:txBody>
                      <a:tcPr/>
                    </a:tc>
                    <a:tc>
                      <a:txBody>
                        <a:bodyPr/>
                        <a:lstStyle/>
                        <a:p>
                          <a:pPr algn="ctr"/>
                          <a:r>
                            <a:rPr lang="en-IN" dirty="0"/>
                            <a:t>0.0006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3.38</a:t>
                          </a:r>
                          <a:endParaRPr lang="en-IN" dirty="0"/>
                        </a:p>
                      </a:txBody>
                      <a:tcPr/>
                    </a:tc>
                    <a:tc>
                      <a:txBody>
                        <a:bodyPr/>
                        <a:lstStyle/>
                        <a:p>
                          <a:pPr algn="ctr"/>
                          <a:r>
                            <a:rPr lang="en-IN" dirty="0"/>
                            <a:t>5.992</a:t>
                          </a:r>
                        </a:p>
                      </a:txBody>
                      <a:tcPr/>
                    </a:tc>
                    <a:extLst>
                      <a:ext uri="{0D108BD9-81ED-4DB2-BD59-A6C34878D82A}">
                        <a16:rowId xmlns:a16="http://schemas.microsoft.com/office/drawing/2014/main" val="3847575634"/>
                      </a:ext>
                    </a:extLst>
                  </a:tr>
                  <a:tr h="182880">
                    <a:tc>
                      <a:txBody>
                        <a:bodyPr/>
                        <a:lstStyle/>
                        <a:p>
                          <a:pPr algn="ctr"/>
                          <a:r>
                            <a:rPr lang="en-IN" dirty="0"/>
                            <a:t>3</a:t>
                          </a:r>
                        </a:p>
                      </a:txBody>
                      <a:tcPr/>
                    </a:tc>
                    <a:tc>
                      <a:txBody>
                        <a:bodyPr/>
                        <a:lstStyle/>
                        <a:p>
                          <a:pPr algn="ctr"/>
                          <a:r>
                            <a:rPr lang="en-IN" dirty="0"/>
                            <a:t>0.008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3.39</a:t>
                          </a:r>
                          <a:endParaRPr lang="en-IN" dirty="0"/>
                        </a:p>
                      </a:txBody>
                      <a:tcPr/>
                    </a:tc>
                    <a:tc>
                      <a:txBody>
                        <a:bodyPr/>
                        <a:lstStyle/>
                        <a:p>
                          <a:pPr algn="ctr"/>
                          <a:r>
                            <a:rPr lang="en-IN" dirty="0"/>
                            <a:t>6.08</a:t>
                          </a:r>
                        </a:p>
                      </a:txBody>
                      <a:tcPr/>
                    </a:tc>
                    <a:extLst>
                      <a:ext uri="{0D108BD9-81ED-4DB2-BD59-A6C34878D82A}">
                        <a16:rowId xmlns:a16="http://schemas.microsoft.com/office/drawing/2014/main" val="794340568"/>
                      </a:ext>
                    </a:extLst>
                  </a:tr>
                  <a:tr h="0">
                    <a:tc>
                      <a:txBody>
                        <a:bodyPr/>
                        <a:lstStyle/>
                        <a:p>
                          <a:pPr algn="ctr"/>
                          <a:r>
                            <a:rPr lang="en-US" dirty="0"/>
                            <a:t>4.8</a:t>
                          </a:r>
                          <a:endParaRPr lang="en-IN" dirty="0"/>
                        </a:p>
                      </a:txBody>
                      <a:tcPr/>
                    </a:tc>
                    <a:tc>
                      <a:txBody>
                        <a:bodyPr/>
                        <a:lstStyle/>
                        <a:p>
                          <a:pPr algn="ctr"/>
                          <a:r>
                            <a:rPr lang="en-US" dirty="0"/>
                            <a:t>0.042</a:t>
                          </a:r>
                          <a:endParaRPr lang="en-IN" dirty="0"/>
                        </a:p>
                      </a:txBody>
                      <a:tcPr/>
                    </a:tc>
                    <a:tc>
                      <a:txBody>
                        <a:bodyPr/>
                        <a:lstStyle/>
                        <a:p>
                          <a:pPr algn="ctr"/>
                          <a:r>
                            <a:rPr lang="en-IN" sz="1800" kern="1200" dirty="0">
                              <a:solidFill>
                                <a:schemeClr val="tx1"/>
                              </a:solidFill>
                              <a:effectLst/>
                              <a:latin typeface="+mn-lt"/>
                              <a:ea typeface="+mn-ea"/>
                              <a:cs typeface="+mn-cs"/>
                            </a:rPr>
                            <a:t>3.42</a:t>
                          </a:r>
                          <a:endParaRPr lang="en-IN" dirty="0"/>
                        </a:p>
                      </a:txBody>
                      <a:tcPr/>
                    </a:tc>
                    <a:tc>
                      <a:txBody>
                        <a:bodyPr/>
                        <a:lstStyle/>
                        <a:p>
                          <a:pPr algn="ctr"/>
                          <a:r>
                            <a:rPr lang="en-IN" sz="1800" kern="1200" dirty="0">
                              <a:solidFill>
                                <a:schemeClr val="tx1"/>
                              </a:solidFill>
                              <a:effectLst/>
                              <a:latin typeface="+mn-lt"/>
                              <a:ea typeface="+mn-ea"/>
                              <a:cs typeface="+mn-cs"/>
                            </a:rPr>
                            <a:t>6.01</a:t>
                          </a:r>
                          <a:endParaRPr lang="en-IN" dirty="0"/>
                        </a:p>
                      </a:txBody>
                      <a:tcPr/>
                    </a:tc>
                    <a:extLst>
                      <a:ext uri="{0D108BD9-81ED-4DB2-BD59-A6C34878D82A}">
                        <a16:rowId xmlns:a16="http://schemas.microsoft.com/office/drawing/2014/main" val="3310858327"/>
                      </a:ext>
                    </a:extLst>
                  </a:tr>
                  <a:tr h="0">
                    <a:tc>
                      <a:txBody>
                        <a:bodyPr/>
                        <a:lstStyle/>
                        <a:p>
                          <a:pPr algn="ctr"/>
                          <a:r>
                            <a:rPr lang="en-US" dirty="0"/>
                            <a:t>6</a:t>
                          </a:r>
                          <a:endParaRPr lang="en-IN" dirty="0"/>
                        </a:p>
                      </a:txBody>
                      <a:tcPr/>
                    </a:tc>
                    <a:tc>
                      <a:txBody>
                        <a:bodyPr/>
                        <a:lstStyle/>
                        <a:p>
                          <a:pPr algn="ctr"/>
                          <a:r>
                            <a:rPr lang="en-US" dirty="0"/>
                            <a:t>0.023</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3.42</a:t>
                          </a:r>
                          <a:endParaRPr lang="en-IN" dirty="0"/>
                        </a:p>
                      </a:txBody>
                      <a:tcPr/>
                    </a:tc>
                    <a:tc>
                      <a:txBody>
                        <a:bodyPr/>
                        <a:lstStyle/>
                        <a:p>
                          <a:pPr algn="ctr"/>
                          <a:r>
                            <a:rPr lang="en-IN" dirty="0"/>
                            <a:t>6.05</a:t>
                          </a:r>
                        </a:p>
                      </a:txBody>
                      <a:tcPr/>
                    </a:tc>
                    <a:extLst>
                      <a:ext uri="{0D108BD9-81ED-4DB2-BD59-A6C34878D82A}">
                        <a16:rowId xmlns:a16="http://schemas.microsoft.com/office/drawing/2014/main" val="294341479"/>
                      </a:ext>
                    </a:extLst>
                  </a:tr>
                  <a:tr h="0">
                    <a:tc>
                      <a:txBody>
                        <a:bodyPr/>
                        <a:lstStyle/>
                        <a:p>
                          <a:pPr algn="ctr"/>
                          <a:r>
                            <a:rPr lang="en-US" dirty="0"/>
                            <a:t>7</a:t>
                          </a:r>
                          <a:endParaRPr lang="en-IN" dirty="0"/>
                        </a:p>
                      </a:txBody>
                      <a:tcPr/>
                    </a:tc>
                    <a:tc>
                      <a:txBody>
                        <a:bodyPr/>
                        <a:lstStyle/>
                        <a:p>
                          <a:pPr algn="ctr"/>
                          <a:r>
                            <a:rPr lang="en-US" dirty="0"/>
                            <a:t>0.017</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3.42</a:t>
                          </a:r>
                          <a:endParaRPr lang="en-IN" dirty="0"/>
                        </a:p>
                      </a:txBody>
                      <a:tcPr/>
                    </a:tc>
                    <a:tc>
                      <a:txBody>
                        <a:bodyPr/>
                        <a:lstStyle/>
                        <a:p>
                          <a:pPr algn="ctr"/>
                          <a:r>
                            <a:rPr lang="en-IN" dirty="0"/>
                            <a:t>6.12</a:t>
                          </a:r>
                        </a:p>
                      </a:txBody>
                      <a:tcPr/>
                    </a:tc>
                    <a:extLst>
                      <a:ext uri="{0D108BD9-81ED-4DB2-BD59-A6C34878D82A}">
                        <a16:rowId xmlns:a16="http://schemas.microsoft.com/office/drawing/2014/main" val="3707120489"/>
                      </a:ext>
                    </a:extLst>
                  </a:tr>
                  <a:tr h="0">
                    <a:tc>
                      <a:txBody>
                        <a:bodyPr/>
                        <a:lstStyle/>
                        <a:p>
                          <a:pPr algn="ctr"/>
                          <a:r>
                            <a:rPr lang="en-US" dirty="0"/>
                            <a:t>8</a:t>
                          </a:r>
                          <a:endParaRPr lang="en-IN" dirty="0"/>
                        </a:p>
                      </a:txBody>
                      <a:tcPr/>
                    </a:tc>
                    <a:tc>
                      <a:txBody>
                        <a:bodyPr/>
                        <a:lstStyle/>
                        <a:p>
                          <a:pPr algn="ctr"/>
                          <a:r>
                            <a:rPr lang="en-US" dirty="0"/>
                            <a:t>0.00532</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3.428</a:t>
                          </a:r>
                          <a:endParaRPr lang="en-IN" dirty="0"/>
                        </a:p>
                      </a:txBody>
                      <a:tcPr/>
                    </a:tc>
                    <a:tc>
                      <a:txBody>
                        <a:bodyPr/>
                        <a:lstStyle/>
                        <a:p>
                          <a:pPr algn="ctr"/>
                          <a:r>
                            <a:rPr lang="en-IN" dirty="0"/>
                            <a:t>6.05</a:t>
                          </a:r>
                        </a:p>
                      </a:txBody>
                      <a:tcPr/>
                    </a:tc>
                    <a:extLst>
                      <a:ext uri="{0D108BD9-81ED-4DB2-BD59-A6C34878D82A}">
                        <a16:rowId xmlns:a16="http://schemas.microsoft.com/office/drawing/2014/main" val="454787024"/>
                      </a:ext>
                    </a:extLst>
                  </a:tr>
                  <a:tr h="0">
                    <a:tc>
                      <a:txBody>
                        <a:bodyPr/>
                        <a:lstStyle/>
                        <a:p>
                          <a:pPr algn="ctr"/>
                          <a:r>
                            <a:rPr lang="en-US" dirty="0"/>
                            <a:t>10</a:t>
                          </a:r>
                          <a:endParaRPr lang="en-IN" dirty="0"/>
                        </a:p>
                      </a:txBody>
                      <a:tcPr/>
                    </a:tc>
                    <a:tc>
                      <a:txBody>
                        <a:bodyPr/>
                        <a:lstStyle/>
                        <a:p>
                          <a:pPr algn="ctr"/>
                          <a:r>
                            <a:rPr lang="en-US" dirty="0"/>
                            <a:t>0.0188</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3.43</a:t>
                          </a:r>
                          <a:endParaRPr lang="en-IN" dirty="0"/>
                        </a:p>
                      </a:txBody>
                      <a:tcPr/>
                    </a:tc>
                    <a:tc>
                      <a:txBody>
                        <a:bodyPr/>
                        <a:lstStyle/>
                        <a:p>
                          <a:pPr algn="ctr"/>
                          <a:r>
                            <a:rPr lang="en-IN" dirty="0"/>
                            <a:t>6.08</a:t>
                          </a:r>
                        </a:p>
                      </a:txBody>
                      <a:tcPr/>
                    </a:tc>
                    <a:extLst>
                      <a:ext uri="{0D108BD9-81ED-4DB2-BD59-A6C34878D82A}">
                        <a16:rowId xmlns:a16="http://schemas.microsoft.com/office/drawing/2014/main" val="791761205"/>
                      </a:ext>
                    </a:extLst>
                  </a:tr>
                  <a:tr h="0">
                    <a:tc>
                      <a:txBody>
                        <a:bodyPr/>
                        <a:lstStyle/>
                        <a:p>
                          <a:pPr algn="ctr"/>
                          <a:r>
                            <a:rPr lang="en-US" dirty="0"/>
                            <a:t>11</a:t>
                          </a:r>
                          <a:endParaRPr lang="en-IN" dirty="0"/>
                        </a:p>
                      </a:txBody>
                      <a:tcPr/>
                    </a:tc>
                    <a:tc>
                      <a:txBody>
                        <a:bodyPr/>
                        <a:lstStyle/>
                        <a:p>
                          <a:pPr algn="ctr"/>
                          <a:r>
                            <a:rPr lang="en-US" dirty="0"/>
                            <a:t>0.0092</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3.43</a:t>
                          </a:r>
                          <a:endParaRPr lang="en-IN" dirty="0"/>
                        </a:p>
                      </a:txBody>
                      <a:tcPr/>
                    </a:tc>
                    <a:tc>
                      <a:txBody>
                        <a:bodyPr/>
                        <a:lstStyle/>
                        <a:p>
                          <a:pPr algn="ctr"/>
                          <a:r>
                            <a:rPr lang="en-IN" dirty="0"/>
                            <a:t>6.13</a:t>
                          </a:r>
                        </a:p>
                      </a:txBody>
                      <a:tcPr/>
                    </a:tc>
                    <a:extLst>
                      <a:ext uri="{0D108BD9-81ED-4DB2-BD59-A6C34878D82A}">
                        <a16:rowId xmlns:a16="http://schemas.microsoft.com/office/drawing/2014/main" val="3000493286"/>
                      </a:ext>
                    </a:extLst>
                  </a:tr>
                  <a:tr h="0">
                    <a:tc>
                      <a:txBody>
                        <a:bodyPr/>
                        <a:lstStyle/>
                        <a:p>
                          <a:pPr algn="ctr"/>
                          <a:r>
                            <a:rPr lang="en-US" dirty="0"/>
                            <a:t>12</a:t>
                          </a:r>
                          <a:endParaRPr lang="en-IN" dirty="0"/>
                        </a:p>
                      </a:txBody>
                      <a:tcPr/>
                    </a:tc>
                    <a:tc>
                      <a:txBody>
                        <a:bodyPr/>
                        <a:lstStyle/>
                        <a:p>
                          <a:pPr algn="ctr"/>
                          <a:r>
                            <a:rPr lang="en-US" dirty="0"/>
                            <a:t>0.015</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3.43</a:t>
                          </a:r>
                          <a:endParaRPr lang="en-IN" dirty="0"/>
                        </a:p>
                      </a:txBody>
                      <a:tcPr/>
                    </a:tc>
                    <a:tc>
                      <a:txBody>
                        <a:bodyPr/>
                        <a:lstStyle/>
                        <a:p>
                          <a:pPr algn="ctr"/>
                          <a:r>
                            <a:rPr lang="en-IN" dirty="0"/>
                            <a:t>6.13</a:t>
                          </a:r>
                        </a:p>
                      </a:txBody>
                      <a:tcPr/>
                    </a:tc>
                    <a:extLst>
                      <a:ext uri="{0D108BD9-81ED-4DB2-BD59-A6C34878D82A}">
                        <a16:rowId xmlns:a16="http://schemas.microsoft.com/office/drawing/2014/main" val="3271010560"/>
                      </a:ext>
                    </a:extLst>
                  </a:tr>
                </a:tbl>
              </a:graphicData>
            </a:graphic>
          </p:graphicFrame>
        </mc:Choice>
        <mc:Fallback>
          <p:graphicFrame>
            <p:nvGraphicFramePr>
              <p:cNvPr id="15" name="Table 14"/>
              <p:cNvGraphicFramePr>
                <a:graphicFrameLocks noGrp="1"/>
              </p:cNvGraphicFramePr>
              <p:nvPr>
                <p:extLst>
                  <p:ext uri="{D42A27DB-BD31-4B8C-83A1-F6EECF244321}">
                    <p14:modId xmlns:p14="http://schemas.microsoft.com/office/powerpoint/2010/main" val="247992443"/>
                  </p:ext>
                </p:extLst>
              </p:nvPr>
            </p:nvGraphicFramePr>
            <p:xfrm>
              <a:off x="524046" y="1705784"/>
              <a:ext cx="7439548" cy="5035360"/>
            </p:xfrm>
            <a:graphic>
              <a:graphicData uri="http://schemas.openxmlformats.org/drawingml/2006/table">
                <a:tbl>
                  <a:tblPr firstRow="1" bandRow="1">
                    <a:tableStyleId>{5940675A-B579-460E-94D1-54222C63F5DA}</a:tableStyleId>
                  </a:tblPr>
                  <a:tblGrid>
                    <a:gridCol w="1994710">
                      <a:extLst>
                        <a:ext uri="{9D8B030D-6E8A-4147-A177-3AD203B41FA5}">
                          <a16:colId xmlns:a16="http://schemas.microsoft.com/office/drawing/2014/main" val="42994220"/>
                        </a:ext>
                      </a:extLst>
                    </a:gridCol>
                    <a:gridCol w="2036619">
                      <a:extLst>
                        <a:ext uri="{9D8B030D-6E8A-4147-A177-3AD203B41FA5}">
                          <a16:colId xmlns:a16="http://schemas.microsoft.com/office/drawing/2014/main" val="2594439904"/>
                        </a:ext>
                      </a:extLst>
                    </a:gridCol>
                    <a:gridCol w="1604356">
                      <a:extLst>
                        <a:ext uri="{9D8B030D-6E8A-4147-A177-3AD203B41FA5}">
                          <a16:colId xmlns:a16="http://schemas.microsoft.com/office/drawing/2014/main" val="3251683720"/>
                        </a:ext>
                      </a:extLst>
                    </a:gridCol>
                    <a:gridCol w="1803863">
                      <a:extLst>
                        <a:ext uri="{9D8B030D-6E8A-4147-A177-3AD203B41FA5}">
                          <a16:colId xmlns:a16="http://schemas.microsoft.com/office/drawing/2014/main" val="2573432692"/>
                        </a:ext>
                      </a:extLst>
                    </a:gridCol>
                  </a:tblGrid>
                  <a:tr h="646240">
                    <a:tc>
                      <a:txBody>
                        <a:bodyPr/>
                        <a:lstStyle/>
                        <a:p>
                          <a:pPr algn="ctr"/>
                          <a:r>
                            <a:rPr lang="en-US" b="1" dirty="0">
                              <a:solidFill>
                                <a:schemeClr val="bg1"/>
                              </a:solidFill>
                            </a:rPr>
                            <a:t>Gradient</a:t>
                          </a:r>
                        </a:p>
                        <a:p>
                          <a:pPr algn="ctr"/>
                          <a:r>
                            <a:rPr lang="en-US" b="1" dirty="0">
                              <a:solidFill>
                                <a:schemeClr val="bg1"/>
                              </a:solidFill>
                            </a:rPr>
                            <a:t>(MV/m)</a:t>
                          </a:r>
                          <a:endParaRPr lang="en-IN" b="1" dirty="0">
                            <a:solidFill>
                              <a:schemeClr val="bg1"/>
                            </a:solidFill>
                          </a:endParaRPr>
                        </a:p>
                      </a:txBody>
                      <a:tcPr>
                        <a:solidFill>
                          <a:schemeClr val="accent5"/>
                        </a:solidFill>
                      </a:tcPr>
                    </a:tc>
                    <a:tc>
                      <a:txBody>
                        <a:bodyPr/>
                        <a:lstStyle/>
                        <a:p>
                          <a:endParaRPr lang="en-US"/>
                        </a:p>
                      </a:txBody>
                      <a:tcPr>
                        <a:blipFill>
                          <a:blip r:embed="rId2"/>
                          <a:stretch>
                            <a:fillRect l="-98503" t="-4717" r="-168263" b="-695283"/>
                          </a:stretch>
                        </a:blipFill>
                      </a:tcPr>
                    </a:tc>
                    <a:tc>
                      <a:txBody>
                        <a:bodyPr/>
                        <a:lstStyle/>
                        <a:p>
                          <a:pPr algn="ctr"/>
                          <a:r>
                            <a:rPr lang="en-IN" b="1" dirty="0" err="1">
                              <a:solidFill>
                                <a:schemeClr val="bg1"/>
                              </a:solidFill>
                            </a:rPr>
                            <a:t>Epk</a:t>
                          </a:r>
                          <a:r>
                            <a:rPr lang="en-IN" b="1" dirty="0">
                              <a:solidFill>
                                <a:schemeClr val="bg1"/>
                              </a:solidFill>
                            </a:rPr>
                            <a:t>/</a:t>
                          </a:r>
                          <a:r>
                            <a:rPr lang="en-IN" b="1" dirty="0" err="1">
                              <a:solidFill>
                                <a:schemeClr val="bg1"/>
                              </a:solidFill>
                            </a:rPr>
                            <a:t>Eacc</a:t>
                          </a:r>
                          <a:endParaRPr lang="en-IN" b="1" dirty="0">
                            <a:solidFill>
                              <a:schemeClr val="bg1"/>
                            </a:solidFill>
                          </a:endParaRPr>
                        </a:p>
                      </a:txBody>
                      <a:tcPr>
                        <a:solidFill>
                          <a:schemeClr val="accent5"/>
                        </a:solidFill>
                      </a:tcPr>
                    </a:tc>
                    <a:tc>
                      <a:txBody>
                        <a:bodyPr/>
                        <a:lstStyle/>
                        <a:p>
                          <a:pPr algn="ctr"/>
                          <a:r>
                            <a:rPr lang="en-IN" b="1" dirty="0" err="1">
                              <a:solidFill>
                                <a:schemeClr val="bg1"/>
                              </a:solidFill>
                            </a:rPr>
                            <a:t>Bpk</a:t>
                          </a:r>
                          <a:r>
                            <a:rPr lang="en-IN" b="1" dirty="0">
                              <a:solidFill>
                                <a:schemeClr val="bg1"/>
                              </a:solidFill>
                            </a:rPr>
                            <a:t>/</a:t>
                          </a:r>
                          <a:r>
                            <a:rPr lang="en-IN" b="1" dirty="0" err="1">
                              <a:solidFill>
                                <a:schemeClr val="bg1"/>
                              </a:solidFill>
                            </a:rPr>
                            <a:t>Eacc</a:t>
                          </a:r>
                          <a:r>
                            <a:rPr lang="en-IN" b="1" dirty="0">
                              <a:solidFill>
                                <a:schemeClr val="bg1"/>
                              </a:solidFill>
                            </a:rPr>
                            <a:t> </a:t>
                          </a:r>
                        </a:p>
                        <a:p>
                          <a:pPr algn="ctr"/>
                          <a:r>
                            <a:rPr lang="en-IN" b="1" dirty="0">
                              <a:solidFill>
                                <a:schemeClr val="bg1"/>
                              </a:solidFill>
                            </a:rPr>
                            <a:t>(</a:t>
                          </a:r>
                          <a:r>
                            <a:rPr lang="en-IN" b="1" dirty="0" err="1">
                              <a:solidFill>
                                <a:schemeClr val="bg1"/>
                              </a:solidFill>
                            </a:rPr>
                            <a:t>mT</a:t>
                          </a:r>
                          <a:r>
                            <a:rPr lang="en-IN" b="1" dirty="0">
                              <a:solidFill>
                                <a:schemeClr val="bg1"/>
                              </a:solidFill>
                            </a:rPr>
                            <a:t>/(MV/m))</a:t>
                          </a:r>
                        </a:p>
                      </a:txBody>
                      <a:tcPr>
                        <a:solidFill>
                          <a:schemeClr val="accent5"/>
                        </a:solidFill>
                      </a:tcPr>
                    </a:tc>
                    <a:extLst>
                      <a:ext uri="{0D108BD9-81ED-4DB2-BD59-A6C34878D82A}">
                        <a16:rowId xmlns:a16="http://schemas.microsoft.com/office/drawing/2014/main" val="2292387288"/>
                      </a:ext>
                    </a:extLst>
                  </a:tr>
                  <a:tr h="365760">
                    <a:tc>
                      <a:txBody>
                        <a:bodyPr/>
                        <a:lstStyle/>
                        <a:p>
                          <a:pPr algn="ctr"/>
                          <a:r>
                            <a:rPr lang="en-IN" dirty="0"/>
                            <a:t>1</a:t>
                          </a:r>
                        </a:p>
                      </a:txBody>
                      <a:tcPr/>
                    </a:tc>
                    <a:tc>
                      <a:txBody>
                        <a:bodyPr/>
                        <a:lstStyle/>
                        <a:p>
                          <a:pPr algn="ctr"/>
                          <a:r>
                            <a:rPr lang="en-IN" dirty="0"/>
                            <a:t>0.004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3.35</a:t>
                          </a:r>
                          <a:endParaRPr lang="en-IN" dirty="0"/>
                        </a:p>
                      </a:txBody>
                      <a:tcPr/>
                    </a:tc>
                    <a:tc>
                      <a:txBody>
                        <a:bodyPr/>
                        <a:lstStyle/>
                        <a:p>
                          <a:pPr algn="ctr"/>
                          <a:r>
                            <a:rPr lang="en-IN" dirty="0"/>
                            <a:t>5.98</a:t>
                          </a:r>
                        </a:p>
                      </a:txBody>
                      <a:tcPr/>
                    </a:tc>
                    <a:extLst>
                      <a:ext uri="{0D108BD9-81ED-4DB2-BD59-A6C34878D82A}">
                        <a16:rowId xmlns:a16="http://schemas.microsoft.com/office/drawing/2014/main" val="540065729"/>
                      </a:ext>
                    </a:extLst>
                  </a:tr>
                  <a:tr h="365760">
                    <a:tc>
                      <a:txBody>
                        <a:bodyPr/>
                        <a:lstStyle/>
                        <a:p>
                          <a:pPr algn="ctr"/>
                          <a:r>
                            <a:rPr lang="en-IN" dirty="0"/>
                            <a:t>1.5</a:t>
                          </a:r>
                        </a:p>
                      </a:txBody>
                      <a:tcPr/>
                    </a:tc>
                    <a:tc>
                      <a:txBody>
                        <a:bodyPr/>
                        <a:lstStyle/>
                        <a:p>
                          <a:pPr algn="ctr"/>
                          <a:r>
                            <a:rPr lang="en-IN" dirty="0"/>
                            <a:t>1.011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3.38</a:t>
                          </a:r>
                          <a:endParaRPr lang="en-IN" dirty="0"/>
                        </a:p>
                      </a:txBody>
                      <a:tcPr/>
                    </a:tc>
                    <a:tc>
                      <a:txBody>
                        <a:bodyPr/>
                        <a:lstStyle/>
                        <a:p>
                          <a:pPr algn="ctr"/>
                          <a:r>
                            <a:rPr lang="en-IN" dirty="0"/>
                            <a:t>5.958</a:t>
                          </a:r>
                        </a:p>
                      </a:txBody>
                      <a:tcPr/>
                    </a:tc>
                    <a:extLst>
                      <a:ext uri="{0D108BD9-81ED-4DB2-BD59-A6C34878D82A}">
                        <a16:rowId xmlns:a16="http://schemas.microsoft.com/office/drawing/2014/main" val="2092182044"/>
                      </a:ext>
                    </a:extLst>
                  </a:tr>
                  <a:tr h="365760">
                    <a:tc>
                      <a:txBody>
                        <a:bodyPr/>
                        <a:lstStyle/>
                        <a:p>
                          <a:pPr algn="ctr"/>
                          <a:r>
                            <a:rPr lang="en-IN" dirty="0"/>
                            <a:t>2</a:t>
                          </a:r>
                        </a:p>
                      </a:txBody>
                      <a:tcPr/>
                    </a:tc>
                    <a:tc>
                      <a:txBody>
                        <a:bodyPr/>
                        <a:lstStyle/>
                        <a:p>
                          <a:pPr algn="ctr"/>
                          <a:r>
                            <a:rPr lang="en-IN" dirty="0"/>
                            <a:t>0.005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3.385</a:t>
                          </a:r>
                          <a:endParaRPr lang="en-IN" dirty="0"/>
                        </a:p>
                      </a:txBody>
                      <a:tcPr/>
                    </a:tc>
                    <a:tc>
                      <a:txBody>
                        <a:bodyPr/>
                        <a:lstStyle/>
                        <a:p>
                          <a:pPr algn="ctr"/>
                          <a:r>
                            <a:rPr lang="en-IN" dirty="0"/>
                            <a:t>5.98</a:t>
                          </a:r>
                        </a:p>
                      </a:txBody>
                      <a:tcPr/>
                    </a:tc>
                    <a:extLst>
                      <a:ext uri="{0D108BD9-81ED-4DB2-BD59-A6C34878D82A}">
                        <a16:rowId xmlns:a16="http://schemas.microsoft.com/office/drawing/2014/main" val="2059099394"/>
                      </a:ext>
                    </a:extLst>
                  </a:tr>
                  <a:tr h="365760">
                    <a:tc>
                      <a:txBody>
                        <a:bodyPr/>
                        <a:lstStyle/>
                        <a:p>
                          <a:pPr algn="ctr"/>
                          <a:r>
                            <a:rPr lang="en-IN" dirty="0"/>
                            <a:t>2.5</a:t>
                          </a:r>
                        </a:p>
                      </a:txBody>
                      <a:tcPr/>
                    </a:tc>
                    <a:tc>
                      <a:txBody>
                        <a:bodyPr/>
                        <a:lstStyle/>
                        <a:p>
                          <a:pPr algn="ctr"/>
                          <a:r>
                            <a:rPr lang="en-IN" dirty="0"/>
                            <a:t>0.0006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3.38</a:t>
                          </a:r>
                          <a:endParaRPr lang="en-IN" dirty="0"/>
                        </a:p>
                      </a:txBody>
                      <a:tcPr/>
                    </a:tc>
                    <a:tc>
                      <a:txBody>
                        <a:bodyPr/>
                        <a:lstStyle/>
                        <a:p>
                          <a:pPr algn="ctr"/>
                          <a:r>
                            <a:rPr lang="en-IN" dirty="0"/>
                            <a:t>5.992</a:t>
                          </a:r>
                        </a:p>
                      </a:txBody>
                      <a:tcPr/>
                    </a:tc>
                    <a:extLst>
                      <a:ext uri="{0D108BD9-81ED-4DB2-BD59-A6C34878D82A}">
                        <a16:rowId xmlns:a16="http://schemas.microsoft.com/office/drawing/2014/main" val="3847575634"/>
                      </a:ext>
                    </a:extLst>
                  </a:tr>
                  <a:tr h="365760">
                    <a:tc>
                      <a:txBody>
                        <a:bodyPr/>
                        <a:lstStyle/>
                        <a:p>
                          <a:pPr algn="ctr"/>
                          <a:r>
                            <a:rPr lang="en-IN" dirty="0"/>
                            <a:t>3</a:t>
                          </a:r>
                        </a:p>
                      </a:txBody>
                      <a:tcPr/>
                    </a:tc>
                    <a:tc>
                      <a:txBody>
                        <a:bodyPr/>
                        <a:lstStyle/>
                        <a:p>
                          <a:pPr algn="ctr"/>
                          <a:r>
                            <a:rPr lang="en-IN" dirty="0"/>
                            <a:t>0.008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3.39</a:t>
                          </a:r>
                          <a:endParaRPr lang="en-IN" dirty="0"/>
                        </a:p>
                      </a:txBody>
                      <a:tcPr/>
                    </a:tc>
                    <a:tc>
                      <a:txBody>
                        <a:bodyPr/>
                        <a:lstStyle/>
                        <a:p>
                          <a:pPr algn="ctr"/>
                          <a:r>
                            <a:rPr lang="en-IN" dirty="0"/>
                            <a:t>6.08</a:t>
                          </a:r>
                        </a:p>
                      </a:txBody>
                      <a:tcPr/>
                    </a:tc>
                    <a:extLst>
                      <a:ext uri="{0D108BD9-81ED-4DB2-BD59-A6C34878D82A}">
                        <a16:rowId xmlns:a16="http://schemas.microsoft.com/office/drawing/2014/main" val="794340568"/>
                      </a:ext>
                    </a:extLst>
                  </a:tr>
                  <a:tr h="365760">
                    <a:tc>
                      <a:txBody>
                        <a:bodyPr/>
                        <a:lstStyle/>
                        <a:p>
                          <a:pPr algn="ctr"/>
                          <a:r>
                            <a:rPr lang="en-US" dirty="0"/>
                            <a:t>4.8</a:t>
                          </a:r>
                          <a:endParaRPr lang="en-IN" dirty="0"/>
                        </a:p>
                      </a:txBody>
                      <a:tcPr/>
                    </a:tc>
                    <a:tc>
                      <a:txBody>
                        <a:bodyPr/>
                        <a:lstStyle/>
                        <a:p>
                          <a:pPr algn="ctr"/>
                          <a:r>
                            <a:rPr lang="en-US" dirty="0"/>
                            <a:t>0.042</a:t>
                          </a:r>
                          <a:endParaRPr lang="en-IN" dirty="0"/>
                        </a:p>
                      </a:txBody>
                      <a:tcPr/>
                    </a:tc>
                    <a:tc>
                      <a:txBody>
                        <a:bodyPr/>
                        <a:lstStyle/>
                        <a:p>
                          <a:pPr algn="ctr"/>
                          <a:r>
                            <a:rPr lang="en-IN" sz="1800" kern="1200" dirty="0">
                              <a:solidFill>
                                <a:schemeClr val="tx1"/>
                              </a:solidFill>
                              <a:effectLst/>
                              <a:latin typeface="+mn-lt"/>
                              <a:ea typeface="+mn-ea"/>
                              <a:cs typeface="+mn-cs"/>
                            </a:rPr>
                            <a:t>3.42</a:t>
                          </a:r>
                          <a:endParaRPr lang="en-IN" dirty="0"/>
                        </a:p>
                      </a:txBody>
                      <a:tcPr/>
                    </a:tc>
                    <a:tc>
                      <a:txBody>
                        <a:bodyPr/>
                        <a:lstStyle/>
                        <a:p>
                          <a:pPr algn="ctr"/>
                          <a:r>
                            <a:rPr lang="en-IN" sz="1800" kern="1200" dirty="0">
                              <a:solidFill>
                                <a:schemeClr val="tx1"/>
                              </a:solidFill>
                              <a:effectLst/>
                              <a:latin typeface="+mn-lt"/>
                              <a:ea typeface="+mn-ea"/>
                              <a:cs typeface="+mn-cs"/>
                            </a:rPr>
                            <a:t>6.01</a:t>
                          </a:r>
                          <a:endParaRPr lang="en-IN" dirty="0"/>
                        </a:p>
                      </a:txBody>
                      <a:tcPr/>
                    </a:tc>
                    <a:extLst>
                      <a:ext uri="{0D108BD9-81ED-4DB2-BD59-A6C34878D82A}">
                        <a16:rowId xmlns:a16="http://schemas.microsoft.com/office/drawing/2014/main" val="3310858327"/>
                      </a:ext>
                    </a:extLst>
                  </a:tr>
                  <a:tr h="365760">
                    <a:tc>
                      <a:txBody>
                        <a:bodyPr/>
                        <a:lstStyle/>
                        <a:p>
                          <a:pPr algn="ctr"/>
                          <a:r>
                            <a:rPr lang="en-US" dirty="0"/>
                            <a:t>6</a:t>
                          </a:r>
                          <a:endParaRPr lang="en-IN" dirty="0"/>
                        </a:p>
                      </a:txBody>
                      <a:tcPr/>
                    </a:tc>
                    <a:tc>
                      <a:txBody>
                        <a:bodyPr/>
                        <a:lstStyle/>
                        <a:p>
                          <a:pPr algn="ctr"/>
                          <a:r>
                            <a:rPr lang="en-US" dirty="0"/>
                            <a:t>0.023</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3.42</a:t>
                          </a:r>
                          <a:endParaRPr lang="en-IN" dirty="0"/>
                        </a:p>
                      </a:txBody>
                      <a:tcPr/>
                    </a:tc>
                    <a:tc>
                      <a:txBody>
                        <a:bodyPr/>
                        <a:lstStyle/>
                        <a:p>
                          <a:pPr algn="ctr"/>
                          <a:r>
                            <a:rPr lang="en-IN" dirty="0"/>
                            <a:t>6.05</a:t>
                          </a:r>
                        </a:p>
                      </a:txBody>
                      <a:tcPr/>
                    </a:tc>
                    <a:extLst>
                      <a:ext uri="{0D108BD9-81ED-4DB2-BD59-A6C34878D82A}">
                        <a16:rowId xmlns:a16="http://schemas.microsoft.com/office/drawing/2014/main" val="294341479"/>
                      </a:ext>
                    </a:extLst>
                  </a:tr>
                  <a:tr h="365760">
                    <a:tc>
                      <a:txBody>
                        <a:bodyPr/>
                        <a:lstStyle/>
                        <a:p>
                          <a:pPr algn="ctr"/>
                          <a:r>
                            <a:rPr lang="en-US" dirty="0"/>
                            <a:t>7</a:t>
                          </a:r>
                          <a:endParaRPr lang="en-IN" dirty="0"/>
                        </a:p>
                      </a:txBody>
                      <a:tcPr/>
                    </a:tc>
                    <a:tc>
                      <a:txBody>
                        <a:bodyPr/>
                        <a:lstStyle/>
                        <a:p>
                          <a:pPr algn="ctr"/>
                          <a:r>
                            <a:rPr lang="en-US" dirty="0"/>
                            <a:t>0.017</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3.42</a:t>
                          </a:r>
                          <a:endParaRPr lang="en-IN" dirty="0"/>
                        </a:p>
                      </a:txBody>
                      <a:tcPr/>
                    </a:tc>
                    <a:tc>
                      <a:txBody>
                        <a:bodyPr/>
                        <a:lstStyle/>
                        <a:p>
                          <a:pPr algn="ctr"/>
                          <a:r>
                            <a:rPr lang="en-IN" dirty="0"/>
                            <a:t>6.12</a:t>
                          </a:r>
                        </a:p>
                      </a:txBody>
                      <a:tcPr/>
                    </a:tc>
                    <a:extLst>
                      <a:ext uri="{0D108BD9-81ED-4DB2-BD59-A6C34878D82A}">
                        <a16:rowId xmlns:a16="http://schemas.microsoft.com/office/drawing/2014/main" val="3707120489"/>
                      </a:ext>
                    </a:extLst>
                  </a:tr>
                  <a:tr h="365760">
                    <a:tc>
                      <a:txBody>
                        <a:bodyPr/>
                        <a:lstStyle/>
                        <a:p>
                          <a:pPr algn="ctr"/>
                          <a:r>
                            <a:rPr lang="en-US" dirty="0"/>
                            <a:t>8</a:t>
                          </a:r>
                          <a:endParaRPr lang="en-IN" dirty="0"/>
                        </a:p>
                      </a:txBody>
                      <a:tcPr/>
                    </a:tc>
                    <a:tc>
                      <a:txBody>
                        <a:bodyPr/>
                        <a:lstStyle/>
                        <a:p>
                          <a:pPr algn="ctr"/>
                          <a:r>
                            <a:rPr lang="en-US" dirty="0"/>
                            <a:t>0.00532</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3.428</a:t>
                          </a:r>
                          <a:endParaRPr lang="en-IN" dirty="0"/>
                        </a:p>
                      </a:txBody>
                      <a:tcPr/>
                    </a:tc>
                    <a:tc>
                      <a:txBody>
                        <a:bodyPr/>
                        <a:lstStyle/>
                        <a:p>
                          <a:pPr algn="ctr"/>
                          <a:r>
                            <a:rPr lang="en-IN" dirty="0"/>
                            <a:t>6.05</a:t>
                          </a:r>
                        </a:p>
                      </a:txBody>
                      <a:tcPr/>
                    </a:tc>
                    <a:extLst>
                      <a:ext uri="{0D108BD9-81ED-4DB2-BD59-A6C34878D82A}">
                        <a16:rowId xmlns:a16="http://schemas.microsoft.com/office/drawing/2014/main" val="454787024"/>
                      </a:ext>
                    </a:extLst>
                  </a:tr>
                  <a:tr h="365760">
                    <a:tc>
                      <a:txBody>
                        <a:bodyPr/>
                        <a:lstStyle/>
                        <a:p>
                          <a:pPr algn="ctr"/>
                          <a:r>
                            <a:rPr lang="en-US" dirty="0"/>
                            <a:t>10</a:t>
                          </a:r>
                          <a:endParaRPr lang="en-IN" dirty="0"/>
                        </a:p>
                      </a:txBody>
                      <a:tcPr/>
                    </a:tc>
                    <a:tc>
                      <a:txBody>
                        <a:bodyPr/>
                        <a:lstStyle/>
                        <a:p>
                          <a:pPr algn="ctr"/>
                          <a:r>
                            <a:rPr lang="en-US" dirty="0"/>
                            <a:t>0.0188</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3.43</a:t>
                          </a:r>
                          <a:endParaRPr lang="en-IN" dirty="0"/>
                        </a:p>
                      </a:txBody>
                      <a:tcPr/>
                    </a:tc>
                    <a:tc>
                      <a:txBody>
                        <a:bodyPr/>
                        <a:lstStyle/>
                        <a:p>
                          <a:pPr algn="ctr"/>
                          <a:r>
                            <a:rPr lang="en-IN" dirty="0"/>
                            <a:t>6.08</a:t>
                          </a:r>
                        </a:p>
                      </a:txBody>
                      <a:tcPr/>
                    </a:tc>
                    <a:extLst>
                      <a:ext uri="{0D108BD9-81ED-4DB2-BD59-A6C34878D82A}">
                        <a16:rowId xmlns:a16="http://schemas.microsoft.com/office/drawing/2014/main" val="791761205"/>
                      </a:ext>
                    </a:extLst>
                  </a:tr>
                  <a:tr h="365760">
                    <a:tc>
                      <a:txBody>
                        <a:bodyPr/>
                        <a:lstStyle/>
                        <a:p>
                          <a:pPr algn="ctr"/>
                          <a:r>
                            <a:rPr lang="en-US" dirty="0"/>
                            <a:t>11</a:t>
                          </a:r>
                          <a:endParaRPr lang="en-IN" dirty="0"/>
                        </a:p>
                      </a:txBody>
                      <a:tcPr/>
                    </a:tc>
                    <a:tc>
                      <a:txBody>
                        <a:bodyPr/>
                        <a:lstStyle/>
                        <a:p>
                          <a:pPr algn="ctr"/>
                          <a:r>
                            <a:rPr lang="en-US" dirty="0"/>
                            <a:t>0.0092</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3.43</a:t>
                          </a:r>
                          <a:endParaRPr lang="en-IN" dirty="0"/>
                        </a:p>
                      </a:txBody>
                      <a:tcPr/>
                    </a:tc>
                    <a:tc>
                      <a:txBody>
                        <a:bodyPr/>
                        <a:lstStyle/>
                        <a:p>
                          <a:pPr algn="ctr"/>
                          <a:r>
                            <a:rPr lang="en-IN" dirty="0"/>
                            <a:t>6.13</a:t>
                          </a:r>
                        </a:p>
                      </a:txBody>
                      <a:tcPr/>
                    </a:tc>
                    <a:extLst>
                      <a:ext uri="{0D108BD9-81ED-4DB2-BD59-A6C34878D82A}">
                        <a16:rowId xmlns:a16="http://schemas.microsoft.com/office/drawing/2014/main" val="3000493286"/>
                      </a:ext>
                    </a:extLst>
                  </a:tr>
                  <a:tr h="365760">
                    <a:tc>
                      <a:txBody>
                        <a:bodyPr/>
                        <a:lstStyle/>
                        <a:p>
                          <a:pPr algn="ctr"/>
                          <a:r>
                            <a:rPr lang="en-US" dirty="0"/>
                            <a:t>12</a:t>
                          </a:r>
                          <a:endParaRPr lang="en-IN" dirty="0"/>
                        </a:p>
                      </a:txBody>
                      <a:tcPr/>
                    </a:tc>
                    <a:tc>
                      <a:txBody>
                        <a:bodyPr/>
                        <a:lstStyle/>
                        <a:p>
                          <a:pPr algn="ctr"/>
                          <a:r>
                            <a:rPr lang="en-US" dirty="0"/>
                            <a:t>0.015</a:t>
                          </a: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n-lt"/>
                              <a:ea typeface="+mn-ea"/>
                              <a:cs typeface="+mn-cs"/>
                            </a:rPr>
                            <a:t>3.43</a:t>
                          </a:r>
                          <a:endParaRPr lang="en-IN" dirty="0"/>
                        </a:p>
                      </a:txBody>
                      <a:tcPr/>
                    </a:tc>
                    <a:tc>
                      <a:txBody>
                        <a:bodyPr/>
                        <a:lstStyle/>
                        <a:p>
                          <a:pPr algn="ctr"/>
                          <a:r>
                            <a:rPr lang="en-IN" dirty="0"/>
                            <a:t>6.13</a:t>
                          </a:r>
                        </a:p>
                      </a:txBody>
                      <a:tcPr/>
                    </a:tc>
                    <a:extLst>
                      <a:ext uri="{0D108BD9-81ED-4DB2-BD59-A6C34878D82A}">
                        <a16:rowId xmlns:a16="http://schemas.microsoft.com/office/drawing/2014/main" val="3271010560"/>
                      </a:ext>
                    </a:extLst>
                  </a:tr>
                </a:tbl>
              </a:graphicData>
            </a:graphic>
          </p:graphicFrame>
        </mc:Fallback>
      </mc:AlternateContent>
      <p:sp>
        <p:nvSpPr>
          <p:cNvPr id="8" name="TextBox 7"/>
          <p:cNvSpPr txBox="1"/>
          <p:nvPr/>
        </p:nvSpPr>
        <p:spPr>
          <a:xfrm>
            <a:off x="8451190" y="6371812"/>
            <a:ext cx="504057"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298683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3"/>
          <p:cNvSpPr/>
          <p:nvPr/>
        </p:nvSpPr>
        <p:spPr>
          <a:xfrm>
            <a:off x="228600" y="1042920"/>
            <a:ext cx="8915040" cy="26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Font typeface="Arial"/>
              <a:buChar char="•"/>
            </a:pPr>
            <a:r>
              <a:rPr lang="en-US" sz="2000" strike="noStrike">
                <a:solidFill>
                  <a:srgbClr val="003087"/>
                </a:solidFill>
                <a:latin typeface="Arial"/>
                <a:ea typeface="ＭＳ Ｐゴシック"/>
              </a:rPr>
              <a:t>R/Q and Qext have been calculated for all the HOMs: monopoles, dipoles and quadrupoles.</a:t>
            </a:r>
            <a:endParaRPr/>
          </a:p>
          <a:p>
            <a:pPr>
              <a:lnSpc>
                <a:spcPct val="100000"/>
              </a:lnSpc>
              <a:buFont typeface="Arial"/>
              <a:buChar char="•"/>
            </a:pPr>
            <a:r>
              <a:rPr lang="en-US" sz="2000" strike="noStrike">
                <a:solidFill>
                  <a:srgbClr val="003087"/>
                </a:solidFill>
                <a:latin typeface="Arial"/>
                <a:ea typeface="ＭＳ Ｐゴシック"/>
              </a:rPr>
              <a:t>The pics below show R/Q for all dipoles and quadrupoles, on the left, and Qext calculation, on the right including monopoles.</a:t>
            </a:r>
            <a:endParaRPr/>
          </a:p>
          <a:p>
            <a:pPr>
              <a:lnSpc>
                <a:spcPct val="100000"/>
              </a:lnSpc>
            </a:pPr>
            <a:endParaRPr/>
          </a:p>
        </p:txBody>
      </p:sp>
      <p:pic>
        <p:nvPicPr>
          <p:cNvPr id="180" name="Picture 14"/>
          <p:cNvPicPr/>
          <p:nvPr/>
        </p:nvPicPr>
        <p:blipFill>
          <a:blip r:embed="rId2"/>
          <a:stretch/>
        </p:blipFill>
        <p:spPr>
          <a:xfrm>
            <a:off x="109440" y="2837520"/>
            <a:ext cx="4480560" cy="2583000"/>
          </a:xfrm>
          <a:prstGeom prst="rect">
            <a:avLst/>
          </a:prstGeom>
          <a:ln>
            <a:noFill/>
          </a:ln>
        </p:spPr>
      </p:pic>
      <p:pic>
        <p:nvPicPr>
          <p:cNvPr id="181" name="Picture 15"/>
          <p:cNvPicPr/>
          <p:nvPr/>
        </p:nvPicPr>
        <p:blipFill>
          <a:blip r:embed="rId3"/>
          <a:stretch/>
        </p:blipFill>
        <p:spPr>
          <a:xfrm>
            <a:off x="4572000" y="2806920"/>
            <a:ext cx="4533840" cy="2643840"/>
          </a:xfrm>
          <a:prstGeom prst="rect">
            <a:avLst/>
          </a:prstGeom>
          <a:ln>
            <a:noFill/>
          </a:ln>
        </p:spPr>
      </p:pic>
      <p:sp>
        <p:nvSpPr>
          <p:cNvPr id="182" name="CustomShape 4"/>
          <p:cNvSpPr/>
          <p:nvPr/>
        </p:nvSpPr>
        <p:spPr>
          <a:xfrm>
            <a:off x="0" y="212400"/>
            <a:ext cx="91436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a:solidFill>
                  <a:srgbClr val="002060"/>
                </a:solidFill>
                <a:latin typeface="Times New Roman"/>
              </a:rPr>
              <a:t>HOM Analysis-I</a:t>
            </a:r>
            <a:endParaRPr/>
          </a:p>
        </p:txBody>
      </p:sp>
      <p:sp>
        <p:nvSpPr>
          <p:cNvPr id="8" name="TextBox 7"/>
          <p:cNvSpPr txBox="1"/>
          <p:nvPr/>
        </p:nvSpPr>
        <p:spPr>
          <a:xfrm>
            <a:off x="4283967" y="6309320"/>
            <a:ext cx="504057" cy="369332"/>
          </a:xfrm>
          <a:prstGeom prst="rect">
            <a:avLst/>
          </a:prstGeom>
          <a:noFill/>
        </p:spPr>
        <p:txBody>
          <a:bodyPr wrap="square" rtlCol="0">
            <a:spAutoFit/>
          </a:bodyPr>
          <a:lstStyle/>
          <a:p>
            <a:r>
              <a:rPr lang="en-US" dirty="0"/>
              <a:t>17</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46080"/>
            <a:ext cx="8229240" cy="715680"/>
          </a:xfrm>
          <a:prstGeom prst="rect">
            <a:avLst/>
          </a:prstGeom>
          <a:noFill/>
          <a:ln>
            <a:noFill/>
          </a:ln>
        </p:spPr>
        <p:txBody>
          <a:bodyPr anchor="ctr"/>
          <a:lstStyle/>
          <a:p>
            <a:pPr>
              <a:lnSpc>
                <a:spcPct val="90000"/>
              </a:lnSpc>
            </a:pPr>
            <a:r>
              <a:rPr lang="en-US" sz="4400" b="1" strike="noStrike">
                <a:solidFill>
                  <a:srgbClr val="002060"/>
                </a:solidFill>
                <a:latin typeface="Times New Roman"/>
              </a:rPr>
              <a:t>HOM Analysis-II</a:t>
            </a:r>
            <a:endParaRPr/>
          </a:p>
        </p:txBody>
      </p:sp>
      <p:sp>
        <p:nvSpPr>
          <p:cNvPr id="185" name="TextShape 3"/>
          <p:cNvSpPr txBox="1"/>
          <p:nvPr/>
        </p:nvSpPr>
        <p:spPr>
          <a:xfrm>
            <a:off x="228600" y="6515280"/>
            <a:ext cx="447480" cy="240840"/>
          </a:xfrm>
          <a:prstGeom prst="rect">
            <a:avLst/>
          </a:prstGeom>
          <a:noFill/>
          <a:ln>
            <a:noFill/>
          </a:ln>
        </p:spPr>
        <p:txBody>
          <a:bodyPr anchor="ctr"/>
          <a:lstStyle/>
          <a:p>
            <a:pPr algn="r">
              <a:lnSpc>
                <a:spcPct val="100000"/>
              </a:lnSpc>
            </a:pPr>
            <a:endParaRPr dirty="0"/>
          </a:p>
        </p:txBody>
      </p:sp>
      <p:sp>
        <p:nvSpPr>
          <p:cNvPr id="186" name="CustomShape 4"/>
          <p:cNvSpPr/>
          <p:nvPr/>
        </p:nvSpPr>
        <p:spPr>
          <a:xfrm>
            <a:off x="228600" y="1042920"/>
            <a:ext cx="8915040" cy="26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Font typeface="Arial"/>
              <a:buChar char="•"/>
            </a:pPr>
            <a:r>
              <a:rPr lang="en-US" sz="2000" strike="noStrike">
                <a:solidFill>
                  <a:srgbClr val="003087"/>
                </a:solidFill>
                <a:latin typeface="Arial"/>
                <a:ea typeface="ＭＳ Ｐゴシック"/>
              </a:rPr>
              <a:t>R/Q for monopoles modes has been calculated as a function of the particle beta, in the energy range of SSR2 cavity.</a:t>
            </a:r>
            <a:endParaRPr/>
          </a:p>
          <a:p>
            <a:pPr>
              <a:lnSpc>
                <a:spcPct val="100000"/>
              </a:lnSpc>
            </a:pPr>
            <a:endParaRPr/>
          </a:p>
        </p:txBody>
      </p:sp>
      <p:pic>
        <p:nvPicPr>
          <p:cNvPr id="187" name="Picture 7"/>
          <p:cNvPicPr/>
          <p:nvPr/>
        </p:nvPicPr>
        <p:blipFill>
          <a:blip r:embed="rId2"/>
          <a:stretch/>
        </p:blipFill>
        <p:spPr>
          <a:xfrm>
            <a:off x="2320200" y="1662840"/>
            <a:ext cx="4503240" cy="3377520"/>
          </a:xfrm>
          <a:prstGeom prst="rect">
            <a:avLst/>
          </a:prstGeom>
          <a:ln>
            <a:noFill/>
          </a:ln>
        </p:spPr>
      </p:pic>
      <p:sp>
        <p:nvSpPr>
          <p:cNvPr id="188" name="CustomShape 5"/>
          <p:cNvSpPr/>
          <p:nvPr/>
        </p:nvSpPr>
        <p:spPr>
          <a:xfrm>
            <a:off x="228600" y="5061600"/>
            <a:ext cx="8915040" cy="26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Font typeface="Arial"/>
              <a:buChar char="•"/>
            </a:pPr>
            <a:r>
              <a:rPr lang="en-US" sz="2000" strike="noStrike">
                <a:solidFill>
                  <a:srgbClr val="003087"/>
                </a:solidFill>
                <a:latin typeface="Arial"/>
                <a:ea typeface="ＭＳ Ｐゴシック"/>
              </a:rPr>
              <a:t>The zero mode (343 MHz) R/Q is higher than the accelerating mode R/Q, being the frequency ≈18 MHz away from the accelerating mode it should not be a dangerous </a:t>
            </a:r>
            <a:r>
              <a:rPr lang="en-US" sz="2000" strike="noStrike">
                <a:solidFill>
                  <a:srgbClr val="44546A"/>
                </a:solidFill>
                <a:latin typeface="Arial"/>
                <a:ea typeface="ＭＳ Ｐゴシック"/>
              </a:rPr>
              <a:t>resonance, it ne</a:t>
            </a:r>
            <a:r>
              <a:rPr lang="en-US" sz="2000" strike="noStrike">
                <a:solidFill>
                  <a:srgbClr val="003087"/>
                </a:solidFill>
                <a:latin typeface="Arial"/>
                <a:ea typeface="ＭＳ Ｐゴシック"/>
              </a:rPr>
              <a:t>eds to be checked (beam harmonic analysis).</a:t>
            </a:r>
            <a:endParaRPr/>
          </a:p>
          <a:p>
            <a:pPr>
              <a:lnSpc>
                <a:spcPct val="100000"/>
              </a:lnSpc>
            </a:pPr>
            <a:endParaRPr/>
          </a:p>
        </p:txBody>
      </p:sp>
      <p:sp>
        <p:nvSpPr>
          <p:cNvPr id="8" name="TextBox 7"/>
          <p:cNvSpPr txBox="1"/>
          <p:nvPr/>
        </p:nvSpPr>
        <p:spPr>
          <a:xfrm>
            <a:off x="4283967" y="6309320"/>
            <a:ext cx="504057" cy="369332"/>
          </a:xfrm>
          <a:prstGeom prst="rect">
            <a:avLst/>
          </a:prstGeom>
          <a:noFill/>
        </p:spPr>
        <p:txBody>
          <a:bodyPr wrap="square" rtlCol="0">
            <a:spAutoFit/>
          </a:bodyPr>
          <a:lstStyle/>
          <a:p>
            <a:r>
              <a:rPr lang="en-US" dirty="0"/>
              <a:t>18</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0"/>
          <p:cNvPicPr/>
          <p:nvPr/>
        </p:nvPicPr>
        <p:blipFill>
          <a:blip r:embed="rId2"/>
          <a:stretch/>
        </p:blipFill>
        <p:spPr>
          <a:xfrm>
            <a:off x="3963600" y="2152800"/>
            <a:ext cx="5034240" cy="3951720"/>
          </a:xfrm>
          <a:prstGeom prst="rect">
            <a:avLst/>
          </a:prstGeom>
          <a:ln>
            <a:noFill/>
          </a:ln>
        </p:spPr>
      </p:pic>
      <p:pic>
        <p:nvPicPr>
          <p:cNvPr id="192" name="Picture 11"/>
          <p:cNvPicPr/>
          <p:nvPr/>
        </p:nvPicPr>
        <p:blipFill>
          <a:blip r:embed="rId3"/>
          <a:stretch/>
        </p:blipFill>
        <p:spPr>
          <a:xfrm>
            <a:off x="113400" y="2477160"/>
            <a:ext cx="1998000" cy="1992600"/>
          </a:xfrm>
          <a:prstGeom prst="rect">
            <a:avLst/>
          </a:prstGeom>
          <a:ln>
            <a:noFill/>
          </a:ln>
        </p:spPr>
      </p:pic>
      <p:pic>
        <p:nvPicPr>
          <p:cNvPr id="193" name="Picture 12"/>
          <p:cNvPicPr/>
          <p:nvPr/>
        </p:nvPicPr>
        <p:blipFill>
          <a:blip r:embed="rId4"/>
          <a:stretch/>
        </p:blipFill>
        <p:spPr>
          <a:xfrm>
            <a:off x="2179080" y="2477880"/>
            <a:ext cx="1999800" cy="1991880"/>
          </a:xfrm>
          <a:prstGeom prst="rect">
            <a:avLst/>
          </a:prstGeom>
          <a:ln>
            <a:noFill/>
          </a:ln>
        </p:spPr>
      </p:pic>
      <p:sp>
        <p:nvSpPr>
          <p:cNvPr id="194" name="CustomShape 3"/>
          <p:cNvSpPr/>
          <p:nvPr/>
        </p:nvSpPr>
        <p:spPr>
          <a:xfrm>
            <a:off x="195120" y="1702800"/>
            <a:ext cx="39837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4C97"/>
                </a:solidFill>
                <a:latin typeface="Calibri"/>
                <a:ea typeface="ＭＳ Ｐゴシック"/>
              </a:rPr>
              <a:t>Electric and magnetic field SSR2 fundamental mode sketch.</a:t>
            </a:r>
            <a:endParaRPr/>
          </a:p>
        </p:txBody>
      </p:sp>
      <p:sp>
        <p:nvSpPr>
          <p:cNvPr id="195" name="CustomShape 4"/>
          <p:cNvSpPr/>
          <p:nvPr/>
        </p:nvSpPr>
        <p:spPr>
          <a:xfrm>
            <a:off x="-968400" y="4740120"/>
            <a:ext cx="6311160" cy="831600"/>
          </a:xfrm>
          <a:prstGeom prst="rect">
            <a:avLst/>
          </a:prstGeom>
          <a:noFill/>
          <a:ln>
            <a:noFill/>
          </a:ln>
        </p:spPr>
        <p:style>
          <a:lnRef idx="0">
            <a:scrgbClr r="0" g="0" b="0"/>
          </a:lnRef>
          <a:fillRef idx="0">
            <a:scrgbClr r="0" g="0" b="0"/>
          </a:fillRef>
          <a:effectRef idx="0">
            <a:scrgbClr r="0" g="0" b="0"/>
          </a:effectRef>
          <a:fontRef idx="minor"/>
        </p:style>
      </p:sp>
      <p:sp>
        <p:nvSpPr>
          <p:cNvPr id="196" name="CustomShape 5"/>
          <p:cNvSpPr/>
          <p:nvPr/>
        </p:nvSpPr>
        <p:spPr>
          <a:xfrm>
            <a:off x="-968400" y="4740120"/>
            <a:ext cx="6311160" cy="831600"/>
          </a:xfrm>
          <a:prstGeom prst="rect">
            <a:avLst/>
          </a:prstGeom>
          <a:blipFill>
            <a:blip r:embed="rId5"/>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a:solidFill>
                  <a:srgbClr val="004C97"/>
                </a:solidFill>
                <a:latin typeface="Calibri"/>
                <a:ea typeface="ＭＳ Ｐゴシック"/>
              </a:rPr>
              <a:t> </a:t>
            </a:r>
            <a:endParaRPr/>
          </a:p>
        </p:txBody>
      </p:sp>
      <p:sp>
        <p:nvSpPr>
          <p:cNvPr id="197" name="CustomShape 6"/>
          <p:cNvSpPr/>
          <p:nvPr/>
        </p:nvSpPr>
        <p:spPr>
          <a:xfrm>
            <a:off x="4652640" y="1625040"/>
            <a:ext cx="39837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4C97"/>
                </a:solidFill>
                <a:latin typeface="Calibri"/>
                <a:ea typeface="ＭＳ Ｐゴシック"/>
              </a:rPr>
              <a:t>Q vs particle beta for the whole energy range of SSR2</a:t>
            </a:r>
            <a:endParaRPr/>
          </a:p>
        </p:txBody>
      </p:sp>
      <p:sp>
        <p:nvSpPr>
          <p:cNvPr id="198" name="CustomShape 7"/>
          <p:cNvSpPr/>
          <p:nvPr/>
        </p:nvSpPr>
        <p:spPr>
          <a:xfrm>
            <a:off x="228600" y="905400"/>
            <a:ext cx="8685720" cy="91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4C97"/>
                </a:solidFill>
                <a:latin typeface="Calibri"/>
                <a:ea typeface="ＭＳ Ｐゴシック"/>
              </a:rPr>
              <a:t>Spoke resonators have a central electrode that lies on one of the axes perpendicular to the particles motion, breaking axial symmetry of the cavity. </a:t>
            </a:r>
            <a:endParaRPr/>
          </a:p>
        </p:txBody>
      </p:sp>
      <p:sp>
        <p:nvSpPr>
          <p:cNvPr id="199" name="CustomShape 8"/>
          <p:cNvSpPr/>
          <p:nvPr/>
        </p:nvSpPr>
        <p:spPr>
          <a:xfrm>
            <a:off x="228600" y="5720760"/>
            <a:ext cx="86857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4C97"/>
                </a:solidFill>
                <a:latin typeface="Calibri"/>
                <a:ea typeface="ＭＳ Ｐゴシック"/>
              </a:rPr>
              <a:t>The quadrupole field asymmetry of SSR2 has been studied and it is within the range of the quadrupole corrector integrated in the solenoids. </a:t>
            </a:r>
            <a:endParaRPr/>
          </a:p>
        </p:txBody>
      </p:sp>
      <p:sp>
        <p:nvSpPr>
          <p:cNvPr id="200" name="CustomShape 9"/>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a:solidFill>
                  <a:srgbClr val="002060"/>
                </a:solidFill>
                <a:latin typeface="Times New Roman"/>
                <a:ea typeface="DejaVu Sans"/>
              </a:rPr>
              <a:t>Quadrupole field asymmetry</a:t>
            </a:r>
            <a:endParaRPr/>
          </a:p>
        </p:txBody>
      </p:sp>
      <p:sp>
        <p:nvSpPr>
          <p:cNvPr id="201" name="CustomShape 10"/>
          <p:cNvSpPr/>
          <p:nvPr/>
        </p:nvSpPr>
        <p:spPr>
          <a:xfrm>
            <a:off x="0" y="858600"/>
            <a:ext cx="9143280" cy="360"/>
          </a:xfrm>
          <a:prstGeom prst="straightConnector1">
            <a:avLst/>
          </a:prstGeom>
          <a:noFill/>
          <a:ln w="2844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15" name="TextBox 14"/>
          <p:cNvSpPr txBox="1"/>
          <p:nvPr/>
        </p:nvSpPr>
        <p:spPr>
          <a:xfrm>
            <a:off x="4283967" y="6309320"/>
            <a:ext cx="504057" cy="369332"/>
          </a:xfrm>
          <a:prstGeom prst="rect">
            <a:avLst/>
          </a:prstGeom>
          <a:noFill/>
        </p:spPr>
        <p:txBody>
          <a:bodyPr wrap="square" rtlCol="0">
            <a:spAutoFit/>
          </a:bodyPr>
          <a:lstStyle/>
          <a:p>
            <a:r>
              <a:rPr lang="en-US" dirty="0"/>
              <a:t>19</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76672"/>
            <a:ext cx="7642147" cy="2884123"/>
          </a:xfrm>
          <a:prstGeom prst="rect">
            <a:avLst/>
          </a:prstGeom>
          <a:noFill/>
        </p:spPr>
        <p:txBody>
          <a:bodyPr wrap="square" rtlCol="0">
            <a:spAutoFit/>
          </a:bodyPr>
          <a:lstStyle/>
          <a:p>
            <a:r>
              <a:rPr lang="en-US" sz="1814" b="1" dirty="0"/>
              <a:t>Srinivas Krishnagopal</a:t>
            </a:r>
          </a:p>
          <a:p>
            <a:endParaRPr lang="en-US" sz="1814" b="1" dirty="0"/>
          </a:p>
          <a:p>
            <a:r>
              <a:rPr lang="en-US" sz="1814" i="1" dirty="0"/>
              <a:t>Technical Coordinator (DAE), IIFC</a:t>
            </a:r>
          </a:p>
          <a:p>
            <a:r>
              <a:rPr lang="en-US" sz="1814" i="1" dirty="0"/>
              <a:t>Sub-Project Coordinator, IIFC, for SSR2 Design</a:t>
            </a:r>
          </a:p>
          <a:p>
            <a:r>
              <a:rPr lang="en-US" sz="1814" i="1" dirty="0"/>
              <a:t>Head, High Intensity Proton </a:t>
            </a:r>
            <a:r>
              <a:rPr lang="en-US" sz="1814" i="1" dirty="0" err="1"/>
              <a:t>Linac</a:t>
            </a:r>
            <a:r>
              <a:rPr lang="en-US" sz="1814" i="1" dirty="0"/>
              <a:t> Section, BARC</a:t>
            </a:r>
          </a:p>
          <a:p>
            <a:endParaRPr lang="en-US" sz="1814" b="1" dirty="0"/>
          </a:p>
          <a:p>
            <a:r>
              <a:rPr lang="en-US" sz="1814" dirty="0"/>
              <a:t>Accelerator physicist with 30 years experience. Worked on beam-beam interaction, free-electron lasers, photocathode guns, electron </a:t>
            </a:r>
            <a:r>
              <a:rPr lang="en-US" sz="1814" dirty="0" err="1"/>
              <a:t>linacs</a:t>
            </a:r>
            <a:r>
              <a:rPr lang="en-US" sz="1814" dirty="0"/>
              <a:t>, RFQ, DTL, superconducting proton </a:t>
            </a:r>
            <a:r>
              <a:rPr lang="en-US" sz="1814" dirty="0" err="1"/>
              <a:t>linacs</a:t>
            </a:r>
            <a:r>
              <a:rPr lang="en-US" sz="1814" dirty="0"/>
              <a:t>, beam dynamics and space charge, laser </a:t>
            </a:r>
            <a:r>
              <a:rPr lang="en-US" sz="1814" dirty="0" err="1"/>
              <a:t>wakefield</a:t>
            </a:r>
            <a:r>
              <a:rPr lang="en-US" sz="1814" dirty="0"/>
              <a:t> acceleration.</a:t>
            </a:r>
            <a:r>
              <a:rPr lang="en-US" sz="1633" dirty="0"/>
              <a:t> </a:t>
            </a:r>
          </a:p>
        </p:txBody>
      </p:sp>
      <p:sp>
        <p:nvSpPr>
          <p:cNvPr id="5" name="TextBox 4"/>
          <p:cNvSpPr txBox="1"/>
          <p:nvPr/>
        </p:nvSpPr>
        <p:spPr>
          <a:xfrm>
            <a:off x="683568" y="3713229"/>
            <a:ext cx="7642147" cy="929870"/>
          </a:xfrm>
          <a:prstGeom prst="rect">
            <a:avLst/>
          </a:prstGeom>
          <a:noFill/>
        </p:spPr>
        <p:txBody>
          <a:bodyPr wrap="square" rtlCol="0">
            <a:spAutoFit/>
          </a:bodyPr>
          <a:lstStyle/>
          <a:p>
            <a:r>
              <a:rPr lang="en-US" sz="1814" b="1" dirty="0"/>
              <a:t>Paolo </a:t>
            </a:r>
            <a:r>
              <a:rPr lang="en-US" sz="1814" b="1" dirty="0" err="1"/>
              <a:t>Berrutti</a:t>
            </a:r>
            <a:endParaRPr lang="en-US" sz="1814" b="1" dirty="0"/>
          </a:p>
          <a:p>
            <a:endParaRPr lang="en-US" sz="1814" b="1" dirty="0"/>
          </a:p>
          <a:p>
            <a:endParaRPr lang="en-US" sz="1814" i="1" dirty="0"/>
          </a:p>
        </p:txBody>
      </p:sp>
      <p:sp>
        <p:nvSpPr>
          <p:cNvPr id="8" name="TextBox 7"/>
          <p:cNvSpPr txBox="1"/>
          <p:nvPr/>
        </p:nvSpPr>
        <p:spPr>
          <a:xfrm>
            <a:off x="4283967" y="6309320"/>
            <a:ext cx="504057" cy="369332"/>
          </a:xfrm>
          <a:prstGeom prst="rect">
            <a:avLst/>
          </a:prstGeom>
          <a:noFill/>
        </p:spPr>
        <p:txBody>
          <a:bodyPr wrap="square" rtlCol="0">
            <a:spAutoFit/>
          </a:bodyPr>
          <a:lstStyle/>
          <a:p>
            <a:pPr algn="ctr"/>
            <a:r>
              <a:rPr lang="en-US" dirty="0"/>
              <a:t>2</a:t>
            </a:r>
          </a:p>
        </p:txBody>
      </p:sp>
    </p:spTree>
    <p:extLst>
      <p:ext uri="{BB962C8B-B14F-4D97-AF65-F5344CB8AC3E}">
        <p14:creationId xmlns:p14="http://schemas.microsoft.com/office/powerpoint/2010/main" val="1523392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10"/>
          <p:cNvPicPr/>
          <p:nvPr/>
        </p:nvPicPr>
        <p:blipFill>
          <a:blip r:embed="rId2"/>
          <a:stretch/>
        </p:blipFill>
        <p:spPr>
          <a:xfrm>
            <a:off x="9000" y="3897360"/>
            <a:ext cx="3630600" cy="2324160"/>
          </a:xfrm>
          <a:prstGeom prst="rect">
            <a:avLst/>
          </a:prstGeom>
          <a:ln>
            <a:noFill/>
          </a:ln>
        </p:spPr>
      </p:pic>
      <p:sp>
        <p:nvSpPr>
          <p:cNvPr id="205" name="CustomShape 3"/>
          <p:cNvSpPr/>
          <p:nvPr/>
        </p:nvSpPr>
        <p:spPr>
          <a:xfrm>
            <a:off x="228600" y="850320"/>
            <a:ext cx="5209560" cy="2686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Font typeface="Arial"/>
              <a:buChar char="•"/>
            </a:pPr>
            <a:r>
              <a:rPr lang="en-US" strike="noStrike">
                <a:solidFill>
                  <a:srgbClr val="003087"/>
                </a:solidFill>
                <a:latin typeface="Arial"/>
                <a:ea typeface="ＭＳ Ｐゴシック"/>
              </a:rPr>
              <a:t>The coupler used for SSR2 cavities is going to be the same as SSR1.</a:t>
            </a:r>
            <a:endParaRPr/>
          </a:p>
          <a:p>
            <a:pPr>
              <a:lnSpc>
                <a:spcPct val="100000"/>
              </a:lnSpc>
              <a:buFont typeface="Arial"/>
              <a:buChar char="•"/>
            </a:pPr>
            <a:r>
              <a:rPr lang="en-US" strike="noStrike">
                <a:solidFill>
                  <a:srgbClr val="003087"/>
                </a:solidFill>
                <a:latin typeface="Arial"/>
                <a:ea typeface="ＭＳ Ｐゴシック"/>
              </a:rPr>
              <a:t>Nominal position of the antenna tip has been simulated to match the Qext required for operation.</a:t>
            </a:r>
            <a:endParaRPr/>
          </a:p>
          <a:p>
            <a:pPr>
              <a:lnSpc>
                <a:spcPct val="100000"/>
              </a:lnSpc>
              <a:buFont typeface="Arial"/>
              <a:buChar char="•"/>
            </a:pPr>
            <a:r>
              <a:rPr lang="en-US" strike="noStrike">
                <a:solidFill>
                  <a:srgbClr val="003087"/>
                </a:solidFill>
                <a:latin typeface="Arial"/>
                <a:ea typeface="ＭＳ Ｐゴシック"/>
              </a:rPr>
              <a:t>Qext approx. 5.8E6 at 286 mm distance from the cavity center, for comparison: Qext SSR1 approx. 3.75E6 at 255 mm.</a:t>
            </a:r>
            <a:endParaRPr/>
          </a:p>
          <a:p>
            <a:pPr>
              <a:lnSpc>
                <a:spcPct val="100000"/>
              </a:lnSpc>
              <a:buFont typeface="Arial"/>
              <a:buChar char="•"/>
            </a:pPr>
            <a:r>
              <a:rPr lang="en-US" strike="noStrike">
                <a:solidFill>
                  <a:srgbClr val="003087"/>
                </a:solidFill>
                <a:latin typeface="Arial"/>
                <a:ea typeface="ＭＳ Ｐゴシック"/>
              </a:rPr>
              <a:t>The coupler satisfies the project specification for Qext.</a:t>
            </a:r>
            <a:endParaRPr/>
          </a:p>
          <a:p>
            <a:pPr>
              <a:lnSpc>
                <a:spcPct val="100000"/>
              </a:lnSpc>
            </a:pPr>
            <a:endParaRPr/>
          </a:p>
        </p:txBody>
      </p:sp>
      <p:graphicFrame>
        <p:nvGraphicFramePr>
          <p:cNvPr id="206" name="Table 4"/>
          <p:cNvGraphicFramePr/>
          <p:nvPr/>
        </p:nvGraphicFramePr>
        <p:xfrm>
          <a:off x="3566160" y="3888000"/>
          <a:ext cx="5492880" cy="2803680"/>
        </p:xfrm>
        <a:graphic>
          <a:graphicData uri="http://schemas.openxmlformats.org/drawingml/2006/table">
            <a:tbl>
              <a:tblPr/>
              <a:tblGrid>
                <a:gridCol w="929520">
                  <a:extLst>
                    <a:ext uri="{9D8B030D-6E8A-4147-A177-3AD203B41FA5}">
                      <a16:colId xmlns:a16="http://schemas.microsoft.com/office/drawing/2014/main" val="20000"/>
                    </a:ext>
                  </a:extLst>
                </a:gridCol>
                <a:gridCol w="859680">
                  <a:extLst>
                    <a:ext uri="{9D8B030D-6E8A-4147-A177-3AD203B41FA5}">
                      <a16:colId xmlns:a16="http://schemas.microsoft.com/office/drawing/2014/main" val="20001"/>
                    </a:ext>
                  </a:extLst>
                </a:gridCol>
                <a:gridCol w="1563120">
                  <a:extLst>
                    <a:ext uri="{9D8B030D-6E8A-4147-A177-3AD203B41FA5}">
                      <a16:colId xmlns:a16="http://schemas.microsoft.com/office/drawing/2014/main" val="20002"/>
                    </a:ext>
                  </a:extLst>
                </a:gridCol>
                <a:gridCol w="1340640">
                  <a:extLst>
                    <a:ext uri="{9D8B030D-6E8A-4147-A177-3AD203B41FA5}">
                      <a16:colId xmlns:a16="http://schemas.microsoft.com/office/drawing/2014/main" val="20003"/>
                    </a:ext>
                  </a:extLst>
                </a:gridCol>
                <a:gridCol w="799920">
                  <a:extLst>
                    <a:ext uri="{9D8B030D-6E8A-4147-A177-3AD203B41FA5}">
                      <a16:colId xmlns:a16="http://schemas.microsoft.com/office/drawing/2014/main" val="20004"/>
                    </a:ext>
                  </a:extLst>
                </a:gridCol>
              </a:tblGrid>
              <a:tr h="713880">
                <a:tc>
                  <a:txBody>
                    <a:bodyPr/>
                    <a:lstStyle/>
                    <a:p>
                      <a:pPr algn="ctr">
                        <a:lnSpc>
                          <a:spcPct val="100000"/>
                        </a:lnSpc>
                      </a:pPr>
                      <a:r>
                        <a:rPr lang="en-US" sz="1050" b="1" strike="noStrike">
                          <a:solidFill>
                            <a:srgbClr val="000000"/>
                          </a:solidFill>
                          <a:latin typeface="Calibri"/>
                          <a:ea typeface="ＭＳ Ｐゴシック"/>
                        </a:rPr>
                        <a:t>Antenna tip position, mm</a:t>
                      </a:r>
                      <a:endParaRPr/>
                    </a:p>
                  </a:txBody>
                  <a:tcPr/>
                </a:tc>
                <a:tc>
                  <a:txBody>
                    <a:bodyPr/>
                    <a:lstStyle/>
                    <a:p>
                      <a:pPr algn="ctr">
                        <a:lnSpc>
                          <a:spcPct val="100000"/>
                        </a:lnSpc>
                      </a:pPr>
                      <a:r>
                        <a:rPr lang="en-US" sz="1050" b="1" strike="noStrike">
                          <a:solidFill>
                            <a:srgbClr val="000000"/>
                          </a:solidFill>
                          <a:latin typeface="Calibri"/>
                          <a:ea typeface="ＭＳ Ｐゴシック"/>
                        </a:rPr>
                        <a:t>S21, dB</a:t>
                      </a:r>
                      <a:endParaRPr/>
                    </a:p>
                  </a:txBody>
                  <a:tcPr/>
                </a:tc>
                <a:tc>
                  <a:txBody>
                    <a:bodyPr/>
                    <a:lstStyle/>
                    <a:p>
                      <a:pPr algn="ctr">
                        <a:lnSpc>
                          <a:spcPct val="100000"/>
                        </a:lnSpc>
                      </a:pPr>
                      <a:r>
                        <a:rPr lang="en-US" sz="1050" b="1" strike="noStrike">
                          <a:solidFill>
                            <a:srgbClr val="000000"/>
                          </a:solidFill>
                          <a:latin typeface="Calibri"/>
                          <a:ea typeface="ＭＳ Ｐゴシック"/>
                        </a:rPr>
                        <a:t>Radiated power through full port  (0.5W in), W</a:t>
                      </a:r>
                      <a:endParaRPr/>
                    </a:p>
                  </a:txBody>
                  <a:tcPr/>
                </a:tc>
                <a:tc>
                  <a:txBody>
                    <a:bodyPr/>
                    <a:lstStyle/>
                    <a:p>
                      <a:pPr algn="ctr">
                        <a:lnSpc>
                          <a:spcPct val="100000"/>
                        </a:lnSpc>
                      </a:pPr>
                      <a:r>
                        <a:rPr lang="en-US" sz="1050" b="1" strike="noStrike">
                          <a:solidFill>
                            <a:srgbClr val="000000"/>
                          </a:solidFill>
                          <a:latin typeface="Calibri"/>
                          <a:ea typeface="ＭＳ Ｐゴシック"/>
                        </a:rPr>
                        <a:t>Radiated power trough port (1 J), W</a:t>
                      </a:r>
                      <a:endParaRPr/>
                    </a:p>
                  </a:txBody>
                  <a:tcPr/>
                </a:tc>
                <a:tc>
                  <a:txBody>
                    <a:bodyPr/>
                    <a:lstStyle/>
                    <a:p>
                      <a:pPr algn="ctr">
                        <a:lnSpc>
                          <a:spcPct val="100000"/>
                        </a:lnSpc>
                      </a:pPr>
                      <a:r>
                        <a:rPr lang="en-US" sz="1050" b="1" strike="noStrike">
                          <a:solidFill>
                            <a:srgbClr val="000000"/>
                          </a:solidFill>
                          <a:latin typeface="Calibri"/>
                          <a:ea typeface="ＭＳ Ｐゴシック"/>
                        </a:rPr>
                        <a:t>Qext</a:t>
                      </a:r>
                      <a:endParaRPr/>
                    </a:p>
                  </a:txBody>
                  <a:tcPr/>
                </a:tc>
                <a:extLst>
                  <a:ext uri="{0D108BD9-81ED-4DB2-BD59-A6C34878D82A}">
                    <a16:rowId xmlns:a16="http://schemas.microsoft.com/office/drawing/2014/main" val="10000"/>
                  </a:ext>
                </a:extLst>
              </a:tr>
              <a:tr h="417960">
                <a:tc>
                  <a:txBody>
                    <a:bodyPr/>
                    <a:lstStyle/>
                    <a:p>
                      <a:pPr algn="ctr">
                        <a:lnSpc>
                          <a:spcPct val="100000"/>
                        </a:lnSpc>
                      </a:pPr>
                      <a:r>
                        <a:rPr lang="en-US" sz="1100" strike="noStrike">
                          <a:solidFill>
                            <a:srgbClr val="004C97"/>
                          </a:solidFill>
                          <a:latin typeface="Calibri"/>
                          <a:ea typeface="ＭＳ Ｐゴシック"/>
                        </a:rPr>
                        <a:t>275</a:t>
                      </a:r>
                      <a:endParaRPr/>
                    </a:p>
                  </a:txBody>
                  <a:tcPr/>
                </a:tc>
                <a:tc>
                  <a:txBody>
                    <a:bodyPr/>
                    <a:lstStyle/>
                    <a:p>
                      <a:pPr algn="ctr">
                        <a:lnSpc>
                          <a:spcPct val="100000"/>
                        </a:lnSpc>
                      </a:pPr>
                      <a:r>
                        <a:rPr lang="en-US" sz="1100" strike="noStrike">
                          <a:solidFill>
                            <a:srgbClr val="004C97"/>
                          </a:solidFill>
                          <a:latin typeface="Calibri"/>
                          <a:ea typeface="ＭＳ Ｐゴシック"/>
                        </a:rPr>
                        <a:t>-52.782</a:t>
                      </a:r>
                      <a:endParaRPr/>
                    </a:p>
                  </a:txBody>
                  <a:tcPr/>
                </a:tc>
                <a:tc>
                  <a:txBody>
                    <a:bodyPr/>
                    <a:lstStyle/>
                    <a:p>
                      <a:pPr algn="ctr">
                        <a:lnSpc>
                          <a:spcPct val="100000"/>
                        </a:lnSpc>
                      </a:pPr>
                      <a:r>
                        <a:rPr lang="en-US" sz="1100" strike="noStrike">
                          <a:solidFill>
                            <a:srgbClr val="004C97"/>
                          </a:solidFill>
                          <a:latin typeface="Calibri"/>
                          <a:ea typeface="ＭＳ Ｐゴシック"/>
                        </a:rPr>
                        <a:t>1.054E-5</a:t>
                      </a:r>
                      <a:endParaRPr/>
                    </a:p>
                  </a:txBody>
                  <a:tcPr/>
                </a:tc>
                <a:tc>
                  <a:txBody>
                    <a:bodyPr/>
                    <a:lstStyle/>
                    <a:p>
                      <a:pPr algn="ctr">
                        <a:lnSpc>
                          <a:spcPct val="100000"/>
                        </a:lnSpc>
                      </a:pPr>
                      <a:r>
                        <a:rPr lang="en-US" sz="1100" strike="noStrike">
                          <a:solidFill>
                            <a:srgbClr val="004C97"/>
                          </a:solidFill>
                          <a:latin typeface="Calibri"/>
                          <a:ea typeface="ＭＳ Ｐゴシック"/>
                        </a:rPr>
                        <a:t>1.249E+3</a:t>
                      </a:r>
                      <a:endParaRPr/>
                    </a:p>
                  </a:txBody>
                  <a:tcPr/>
                </a:tc>
                <a:tc>
                  <a:txBody>
                    <a:bodyPr/>
                    <a:lstStyle/>
                    <a:p>
                      <a:pPr algn="ctr">
                        <a:lnSpc>
                          <a:spcPct val="100000"/>
                        </a:lnSpc>
                      </a:pPr>
                      <a:r>
                        <a:rPr lang="en-US" sz="1100" strike="noStrike">
                          <a:solidFill>
                            <a:srgbClr val="004C97"/>
                          </a:solidFill>
                          <a:latin typeface="Calibri"/>
                          <a:ea typeface="ＭＳ Ｐゴシック"/>
                        </a:rPr>
                        <a:t>1.635E+6</a:t>
                      </a:r>
                      <a:endParaRPr/>
                    </a:p>
                  </a:txBody>
                  <a:tcPr/>
                </a:tc>
                <a:extLst>
                  <a:ext uri="{0D108BD9-81ED-4DB2-BD59-A6C34878D82A}">
                    <a16:rowId xmlns:a16="http://schemas.microsoft.com/office/drawing/2014/main" val="10001"/>
                  </a:ext>
                </a:extLst>
              </a:tr>
              <a:tr h="417960">
                <a:tc>
                  <a:txBody>
                    <a:bodyPr/>
                    <a:lstStyle/>
                    <a:p>
                      <a:pPr algn="ctr">
                        <a:lnSpc>
                          <a:spcPct val="100000"/>
                        </a:lnSpc>
                      </a:pPr>
                      <a:r>
                        <a:rPr lang="en-US" sz="1100" strike="noStrike">
                          <a:solidFill>
                            <a:srgbClr val="004C97"/>
                          </a:solidFill>
                          <a:latin typeface="Calibri"/>
                          <a:ea typeface="ＭＳ Ｐゴシック"/>
                        </a:rPr>
                        <a:t>280</a:t>
                      </a:r>
                      <a:endParaRPr/>
                    </a:p>
                  </a:txBody>
                  <a:tcPr/>
                </a:tc>
                <a:tc>
                  <a:txBody>
                    <a:bodyPr/>
                    <a:lstStyle/>
                    <a:p>
                      <a:pPr algn="ctr">
                        <a:lnSpc>
                          <a:spcPct val="100000"/>
                        </a:lnSpc>
                      </a:pPr>
                      <a:r>
                        <a:rPr lang="en-US" sz="1100" strike="noStrike">
                          <a:solidFill>
                            <a:srgbClr val="004C97"/>
                          </a:solidFill>
                          <a:latin typeface="Calibri"/>
                          <a:ea typeface="ＭＳ Ｐゴシック"/>
                        </a:rPr>
                        <a:t>-55.191</a:t>
                      </a:r>
                      <a:endParaRPr/>
                    </a:p>
                  </a:txBody>
                  <a:tcPr/>
                </a:tc>
                <a:tc>
                  <a:txBody>
                    <a:bodyPr/>
                    <a:lstStyle/>
                    <a:p>
                      <a:pPr algn="ctr">
                        <a:lnSpc>
                          <a:spcPct val="100000"/>
                        </a:lnSpc>
                      </a:pPr>
                      <a:r>
                        <a:rPr lang="en-US" sz="1100" strike="noStrike">
                          <a:solidFill>
                            <a:srgbClr val="004C97"/>
                          </a:solidFill>
                          <a:latin typeface="Calibri"/>
                          <a:ea typeface="ＭＳ Ｐゴシック"/>
                        </a:rPr>
                        <a:t>6.052E-6</a:t>
                      </a:r>
                      <a:endParaRPr/>
                    </a:p>
                  </a:txBody>
                  <a:tcPr/>
                </a:tc>
                <a:tc>
                  <a:txBody>
                    <a:bodyPr/>
                    <a:lstStyle/>
                    <a:p>
                      <a:pPr algn="ctr">
                        <a:lnSpc>
                          <a:spcPct val="100000"/>
                        </a:lnSpc>
                      </a:pPr>
                      <a:r>
                        <a:rPr lang="en-US" sz="1100" strike="noStrike">
                          <a:solidFill>
                            <a:srgbClr val="004C97"/>
                          </a:solidFill>
                          <a:latin typeface="Calibri"/>
                          <a:ea typeface="ＭＳ Ｐゴシック"/>
                        </a:rPr>
                        <a:t>707.2</a:t>
                      </a:r>
                      <a:endParaRPr/>
                    </a:p>
                  </a:txBody>
                  <a:tcPr/>
                </a:tc>
                <a:tc>
                  <a:txBody>
                    <a:bodyPr/>
                    <a:lstStyle/>
                    <a:p>
                      <a:pPr algn="ctr">
                        <a:lnSpc>
                          <a:spcPct val="100000"/>
                        </a:lnSpc>
                      </a:pPr>
                      <a:r>
                        <a:rPr lang="en-US" sz="1100" strike="noStrike">
                          <a:solidFill>
                            <a:srgbClr val="004C97"/>
                          </a:solidFill>
                          <a:latin typeface="Calibri"/>
                          <a:ea typeface="ＭＳ Ｐゴシック"/>
                        </a:rPr>
                        <a:t>2.847E+6</a:t>
                      </a:r>
                      <a:endParaRPr/>
                    </a:p>
                  </a:txBody>
                  <a:tcPr/>
                </a:tc>
                <a:extLst>
                  <a:ext uri="{0D108BD9-81ED-4DB2-BD59-A6C34878D82A}">
                    <a16:rowId xmlns:a16="http://schemas.microsoft.com/office/drawing/2014/main" val="10002"/>
                  </a:ext>
                </a:extLst>
              </a:tr>
              <a:tr h="417960">
                <a:tc>
                  <a:txBody>
                    <a:bodyPr/>
                    <a:lstStyle/>
                    <a:p>
                      <a:pPr algn="ctr">
                        <a:lnSpc>
                          <a:spcPct val="100000"/>
                        </a:lnSpc>
                      </a:pPr>
                      <a:r>
                        <a:rPr lang="en-US" sz="1100" strike="noStrike">
                          <a:solidFill>
                            <a:srgbClr val="004C97"/>
                          </a:solidFill>
                          <a:latin typeface="Calibri"/>
                          <a:ea typeface="ＭＳ Ｐゴシック"/>
                        </a:rPr>
                        <a:t>285</a:t>
                      </a:r>
                      <a:endParaRPr/>
                    </a:p>
                  </a:txBody>
                  <a:tcPr/>
                </a:tc>
                <a:tc>
                  <a:txBody>
                    <a:bodyPr/>
                    <a:lstStyle/>
                    <a:p>
                      <a:pPr algn="ctr">
                        <a:lnSpc>
                          <a:spcPct val="100000"/>
                        </a:lnSpc>
                      </a:pPr>
                      <a:r>
                        <a:rPr lang="en-US" sz="1100" strike="noStrike">
                          <a:solidFill>
                            <a:srgbClr val="004C97"/>
                          </a:solidFill>
                          <a:latin typeface="Calibri"/>
                          <a:ea typeface="ＭＳ Ｐゴシック"/>
                        </a:rPr>
                        <a:t>-57.689</a:t>
                      </a:r>
                      <a:endParaRPr/>
                    </a:p>
                  </a:txBody>
                  <a:tcPr/>
                </a:tc>
                <a:tc>
                  <a:txBody>
                    <a:bodyPr/>
                    <a:lstStyle/>
                    <a:p>
                      <a:pPr algn="ctr">
                        <a:lnSpc>
                          <a:spcPct val="100000"/>
                        </a:lnSpc>
                      </a:pPr>
                      <a:r>
                        <a:rPr lang="en-US" sz="1100" strike="noStrike">
                          <a:solidFill>
                            <a:srgbClr val="004C97"/>
                          </a:solidFill>
                          <a:latin typeface="Calibri"/>
                          <a:ea typeface="ＭＳ Ｐゴシック"/>
                        </a:rPr>
                        <a:t>3.405E-6</a:t>
                      </a:r>
                      <a:endParaRPr/>
                    </a:p>
                  </a:txBody>
                  <a:tcPr/>
                </a:tc>
                <a:tc>
                  <a:txBody>
                    <a:bodyPr/>
                    <a:lstStyle/>
                    <a:p>
                      <a:pPr algn="ctr">
                        <a:lnSpc>
                          <a:spcPct val="100000"/>
                        </a:lnSpc>
                      </a:pPr>
                      <a:r>
                        <a:rPr lang="en-US" sz="1100" strike="noStrike">
                          <a:solidFill>
                            <a:srgbClr val="004C97"/>
                          </a:solidFill>
                          <a:latin typeface="Calibri"/>
                          <a:ea typeface="ＭＳ Ｐゴシック"/>
                        </a:rPr>
                        <a:t>403.5</a:t>
                      </a:r>
                      <a:endParaRPr/>
                    </a:p>
                  </a:txBody>
                  <a:tcPr/>
                </a:tc>
                <a:tc>
                  <a:txBody>
                    <a:bodyPr/>
                    <a:lstStyle/>
                    <a:p>
                      <a:pPr algn="ctr">
                        <a:lnSpc>
                          <a:spcPct val="100000"/>
                        </a:lnSpc>
                      </a:pPr>
                      <a:r>
                        <a:rPr lang="en-US" sz="1100" strike="noStrike">
                          <a:solidFill>
                            <a:srgbClr val="004C97"/>
                          </a:solidFill>
                          <a:latin typeface="Calibri"/>
                          <a:ea typeface="ＭＳ Ｐゴシック"/>
                        </a:rPr>
                        <a:t>5.061E+6</a:t>
                      </a:r>
                      <a:endParaRPr/>
                    </a:p>
                  </a:txBody>
                  <a:tcPr/>
                </a:tc>
                <a:extLst>
                  <a:ext uri="{0D108BD9-81ED-4DB2-BD59-A6C34878D82A}">
                    <a16:rowId xmlns:a16="http://schemas.microsoft.com/office/drawing/2014/main" val="10003"/>
                  </a:ext>
                </a:extLst>
              </a:tr>
              <a:tr h="417960">
                <a:tc>
                  <a:txBody>
                    <a:bodyPr/>
                    <a:lstStyle/>
                    <a:p>
                      <a:pPr algn="ctr">
                        <a:lnSpc>
                          <a:spcPct val="100000"/>
                        </a:lnSpc>
                      </a:pPr>
                      <a:r>
                        <a:rPr lang="en-US" sz="1100" strike="noStrike">
                          <a:solidFill>
                            <a:srgbClr val="004C97"/>
                          </a:solidFill>
                          <a:latin typeface="Calibri"/>
                          <a:ea typeface="ＭＳ Ｐゴシック"/>
                        </a:rPr>
                        <a:t>290</a:t>
                      </a:r>
                      <a:endParaRPr/>
                    </a:p>
                  </a:txBody>
                  <a:tcPr/>
                </a:tc>
                <a:tc>
                  <a:txBody>
                    <a:bodyPr/>
                    <a:lstStyle/>
                    <a:p>
                      <a:pPr algn="ctr">
                        <a:lnSpc>
                          <a:spcPct val="100000"/>
                        </a:lnSpc>
                      </a:pPr>
                      <a:r>
                        <a:rPr lang="en-US" sz="1100" strike="noStrike">
                          <a:solidFill>
                            <a:srgbClr val="004C97"/>
                          </a:solidFill>
                          <a:latin typeface="Calibri"/>
                          <a:ea typeface="ＭＳ Ｐゴシック"/>
                        </a:rPr>
                        <a:t>-60.237</a:t>
                      </a:r>
                      <a:endParaRPr/>
                    </a:p>
                  </a:txBody>
                  <a:tcPr/>
                </a:tc>
                <a:tc>
                  <a:txBody>
                    <a:bodyPr/>
                    <a:lstStyle/>
                    <a:p>
                      <a:pPr algn="ctr">
                        <a:lnSpc>
                          <a:spcPct val="100000"/>
                        </a:lnSpc>
                      </a:pPr>
                      <a:r>
                        <a:rPr lang="en-US" sz="1100" strike="noStrike">
                          <a:solidFill>
                            <a:srgbClr val="004C97"/>
                          </a:solidFill>
                          <a:latin typeface="Calibri"/>
                          <a:ea typeface="ＭＳ Ｐゴシック"/>
                        </a:rPr>
                        <a:t>1.894E-6</a:t>
                      </a:r>
                      <a:endParaRPr/>
                    </a:p>
                  </a:txBody>
                  <a:tcPr/>
                </a:tc>
                <a:tc>
                  <a:txBody>
                    <a:bodyPr/>
                    <a:lstStyle/>
                    <a:p>
                      <a:pPr algn="ctr">
                        <a:lnSpc>
                          <a:spcPct val="100000"/>
                        </a:lnSpc>
                      </a:pPr>
                      <a:r>
                        <a:rPr lang="en-US" sz="1100" strike="noStrike">
                          <a:solidFill>
                            <a:srgbClr val="004C97"/>
                          </a:solidFill>
                          <a:latin typeface="Calibri"/>
                          <a:ea typeface="ＭＳ Ｐゴシック"/>
                        </a:rPr>
                        <a:t>224.4</a:t>
                      </a:r>
                      <a:endParaRPr/>
                    </a:p>
                  </a:txBody>
                  <a:tcPr/>
                </a:tc>
                <a:tc>
                  <a:txBody>
                    <a:bodyPr/>
                    <a:lstStyle/>
                    <a:p>
                      <a:pPr algn="ctr">
                        <a:lnSpc>
                          <a:spcPct val="100000"/>
                        </a:lnSpc>
                      </a:pPr>
                      <a:r>
                        <a:rPr lang="en-US" sz="1100" strike="noStrike">
                          <a:solidFill>
                            <a:srgbClr val="004C97"/>
                          </a:solidFill>
                          <a:latin typeface="Calibri"/>
                          <a:ea typeface="ＭＳ Ｐゴシック"/>
                        </a:rPr>
                        <a:t>9.101E+6</a:t>
                      </a:r>
                      <a:endParaRPr/>
                    </a:p>
                  </a:txBody>
                  <a:tcPr/>
                </a:tc>
                <a:extLst>
                  <a:ext uri="{0D108BD9-81ED-4DB2-BD59-A6C34878D82A}">
                    <a16:rowId xmlns:a16="http://schemas.microsoft.com/office/drawing/2014/main" val="10004"/>
                  </a:ext>
                </a:extLst>
              </a:tr>
              <a:tr h="417960">
                <a:tc>
                  <a:txBody>
                    <a:bodyPr/>
                    <a:lstStyle/>
                    <a:p>
                      <a:pPr algn="ctr">
                        <a:lnSpc>
                          <a:spcPct val="100000"/>
                        </a:lnSpc>
                      </a:pPr>
                      <a:r>
                        <a:rPr lang="en-US" sz="1100" strike="noStrike">
                          <a:solidFill>
                            <a:srgbClr val="004C97"/>
                          </a:solidFill>
                          <a:latin typeface="Calibri"/>
                          <a:ea typeface="ＭＳ Ｐゴシック"/>
                        </a:rPr>
                        <a:t>295</a:t>
                      </a:r>
                      <a:endParaRPr/>
                    </a:p>
                  </a:txBody>
                  <a:tcPr/>
                </a:tc>
                <a:tc>
                  <a:txBody>
                    <a:bodyPr/>
                    <a:lstStyle/>
                    <a:p>
                      <a:pPr algn="ctr">
                        <a:lnSpc>
                          <a:spcPct val="100000"/>
                        </a:lnSpc>
                      </a:pPr>
                      <a:r>
                        <a:rPr lang="en-US" sz="1100" strike="noStrike">
                          <a:solidFill>
                            <a:srgbClr val="004C97"/>
                          </a:solidFill>
                          <a:latin typeface="Calibri"/>
                          <a:ea typeface="ＭＳ Ｐゴシック"/>
                        </a:rPr>
                        <a:t>-62.837</a:t>
                      </a:r>
                      <a:endParaRPr/>
                    </a:p>
                  </a:txBody>
                  <a:tcPr/>
                </a:tc>
                <a:tc>
                  <a:txBody>
                    <a:bodyPr/>
                    <a:lstStyle/>
                    <a:p>
                      <a:pPr algn="ctr">
                        <a:lnSpc>
                          <a:spcPct val="100000"/>
                        </a:lnSpc>
                      </a:pPr>
                      <a:r>
                        <a:rPr lang="en-US" sz="1100" strike="noStrike">
                          <a:solidFill>
                            <a:srgbClr val="004C97"/>
                          </a:solidFill>
                          <a:latin typeface="Calibri"/>
                          <a:ea typeface="ＭＳ Ｐゴシック"/>
                        </a:rPr>
                        <a:t>1.041E-6</a:t>
                      </a:r>
                      <a:endParaRPr/>
                    </a:p>
                  </a:txBody>
                  <a:tcPr/>
                </a:tc>
                <a:tc>
                  <a:txBody>
                    <a:bodyPr/>
                    <a:lstStyle/>
                    <a:p>
                      <a:pPr algn="ctr">
                        <a:lnSpc>
                          <a:spcPct val="100000"/>
                        </a:lnSpc>
                      </a:pPr>
                      <a:r>
                        <a:rPr lang="en-US" sz="1100" strike="noStrike">
                          <a:solidFill>
                            <a:srgbClr val="004C97"/>
                          </a:solidFill>
                          <a:latin typeface="Calibri"/>
                          <a:ea typeface="ＭＳ Ｐゴシック"/>
                        </a:rPr>
                        <a:t>123.3</a:t>
                      </a:r>
                      <a:endParaRPr/>
                    </a:p>
                  </a:txBody>
                  <a:tcPr/>
                </a:tc>
                <a:tc>
                  <a:txBody>
                    <a:bodyPr/>
                    <a:lstStyle/>
                    <a:p>
                      <a:pPr algn="ctr">
                        <a:lnSpc>
                          <a:spcPct val="100000"/>
                        </a:lnSpc>
                      </a:pPr>
                      <a:r>
                        <a:rPr lang="en-US" sz="1100" strike="noStrike">
                          <a:solidFill>
                            <a:srgbClr val="004C97"/>
                          </a:solidFill>
                          <a:latin typeface="Calibri"/>
                          <a:ea typeface="ＭＳ Ｐゴシック"/>
                        </a:rPr>
                        <a:t>1.656E+7</a:t>
                      </a:r>
                      <a:endParaRPr/>
                    </a:p>
                  </a:txBody>
                  <a:tcPr/>
                </a:tc>
                <a:extLst>
                  <a:ext uri="{0D108BD9-81ED-4DB2-BD59-A6C34878D82A}">
                    <a16:rowId xmlns:a16="http://schemas.microsoft.com/office/drawing/2014/main" val="10005"/>
                  </a:ext>
                </a:extLst>
              </a:tr>
            </a:tbl>
          </a:graphicData>
        </a:graphic>
      </p:graphicFrame>
      <p:pic>
        <p:nvPicPr>
          <p:cNvPr id="207" name="Picture 7"/>
          <p:cNvPicPr/>
          <p:nvPr/>
        </p:nvPicPr>
        <p:blipFill>
          <a:blip r:embed="rId3" cstate="print"/>
          <a:stretch/>
        </p:blipFill>
        <p:spPr>
          <a:xfrm>
            <a:off x="5439240" y="858240"/>
            <a:ext cx="3483360" cy="2755080"/>
          </a:xfrm>
          <a:prstGeom prst="rect">
            <a:avLst/>
          </a:prstGeom>
          <a:ln>
            <a:noFill/>
          </a:ln>
        </p:spPr>
      </p:pic>
      <p:sp>
        <p:nvSpPr>
          <p:cNvPr id="208" name="CustomShape 5"/>
          <p:cNvSpPr/>
          <p:nvPr/>
        </p:nvSpPr>
        <p:spPr>
          <a:xfrm>
            <a:off x="3099960" y="3525480"/>
            <a:ext cx="348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4C97"/>
                </a:solidFill>
                <a:latin typeface="Calibri"/>
                <a:ea typeface="ＭＳ Ｐゴシック"/>
              </a:rPr>
              <a:t>S. Kazakov</a:t>
            </a:r>
            <a:endParaRPr/>
          </a:p>
        </p:txBody>
      </p:sp>
      <p:sp>
        <p:nvSpPr>
          <p:cNvPr id="209" name="CustomShape 6"/>
          <p:cNvSpPr/>
          <p:nvPr/>
        </p:nvSpPr>
        <p:spPr>
          <a:xfrm>
            <a:off x="2605320" y="243000"/>
            <a:ext cx="3703680" cy="305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2400" b="1" strike="noStrike">
                <a:solidFill>
                  <a:srgbClr val="004C97"/>
                </a:solidFill>
                <a:latin typeface="Arial"/>
                <a:ea typeface="ＭＳ Ｐゴシック"/>
              </a:rPr>
              <a:t>Coupler Qext simulation</a:t>
            </a:r>
            <a:endParaRPr/>
          </a:p>
        </p:txBody>
      </p:sp>
      <p:sp>
        <p:nvSpPr>
          <p:cNvPr id="10" name="TextBox 9"/>
          <p:cNvSpPr txBox="1"/>
          <p:nvPr/>
        </p:nvSpPr>
        <p:spPr>
          <a:xfrm>
            <a:off x="395536" y="6397214"/>
            <a:ext cx="504057" cy="369332"/>
          </a:xfrm>
          <a:prstGeom prst="rect">
            <a:avLst/>
          </a:prstGeom>
          <a:noFill/>
        </p:spPr>
        <p:txBody>
          <a:bodyPr wrap="square" rtlCol="0">
            <a:spAutoFit/>
          </a:bodyPr>
          <a:lstStyle/>
          <a:p>
            <a:r>
              <a:rPr lang="en-US" dirty="0"/>
              <a:t>20</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251520" y="1340768"/>
            <a:ext cx="9216000" cy="358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Blip>
                <a:blip r:embed="rId2"/>
              </a:buBlip>
            </a:pPr>
            <a:r>
              <a:rPr lang="en-US" sz="2000" strike="noStrike" dirty="0">
                <a:solidFill>
                  <a:srgbClr val="003087"/>
                </a:solidFill>
                <a:latin typeface="Arial"/>
                <a:ea typeface="ＭＳ Ｐゴシック"/>
              </a:rPr>
              <a:t>SSR2 EM parameters satisfy PIP-II project needs</a:t>
            </a:r>
            <a:endParaRPr dirty="0"/>
          </a:p>
          <a:p>
            <a:pPr>
              <a:lnSpc>
                <a:spcPct val="100000"/>
              </a:lnSpc>
            </a:pPr>
            <a:endParaRPr dirty="0"/>
          </a:p>
          <a:p>
            <a:pPr>
              <a:lnSpc>
                <a:spcPct val="100000"/>
              </a:lnSpc>
              <a:buBlip>
                <a:blip r:embed="rId2"/>
              </a:buBlip>
            </a:pPr>
            <a:r>
              <a:rPr lang="en-US" sz="2000" strike="noStrike" dirty="0" err="1">
                <a:solidFill>
                  <a:srgbClr val="003087"/>
                </a:solidFill>
                <a:latin typeface="Arial"/>
                <a:ea typeface="ＭＳ Ｐゴシック"/>
              </a:rPr>
              <a:t>Multipacting</a:t>
            </a:r>
            <a:r>
              <a:rPr lang="en-US" sz="2000" strike="noStrike" dirty="0">
                <a:solidFill>
                  <a:srgbClr val="003087"/>
                </a:solidFill>
                <a:latin typeface="Arial"/>
                <a:ea typeface="ＭＳ Ｐゴシック"/>
              </a:rPr>
              <a:t> has been mitigated: SSR2 3.0 cavity shows MP levels lower </a:t>
            </a:r>
            <a:endParaRPr dirty="0"/>
          </a:p>
          <a:p>
            <a:pPr>
              <a:lnSpc>
                <a:spcPct val="100000"/>
              </a:lnSpc>
            </a:pPr>
            <a:r>
              <a:rPr lang="en-US" sz="2000" strike="noStrike" dirty="0">
                <a:solidFill>
                  <a:srgbClr val="003087"/>
                </a:solidFill>
                <a:latin typeface="Arial"/>
                <a:ea typeface="ＭＳ Ｐゴシック"/>
              </a:rPr>
              <a:t> than SSR1 (built and tested)</a:t>
            </a:r>
            <a:endParaRPr dirty="0"/>
          </a:p>
          <a:p>
            <a:pPr>
              <a:lnSpc>
                <a:spcPct val="100000"/>
              </a:lnSpc>
            </a:pPr>
            <a:endParaRPr dirty="0"/>
          </a:p>
          <a:p>
            <a:pPr>
              <a:lnSpc>
                <a:spcPct val="100000"/>
              </a:lnSpc>
              <a:buBlip>
                <a:blip r:embed="rId2"/>
              </a:buBlip>
            </a:pPr>
            <a:r>
              <a:rPr lang="en-US" sz="2000" strike="noStrike" dirty="0">
                <a:solidFill>
                  <a:srgbClr val="003087"/>
                </a:solidFill>
                <a:latin typeface="Arial"/>
                <a:ea typeface="ＭＳ Ｐゴシック"/>
              </a:rPr>
              <a:t>Quadrupole asymmetry is within the corrector range</a:t>
            </a:r>
            <a:endParaRPr dirty="0"/>
          </a:p>
          <a:p>
            <a:pPr>
              <a:lnSpc>
                <a:spcPct val="100000"/>
              </a:lnSpc>
            </a:pPr>
            <a:endParaRPr dirty="0"/>
          </a:p>
          <a:p>
            <a:pPr>
              <a:lnSpc>
                <a:spcPct val="100000"/>
              </a:lnSpc>
              <a:buBlip>
                <a:blip r:embed="rId2"/>
              </a:buBlip>
            </a:pPr>
            <a:r>
              <a:rPr lang="en-US" sz="2000" strike="noStrike" dirty="0" err="1">
                <a:solidFill>
                  <a:srgbClr val="003087"/>
                </a:solidFill>
                <a:latin typeface="Arial"/>
                <a:ea typeface="ＭＳ Ｐゴシック"/>
              </a:rPr>
              <a:t>Qext</a:t>
            </a:r>
            <a:r>
              <a:rPr lang="en-US" sz="2000" strike="noStrike" dirty="0">
                <a:solidFill>
                  <a:srgbClr val="003087"/>
                </a:solidFill>
                <a:latin typeface="Arial"/>
                <a:ea typeface="ＭＳ Ｐゴシック"/>
              </a:rPr>
              <a:t> target value for SSR2 is achievable using the same coupler used for SSR1</a:t>
            </a:r>
            <a:endParaRPr dirty="0"/>
          </a:p>
          <a:p>
            <a:pPr>
              <a:lnSpc>
                <a:spcPct val="100000"/>
              </a:lnSpc>
            </a:pPr>
            <a:endParaRPr dirty="0"/>
          </a:p>
          <a:p>
            <a:pPr>
              <a:lnSpc>
                <a:spcPct val="100000"/>
              </a:lnSpc>
              <a:buBlip>
                <a:blip r:embed="rId2"/>
              </a:buBlip>
            </a:pPr>
            <a:r>
              <a:rPr lang="en-US" sz="2000" strike="noStrike" dirty="0">
                <a:solidFill>
                  <a:srgbClr val="003087"/>
                </a:solidFill>
                <a:latin typeface="Arial"/>
                <a:ea typeface="ＭＳ Ｐゴシック"/>
              </a:rPr>
              <a:t>HOMs analysis shows no modes represent an issue for operation in PIP-II, even the zero mode at 342 </a:t>
            </a:r>
            <a:r>
              <a:rPr lang="en-US" sz="2000" strike="noStrike" dirty="0" err="1">
                <a:solidFill>
                  <a:srgbClr val="003087"/>
                </a:solidFill>
                <a:latin typeface="Arial"/>
                <a:ea typeface="ＭＳ Ｐゴシック"/>
              </a:rPr>
              <a:t>MHz.</a:t>
            </a:r>
            <a:endParaRPr dirty="0"/>
          </a:p>
        </p:txBody>
      </p:sp>
      <p:sp>
        <p:nvSpPr>
          <p:cNvPr id="211" name="CustomShape 2"/>
          <p:cNvSpPr/>
          <p:nvPr/>
        </p:nvSpPr>
        <p:spPr>
          <a:xfrm>
            <a:off x="2194560" y="457200"/>
            <a:ext cx="475452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trike="noStrike">
                <a:solidFill>
                  <a:srgbClr val="004C97"/>
                </a:solidFill>
                <a:latin typeface="Arial"/>
                <a:ea typeface="ＭＳ Ｐゴシック"/>
              </a:rPr>
              <a:t>Summary</a:t>
            </a:r>
            <a:endParaRPr/>
          </a:p>
        </p:txBody>
      </p:sp>
      <p:sp>
        <p:nvSpPr>
          <p:cNvPr id="3" name="TextBox 2"/>
          <p:cNvSpPr txBox="1"/>
          <p:nvPr/>
        </p:nvSpPr>
        <p:spPr>
          <a:xfrm>
            <a:off x="251520" y="5805264"/>
            <a:ext cx="8424936" cy="369332"/>
          </a:xfrm>
          <a:prstGeom prst="rect">
            <a:avLst/>
          </a:prstGeom>
          <a:noFill/>
        </p:spPr>
        <p:txBody>
          <a:bodyPr wrap="square" rtlCol="0">
            <a:spAutoFit/>
          </a:bodyPr>
          <a:lstStyle/>
          <a:p>
            <a:pPr algn="ctr"/>
            <a:r>
              <a:rPr lang="en-US" b="1" dirty="0">
                <a:solidFill>
                  <a:srgbClr val="FF0000"/>
                </a:solidFill>
              </a:rPr>
              <a:t>Bottom Line: SSR2 EM design meets PIP-II design specs</a:t>
            </a:r>
          </a:p>
        </p:txBody>
      </p:sp>
      <p:sp>
        <p:nvSpPr>
          <p:cNvPr id="6" name="TextBox 5"/>
          <p:cNvSpPr txBox="1"/>
          <p:nvPr/>
        </p:nvSpPr>
        <p:spPr>
          <a:xfrm>
            <a:off x="4283967" y="6309320"/>
            <a:ext cx="504057" cy="369332"/>
          </a:xfrm>
          <a:prstGeom prst="rect">
            <a:avLst/>
          </a:prstGeom>
          <a:noFill/>
        </p:spPr>
        <p:txBody>
          <a:bodyPr wrap="square" rtlCol="0">
            <a:spAutoFit/>
          </a:bodyPr>
          <a:lstStyle/>
          <a:p>
            <a:r>
              <a:rPr lang="en-US" dirty="0"/>
              <a:t>21</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p:txBody>
          <a:bodyPr/>
          <a:lstStyle/>
          <a:p>
            <a:pPr algn="ctr"/>
            <a:r>
              <a:rPr lang="en-US" sz="4000" dirty="0"/>
              <a:t>Back-up slides</a:t>
            </a:r>
          </a:p>
        </p:txBody>
      </p:sp>
      <p:sp>
        <p:nvSpPr>
          <p:cNvPr id="5" name="TextBox 4"/>
          <p:cNvSpPr txBox="1"/>
          <p:nvPr/>
        </p:nvSpPr>
        <p:spPr>
          <a:xfrm>
            <a:off x="4283967" y="6309320"/>
            <a:ext cx="504057" cy="369332"/>
          </a:xfrm>
          <a:prstGeom prst="rect">
            <a:avLst/>
          </a:prstGeom>
          <a:noFill/>
        </p:spPr>
        <p:txBody>
          <a:bodyPr wrap="square" rtlCol="0">
            <a:spAutoFit/>
          </a:bodyPr>
          <a:lstStyle/>
          <a:p>
            <a:r>
              <a:rPr lang="en-US" dirty="0"/>
              <a:t>22</a:t>
            </a:r>
          </a:p>
        </p:txBody>
      </p:sp>
    </p:spTree>
    <p:extLst>
      <p:ext uri="{BB962C8B-B14F-4D97-AF65-F5344CB8AC3E}">
        <p14:creationId xmlns:p14="http://schemas.microsoft.com/office/powerpoint/2010/main" val="87526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a:solidFill>
                  <a:srgbClr val="002060"/>
                </a:solidFill>
                <a:latin typeface="Times New Roman"/>
                <a:ea typeface="DejaVu Sans"/>
              </a:rPr>
              <a:t>Multipacting Simulation</a:t>
            </a:r>
            <a:endParaRPr/>
          </a:p>
        </p:txBody>
      </p:sp>
      <p:sp>
        <p:nvSpPr>
          <p:cNvPr id="138" name="CustomShape 2"/>
          <p:cNvSpPr/>
          <p:nvPr/>
        </p:nvSpPr>
        <p:spPr>
          <a:xfrm>
            <a:off x="0" y="858600"/>
            <a:ext cx="9143280" cy="360"/>
          </a:xfrm>
          <a:prstGeom prst="straightConnector1">
            <a:avLst/>
          </a:prstGeom>
          <a:noFill/>
          <a:ln w="28440">
            <a:solidFill>
              <a:schemeClr val="tx1"/>
            </a:solidFill>
            <a:round/>
            <a:tailEnd type="triangle" w="med" len="med"/>
          </a:ln>
        </p:spPr>
        <p:style>
          <a:lnRef idx="1">
            <a:schemeClr val="accent1"/>
          </a:lnRef>
          <a:fillRef idx="0">
            <a:schemeClr val="accent1"/>
          </a:fillRef>
          <a:effectRef idx="0">
            <a:schemeClr val="accent1"/>
          </a:effectRef>
          <a:fontRef idx="minor"/>
        </p:style>
      </p:sp>
      <p:graphicFrame>
        <p:nvGraphicFramePr>
          <p:cNvPr id="139" name="Table 3"/>
          <p:cNvGraphicFramePr/>
          <p:nvPr/>
        </p:nvGraphicFramePr>
        <p:xfrm>
          <a:off x="1581120" y="1777320"/>
          <a:ext cx="5724000" cy="1537019"/>
        </p:xfrm>
        <a:graphic>
          <a:graphicData uri="http://schemas.openxmlformats.org/drawingml/2006/table">
            <a:tbl>
              <a:tblPr/>
              <a:tblGrid>
                <a:gridCol w="1107360">
                  <a:extLst>
                    <a:ext uri="{9D8B030D-6E8A-4147-A177-3AD203B41FA5}">
                      <a16:colId xmlns:a16="http://schemas.microsoft.com/office/drawing/2014/main" val="20000"/>
                    </a:ext>
                  </a:extLst>
                </a:gridCol>
                <a:gridCol w="861840">
                  <a:extLst>
                    <a:ext uri="{9D8B030D-6E8A-4147-A177-3AD203B41FA5}">
                      <a16:colId xmlns:a16="http://schemas.microsoft.com/office/drawing/2014/main" val="20001"/>
                    </a:ext>
                  </a:extLst>
                </a:gridCol>
                <a:gridCol w="986760">
                  <a:extLst>
                    <a:ext uri="{9D8B030D-6E8A-4147-A177-3AD203B41FA5}">
                      <a16:colId xmlns:a16="http://schemas.microsoft.com/office/drawing/2014/main" val="20002"/>
                    </a:ext>
                  </a:extLst>
                </a:gridCol>
                <a:gridCol w="991080">
                  <a:extLst>
                    <a:ext uri="{9D8B030D-6E8A-4147-A177-3AD203B41FA5}">
                      <a16:colId xmlns:a16="http://schemas.microsoft.com/office/drawing/2014/main" val="20003"/>
                    </a:ext>
                  </a:extLst>
                </a:gridCol>
                <a:gridCol w="984600">
                  <a:extLst>
                    <a:ext uri="{9D8B030D-6E8A-4147-A177-3AD203B41FA5}">
                      <a16:colId xmlns:a16="http://schemas.microsoft.com/office/drawing/2014/main" val="20004"/>
                    </a:ext>
                  </a:extLst>
                </a:gridCol>
                <a:gridCol w="792360">
                  <a:extLst>
                    <a:ext uri="{9D8B030D-6E8A-4147-A177-3AD203B41FA5}">
                      <a16:colId xmlns:a16="http://schemas.microsoft.com/office/drawing/2014/main" val="20005"/>
                    </a:ext>
                  </a:extLst>
                </a:gridCol>
              </a:tblGrid>
              <a:tr h="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extLst>
                  <a:ext uri="{0D108BD9-81ED-4DB2-BD59-A6C34878D82A}">
                    <a16:rowId xmlns:a16="http://schemas.microsoft.com/office/drawing/2014/main" val="10000"/>
                  </a:ext>
                </a:extLst>
              </a:tr>
              <a:tr h="0">
                <a:tc>
                  <a:txBody>
                    <a:bodyPr/>
                    <a:lstStyle/>
                    <a:p>
                      <a:pPr algn="ctr">
                        <a:lnSpc>
                          <a:spcPct val="107000"/>
                        </a:lnSpc>
                      </a:pPr>
                      <a:r>
                        <a:rPr lang="en-US" sz="1100" b="1" strike="noStrike">
                          <a:solidFill>
                            <a:srgbClr val="C00000"/>
                          </a:solidFill>
                          <a:latin typeface="Calibri"/>
                        </a:rPr>
                        <a:t>20</a:t>
                      </a:r>
                      <a:endParaRPr/>
                    </a:p>
                  </a:txBody>
                  <a:tcPr/>
                </a:tc>
                <a:tc>
                  <a:txBody>
                    <a:bodyPr/>
                    <a:lstStyle/>
                    <a:p>
                      <a:pPr algn="ctr">
                        <a:lnSpc>
                          <a:spcPct val="107000"/>
                        </a:lnSpc>
                      </a:pPr>
                      <a:r>
                        <a:rPr lang="en-US" sz="1100" strike="noStrike">
                          <a:solidFill>
                            <a:srgbClr val="0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0.05</a:t>
                      </a:r>
                      <a:endParaRPr/>
                    </a:p>
                  </a:txBody>
                  <a:tcPr/>
                </a:tc>
                <a:extLst>
                  <a:ext uri="{0D108BD9-81ED-4DB2-BD59-A6C34878D82A}">
                    <a16:rowId xmlns:a16="http://schemas.microsoft.com/office/drawing/2014/main" val="10001"/>
                  </a:ext>
                </a:extLst>
              </a:tr>
              <a:tr h="0">
                <a:tc>
                  <a:txBody>
                    <a:bodyPr/>
                    <a:lstStyle/>
                    <a:p>
                      <a:pPr algn="ctr">
                        <a:lnSpc>
                          <a:spcPct val="107000"/>
                        </a:lnSpc>
                      </a:pPr>
                      <a:r>
                        <a:rPr lang="en-US" sz="1100" b="1" strike="noStrike">
                          <a:solidFill>
                            <a:srgbClr val="C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0.036</a:t>
                      </a:r>
                      <a:endParaRPr/>
                    </a:p>
                  </a:txBody>
                  <a:tcPr/>
                </a:tc>
                <a:extLst>
                  <a:ext uri="{0D108BD9-81ED-4DB2-BD59-A6C34878D82A}">
                    <a16:rowId xmlns:a16="http://schemas.microsoft.com/office/drawing/2014/main" val="10002"/>
                  </a:ext>
                </a:extLst>
              </a:tr>
              <a:tr h="0">
                <a:tc>
                  <a:txBody>
                    <a:bodyPr/>
                    <a:lstStyle/>
                    <a:p>
                      <a:pPr algn="ctr">
                        <a:lnSpc>
                          <a:spcPct val="107000"/>
                        </a:lnSpc>
                      </a:pPr>
                      <a:r>
                        <a:rPr lang="en-US" sz="1100" b="1" strike="noStrike">
                          <a:solidFill>
                            <a:srgbClr val="C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endParaRPr lang="en-US"/>
                    </a:p>
                  </a:txBody>
                  <a:tcPr/>
                </a:tc>
                <a:tc>
                  <a:txBody>
                    <a:bodyPr/>
                    <a:lstStyle/>
                    <a:p>
                      <a:pPr algn="ctr">
                        <a:lnSpc>
                          <a:spcPct val="107000"/>
                        </a:lnSpc>
                      </a:pPr>
                      <a:r>
                        <a:rPr lang="en-US" sz="1100" strike="noStrike">
                          <a:solidFill>
                            <a:srgbClr val="000000"/>
                          </a:solidFill>
                          <a:latin typeface="Calibri"/>
                        </a:rPr>
                        <a:t>0.034</a:t>
                      </a:r>
                      <a:endParaRPr/>
                    </a:p>
                  </a:txBody>
                  <a:tcPr/>
                </a:tc>
                <a:extLst>
                  <a:ext uri="{0D108BD9-81ED-4DB2-BD59-A6C34878D82A}">
                    <a16:rowId xmlns:a16="http://schemas.microsoft.com/office/drawing/2014/main" val="10003"/>
                  </a:ext>
                </a:extLst>
              </a:tr>
            </a:tbl>
          </a:graphicData>
        </a:graphic>
      </p:graphicFrame>
      <p:graphicFrame>
        <p:nvGraphicFramePr>
          <p:cNvPr id="140" name="Table 4"/>
          <p:cNvGraphicFramePr/>
          <p:nvPr/>
        </p:nvGraphicFramePr>
        <p:xfrm>
          <a:off x="1581120" y="1777320"/>
          <a:ext cx="5724000" cy="1600019"/>
        </p:xfrm>
        <a:graphic>
          <a:graphicData uri="http://schemas.openxmlformats.org/drawingml/2006/table">
            <a:tbl>
              <a:tblPr/>
              <a:tblGrid>
                <a:gridCol w="1107360">
                  <a:extLst>
                    <a:ext uri="{9D8B030D-6E8A-4147-A177-3AD203B41FA5}">
                      <a16:colId xmlns:a16="http://schemas.microsoft.com/office/drawing/2014/main" val="20000"/>
                    </a:ext>
                  </a:extLst>
                </a:gridCol>
                <a:gridCol w="861840">
                  <a:extLst>
                    <a:ext uri="{9D8B030D-6E8A-4147-A177-3AD203B41FA5}">
                      <a16:colId xmlns:a16="http://schemas.microsoft.com/office/drawing/2014/main" val="20001"/>
                    </a:ext>
                  </a:extLst>
                </a:gridCol>
                <a:gridCol w="986760">
                  <a:extLst>
                    <a:ext uri="{9D8B030D-6E8A-4147-A177-3AD203B41FA5}">
                      <a16:colId xmlns:a16="http://schemas.microsoft.com/office/drawing/2014/main" val="20002"/>
                    </a:ext>
                  </a:extLst>
                </a:gridCol>
                <a:gridCol w="991080">
                  <a:extLst>
                    <a:ext uri="{9D8B030D-6E8A-4147-A177-3AD203B41FA5}">
                      <a16:colId xmlns:a16="http://schemas.microsoft.com/office/drawing/2014/main" val="20003"/>
                    </a:ext>
                  </a:extLst>
                </a:gridCol>
                <a:gridCol w="984600">
                  <a:extLst>
                    <a:ext uri="{9D8B030D-6E8A-4147-A177-3AD203B41FA5}">
                      <a16:colId xmlns:a16="http://schemas.microsoft.com/office/drawing/2014/main" val="20004"/>
                    </a:ext>
                  </a:extLst>
                </a:gridCol>
                <a:gridCol w="792360">
                  <a:extLst>
                    <a:ext uri="{9D8B030D-6E8A-4147-A177-3AD203B41FA5}">
                      <a16:colId xmlns:a16="http://schemas.microsoft.com/office/drawing/2014/main" val="20005"/>
                    </a:ext>
                  </a:extLst>
                </a:gridCol>
              </a:tblGrid>
              <a:tr h="52200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extLst>
                  <a:ext uri="{0D108BD9-81ED-4DB2-BD59-A6C34878D82A}">
                    <a16:rowId xmlns:a16="http://schemas.microsoft.com/office/drawing/2014/main" val="10000"/>
                  </a:ext>
                </a:extLst>
              </a:tr>
              <a:tr h="228960">
                <a:tc>
                  <a:txBody>
                    <a:bodyPr/>
                    <a:lstStyle/>
                    <a:p>
                      <a:pPr algn="ctr">
                        <a:lnSpc>
                          <a:spcPct val="107000"/>
                        </a:lnSpc>
                      </a:pPr>
                      <a:r>
                        <a:rPr lang="en-US" sz="1100" b="1" strike="noStrike">
                          <a:solidFill>
                            <a:srgbClr val="C00000"/>
                          </a:solidFill>
                          <a:latin typeface="Calibri"/>
                        </a:rPr>
                        <a:t>20</a:t>
                      </a:r>
                      <a:endParaRPr/>
                    </a:p>
                  </a:txBody>
                  <a:tcPr/>
                </a:tc>
                <a:tc>
                  <a:txBody>
                    <a:bodyPr/>
                    <a:lstStyle/>
                    <a:p>
                      <a:pPr algn="ctr">
                        <a:lnSpc>
                          <a:spcPct val="107000"/>
                        </a:lnSpc>
                      </a:pPr>
                      <a:r>
                        <a:rPr lang="en-US" sz="1100" strike="noStrike">
                          <a:solidFill>
                            <a:srgbClr val="0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0.05</a:t>
                      </a:r>
                      <a:endParaRPr/>
                    </a:p>
                  </a:txBody>
                  <a:tcPr/>
                </a:tc>
                <a:extLst>
                  <a:ext uri="{0D108BD9-81ED-4DB2-BD59-A6C34878D82A}">
                    <a16:rowId xmlns:a16="http://schemas.microsoft.com/office/drawing/2014/main" val="10001"/>
                  </a:ext>
                </a:extLst>
              </a:tr>
              <a:tr h="228960">
                <a:tc>
                  <a:txBody>
                    <a:bodyPr/>
                    <a:lstStyle/>
                    <a:p>
                      <a:pPr algn="ctr">
                        <a:lnSpc>
                          <a:spcPct val="107000"/>
                        </a:lnSpc>
                      </a:pPr>
                      <a:r>
                        <a:rPr lang="en-US" sz="1100" b="1" strike="noStrike">
                          <a:solidFill>
                            <a:srgbClr val="C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0.036</a:t>
                      </a:r>
                      <a:endParaRPr/>
                    </a:p>
                  </a:txBody>
                  <a:tcPr/>
                </a:tc>
                <a:extLst>
                  <a:ext uri="{0D108BD9-81ED-4DB2-BD59-A6C34878D82A}">
                    <a16:rowId xmlns:a16="http://schemas.microsoft.com/office/drawing/2014/main" val="10002"/>
                  </a:ext>
                </a:extLst>
              </a:tr>
              <a:tr h="428760">
                <a:tc>
                  <a:txBody>
                    <a:bodyPr/>
                    <a:lstStyle/>
                    <a:p>
                      <a:pPr algn="ctr">
                        <a:lnSpc>
                          <a:spcPct val="107000"/>
                        </a:lnSpc>
                      </a:pPr>
                      <a:r>
                        <a:rPr lang="en-US" sz="1100" b="1" strike="noStrike">
                          <a:solidFill>
                            <a:srgbClr val="C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endParaRPr lang="en-US"/>
                    </a:p>
                  </a:txBody>
                  <a:tcPr/>
                </a:tc>
                <a:tc>
                  <a:txBody>
                    <a:bodyPr/>
                    <a:lstStyle/>
                    <a:p>
                      <a:pPr algn="ctr">
                        <a:lnSpc>
                          <a:spcPct val="107000"/>
                        </a:lnSpc>
                      </a:pPr>
                      <a:r>
                        <a:rPr lang="en-US" sz="1100" strike="noStrike">
                          <a:solidFill>
                            <a:srgbClr val="000000"/>
                          </a:solidFill>
                          <a:latin typeface="Calibri"/>
                        </a:rPr>
                        <a:t>0.034</a:t>
                      </a:r>
                      <a:endParaRPr/>
                    </a:p>
                  </a:txBody>
                  <a:tcPr/>
                </a:tc>
                <a:extLst>
                  <a:ext uri="{0D108BD9-81ED-4DB2-BD59-A6C34878D82A}">
                    <a16:rowId xmlns:a16="http://schemas.microsoft.com/office/drawing/2014/main" val="10003"/>
                  </a:ext>
                </a:extLst>
              </a:tr>
            </a:tbl>
          </a:graphicData>
        </a:graphic>
      </p:graphicFrame>
      <p:graphicFrame>
        <p:nvGraphicFramePr>
          <p:cNvPr id="141" name="Table 5"/>
          <p:cNvGraphicFramePr/>
          <p:nvPr/>
        </p:nvGraphicFramePr>
        <p:xfrm>
          <a:off x="1133640" y="3666600"/>
          <a:ext cx="6513840" cy="1171258"/>
        </p:xfrm>
        <a:graphic>
          <a:graphicData uri="http://schemas.openxmlformats.org/drawingml/2006/table">
            <a:tbl>
              <a:tblPr/>
              <a:tblGrid>
                <a:gridCol w="1000080">
                  <a:extLst>
                    <a:ext uri="{9D8B030D-6E8A-4147-A177-3AD203B41FA5}">
                      <a16:colId xmlns:a16="http://schemas.microsoft.com/office/drawing/2014/main" val="20000"/>
                    </a:ext>
                  </a:extLst>
                </a:gridCol>
                <a:gridCol w="845280">
                  <a:extLst>
                    <a:ext uri="{9D8B030D-6E8A-4147-A177-3AD203B41FA5}">
                      <a16:colId xmlns:a16="http://schemas.microsoft.com/office/drawing/2014/main" val="20001"/>
                    </a:ext>
                  </a:extLst>
                </a:gridCol>
                <a:gridCol w="924840">
                  <a:extLst>
                    <a:ext uri="{9D8B030D-6E8A-4147-A177-3AD203B41FA5}">
                      <a16:colId xmlns:a16="http://schemas.microsoft.com/office/drawing/2014/main" val="20002"/>
                    </a:ext>
                  </a:extLst>
                </a:gridCol>
                <a:gridCol w="928800">
                  <a:extLst>
                    <a:ext uri="{9D8B030D-6E8A-4147-A177-3AD203B41FA5}">
                      <a16:colId xmlns:a16="http://schemas.microsoft.com/office/drawing/2014/main" val="20003"/>
                    </a:ext>
                  </a:extLst>
                </a:gridCol>
                <a:gridCol w="922680">
                  <a:extLst>
                    <a:ext uri="{9D8B030D-6E8A-4147-A177-3AD203B41FA5}">
                      <a16:colId xmlns:a16="http://schemas.microsoft.com/office/drawing/2014/main" val="20004"/>
                    </a:ext>
                  </a:extLst>
                </a:gridCol>
                <a:gridCol w="930240">
                  <a:extLst>
                    <a:ext uri="{9D8B030D-6E8A-4147-A177-3AD203B41FA5}">
                      <a16:colId xmlns:a16="http://schemas.microsoft.com/office/drawing/2014/main" val="20005"/>
                    </a:ext>
                  </a:extLst>
                </a:gridCol>
                <a:gridCol w="961920">
                  <a:extLst>
                    <a:ext uri="{9D8B030D-6E8A-4147-A177-3AD203B41FA5}">
                      <a16:colId xmlns:a16="http://schemas.microsoft.com/office/drawing/2014/main" val="20006"/>
                    </a:ext>
                  </a:extLst>
                </a:gridCol>
              </a:tblGrid>
              <a:tr h="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c>
                  <a:txBody>
                    <a:bodyPr/>
                    <a:lstStyle/>
                    <a:p>
                      <a:pPr algn="ctr">
                        <a:lnSpc>
                          <a:spcPct val="107000"/>
                        </a:lnSpc>
                      </a:pPr>
                      <a:r>
                        <a:rPr lang="en-US" sz="1100" strike="noStrike">
                          <a:solidFill>
                            <a:srgbClr val="000000"/>
                          </a:solidFill>
                          <a:latin typeface="Calibri"/>
                        </a:rPr>
                        <a:t>Comments</a:t>
                      </a:r>
                      <a:endParaRPr/>
                    </a:p>
                  </a:txBody>
                  <a:tcPr/>
                </a:tc>
                <a:extLst>
                  <a:ext uri="{0D108BD9-81ED-4DB2-BD59-A6C34878D82A}">
                    <a16:rowId xmlns:a16="http://schemas.microsoft.com/office/drawing/2014/main" val="10000"/>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b="1" strike="noStrike">
                          <a:solidFill>
                            <a:srgbClr val="C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endParaRPr lang="en-US"/>
                    </a:p>
                  </a:txBody>
                  <a:tcPr/>
                </a:tc>
                <a:tc>
                  <a:txBody>
                    <a:bodyPr/>
                    <a:lstStyle/>
                    <a:p>
                      <a:pPr algn="ctr">
                        <a:lnSpc>
                          <a:spcPct val="107000"/>
                        </a:lnSpc>
                      </a:pPr>
                      <a:r>
                        <a:rPr lang="en-US" sz="1100" strike="noStrike">
                          <a:solidFill>
                            <a:srgbClr val="000000"/>
                          </a:solidFill>
                          <a:latin typeface="Calibri"/>
                        </a:rPr>
                        <a:t>0.036</a:t>
                      </a:r>
                      <a:endParaRPr/>
                    </a:p>
                  </a:txBody>
                  <a:tcPr/>
                </a:tc>
                <a:tc>
                  <a:txBody>
                    <a:bodyPr/>
                    <a:lstStyle/>
                    <a:p>
                      <a:pPr algn="ctr">
                        <a:lnSpc>
                          <a:spcPct val="107000"/>
                        </a:lnSpc>
                      </a:pPr>
                      <a:r>
                        <a:rPr lang="en-US" sz="1100" strike="noStrike">
                          <a:solidFill>
                            <a:srgbClr val="000000"/>
                          </a:solidFill>
                          <a:latin typeface="Calibri"/>
                        </a:rPr>
                        <a:t>Not saturated</a:t>
                      </a:r>
                      <a:endParaRPr/>
                    </a:p>
                  </a:txBody>
                  <a:tcPr/>
                </a:tc>
                <a:extLst>
                  <a:ext uri="{0D108BD9-81ED-4DB2-BD59-A6C34878D82A}">
                    <a16:rowId xmlns:a16="http://schemas.microsoft.com/office/drawing/2014/main" val="10001"/>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b="1" strike="noStrike">
                          <a:solidFill>
                            <a:srgbClr val="C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tc>
                  <a:txBody>
                    <a:bodyPr/>
                    <a:lstStyle/>
                    <a:p>
                      <a:pPr algn="ctr">
                        <a:lnSpc>
                          <a:spcPct val="107000"/>
                        </a:lnSpc>
                      </a:pPr>
                      <a:r>
                        <a:rPr lang="en-US" sz="1100" strike="noStrike">
                          <a:solidFill>
                            <a:srgbClr val="000000"/>
                          </a:solidFill>
                          <a:latin typeface="Calibri"/>
                        </a:rPr>
                        <a:t>saturated</a:t>
                      </a:r>
                      <a:endParaRPr/>
                    </a:p>
                  </a:txBody>
                  <a:tcPr/>
                </a:tc>
                <a:extLst>
                  <a:ext uri="{0D108BD9-81ED-4DB2-BD59-A6C34878D82A}">
                    <a16:rowId xmlns:a16="http://schemas.microsoft.com/office/drawing/2014/main" val="10002"/>
                  </a:ext>
                </a:extLst>
              </a:tr>
            </a:tbl>
          </a:graphicData>
        </a:graphic>
      </p:graphicFrame>
      <p:graphicFrame>
        <p:nvGraphicFramePr>
          <p:cNvPr id="142" name="Table 6"/>
          <p:cNvGraphicFramePr/>
          <p:nvPr/>
        </p:nvGraphicFramePr>
        <p:xfrm>
          <a:off x="1133640" y="3666600"/>
          <a:ext cx="6514920" cy="1171258"/>
        </p:xfrm>
        <a:graphic>
          <a:graphicData uri="http://schemas.openxmlformats.org/drawingml/2006/table">
            <a:tbl>
              <a:tblPr/>
              <a:tblGrid>
                <a:gridCol w="1000080">
                  <a:extLst>
                    <a:ext uri="{9D8B030D-6E8A-4147-A177-3AD203B41FA5}">
                      <a16:colId xmlns:a16="http://schemas.microsoft.com/office/drawing/2014/main" val="20000"/>
                    </a:ext>
                  </a:extLst>
                </a:gridCol>
                <a:gridCol w="845280">
                  <a:extLst>
                    <a:ext uri="{9D8B030D-6E8A-4147-A177-3AD203B41FA5}">
                      <a16:colId xmlns:a16="http://schemas.microsoft.com/office/drawing/2014/main" val="20001"/>
                    </a:ext>
                  </a:extLst>
                </a:gridCol>
                <a:gridCol w="924840">
                  <a:extLst>
                    <a:ext uri="{9D8B030D-6E8A-4147-A177-3AD203B41FA5}">
                      <a16:colId xmlns:a16="http://schemas.microsoft.com/office/drawing/2014/main" val="20002"/>
                    </a:ext>
                  </a:extLst>
                </a:gridCol>
                <a:gridCol w="928800">
                  <a:extLst>
                    <a:ext uri="{9D8B030D-6E8A-4147-A177-3AD203B41FA5}">
                      <a16:colId xmlns:a16="http://schemas.microsoft.com/office/drawing/2014/main" val="20003"/>
                    </a:ext>
                  </a:extLst>
                </a:gridCol>
                <a:gridCol w="922680">
                  <a:extLst>
                    <a:ext uri="{9D8B030D-6E8A-4147-A177-3AD203B41FA5}">
                      <a16:colId xmlns:a16="http://schemas.microsoft.com/office/drawing/2014/main" val="20004"/>
                    </a:ext>
                  </a:extLst>
                </a:gridCol>
                <a:gridCol w="930240">
                  <a:extLst>
                    <a:ext uri="{9D8B030D-6E8A-4147-A177-3AD203B41FA5}">
                      <a16:colId xmlns:a16="http://schemas.microsoft.com/office/drawing/2014/main" val="20005"/>
                    </a:ext>
                  </a:extLst>
                </a:gridCol>
                <a:gridCol w="963000">
                  <a:extLst>
                    <a:ext uri="{9D8B030D-6E8A-4147-A177-3AD203B41FA5}">
                      <a16:colId xmlns:a16="http://schemas.microsoft.com/office/drawing/2014/main" val="20006"/>
                    </a:ext>
                  </a:extLst>
                </a:gridCol>
              </a:tblGrid>
              <a:tr h="37548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tc>
                  <a:txBody>
                    <a:bodyPr/>
                    <a:lstStyle/>
                    <a:p>
                      <a:pPr algn="ctr">
                        <a:lnSpc>
                          <a:spcPct val="107000"/>
                        </a:lnSpc>
                      </a:pPr>
                      <a:r>
                        <a:rPr lang="en-US" sz="1100" strike="noStrike">
                          <a:solidFill>
                            <a:srgbClr val="000000"/>
                          </a:solidFill>
                          <a:latin typeface="Calibri"/>
                        </a:rPr>
                        <a:t>Comments</a:t>
                      </a:r>
                      <a:endParaRPr/>
                    </a:p>
                  </a:txBody>
                  <a:tcPr/>
                </a:tc>
                <a:extLst>
                  <a:ext uri="{0D108BD9-81ED-4DB2-BD59-A6C34878D82A}">
                    <a16:rowId xmlns:a16="http://schemas.microsoft.com/office/drawing/2014/main" val="10000"/>
                  </a:ext>
                </a:extLst>
              </a:tr>
              <a:tr h="42876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b="1" strike="noStrike">
                          <a:solidFill>
                            <a:srgbClr val="C00000"/>
                          </a:solidFill>
                          <a:latin typeface="Calibri"/>
                        </a:rPr>
                        <a:t>100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endParaRPr lang="en-US"/>
                    </a:p>
                  </a:txBody>
                  <a:tcPr/>
                </a:tc>
                <a:tc>
                  <a:txBody>
                    <a:bodyPr/>
                    <a:lstStyle/>
                    <a:p>
                      <a:pPr algn="ctr">
                        <a:lnSpc>
                          <a:spcPct val="107000"/>
                        </a:lnSpc>
                      </a:pPr>
                      <a:r>
                        <a:rPr lang="en-US" sz="1100" strike="noStrike">
                          <a:solidFill>
                            <a:srgbClr val="000000"/>
                          </a:solidFill>
                          <a:latin typeface="Calibri"/>
                        </a:rPr>
                        <a:t>0.036</a:t>
                      </a:r>
                      <a:endParaRPr/>
                    </a:p>
                  </a:txBody>
                  <a:tcPr/>
                </a:tc>
                <a:tc>
                  <a:txBody>
                    <a:bodyPr/>
                    <a:lstStyle/>
                    <a:p>
                      <a:pPr algn="ctr">
                        <a:lnSpc>
                          <a:spcPct val="107000"/>
                        </a:lnSpc>
                      </a:pPr>
                      <a:r>
                        <a:rPr lang="en-US" sz="1100" strike="noStrike">
                          <a:solidFill>
                            <a:srgbClr val="000000"/>
                          </a:solidFill>
                          <a:latin typeface="Calibri"/>
                        </a:rPr>
                        <a:t>Not saturated</a:t>
                      </a:r>
                      <a:endParaRPr/>
                    </a:p>
                  </a:txBody>
                  <a:tcPr/>
                </a:tc>
                <a:extLst>
                  <a:ext uri="{0D108BD9-81ED-4DB2-BD59-A6C34878D82A}">
                    <a16:rowId xmlns:a16="http://schemas.microsoft.com/office/drawing/2014/main" val="10001"/>
                  </a:ext>
                </a:extLst>
              </a:tr>
              <a:tr h="22896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b="1" strike="noStrike">
                          <a:solidFill>
                            <a:srgbClr val="C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tc>
                  <a:txBody>
                    <a:bodyPr/>
                    <a:lstStyle/>
                    <a:p>
                      <a:pPr algn="ctr">
                        <a:lnSpc>
                          <a:spcPct val="107000"/>
                        </a:lnSpc>
                      </a:pPr>
                      <a:r>
                        <a:rPr lang="en-US" sz="1100" strike="noStrike">
                          <a:solidFill>
                            <a:srgbClr val="000000"/>
                          </a:solidFill>
                          <a:latin typeface="Calibri"/>
                        </a:rPr>
                        <a:t>saturated</a:t>
                      </a:r>
                      <a:endParaRPr/>
                    </a:p>
                  </a:txBody>
                  <a:tcPr/>
                </a:tc>
                <a:extLst>
                  <a:ext uri="{0D108BD9-81ED-4DB2-BD59-A6C34878D82A}">
                    <a16:rowId xmlns:a16="http://schemas.microsoft.com/office/drawing/2014/main" val="10002"/>
                  </a:ext>
                </a:extLst>
              </a:tr>
            </a:tbl>
          </a:graphicData>
        </a:graphic>
      </p:graphicFrame>
      <p:graphicFrame>
        <p:nvGraphicFramePr>
          <p:cNvPr id="143" name="Table 7"/>
          <p:cNvGraphicFramePr/>
          <p:nvPr/>
        </p:nvGraphicFramePr>
        <p:xfrm>
          <a:off x="1486080" y="5384520"/>
          <a:ext cx="5599440" cy="1171259"/>
        </p:xfrm>
        <a:graphic>
          <a:graphicData uri="http://schemas.openxmlformats.org/drawingml/2006/table">
            <a:tbl>
              <a:tblPr/>
              <a:tblGrid>
                <a:gridCol w="989640">
                  <a:extLst>
                    <a:ext uri="{9D8B030D-6E8A-4147-A177-3AD203B41FA5}">
                      <a16:colId xmlns:a16="http://schemas.microsoft.com/office/drawing/2014/main" val="20000"/>
                    </a:ext>
                  </a:extLst>
                </a:gridCol>
                <a:gridCol w="936720">
                  <a:extLst>
                    <a:ext uri="{9D8B030D-6E8A-4147-A177-3AD203B41FA5}">
                      <a16:colId xmlns:a16="http://schemas.microsoft.com/office/drawing/2014/main" val="20001"/>
                    </a:ext>
                  </a:extLst>
                </a:gridCol>
                <a:gridCol w="965160">
                  <a:extLst>
                    <a:ext uri="{9D8B030D-6E8A-4147-A177-3AD203B41FA5}">
                      <a16:colId xmlns:a16="http://schemas.microsoft.com/office/drawing/2014/main" val="20002"/>
                    </a:ext>
                  </a:extLst>
                </a:gridCol>
                <a:gridCol w="969480">
                  <a:extLst>
                    <a:ext uri="{9D8B030D-6E8A-4147-A177-3AD203B41FA5}">
                      <a16:colId xmlns:a16="http://schemas.microsoft.com/office/drawing/2014/main" val="20003"/>
                    </a:ext>
                  </a:extLst>
                </a:gridCol>
                <a:gridCol w="805320">
                  <a:extLst>
                    <a:ext uri="{9D8B030D-6E8A-4147-A177-3AD203B41FA5}">
                      <a16:colId xmlns:a16="http://schemas.microsoft.com/office/drawing/2014/main" val="20004"/>
                    </a:ext>
                  </a:extLst>
                </a:gridCol>
                <a:gridCol w="933120">
                  <a:extLst>
                    <a:ext uri="{9D8B030D-6E8A-4147-A177-3AD203B41FA5}">
                      <a16:colId xmlns:a16="http://schemas.microsoft.com/office/drawing/2014/main" val="20005"/>
                    </a:ext>
                  </a:extLst>
                </a:gridCol>
              </a:tblGrid>
              <a:tr h="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extLst>
                  <a:ext uri="{0D108BD9-81ED-4DB2-BD59-A6C34878D82A}">
                    <a16:rowId xmlns:a16="http://schemas.microsoft.com/office/drawing/2014/main" val="10000"/>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b="1" strike="noStrike">
                          <a:solidFill>
                            <a:srgbClr val="C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1"/>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b="1" strike="noStrike">
                          <a:solidFill>
                            <a:srgbClr val="C00000"/>
                          </a:solidFill>
                          <a:latin typeface="Calibri"/>
                        </a:rPr>
                        <a:t>3</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2"/>
                  </a:ext>
                </a:extLst>
              </a:tr>
            </a:tbl>
          </a:graphicData>
        </a:graphic>
      </p:graphicFrame>
      <p:sp>
        <p:nvSpPr>
          <p:cNvPr id="144" name="CustomShape 8"/>
          <p:cNvSpPr/>
          <p:nvPr/>
        </p:nvSpPr>
        <p:spPr>
          <a:xfrm>
            <a:off x="2126160" y="1296720"/>
            <a:ext cx="45288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7000"/>
              </a:lnSpc>
            </a:pPr>
            <a:r>
              <a:rPr lang="en-US" strike="noStrike">
                <a:solidFill>
                  <a:srgbClr val="000000"/>
                </a:solidFill>
                <a:latin typeface="Calibri"/>
                <a:ea typeface="Calibri"/>
              </a:rPr>
              <a:t>Table.1: Variation with number of mesh points.</a:t>
            </a:r>
            <a:endParaRPr/>
          </a:p>
        </p:txBody>
      </p:sp>
      <p:sp>
        <p:nvSpPr>
          <p:cNvPr id="145" name="CustomShape 9"/>
          <p:cNvSpPr/>
          <p:nvPr/>
        </p:nvSpPr>
        <p:spPr>
          <a:xfrm>
            <a:off x="2487960" y="3196080"/>
            <a:ext cx="38048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7000"/>
              </a:lnSpc>
            </a:pPr>
            <a:r>
              <a:rPr lang="en-US" strike="noStrike">
                <a:solidFill>
                  <a:srgbClr val="000000"/>
                </a:solidFill>
                <a:latin typeface="Calibri"/>
                <a:ea typeface="Calibri"/>
              </a:rPr>
              <a:t>Table 2: Variation with simulation time.</a:t>
            </a:r>
            <a:endParaRPr/>
          </a:p>
        </p:txBody>
      </p:sp>
      <p:sp>
        <p:nvSpPr>
          <p:cNvPr id="146" name="CustomShape 10"/>
          <p:cNvSpPr/>
          <p:nvPr/>
        </p:nvSpPr>
        <p:spPr>
          <a:xfrm>
            <a:off x="2202120" y="4892040"/>
            <a:ext cx="41673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7000"/>
              </a:lnSpc>
            </a:pPr>
            <a:r>
              <a:rPr lang="en-US" strike="noStrike">
                <a:solidFill>
                  <a:srgbClr val="000000"/>
                </a:solidFill>
                <a:latin typeface="Calibri"/>
                <a:ea typeface="Calibri"/>
              </a:rPr>
              <a:t>Table 3: Variation with number of bunches.</a:t>
            </a:r>
            <a:endParaRPr/>
          </a:p>
        </p:txBody>
      </p:sp>
      <p:sp>
        <p:nvSpPr>
          <p:cNvPr id="12" name="TextBox 11"/>
          <p:cNvSpPr txBox="1"/>
          <p:nvPr/>
        </p:nvSpPr>
        <p:spPr>
          <a:xfrm>
            <a:off x="251520" y="6371113"/>
            <a:ext cx="504057" cy="369332"/>
          </a:xfrm>
          <a:prstGeom prst="rect">
            <a:avLst/>
          </a:prstGeom>
          <a:noFill/>
        </p:spPr>
        <p:txBody>
          <a:bodyPr wrap="square" rtlCol="0">
            <a:spAutoFit/>
          </a:bodyPr>
          <a:lstStyle/>
          <a:p>
            <a:r>
              <a:rPr lang="en-US" dirty="0"/>
              <a:t>23</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a:solidFill>
                  <a:srgbClr val="002060"/>
                </a:solidFill>
                <a:latin typeface="Times New Roman"/>
                <a:ea typeface="DejaVu Sans"/>
              </a:rPr>
              <a:t>Multipacting Simulation</a:t>
            </a:r>
            <a:endParaRPr/>
          </a:p>
        </p:txBody>
      </p:sp>
      <p:sp>
        <p:nvSpPr>
          <p:cNvPr id="148" name="CustomShape 2"/>
          <p:cNvSpPr/>
          <p:nvPr/>
        </p:nvSpPr>
        <p:spPr>
          <a:xfrm>
            <a:off x="0" y="858600"/>
            <a:ext cx="9143280" cy="360"/>
          </a:xfrm>
          <a:prstGeom prst="straightConnector1">
            <a:avLst/>
          </a:prstGeom>
          <a:noFill/>
          <a:ln w="28440">
            <a:solidFill>
              <a:schemeClr val="tx1"/>
            </a:solidFill>
            <a:round/>
            <a:tailEnd type="triangle" w="med" len="med"/>
          </a:ln>
        </p:spPr>
        <p:style>
          <a:lnRef idx="1">
            <a:schemeClr val="accent1"/>
          </a:lnRef>
          <a:fillRef idx="0">
            <a:schemeClr val="accent1"/>
          </a:fillRef>
          <a:effectRef idx="0">
            <a:schemeClr val="accent1"/>
          </a:effectRef>
          <a:fontRef idx="minor"/>
        </p:style>
      </p:sp>
      <p:graphicFrame>
        <p:nvGraphicFramePr>
          <p:cNvPr id="149" name="Table 3"/>
          <p:cNvGraphicFramePr/>
          <p:nvPr/>
        </p:nvGraphicFramePr>
        <p:xfrm>
          <a:off x="1433880" y="1710360"/>
          <a:ext cx="5842080" cy="1266191"/>
        </p:xfrm>
        <a:graphic>
          <a:graphicData uri="http://schemas.openxmlformats.org/drawingml/2006/table">
            <a:tbl>
              <a:tblPr/>
              <a:tblGrid>
                <a:gridCol w="918000">
                  <a:extLst>
                    <a:ext uri="{9D8B030D-6E8A-4147-A177-3AD203B41FA5}">
                      <a16:colId xmlns:a16="http://schemas.microsoft.com/office/drawing/2014/main" val="20000"/>
                    </a:ext>
                  </a:extLst>
                </a:gridCol>
                <a:gridCol w="1091520">
                  <a:extLst>
                    <a:ext uri="{9D8B030D-6E8A-4147-A177-3AD203B41FA5}">
                      <a16:colId xmlns:a16="http://schemas.microsoft.com/office/drawing/2014/main" val="20001"/>
                    </a:ext>
                  </a:extLst>
                </a:gridCol>
                <a:gridCol w="1007280">
                  <a:extLst>
                    <a:ext uri="{9D8B030D-6E8A-4147-A177-3AD203B41FA5}">
                      <a16:colId xmlns:a16="http://schemas.microsoft.com/office/drawing/2014/main" val="20002"/>
                    </a:ext>
                  </a:extLst>
                </a:gridCol>
                <a:gridCol w="1011600">
                  <a:extLst>
                    <a:ext uri="{9D8B030D-6E8A-4147-A177-3AD203B41FA5}">
                      <a16:colId xmlns:a16="http://schemas.microsoft.com/office/drawing/2014/main" val="20003"/>
                    </a:ext>
                  </a:extLst>
                </a:gridCol>
                <a:gridCol w="1004760">
                  <a:extLst>
                    <a:ext uri="{9D8B030D-6E8A-4147-A177-3AD203B41FA5}">
                      <a16:colId xmlns:a16="http://schemas.microsoft.com/office/drawing/2014/main" val="20004"/>
                    </a:ext>
                  </a:extLst>
                </a:gridCol>
                <a:gridCol w="808920">
                  <a:extLst>
                    <a:ext uri="{9D8B030D-6E8A-4147-A177-3AD203B41FA5}">
                      <a16:colId xmlns:a16="http://schemas.microsoft.com/office/drawing/2014/main" val="20005"/>
                    </a:ext>
                  </a:extLst>
                </a:gridCol>
              </a:tblGrid>
              <a:tr h="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extLst>
                  <a:ext uri="{0D108BD9-81ED-4DB2-BD59-A6C34878D82A}">
                    <a16:rowId xmlns:a16="http://schemas.microsoft.com/office/drawing/2014/main" val="10000"/>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b="1" strike="noStrike">
                          <a:solidFill>
                            <a:srgbClr val="C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1"/>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endParaRPr lang="en-US"/>
                    </a:p>
                  </a:txBody>
                  <a:tcPr/>
                </a:tc>
                <a:tc>
                  <a:txBody>
                    <a:bodyPr/>
                    <a:lstStyle/>
                    <a:p>
                      <a:pPr algn="ctr">
                        <a:lnSpc>
                          <a:spcPct val="107000"/>
                        </a:lnSpc>
                      </a:pPr>
                      <a:r>
                        <a:rPr lang="en-US" sz="1100" b="1" strike="noStrike">
                          <a:solidFill>
                            <a:srgbClr val="C00000"/>
                          </a:solidFill>
                          <a:latin typeface="Calibri"/>
                        </a:rPr>
                        <a:t>4 </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2"/>
                  </a:ext>
                </a:extLst>
              </a:tr>
            </a:tbl>
          </a:graphicData>
        </a:graphic>
      </p:graphicFrame>
      <p:graphicFrame>
        <p:nvGraphicFramePr>
          <p:cNvPr id="150" name="Table 4"/>
          <p:cNvGraphicFramePr/>
          <p:nvPr/>
        </p:nvGraphicFramePr>
        <p:xfrm>
          <a:off x="1433880" y="1710360"/>
          <a:ext cx="5842800" cy="1329191"/>
        </p:xfrm>
        <a:graphic>
          <a:graphicData uri="http://schemas.openxmlformats.org/drawingml/2006/table">
            <a:tbl>
              <a:tblPr/>
              <a:tblGrid>
                <a:gridCol w="918000">
                  <a:extLst>
                    <a:ext uri="{9D8B030D-6E8A-4147-A177-3AD203B41FA5}">
                      <a16:colId xmlns:a16="http://schemas.microsoft.com/office/drawing/2014/main" val="20000"/>
                    </a:ext>
                  </a:extLst>
                </a:gridCol>
                <a:gridCol w="1091520">
                  <a:extLst>
                    <a:ext uri="{9D8B030D-6E8A-4147-A177-3AD203B41FA5}">
                      <a16:colId xmlns:a16="http://schemas.microsoft.com/office/drawing/2014/main" val="20001"/>
                    </a:ext>
                  </a:extLst>
                </a:gridCol>
                <a:gridCol w="1007280">
                  <a:extLst>
                    <a:ext uri="{9D8B030D-6E8A-4147-A177-3AD203B41FA5}">
                      <a16:colId xmlns:a16="http://schemas.microsoft.com/office/drawing/2014/main" val="20002"/>
                    </a:ext>
                  </a:extLst>
                </a:gridCol>
                <a:gridCol w="1011600">
                  <a:extLst>
                    <a:ext uri="{9D8B030D-6E8A-4147-A177-3AD203B41FA5}">
                      <a16:colId xmlns:a16="http://schemas.microsoft.com/office/drawing/2014/main" val="20003"/>
                    </a:ext>
                  </a:extLst>
                </a:gridCol>
                <a:gridCol w="1004760">
                  <a:extLst>
                    <a:ext uri="{9D8B030D-6E8A-4147-A177-3AD203B41FA5}">
                      <a16:colId xmlns:a16="http://schemas.microsoft.com/office/drawing/2014/main" val="20004"/>
                    </a:ext>
                  </a:extLst>
                </a:gridCol>
                <a:gridCol w="809640">
                  <a:extLst>
                    <a:ext uri="{9D8B030D-6E8A-4147-A177-3AD203B41FA5}">
                      <a16:colId xmlns:a16="http://schemas.microsoft.com/office/drawing/2014/main" val="20005"/>
                    </a:ext>
                  </a:extLst>
                </a:gridCol>
              </a:tblGrid>
              <a:tr h="52200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extLst>
                  <a:ext uri="{0D108BD9-81ED-4DB2-BD59-A6C34878D82A}">
                    <a16:rowId xmlns:a16="http://schemas.microsoft.com/office/drawing/2014/main" val="10000"/>
                  </a:ext>
                </a:extLst>
              </a:tr>
              <a:tr h="22896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strike="noStrike">
                          <a:solidFill>
                            <a:srgbClr val="000000"/>
                          </a:solidFill>
                          <a:latin typeface="Calibri"/>
                        </a:rPr>
                        <a:t>1200</a:t>
                      </a:r>
                      <a:endParaRPr/>
                    </a:p>
                  </a:txBody>
                  <a:tcPr/>
                </a:tc>
                <a:tc>
                  <a:txBody>
                    <a:bodyPr/>
                    <a:lstStyle/>
                    <a:p>
                      <a:pPr algn="ctr">
                        <a:lnSpc>
                          <a:spcPct val="107000"/>
                        </a:lnSpc>
                      </a:pPr>
                      <a:r>
                        <a:rPr lang="en-US" sz="1100" b="1" strike="noStrike">
                          <a:solidFill>
                            <a:srgbClr val="C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1"/>
                  </a:ext>
                </a:extLst>
              </a:tr>
              <a:tr h="42876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endParaRPr lang="en-US"/>
                    </a:p>
                  </a:txBody>
                  <a:tcPr/>
                </a:tc>
                <a:tc>
                  <a:txBody>
                    <a:bodyPr/>
                    <a:lstStyle/>
                    <a:p>
                      <a:pPr algn="ctr">
                        <a:lnSpc>
                          <a:spcPct val="107000"/>
                        </a:lnSpc>
                      </a:pPr>
                      <a:r>
                        <a:rPr lang="en-US" sz="1100" b="1" strike="noStrike">
                          <a:solidFill>
                            <a:srgbClr val="C00000"/>
                          </a:solidFill>
                          <a:latin typeface="Calibri"/>
                        </a:rPr>
                        <a:t>4 </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2"/>
                  </a:ext>
                </a:extLst>
              </a:tr>
            </a:tbl>
          </a:graphicData>
        </a:graphic>
      </p:graphicFrame>
      <p:graphicFrame>
        <p:nvGraphicFramePr>
          <p:cNvPr id="151" name="Table 5"/>
          <p:cNvGraphicFramePr/>
          <p:nvPr/>
        </p:nvGraphicFramePr>
        <p:xfrm>
          <a:off x="1491120" y="3406680"/>
          <a:ext cx="5727960" cy="1266191"/>
        </p:xfrm>
        <a:graphic>
          <a:graphicData uri="http://schemas.openxmlformats.org/drawingml/2006/table">
            <a:tbl>
              <a:tblPr/>
              <a:tblGrid>
                <a:gridCol w="900000">
                  <a:extLst>
                    <a:ext uri="{9D8B030D-6E8A-4147-A177-3AD203B41FA5}">
                      <a16:colId xmlns:a16="http://schemas.microsoft.com/office/drawing/2014/main" val="20000"/>
                    </a:ext>
                  </a:extLst>
                </a:gridCol>
                <a:gridCol w="1070280">
                  <a:extLst>
                    <a:ext uri="{9D8B030D-6E8A-4147-A177-3AD203B41FA5}">
                      <a16:colId xmlns:a16="http://schemas.microsoft.com/office/drawing/2014/main" val="20001"/>
                    </a:ext>
                  </a:extLst>
                </a:gridCol>
                <a:gridCol w="987480">
                  <a:extLst>
                    <a:ext uri="{9D8B030D-6E8A-4147-A177-3AD203B41FA5}">
                      <a16:colId xmlns:a16="http://schemas.microsoft.com/office/drawing/2014/main" val="20002"/>
                    </a:ext>
                  </a:extLst>
                </a:gridCol>
                <a:gridCol w="991800">
                  <a:extLst>
                    <a:ext uri="{9D8B030D-6E8A-4147-A177-3AD203B41FA5}">
                      <a16:colId xmlns:a16="http://schemas.microsoft.com/office/drawing/2014/main" val="20003"/>
                    </a:ext>
                  </a:extLst>
                </a:gridCol>
                <a:gridCol w="985320">
                  <a:extLst>
                    <a:ext uri="{9D8B030D-6E8A-4147-A177-3AD203B41FA5}">
                      <a16:colId xmlns:a16="http://schemas.microsoft.com/office/drawing/2014/main" val="20004"/>
                    </a:ext>
                  </a:extLst>
                </a:gridCol>
                <a:gridCol w="793080">
                  <a:extLst>
                    <a:ext uri="{9D8B030D-6E8A-4147-A177-3AD203B41FA5}">
                      <a16:colId xmlns:a16="http://schemas.microsoft.com/office/drawing/2014/main" val="20005"/>
                    </a:ext>
                  </a:extLst>
                </a:gridCol>
              </a:tblGrid>
              <a:tr h="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extLst>
                  <a:ext uri="{0D108BD9-81ED-4DB2-BD59-A6C34878D82A}">
                    <a16:rowId xmlns:a16="http://schemas.microsoft.com/office/drawing/2014/main" val="10000"/>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b="1" strike="noStrike">
                          <a:solidFill>
                            <a:srgbClr val="C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1"/>
                  </a:ext>
                </a:extLst>
              </a:tr>
              <a:tr h="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endParaRPr lang="en-US"/>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2"/>
                  </a:ext>
                </a:extLst>
              </a:tr>
            </a:tbl>
          </a:graphicData>
        </a:graphic>
      </p:graphicFrame>
      <p:graphicFrame>
        <p:nvGraphicFramePr>
          <p:cNvPr id="152" name="Table 6"/>
          <p:cNvGraphicFramePr/>
          <p:nvPr/>
        </p:nvGraphicFramePr>
        <p:xfrm>
          <a:off x="1491120" y="3406680"/>
          <a:ext cx="5728680" cy="1329191"/>
        </p:xfrm>
        <a:graphic>
          <a:graphicData uri="http://schemas.openxmlformats.org/drawingml/2006/table">
            <a:tbl>
              <a:tblPr/>
              <a:tblGrid>
                <a:gridCol w="900000">
                  <a:extLst>
                    <a:ext uri="{9D8B030D-6E8A-4147-A177-3AD203B41FA5}">
                      <a16:colId xmlns:a16="http://schemas.microsoft.com/office/drawing/2014/main" val="20000"/>
                    </a:ext>
                  </a:extLst>
                </a:gridCol>
                <a:gridCol w="1070280">
                  <a:extLst>
                    <a:ext uri="{9D8B030D-6E8A-4147-A177-3AD203B41FA5}">
                      <a16:colId xmlns:a16="http://schemas.microsoft.com/office/drawing/2014/main" val="20001"/>
                    </a:ext>
                  </a:extLst>
                </a:gridCol>
                <a:gridCol w="987480">
                  <a:extLst>
                    <a:ext uri="{9D8B030D-6E8A-4147-A177-3AD203B41FA5}">
                      <a16:colId xmlns:a16="http://schemas.microsoft.com/office/drawing/2014/main" val="20002"/>
                    </a:ext>
                  </a:extLst>
                </a:gridCol>
                <a:gridCol w="991800">
                  <a:extLst>
                    <a:ext uri="{9D8B030D-6E8A-4147-A177-3AD203B41FA5}">
                      <a16:colId xmlns:a16="http://schemas.microsoft.com/office/drawing/2014/main" val="20003"/>
                    </a:ext>
                  </a:extLst>
                </a:gridCol>
                <a:gridCol w="985320">
                  <a:extLst>
                    <a:ext uri="{9D8B030D-6E8A-4147-A177-3AD203B41FA5}">
                      <a16:colId xmlns:a16="http://schemas.microsoft.com/office/drawing/2014/main" val="20004"/>
                    </a:ext>
                  </a:extLst>
                </a:gridCol>
                <a:gridCol w="793800">
                  <a:extLst>
                    <a:ext uri="{9D8B030D-6E8A-4147-A177-3AD203B41FA5}">
                      <a16:colId xmlns:a16="http://schemas.microsoft.com/office/drawing/2014/main" val="20005"/>
                    </a:ext>
                  </a:extLst>
                </a:gridCol>
              </a:tblGrid>
              <a:tr h="522000">
                <a:tc>
                  <a:txBody>
                    <a:bodyPr/>
                    <a:lstStyle/>
                    <a:p>
                      <a:pPr algn="ctr">
                        <a:lnSpc>
                          <a:spcPct val="107000"/>
                        </a:lnSpc>
                      </a:pPr>
                      <a:r>
                        <a:rPr lang="en-US" sz="1100" strike="noStrike">
                          <a:solidFill>
                            <a:srgbClr val="000000"/>
                          </a:solidFill>
                          <a:latin typeface="Calibri"/>
                        </a:rPr>
                        <a:t>No. of mesh cells (million)</a:t>
                      </a:r>
                      <a:endParaRPr/>
                    </a:p>
                  </a:txBody>
                  <a:tcPr/>
                </a:tc>
                <a:tc>
                  <a:txBody>
                    <a:bodyPr/>
                    <a:lstStyle/>
                    <a:p>
                      <a:pPr algn="ctr">
                        <a:lnSpc>
                          <a:spcPct val="107000"/>
                        </a:lnSpc>
                      </a:pPr>
                      <a:r>
                        <a:rPr lang="en-US" sz="1100" strike="noStrike">
                          <a:solidFill>
                            <a:srgbClr val="000000"/>
                          </a:solidFill>
                          <a:latin typeface="Calibri"/>
                        </a:rPr>
                        <a:t>Simulation time (nsec)</a:t>
                      </a:r>
                      <a:endParaRPr/>
                    </a:p>
                  </a:txBody>
                  <a:tcPr/>
                </a:tc>
                <a:tc>
                  <a:txBody>
                    <a:bodyPr/>
                    <a:lstStyle/>
                    <a:p>
                      <a:pPr algn="ctr">
                        <a:lnSpc>
                          <a:spcPct val="107000"/>
                        </a:lnSpc>
                      </a:pPr>
                      <a:r>
                        <a:rPr lang="en-US" sz="1100" strike="noStrike">
                          <a:solidFill>
                            <a:srgbClr val="000000"/>
                          </a:solidFill>
                          <a:latin typeface="Calibri"/>
                        </a:rPr>
                        <a:t>No. of bunches</a:t>
                      </a:r>
                      <a:endParaRPr/>
                    </a:p>
                  </a:txBody>
                  <a:tcPr/>
                </a:tc>
                <a:tc>
                  <a:txBody>
                    <a:bodyPr/>
                    <a:lstStyle/>
                    <a:p>
                      <a:pPr algn="ctr">
                        <a:lnSpc>
                          <a:spcPct val="107000"/>
                        </a:lnSpc>
                      </a:pPr>
                      <a:r>
                        <a:rPr lang="en-US" sz="1100" strike="noStrike">
                          <a:solidFill>
                            <a:srgbClr val="000000"/>
                          </a:solidFill>
                          <a:latin typeface="Calibri"/>
                        </a:rPr>
                        <a:t>No. of particles</a:t>
                      </a:r>
                      <a:endParaRPr/>
                    </a:p>
                  </a:txBody>
                  <a:tcPr/>
                </a:tc>
                <a:tc>
                  <a:txBody>
                    <a:bodyPr/>
                    <a:lstStyle/>
                    <a:p>
                      <a:pPr algn="ctr">
                        <a:lnSpc>
                          <a:spcPct val="107000"/>
                        </a:lnSpc>
                      </a:pPr>
                      <a:r>
                        <a:rPr lang="en-US" sz="1100" strike="noStrike">
                          <a:solidFill>
                            <a:srgbClr val="000000"/>
                          </a:solidFill>
                          <a:latin typeface="Calibri"/>
                        </a:rPr>
                        <a:t>Electron energy (eV)</a:t>
                      </a:r>
                      <a:endParaRPr/>
                    </a:p>
                  </a:txBody>
                  <a:tcPr/>
                </a:tc>
                <a:tc>
                  <a:txBody>
                    <a:bodyPr/>
                    <a:lstStyle/>
                    <a:p>
                      <a:pPr algn="ctr">
                        <a:lnSpc>
                          <a:spcPct val="107000"/>
                        </a:lnSpc>
                      </a:pPr>
                      <a:r>
                        <a:rPr lang="en-US" sz="1100" strike="noStrike">
                          <a:solidFill>
                            <a:srgbClr val="000000"/>
                          </a:solidFill>
                          <a:latin typeface="Calibri"/>
                        </a:rPr>
                        <a:t>Growth rate    (ns</a:t>
                      </a:r>
                      <a:r>
                        <a:rPr lang="en-US" sz="1100" strike="noStrike" baseline="30000">
                          <a:solidFill>
                            <a:srgbClr val="000000"/>
                          </a:solidFill>
                          <a:latin typeface="Calibri"/>
                        </a:rPr>
                        <a:t>-1</a:t>
                      </a:r>
                      <a:r>
                        <a:rPr lang="en-US" sz="1100" strike="noStrike">
                          <a:solidFill>
                            <a:srgbClr val="000000"/>
                          </a:solidFill>
                          <a:latin typeface="Calibri"/>
                        </a:rPr>
                        <a:t>)</a:t>
                      </a:r>
                      <a:endParaRPr/>
                    </a:p>
                  </a:txBody>
                  <a:tcPr/>
                </a:tc>
                <a:extLst>
                  <a:ext uri="{0D108BD9-81ED-4DB2-BD59-A6C34878D82A}">
                    <a16:rowId xmlns:a16="http://schemas.microsoft.com/office/drawing/2014/main" val="10000"/>
                  </a:ext>
                </a:extLst>
              </a:tr>
              <a:tr h="22896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pPr algn="ctr">
                        <a:lnSpc>
                          <a:spcPct val="107000"/>
                        </a:lnSpc>
                      </a:pPr>
                      <a:r>
                        <a:rPr lang="en-US" sz="1100" b="1" strike="noStrike">
                          <a:solidFill>
                            <a:srgbClr val="C00000"/>
                          </a:solidFill>
                          <a:latin typeface="Calibri"/>
                        </a:rPr>
                        <a:t>1200</a:t>
                      </a:r>
                      <a:endParaRPr/>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1"/>
                  </a:ext>
                </a:extLst>
              </a:tr>
              <a:tr h="428760">
                <a:tc>
                  <a:txBody>
                    <a:bodyPr/>
                    <a:lstStyle/>
                    <a:p>
                      <a:pPr algn="ctr">
                        <a:lnSpc>
                          <a:spcPct val="107000"/>
                        </a:lnSpc>
                      </a:pPr>
                      <a:r>
                        <a:rPr lang="en-US" sz="1100" strike="noStrike">
                          <a:solidFill>
                            <a:srgbClr val="000000"/>
                          </a:solidFill>
                          <a:latin typeface="Calibri"/>
                        </a:rPr>
                        <a:t>50</a:t>
                      </a:r>
                      <a:endParaRPr/>
                    </a:p>
                  </a:txBody>
                  <a:tcPr/>
                </a:tc>
                <a:tc>
                  <a:txBody>
                    <a:bodyPr/>
                    <a:lstStyle/>
                    <a:p>
                      <a:pPr algn="ctr">
                        <a:lnSpc>
                          <a:spcPct val="107000"/>
                        </a:lnSpc>
                      </a:pPr>
                      <a:r>
                        <a:rPr lang="en-US" sz="1100" strike="noStrike">
                          <a:solidFill>
                            <a:srgbClr val="000000"/>
                          </a:solidFill>
                          <a:latin typeface="Calibri"/>
                        </a:rPr>
                        <a:t>150</a:t>
                      </a:r>
                      <a:endParaRPr/>
                    </a:p>
                  </a:txBody>
                  <a:tcPr/>
                </a:tc>
                <a:tc>
                  <a:txBody>
                    <a:bodyPr/>
                    <a:lstStyle/>
                    <a:p>
                      <a:pPr algn="ctr">
                        <a:lnSpc>
                          <a:spcPct val="107000"/>
                        </a:lnSpc>
                      </a:pPr>
                      <a:r>
                        <a:rPr lang="en-US" sz="1100" strike="noStrike">
                          <a:solidFill>
                            <a:srgbClr val="000000"/>
                          </a:solidFill>
                          <a:latin typeface="Calibri"/>
                        </a:rPr>
                        <a:t>1</a:t>
                      </a:r>
                      <a:endParaRPr/>
                    </a:p>
                  </a:txBody>
                  <a:tcPr/>
                </a:tc>
                <a:tc>
                  <a:txBody>
                    <a:bodyPr/>
                    <a:lstStyle/>
                    <a:p>
                      <a:endParaRPr lang="en-US"/>
                    </a:p>
                  </a:txBody>
                  <a:tcPr/>
                </a:tc>
                <a:tc>
                  <a:txBody>
                    <a:bodyPr/>
                    <a:lstStyle/>
                    <a:p>
                      <a:pPr algn="ctr">
                        <a:lnSpc>
                          <a:spcPct val="107000"/>
                        </a:lnSpc>
                      </a:pPr>
                      <a:r>
                        <a:rPr lang="en-US" sz="1100" strike="noStrike">
                          <a:solidFill>
                            <a:srgbClr val="000000"/>
                          </a:solidFill>
                          <a:latin typeface="Calibri"/>
                        </a:rPr>
                        <a:t>0.00167</a:t>
                      </a:r>
                      <a:endParaRPr/>
                    </a:p>
                  </a:txBody>
                  <a:tcPr/>
                </a:tc>
                <a:tc>
                  <a:txBody>
                    <a:bodyPr/>
                    <a:lstStyle/>
                    <a:p>
                      <a:pPr algn="ctr">
                        <a:lnSpc>
                          <a:spcPct val="107000"/>
                        </a:lnSpc>
                      </a:pPr>
                      <a:r>
                        <a:rPr lang="en-US" sz="1100" strike="noStrike">
                          <a:solidFill>
                            <a:srgbClr val="000000"/>
                          </a:solidFill>
                          <a:latin typeface="Calibri"/>
                        </a:rPr>
                        <a:t>0.037</a:t>
                      </a:r>
                      <a:endParaRPr/>
                    </a:p>
                  </a:txBody>
                  <a:tcPr/>
                </a:tc>
                <a:extLst>
                  <a:ext uri="{0D108BD9-81ED-4DB2-BD59-A6C34878D82A}">
                    <a16:rowId xmlns:a16="http://schemas.microsoft.com/office/drawing/2014/main" val="10002"/>
                  </a:ext>
                </a:extLst>
              </a:tr>
            </a:tbl>
          </a:graphicData>
        </a:graphic>
      </p:graphicFrame>
      <p:sp>
        <p:nvSpPr>
          <p:cNvPr id="153" name="CustomShape 7"/>
          <p:cNvSpPr/>
          <p:nvPr/>
        </p:nvSpPr>
        <p:spPr>
          <a:xfrm>
            <a:off x="2455560" y="1200960"/>
            <a:ext cx="37987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7000"/>
              </a:lnSpc>
            </a:pPr>
            <a:r>
              <a:rPr lang="en-US" strike="noStrike">
                <a:solidFill>
                  <a:srgbClr val="000000"/>
                </a:solidFill>
                <a:latin typeface="Calibri"/>
                <a:ea typeface="Calibri"/>
              </a:rPr>
              <a:t>Table 4: Variation with electron energy.</a:t>
            </a:r>
            <a:endParaRPr/>
          </a:p>
        </p:txBody>
      </p:sp>
      <p:sp>
        <p:nvSpPr>
          <p:cNvPr id="154" name="CustomShape 8"/>
          <p:cNvSpPr/>
          <p:nvPr/>
        </p:nvSpPr>
        <p:spPr>
          <a:xfrm>
            <a:off x="2483280" y="2897280"/>
            <a:ext cx="41767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7000"/>
              </a:lnSpc>
            </a:pPr>
            <a:r>
              <a:rPr lang="en-US" strike="noStrike">
                <a:solidFill>
                  <a:srgbClr val="000000"/>
                </a:solidFill>
                <a:latin typeface="Calibri"/>
                <a:ea typeface="Calibri"/>
              </a:rPr>
              <a:t>Table 5: Variation with number of particles.</a:t>
            </a:r>
            <a:endParaRPr/>
          </a:p>
        </p:txBody>
      </p:sp>
      <p:sp>
        <p:nvSpPr>
          <p:cNvPr id="155" name="CustomShape 9"/>
          <p:cNvSpPr/>
          <p:nvPr/>
        </p:nvSpPr>
        <p:spPr>
          <a:xfrm>
            <a:off x="219240" y="4847400"/>
            <a:ext cx="853380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0000"/>
                </a:solidFill>
                <a:latin typeface="Calibri"/>
                <a:ea typeface="DejaVu Sans"/>
              </a:rPr>
              <a:t>The above results shows that, the growth rate is primarily determine by the mesh density and simulation time</a:t>
            </a:r>
            <a:endParaRPr/>
          </a:p>
        </p:txBody>
      </p:sp>
      <p:sp>
        <p:nvSpPr>
          <p:cNvPr id="11" name="TextBox 10"/>
          <p:cNvSpPr txBox="1"/>
          <p:nvPr/>
        </p:nvSpPr>
        <p:spPr>
          <a:xfrm>
            <a:off x="4283967" y="6309320"/>
            <a:ext cx="504057" cy="369332"/>
          </a:xfrm>
          <a:prstGeom prst="rect">
            <a:avLst/>
          </a:prstGeom>
          <a:noFill/>
        </p:spPr>
        <p:txBody>
          <a:bodyPr wrap="square" rtlCol="0">
            <a:spAutoFit/>
          </a:bodyPr>
          <a:lstStyle/>
          <a:p>
            <a:r>
              <a:rPr lang="en-US" dirty="0"/>
              <a:t>24</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248171" y="1700808"/>
            <a:ext cx="6071592" cy="304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Font typeface="Arial"/>
              <a:buChar char="•"/>
            </a:pPr>
            <a:r>
              <a:rPr lang="en-US" sz="2000" strike="noStrike" dirty="0">
                <a:solidFill>
                  <a:srgbClr val="003087"/>
                </a:solidFill>
                <a:latin typeface="Arial"/>
                <a:ea typeface="ＭＳ Ｐゴシック"/>
              </a:rPr>
              <a:t>Introduction</a:t>
            </a:r>
          </a:p>
          <a:p>
            <a:pPr>
              <a:lnSpc>
                <a:spcPct val="100000"/>
              </a:lnSpc>
              <a:buFont typeface="Arial"/>
              <a:buChar char="•"/>
            </a:pPr>
            <a:r>
              <a:rPr lang="en-US" sz="2000" dirty="0">
                <a:solidFill>
                  <a:srgbClr val="003087"/>
                </a:solidFill>
                <a:latin typeface="Arial"/>
                <a:ea typeface="ＭＳ Ｐゴシック"/>
              </a:rPr>
              <a:t>SSR2 R&amp;D Schedule</a:t>
            </a:r>
            <a:endParaRPr dirty="0"/>
          </a:p>
          <a:p>
            <a:pPr>
              <a:lnSpc>
                <a:spcPct val="100000"/>
              </a:lnSpc>
              <a:buFont typeface="Arial"/>
              <a:buChar char="•"/>
            </a:pPr>
            <a:r>
              <a:rPr lang="en-US" sz="2000" strike="noStrike" dirty="0">
                <a:solidFill>
                  <a:srgbClr val="003087"/>
                </a:solidFill>
                <a:latin typeface="Arial"/>
                <a:ea typeface="ＭＳ Ｐゴシック"/>
              </a:rPr>
              <a:t>Cavity EM parameters</a:t>
            </a:r>
            <a:endParaRPr dirty="0"/>
          </a:p>
          <a:p>
            <a:pPr>
              <a:lnSpc>
                <a:spcPct val="100000"/>
              </a:lnSpc>
              <a:buFont typeface="Arial"/>
              <a:buChar char="•"/>
            </a:pPr>
            <a:r>
              <a:rPr lang="en-US" sz="2000" strike="noStrike" dirty="0">
                <a:solidFill>
                  <a:srgbClr val="003087"/>
                </a:solidFill>
                <a:latin typeface="Arial"/>
                <a:ea typeface="ＭＳ Ｐゴシック"/>
              </a:rPr>
              <a:t>Cavity geometry </a:t>
            </a:r>
            <a:endParaRPr dirty="0"/>
          </a:p>
          <a:p>
            <a:pPr>
              <a:lnSpc>
                <a:spcPct val="100000"/>
              </a:lnSpc>
              <a:buFont typeface="Arial"/>
              <a:buChar char="•"/>
            </a:pPr>
            <a:r>
              <a:rPr lang="en-US" sz="2000" strike="noStrike" dirty="0" err="1">
                <a:solidFill>
                  <a:srgbClr val="003087"/>
                </a:solidFill>
                <a:latin typeface="Arial"/>
                <a:ea typeface="ＭＳ Ｐゴシック"/>
              </a:rPr>
              <a:t>Multipacting</a:t>
            </a:r>
            <a:r>
              <a:rPr lang="en-US" sz="2000" strike="noStrike" dirty="0">
                <a:solidFill>
                  <a:srgbClr val="003087"/>
                </a:solidFill>
                <a:latin typeface="Arial"/>
                <a:ea typeface="ＭＳ Ｐゴシック"/>
              </a:rPr>
              <a:t> studies and mitigation</a:t>
            </a:r>
          </a:p>
          <a:p>
            <a:pPr>
              <a:lnSpc>
                <a:spcPct val="100000"/>
              </a:lnSpc>
              <a:buFont typeface="Arial"/>
              <a:buChar char="•"/>
            </a:pPr>
            <a:r>
              <a:rPr lang="en-US" sz="2000" dirty="0">
                <a:solidFill>
                  <a:srgbClr val="003087"/>
                </a:solidFill>
                <a:latin typeface="Arial"/>
                <a:ea typeface="ＭＳ Ｐゴシック"/>
              </a:rPr>
              <a:t>HOM analysis</a:t>
            </a:r>
            <a:endParaRPr dirty="0"/>
          </a:p>
          <a:p>
            <a:pPr>
              <a:lnSpc>
                <a:spcPct val="100000"/>
              </a:lnSpc>
              <a:buFont typeface="Arial"/>
              <a:buChar char="•"/>
            </a:pPr>
            <a:r>
              <a:rPr lang="en-US" sz="2000" strike="noStrike" dirty="0">
                <a:solidFill>
                  <a:srgbClr val="003087"/>
                </a:solidFill>
                <a:latin typeface="Arial"/>
                <a:ea typeface="ＭＳ Ｐゴシック"/>
              </a:rPr>
              <a:t>Quadrupole field asymmetry</a:t>
            </a:r>
            <a:endParaRPr dirty="0"/>
          </a:p>
          <a:p>
            <a:pPr>
              <a:lnSpc>
                <a:spcPct val="100000"/>
              </a:lnSpc>
              <a:buFont typeface="Arial"/>
              <a:buChar char="•"/>
            </a:pPr>
            <a:r>
              <a:rPr lang="en-US" sz="2000" strike="noStrike" dirty="0">
                <a:solidFill>
                  <a:srgbClr val="003087"/>
                </a:solidFill>
                <a:latin typeface="Arial"/>
                <a:ea typeface="ＭＳ Ｐゴシック"/>
              </a:rPr>
              <a:t>SSR coupler </a:t>
            </a:r>
            <a:r>
              <a:rPr lang="en-US" sz="2000" strike="noStrike" dirty="0" err="1">
                <a:solidFill>
                  <a:srgbClr val="003087"/>
                </a:solidFill>
                <a:latin typeface="Arial"/>
                <a:ea typeface="ＭＳ Ｐゴシック"/>
              </a:rPr>
              <a:t>Qext</a:t>
            </a:r>
            <a:r>
              <a:rPr lang="en-US" sz="2000" strike="noStrike" dirty="0">
                <a:solidFill>
                  <a:srgbClr val="003087"/>
                </a:solidFill>
                <a:latin typeface="Arial"/>
                <a:ea typeface="ＭＳ Ｐゴシック"/>
              </a:rPr>
              <a:t> calculation</a:t>
            </a:r>
            <a:endParaRPr dirty="0"/>
          </a:p>
          <a:p>
            <a:pPr>
              <a:lnSpc>
                <a:spcPct val="100000"/>
              </a:lnSpc>
              <a:buFont typeface="Arial"/>
              <a:buChar char="•"/>
            </a:pPr>
            <a:r>
              <a:rPr lang="en-US" sz="2000" strike="noStrike" dirty="0">
                <a:solidFill>
                  <a:srgbClr val="003087"/>
                </a:solidFill>
                <a:latin typeface="Arial"/>
                <a:ea typeface="ＭＳ Ｐゴシック"/>
              </a:rPr>
              <a:t>Summary</a:t>
            </a:r>
            <a:endParaRPr dirty="0"/>
          </a:p>
          <a:p>
            <a:pPr>
              <a:lnSpc>
                <a:spcPct val="100000"/>
              </a:lnSpc>
            </a:pPr>
            <a:endParaRPr dirty="0"/>
          </a:p>
          <a:p>
            <a:pPr>
              <a:lnSpc>
                <a:spcPct val="100000"/>
              </a:lnSpc>
            </a:pPr>
            <a:endParaRPr dirty="0"/>
          </a:p>
          <a:p>
            <a:pPr>
              <a:lnSpc>
                <a:spcPct val="100000"/>
              </a:lnSpc>
            </a:pPr>
            <a:endParaRPr dirty="0"/>
          </a:p>
        </p:txBody>
      </p:sp>
      <p:sp>
        <p:nvSpPr>
          <p:cNvPr id="77" name="CustomShape 2"/>
          <p:cNvSpPr/>
          <p:nvPr/>
        </p:nvSpPr>
        <p:spPr>
          <a:xfrm>
            <a:off x="2926080" y="519120"/>
            <a:ext cx="347436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600" b="1" strike="noStrike" dirty="0">
                <a:solidFill>
                  <a:srgbClr val="004C97"/>
                </a:solidFill>
                <a:latin typeface="Arial"/>
                <a:ea typeface="ＭＳ Ｐゴシック"/>
              </a:rPr>
              <a:t>Outline</a:t>
            </a:r>
            <a:endParaRPr sz="3600" dirty="0"/>
          </a:p>
        </p:txBody>
      </p:sp>
      <p:sp>
        <p:nvSpPr>
          <p:cNvPr id="7" name="TextBox 6"/>
          <p:cNvSpPr txBox="1"/>
          <p:nvPr/>
        </p:nvSpPr>
        <p:spPr>
          <a:xfrm>
            <a:off x="4283967" y="6309320"/>
            <a:ext cx="504057" cy="646331"/>
          </a:xfrm>
          <a:prstGeom prst="rect">
            <a:avLst/>
          </a:prstGeom>
          <a:noFill/>
        </p:spPr>
        <p:txBody>
          <a:bodyPr wrap="square" rtlCol="0">
            <a:spAutoFit/>
          </a:bodyPr>
          <a:lstStyle/>
          <a:p>
            <a:pPr algn="ctr"/>
            <a:r>
              <a:rPr lang="en-US" dirty="0"/>
              <a:t>3</a:t>
            </a:r>
          </a:p>
          <a:p>
            <a:pPr algn="ct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1"/>
          <p:cNvPicPr/>
          <p:nvPr/>
        </p:nvPicPr>
        <p:blipFill>
          <a:blip r:embed="rId2"/>
          <a:stretch/>
        </p:blipFill>
        <p:spPr>
          <a:xfrm>
            <a:off x="2360520" y="965880"/>
            <a:ext cx="4332240" cy="1525680"/>
          </a:xfrm>
          <a:prstGeom prst="rect">
            <a:avLst/>
          </a:prstGeom>
          <a:ln>
            <a:noFill/>
          </a:ln>
        </p:spPr>
      </p:pic>
      <p:sp>
        <p:nvSpPr>
          <p:cNvPr id="79" name="CustomShape 1"/>
          <p:cNvSpPr/>
          <p:nvPr/>
        </p:nvSpPr>
        <p:spPr>
          <a:xfrm>
            <a:off x="274320" y="3147840"/>
            <a:ext cx="8347680" cy="297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2000" strike="noStrike" dirty="0">
                <a:solidFill>
                  <a:srgbClr val="003087"/>
                </a:solidFill>
                <a:latin typeface="Arial"/>
                <a:ea typeface="ＭＳ Ｐゴシック"/>
              </a:rPr>
              <a:t>SSR2 is part of the SC LINAC of PIP-II, it will accelerate the H</a:t>
            </a:r>
            <a:r>
              <a:rPr lang="en-US" sz="2000" strike="noStrike" baseline="30000" dirty="0">
                <a:solidFill>
                  <a:srgbClr val="003087"/>
                </a:solidFill>
                <a:latin typeface="Arial"/>
                <a:ea typeface="ＭＳ Ｐゴシック"/>
              </a:rPr>
              <a:t>-</a:t>
            </a:r>
            <a:r>
              <a:rPr lang="en-US" sz="2000" strike="noStrike" dirty="0">
                <a:solidFill>
                  <a:srgbClr val="003087"/>
                </a:solidFill>
                <a:latin typeface="Arial"/>
                <a:ea typeface="ＭＳ Ｐゴシック"/>
              </a:rPr>
              <a:t> beam </a:t>
            </a:r>
            <a:endParaRPr dirty="0"/>
          </a:p>
          <a:p>
            <a:pPr>
              <a:lnSpc>
                <a:spcPct val="100000"/>
              </a:lnSpc>
              <a:buFont typeface="Arial"/>
              <a:buChar char="•"/>
            </a:pPr>
            <a:r>
              <a:rPr lang="en-US" sz="2000" strike="noStrike" dirty="0">
                <a:solidFill>
                  <a:srgbClr val="003087"/>
                </a:solidFill>
                <a:latin typeface="Arial"/>
                <a:ea typeface="ＭＳ Ｐゴシック"/>
              </a:rPr>
              <a:t>from the end of SSR1 (MeV) to the beginning of the first 5-cell cavity </a:t>
            </a:r>
            <a:endParaRPr dirty="0"/>
          </a:p>
          <a:p>
            <a:pPr>
              <a:lnSpc>
                <a:spcPct val="100000"/>
              </a:lnSpc>
              <a:buFont typeface="Arial"/>
              <a:buChar char="•"/>
            </a:pPr>
            <a:r>
              <a:rPr lang="en-US" sz="2000" strike="noStrike" dirty="0">
                <a:solidFill>
                  <a:srgbClr val="003087"/>
                </a:solidFill>
                <a:latin typeface="Arial"/>
                <a:ea typeface="ＭＳ Ｐゴシック"/>
              </a:rPr>
              <a:t>section (185 MeV).</a:t>
            </a:r>
            <a:endParaRPr dirty="0"/>
          </a:p>
          <a:p>
            <a:pPr>
              <a:lnSpc>
                <a:spcPct val="100000"/>
              </a:lnSpc>
              <a:buFont typeface="Arial"/>
              <a:buChar char="•"/>
            </a:pPr>
            <a:r>
              <a:rPr lang="en-US" sz="2000" strike="noStrike" dirty="0">
                <a:solidFill>
                  <a:srgbClr val="003087"/>
                </a:solidFill>
                <a:latin typeface="Arial"/>
                <a:ea typeface="ＭＳ Ｐゴシック"/>
              </a:rPr>
              <a:t>The total number of SSR2 cavities needed is 35 divided into 7 </a:t>
            </a:r>
            <a:r>
              <a:rPr lang="en-US" dirty="0"/>
              <a:t>     </a:t>
            </a:r>
            <a:r>
              <a:rPr lang="en-US" sz="2000" strike="noStrike" dirty="0">
                <a:solidFill>
                  <a:srgbClr val="003087"/>
                </a:solidFill>
                <a:latin typeface="Arial"/>
                <a:ea typeface="ＭＳ Ｐゴシック"/>
              </a:rPr>
              <a:t>cryomodules, having 5 resonators each.</a:t>
            </a:r>
            <a:endParaRPr dirty="0"/>
          </a:p>
          <a:p>
            <a:pPr>
              <a:lnSpc>
                <a:spcPct val="100000"/>
              </a:lnSpc>
              <a:buFont typeface="Arial"/>
              <a:buChar char="•"/>
            </a:pPr>
            <a:r>
              <a:rPr lang="en-US" sz="2000" strike="noStrike" dirty="0">
                <a:solidFill>
                  <a:srgbClr val="003087"/>
                </a:solidFill>
                <a:latin typeface="Arial"/>
                <a:ea typeface="ＭＳ Ｐゴシック"/>
              </a:rPr>
              <a:t>SSR2 beam pipe aperture is 40 mm</a:t>
            </a:r>
            <a:endParaRPr dirty="0"/>
          </a:p>
          <a:p>
            <a:pPr>
              <a:lnSpc>
                <a:spcPct val="100000"/>
              </a:lnSpc>
              <a:buFont typeface="Arial"/>
              <a:buChar char="•"/>
            </a:pPr>
            <a:r>
              <a:rPr lang="en-US" sz="2000" strike="noStrike" dirty="0">
                <a:solidFill>
                  <a:srgbClr val="003087"/>
                </a:solidFill>
                <a:latin typeface="Arial"/>
                <a:ea typeface="ＭＳ Ｐゴシック"/>
              </a:rPr>
              <a:t>Peak fields limitations are 40 MV/m for electric and 70 </a:t>
            </a:r>
            <a:r>
              <a:rPr lang="en-US" sz="2000" strike="noStrike" dirty="0" err="1">
                <a:solidFill>
                  <a:srgbClr val="003087"/>
                </a:solidFill>
                <a:latin typeface="Arial"/>
                <a:ea typeface="ＭＳ Ｐゴシック"/>
              </a:rPr>
              <a:t>mT</a:t>
            </a:r>
            <a:r>
              <a:rPr lang="en-US" sz="2000" strike="noStrike" dirty="0">
                <a:solidFill>
                  <a:srgbClr val="003087"/>
                </a:solidFill>
                <a:latin typeface="Arial"/>
                <a:ea typeface="ＭＳ Ｐゴシック"/>
              </a:rPr>
              <a:t> for magnetic field.</a:t>
            </a:r>
            <a:endParaRPr dirty="0"/>
          </a:p>
          <a:p>
            <a:pPr>
              <a:lnSpc>
                <a:spcPct val="100000"/>
              </a:lnSpc>
              <a:buFont typeface="Arial"/>
              <a:buChar char="•"/>
            </a:pPr>
            <a:r>
              <a:rPr lang="en-US" sz="2000" strike="noStrike" dirty="0">
                <a:solidFill>
                  <a:srgbClr val="003087"/>
                </a:solidFill>
                <a:latin typeface="Arial"/>
                <a:ea typeface="ＭＳ Ｐゴシック"/>
              </a:rPr>
              <a:t>Focusing is achieved with solenoids, having integrated quadrupole and dipole correctors coils.</a:t>
            </a:r>
            <a:endParaRPr dirty="0"/>
          </a:p>
        </p:txBody>
      </p:sp>
      <p:sp>
        <p:nvSpPr>
          <p:cNvPr id="80" name="CustomShape 2"/>
          <p:cNvSpPr/>
          <p:nvPr/>
        </p:nvSpPr>
        <p:spPr>
          <a:xfrm>
            <a:off x="2560320" y="2491920"/>
            <a:ext cx="3657240" cy="34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trike="noStrike">
                <a:solidFill>
                  <a:srgbClr val="004C97"/>
                </a:solidFill>
                <a:latin typeface="Calibri"/>
                <a:ea typeface="ＭＳ Ｐゴシック"/>
              </a:rPr>
              <a:t>PIP-II technology map</a:t>
            </a:r>
            <a:endParaRPr/>
          </a:p>
        </p:txBody>
      </p:sp>
      <p:sp>
        <p:nvSpPr>
          <p:cNvPr id="81" name="CustomShape 3"/>
          <p:cNvSpPr/>
          <p:nvPr/>
        </p:nvSpPr>
        <p:spPr>
          <a:xfrm>
            <a:off x="2926080" y="336240"/>
            <a:ext cx="347436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trike="noStrike">
                <a:solidFill>
                  <a:srgbClr val="004C97"/>
                </a:solidFill>
                <a:latin typeface="Arial"/>
                <a:ea typeface="ＭＳ Ｐゴシック"/>
              </a:rPr>
              <a:t>Introduction</a:t>
            </a:r>
            <a:endParaRPr/>
          </a:p>
        </p:txBody>
      </p:sp>
      <p:sp>
        <p:nvSpPr>
          <p:cNvPr id="8" name="TextBox 7"/>
          <p:cNvSpPr txBox="1"/>
          <p:nvPr/>
        </p:nvSpPr>
        <p:spPr>
          <a:xfrm>
            <a:off x="4283967" y="6309320"/>
            <a:ext cx="504057" cy="369332"/>
          </a:xfrm>
          <a:prstGeom prst="rect">
            <a:avLst/>
          </a:prstGeom>
          <a:noFill/>
        </p:spPr>
        <p:txBody>
          <a:bodyPr wrap="square" rtlCol="0">
            <a:spAutoFit/>
          </a:bodyPr>
          <a:lstStyle/>
          <a:p>
            <a:pPr algn="ctr"/>
            <a:r>
              <a:rPr lang="en-US" dirty="0"/>
              <a:t>4</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2984200"/>
              </p:ext>
            </p:extLst>
          </p:nvPr>
        </p:nvGraphicFramePr>
        <p:xfrm>
          <a:off x="344607" y="1124743"/>
          <a:ext cx="8475865" cy="3911421"/>
        </p:xfrm>
        <a:graphic>
          <a:graphicData uri="http://schemas.openxmlformats.org/drawingml/2006/table">
            <a:tbl>
              <a:tblPr firstRow="1" firstCol="1" lastRow="1" lastCol="1" bandRow="1" bandCol="1">
                <a:tableStyleId>{5C22544A-7EE6-4342-B048-85BDC9FD1C3A}</a:tableStyleId>
              </a:tblPr>
              <a:tblGrid>
                <a:gridCol w="971644">
                  <a:extLst>
                    <a:ext uri="{9D8B030D-6E8A-4147-A177-3AD203B41FA5}">
                      <a16:colId xmlns:a16="http://schemas.microsoft.com/office/drawing/2014/main" val="3855913986"/>
                    </a:ext>
                  </a:extLst>
                </a:gridCol>
                <a:gridCol w="2565843">
                  <a:extLst>
                    <a:ext uri="{9D8B030D-6E8A-4147-A177-3AD203B41FA5}">
                      <a16:colId xmlns:a16="http://schemas.microsoft.com/office/drawing/2014/main" val="92165483"/>
                    </a:ext>
                  </a:extLst>
                </a:gridCol>
                <a:gridCol w="890498">
                  <a:extLst>
                    <a:ext uri="{9D8B030D-6E8A-4147-A177-3AD203B41FA5}">
                      <a16:colId xmlns:a16="http://schemas.microsoft.com/office/drawing/2014/main" val="3827452399"/>
                    </a:ext>
                  </a:extLst>
                </a:gridCol>
                <a:gridCol w="1296144">
                  <a:extLst>
                    <a:ext uri="{9D8B030D-6E8A-4147-A177-3AD203B41FA5}">
                      <a16:colId xmlns:a16="http://schemas.microsoft.com/office/drawing/2014/main" val="3216096140"/>
                    </a:ext>
                  </a:extLst>
                </a:gridCol>
                <a:gridCol w="1652270">
                  <a:extLst>
                    <a:ext uri="{9D8B030D-6E8A-4147-A177-3AD203B41FA5}">
                      <a16:colId xmlns:a16="http://schemas.microsoft.com/office/drawing/2014/main" val="2216554035"/>
                    </a:ext>
                  </a:extLst>
                </a:gridCol>
                <a:gridCol w="1099466">
                  <a:extLst>
                    <a:ext uri="{9D8B030D-6E8A-4147-A177-3AD203B41FA5}">
                      <a16:colId xmlns:a16="http://schemas.microsoft.com/office/drawing/2014/main" val="859769019"/>
                    </a:ext>
                  </a:extLst>
                </a:gridCol>
              </a:tblGrid>
              <a:tr h="474318">
                <a:tc>
                  <a:txBody>
                    <a:bodyPr/>
                    <a:lstStyle/>
                    <a:p>
                      <a:pPr marL="106045" marR="0">
                        <a:lnSpc>
                          <a:spcPct val="107000"/>
                        </a:lnSpc>
                        <a:spcBef>
                          <a:spcPts val="475"/>
                        </a:spcBef>
                        <a:spcAft>
                          <a:spcPts val="0"/>
                        </a:spcAft>
                      </a:pPr>
                      <a:r>
                        <a:rPr lang="en-US" sz="1400">
                          <a:effectLst/>
                        </a:rPr>
                        <a:t>Milestone</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7470" marR="0">
                        <a:lnSpc>
                          <a:spcPct val="107000"/>
                        </a:lnSpc>
                        <a:spcBef>
                          <a:spcPts val="475"/>
                        </a:spcBef>
                        <a:spcAft>
                          <a:spcPts val="0"/>
                        </a:spcAft>
                      </a:pPr>
                      <a:r>
                        <a:rPr lang="en-US" sz="1400">
                          <a:effectLst/>
                        </a:rPr>
                        <a:t>Major Milestone</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390" marR="0" algn="ctr">
                        <a:lnSpc>
                          <a:spcPct val="107000"/>
                        </a:lnSpc>
                        <a:spcBef>
                          <a:spcPts val="475"/>
                        </a:spcBef>
                        <a:spcAft>
                          <a:spcPts val="0"/>
                        </a:spcAft>
                      </a:pPr>
                      <a:r>
                        <a:rPr lang="en-US" sz="1400" dirty="0">
                          <a:effectLst/>
                        </a:rPr>
                        <a:t>Quantity</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390" marR="0" algn="ctr">
                        <a:lnSpc>
                          <a:spcPct val="107000"/>
                        </a:lnSpc>
                        <a:spcBef>
                          <a:spcPts val="475"/>
                        </a:spcBef>
                        <a:spcAft>
                          <a:spcPts val="0"/>
                        </a:spcAft>
                      </a:pPr>
                      <a:r>
                        <a:rPr lang="en-US" sz="1400">
                          <a:effectLst/>
                        </a:rPr>
                        <a:t>Responsibility</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marR="0" algn="ctr">
                        <a:lnSpc>
                          <a:spcPct val="107000"/>
                        </a:lnSpc>
                        <a:spcBef>
                          <a:spcPts val="475"/>
                        </a:spcBef>
                        <a:spcAft>
                          <a:spcPts val="0"/>
                        </a:spcAft>
                      </a:pPr>
                      <a:r>
                        <a:rPr lang="en-US" sz="1400" dirty="0">
                          <a:effectLst/>
                        </a:rPr>
                        <a:t>Proposed</a:t>
                      </a:r>
                      <a:r>
                        <a:rPr lang="en-US" sz="1400" baseline="0" dirty="0">
                          <a:effectLst/>
                        </a:rPr>
                        <a:t> </a:t>
                      </a:r>
                      <a:r>
                        <a:rPr lang="en-US" sz="1400" dirty="0">
                          <a:effectLst/>
                        </a:rPr>
                        <a:t>Delivery Date</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marR="0" algn="ctr">
                        <a:lnSpc>
                          <a:spcPct val="107000"/>
                        </a:lnSpc>
                        <a:spcBef>
                          <a:spcPts val="475"/>
                        </a:spcBef>
                        <a:spcAft>
                          <a:spcPts val="0"/>
                        </a:spcAft>
                      </a:pPr>
                      <a:r>
                        <a:rPr lang="en-US" sz="1400" dirty="0">
                          <a:effectLst/>
                        </a:rPr>
                        <a:t>Remarks</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720475"/>
                  </a:ext>
                </a:extLst>
              </a:tr>
              <a:tr h="633405">
                <a:tc>
                  <a:txBody>
                    <a:bodyPr/>
                    <a:lstStyle/>
                    <a:p>
                      <a:pPr marL="93980" marR="0" algn="ctr">
                        <a:lnSpc>
                          <a:spcPct val="107000"/>
                        </a:lnSpc>
                        <a:spcBef>
                          <a:spcPts val="885"/>
                        </a:spcBef>
                        <a:spcAft>
                          <a:spcPts val="0"/>
                        </a:spcAft>
                      </a:pPr>
                      <a:r>
                        <a:rPr lang="en-US" sz="1400">
                          <a:effectLst/>
                        </a:rPr>
                        <a:t>1</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4295" marR="0" indent="2540">
                        <a:lnSpc>
                          <a:spcPct val="107000"/>
                        </a:lnSpc>
                        <a:spcBef>
                          <a:spcPts val="165"/>
                        </a:spcBef>
                        <a:spcAft>
                          <a:spcPts val="0"/>
                        </a:spcAft>
                      </a:pPr>
                      <a:r>
                        <a:rPr lang="en-US" sz="1400">
                          <a:effectLst/>
                        </a:rPr>
                        <a:t>Development of SSR2 Design, and</a:t>
                      </a:r>
                    </a:p>
                    <a:p>
                      <a:pPr marL="74295" marR="0">
                        <a:lnSpc>
                          <a:spcPct val="107000"/>
                        </a:lnSpc>
                        <a:spcBef>
                          <a:spcPts val="255"/>
                        </a:spcBef>
                        <a:spcAft>
                          <a:spcPts val="0"/>
                        </a:spcAft>
                      </a:pPr>
                      <a:r>
                        <a:rPr lang="en-US" sz="1400">
                          <a:effectLst/>
                        </a:rPr>
                        <a:t>review</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400">
                          <a:effectLst/>
                        </a:rPr>
                        <a:t> </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45"/>
                        </a:spcBef>
                        <a:spcAft>
                          <a:spcPts val="0"/>
                        </a:spcAft>
                      </a:pPr>
                      <a:r>
                        <a:rPr lang="en-US" sz="1400">
                          <a:effectLst/>
                        </a:rPr>
                        <a:t>DAE</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45"/>
                        </a:spcBef>
                        <a:spcAft>
                          <a:spcPts val="0"/>
                        </a:spcAft>
                      </a:pPr>
                      <a:r>
                        <a:rPr lang="en-US" sz="1400" dirty="0">
                          <a:effectLst/>
                        </a:rPr>
                        <a:t> </a:t>
                      </a:r>
                    </a:p>
                    <a:p>
                      <a:pPr marL="69850" marR="0" algn="ctr">
                        <a:lnSpc>
                          <a:spcPct val="107000"/>
                        </a:lnSpc>
                        <a:spcBef>
                          <a:spcPts val="0"/>
                        </a:spcBef>
                        <a:spcAft>
                          <a:spcPts val="0"/>
                        </a:spcAft>
                      </a:pPr>
                      <a:r>
                        <a:rPr lang="en-US" sz="1400" dirty="0">
                          <a:effectLst/>
                        </a:rPr>
                        <a:t>Mar 2017</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45"/>
                        </a:spcBef>
                        <a:spcAft>
                          <a:spcPts val="0"/>
                        </a:spcAft>
                      </a:pPr>
                      <a:r>
                        <a:rPr lang="en-US" sz="1400" dirty="0">
                          <a:effectLst/>
                        </a:rPr>
                        <a:t> </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5842833"/>
                  </a:ext>
                </a:extLst>
              </a:tr>
              <a:tr h="605191">
                <a:tc>
                  <a:txBody>
                    <a:bodyPr/>
                    <a:lstStyle/>
                    <a:p>
                      <a:pPr marL="38735" marR="0" algn="ctr">
                        <a:lnSpc>
                          <a:spcPct val="107000"/>
                        </a:lnSpc>
                        <a:spcBef>
                          <a:spcPts val="885"/>
                        </a:spcBef>
                        <a:spcAft>
                          <a:spcPts val="0"/>
                        </a:spcAft>
                      </a:pPr>
                      <a:r>
                        <a:rPr lang="en-US" sz="1400">
                          <a:effectLst/>
                        </a:rPr>
                        <a:t>2</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850" marR="0" indent="5715">
                        <a:lnSpc>
                          <a:spcPct val="107000"/>
                        </a:lnSpc>
                        <a:spcBef>
                          <a:spcPts val="140"/>
                        </a:spcBef>
                        <a:spcAft>
                          <a:spcPts val="0"/>
                        </a:spcAft>
                      </a:pPr>
                      <a:r>
                        <a:rPr lang="en-US" sz="1400">
                          <a:effectLst/>
                        </a:rPr>
                        <a:t>Fermilab will supply Nb, SS and Ti for</a:t>
                      </a:r>
                    </a:p>
                    <a:p>
                      <a:pPr marL="69850" marR="0">
                        <a:lnSpc>
                          <a:spcPct val="107000"/>
                        </a:lnSpc>
                        <a:spcBef>
                          <a:spcPts val="275"/>
                        </a:spcBef>
                        <a:spcAft>
                          <a:spcPts val="0"/>
                        </a:spcAft>
                      </a:pPr>
                      <a:r>
                        <a:rPr lang="en-US" sz="1400">
                          <a:effectLst/>
                        </a:rPr>
                        <a:t>SSR2</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 marR="0" algn="ctr">
                        <a:lnSpc>
                          <a:spcPct val="107000"/>
                        </a:lnSpc>
                        <a:spcBef>
                          <a:spcPts val="885"/>
                        </a:spcBef>
                        <a:spcAft>
                          <a:spcPts val="0"/>
                        </a:spcAft>
                      </a:pPr>
                      <a:r>
                        <a:rPr lang="en-US" sz="1400">
                          <a:effectLst/>
                        </a:rPr>
                        <a:t>2</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850" marR="0" algn="ctr">
                        <a:lnSpc>
                          <a:spcPct val="107000"/>
                        </a:lnSpc>
                        <a:spcBef>
                          <a:spcPts val="885"/>
                        </a:spcBef>
                        <a:spcAft>
                          <a:spcPts val="0"/>
                        </a:spcAft>
                      </a:pPr>
                      <a:r>
                        <a:rPr lang="en-US" sz="1400">
                          <a:effectLst/>
                        </a:rPr>
                        <a:t>FNAL</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9850" marR="0" algn="ctr">
                        <a:lnSpc>
                          <a:spcPct val="107000"/>
                        </a:lnSpc>
                        <a:spcBef>
                          <a:spcPts val="885"/>
                        </a:spcBef>
                        <a:spcAft>
                          <a:spcPts val="0"/>
                        </a:spcAft>
                      </a:pPr>
                      <a:r>
                        <a:rPr lang="en-US" sz="1400">
                          <a:effectLst/>
                        </a:rPr>
                        <a:t>31 Dec2016</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850" marR="0" algn="ctr">
                        <a:lnSpc>
                          <a:spcPct val="107000"/>
                        </a:lnSpc>
                        <a:spcBef>
                          <a:spcPts val="885"/>
                        </a:spcBef>
                        <a:spcAft>
                          <a:spcPts val="0"/>
                        </a:spcAft>
                      </a:pPr>
                      <a:r>
                        <a:rPr lang="en-US" sz="1400" dirty="0">
                          <a:effectLst/>
                        </a:rPr>
                        <a:t> </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85789798"/>
                  </a:ext>
                </a:extLst>
              </a:tr>
              <a:tr h="839079">
                <a:tc>
                  <a:txBody>
                    <a:bodyPr/>
                    <a:lstStyle/>
                    <a:p>
                      <a:pPr marL="32385" marR="0" algn="ctr">
                        <a:lnSpc>
                          <a:spcPct val="107000"/>
                        </a:lnSpc>
                        <a:spcBef>
                          <a:spcPts val="270"/>
                        </a:spcBef>
                        <a:spcAft>
                          <a:spcPts val="0"/>
                        </a:spcAft>
                      </a:pPr>
                      <a:r>
                        <a:rPr lang="en-US" sz="1400">
                          <a:effectLst/>
                        </a:rPr>
                        <a:t>3</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7470" marR="0">
                        <a:lnSpc>
                          <a:spcPct val="107000"/>
                        </a:lnSpc>
                        <a:spcBef>
                          <a:spcPts val="270"/>
                        </a:spcBef>
                        <a:spcAft>
                          <a:spcPts val="0"/>
                        </a:spcAft>
                      </a:pPr>
                      <a:r>
                        <a:rPr lang="en-US" sz="1400">
                          <a:effectLst/>
                        </a:rPr>
                        <a:t>Fabrication of SSR2 Cavities</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 marR="0" algn="ctr">
                        <a:lnSpc>
                          <a:spcPct val="107000"/>
                        </a:lnSpc>
                        <a:spcBef>
                          <a:spcPts val="270"/>
                        </a:spcBef>
                        <a:spcAft>
                          <a:spcPts val="0"/>
                        </a:spcAft>
                      </a:pPr>
                      <a:r>
                        <a:rPr lang="en-US" sz="1400" dirty="0">
                          <a:effectLst/>
                        </a:rPr>
                        <a:t>2</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2870" marR="0" algn="ctr">
                        <a:lnSpc>
                          <a:spcPct val="107000"/>
                        </a:lnSpc>
                        <a:spcBef>
                          <a:spcPts val="270"/>
                        </a:spcBef>
                        <a:spcAft>
                          <a:spcPts val="0"/>
                        </a:spcAft>
                      </a:pPr>
                      <a:r>
                        <a:rPr lang="en-US" sz="1400">
                          <a:effectLst/>
                        </a:rPr>
                        <a:t>DAE</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02870" marR="0" algn="ctr">
                        <a:lnSpc>
                          <a:spcPct val="107000"/>
                        </a:lnSpc>
                        <a:spcBef>
                          <a:spcPts val="270"/>
                        </a:spcBef>
                        <a:spcAft>
                          <a:spcPts val="0"/>
                        </a:spcAft>
                      </a:pPr>
                      <a:r>
                        <a:rPr lang="en-US" sz="1400" dirty="0">
                          <a:effectLst/>
                        </a:rPr>
                        <a:t>Mar 2019 (1</a:t>
                      </a:r>
                      <a:r>
                        <a:rPr lang="en-US" sz="1400" baseline="30000" dirty="0">
                          <a:effectLst/>
                        </a:rPr>
                        <a:t>st</a:t>
                      </a:r>
                      <a:r>
                        <a:rPr lang="en-US" sz="1400" dirty="0">
                          <a:effectLst/>
                        </a:rPr>
                        <a:t>) </a:t>
                      </a:r>
                    </a:p>
                    <a:p>
                      <a:pPr marL="102870" marR="0" algn="ctr">
                        <a:lnSpc>
                          <a:spcPct val="107000"/>
                        </a:lnSpc>
                        <a:spcBef>
                          <a:spcPts val="270"/>
                        </a:spcBef>
                        <a:spcAft>
                          <a:spcPts val="0"/>
                        </a:spcAft>
                      </a:pPr>
                      <a:endParaRPr lang="en-US" sz="1400" dirty="0">
                        <a:effectLst/>
                      </a:endParaRPr>
                    </a:p>
                    <a:p>
                      <a:pPr marL="0" marR="0" algn="ctr">
                        <a:lnSpc>
                          <a:spcPct val="107000"/>
                        </a:lnSpc>
                        <a:spcBef>
                          <a:spcPts val="270"/>
                        </a:spcBef>
                        <a:spcAft>
                          <a:spcPts val="0"/>
                        </a:spcAft>
                      </a:pPr>
                      <a:r>
                        <a:rPr lang="en-US" sz="1400" dirty="0">
                          <a:effectLst/>
                        </a:rPr>
                        <a:t> </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2870" marR="0" algn="ctr">
                        <a:lnSpc>
                          <a:spcPct val="107000"/>
                        </a:lnSpc>
                        <a:spcBef>
                          <a:spcPts val="270"/>
                        </a:spcBef>
                        <a:spcAft>
                          <a:spcPts val="0"/>
                        </a:spcAft>
                      </a:pPr>
                      <a:r>
                        <a:rPr lang="en-US" sz="1400" dirty="0">
                          <a:effectLst/>
                        </a:rPr>
                        <a:t>#1, #2</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8885277"/>
                  </a:ext>
                </a:extLst>
              </a:tr>
              <a:tr h="1152128">
                <a:tc>
                  <a:txBody>
                    <a:bodyPr/>
                    <a:lstStyle/>
                    <a:p>
                      <a:pPr marL="31750" marR="0" algn="ctr">
                        <a:lnSpc>
                          <a:spcPct val="107000"/>
                        </a:lnSpc>
                        <a:spcBef>
                          <a:spcPts val="840"/>
                        </a:spcBef>
                        <a:spcAft>
                          <a:spcPts val="0"/>
                        </a:spcAft>
                      </a:pPr>
                      <a:r>
                        <a:rPr lang="en-US" sz="1400">
                          <a:effectLst/>
                        </a:rPr>
                        <a:t>4</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0" indent="8890">
                        <a:lnSpc>
                          <a:spcPct val="107000"/>
                        </a:lnSpc>
                        <a:spcBef>
                          <a:spcPts val="165"/>
                        </a:spcBef>
                        <a:spcAft>
                          <a:spcPts val="0"/>
                        </a:spcAft>
                      </a:pPr>
                      <a:r>
                        <a:rPr lang="en-US" sz="1400" dirty="0">
                          <a:effectLst/>
                        </a:rPr>
                        <a:t>Processing and Vertical Testing of</a:t>
                      </a:r>
                    </a:p>
                    <a:p>
                      <a:pPr marL="67945" marR="0">
                        <a:lnSpc>
                          <a:spcPct val="107000"/>
                        </a:lnSpc>
                        <a:spcBef>
                          <a:spcPts val="275"/>
                        </a:spcBef>
                        <a:spcAft>
                          <a:spcPts val="0"/>
                        </a:spcAft>
                      </a:pPr>
                      <a:r>
                        <a:rPr lang="en-US" sz="1400" dirty="0">
                          <a:effectLst/>
                        </a:rPr>
                        <a:t>SSR2 cavities at </a:t>
                      </a:r>
                      <a:r>
                        <a:rPr lang="en-US" sz="1400" dirty="0" err="1">
                          <a:effectLst/>
                        </a:rPr>
                        <a:t>Fermilab</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45"/>
                        </a:spcBef>
                        <a:spcAft>
                          <a:spcPts val="0"/>
                        </a:spcAft>
                      </a:pPr>
                      <a:r>
                        <a:rPr lang="en-US" sz="1400">
                          <a:effectLst/>
                        </a:rPr>
                        <a:t> </a:t>
                      </a:r>
                    </a:p>
                    <a:p>
                      <a:pPr marL="10795" marR="0" algn="ctr">
                        <a:lnSpc>
                          <a:spcPct val="107000"/>
                        </a:lnSpc>
                        <a:spcBef>
                          <a:spcPts val="0"/>
                        </a:spcBef>
                        <a:spcAft>
                          <a:spcPts val="0"/>
                        </a:spcAft>
                      </a:pPr>
                      <a:r>
                        <a:rPr lang="en-US" sz="1400">
                          <a:effectLst/>
                        </a:rPr>
                        <a:t>2</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45"/>
                        </a:spcBef>
                        <a:spcAft>
                          <a:spcPts val="0"/>
                        </a:spcAft>
                      </a:pPr>
                      <a:r>
                        <a:rPr lang="en-US" sz="1400">
                          <a:effectLst/>
                        </a:rPr>
                        <a:t>FNAL</a:t>
                      </a:r>
                      <a:endParaRPr lang="en-US" sz="14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45"/>
                        </a:spcBef>
                        <a:spcAft>
                          <a:spcPts val="0"/>
                        </a:spcAft>
                      </a:pPr>
                      <a:r>
                        <a:rPr lang="en-US" sz="1400" dirty="0">
                          <a:effectLst/>
                        </a:rPr>
                        <a:t> </a:t>
                      </a:r>
                    </a:p>
                    <a:p>
                      <a:pPr marL="102870" marR="0" algn="ctr">
                        <a:lnSpc>
                          <a:spcPct val="107000"/>
                        </a:lnSpc>
                        <a:spcBef>
                          <a:spcPts val="270"/>
                        </a:spcBef>
                        <a:spcAft>
                          <a:spcPts val="0"/>
                        </a:spcAft>
                      </a:pPr>
                      <a:r>
                        <a:rPr lang="en-US" sz="1400" dirty="0">
                          <a:effectLst/>
                        </a:rPr>
                        <a:t>Aug 2019 (1</a:t>
                      </a:r>
                      <a:r>
                        <a:rPr lang="en-US" sz="1400" baseline="30000" dirty="0">
                          <a:effectLst/>
                        </a:rPr>
                        <a:t>st</a:t>
                      </a:r>
                      <a:r>
                        <a:rPr lang="en-US" sz="1400" dirty="0">
                          <a:effectLst/>
                        </a:rPr>
                        <a:t>)</a:t>
                      </a:r>
                    </a:p>
                    <a:p>
                      <a:pPr marL="102870" marR="0" algn="ctr">
                        <a:lnSpc>
                          <a:spcPct val="107000"/>
                        </a:lnSpc>
                        <a:spcBef>
                          <a:spcPts val="270"/>
                        </a:spcBef>
                        <a:spcAft>
                          <a:spcPts val="0"/>
                        </a:spcAft>
                      </a:pPr>
                      <a:r>
                        <a:rPr lang="en-US" sz="1400" dirty="0">
                          <a:effectLst/>
                        </a:rPr>
                        <a:t> </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45"/>
                        </a:spcBef>
                        <a:spcAft>
                          <a:spcPts val="0"/>
                        </a:spcAft>
                      </a:pPr>
                      <a:r>
                        <a:rPr lang="en-US" sz="1400" dirty="0">
                          <a:effectLst/>
                        </a:rPr>
                        <a:t> </a:t>
                      </a:r>
                      <a:endParaRPr lang="en-US" sz="14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49065519"/>
                  </a:ext>
                </a:extLst>
              </a:tr>
            </a:tbl>
          </a:graphicData>
        </a:graphic>
      </p:graphicFrame>
      <p:sp>
        <p:nvSpPr>
          <p:cNvPr id="5" name="CustomShape 16"/>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dirty="0">
                <a:solidFill>
                  <a:srgbClr val="002060"/>
                </a:solidFill>
                <a:latin typeface="Times New Roman"/>
              </a:rPr>
              <a:t>SSR2 Schedule (From JPD)</a:t>
            </a:r>
            <a:endParaRPr dirty="0"/>
          </a:p>
        </p:txBody>
      </p:sp>
      <p:sp>
        <p:nvSpPr>
          <p:cNvPr id="6" name="Rectangle 5"/>
          <p:cNvSpPr/>
          <p:nvPr/>
        </p:nvSpPr>
        <p:spPr>
          <a:xfrm>
            <a:off x="107504" y="5325015"/>
            <a:ext cx="8928992" cy="1200329"/>
          </a:xfrm>
          <a:prstGeom prst="rect">
            <a:avLst/>
          </a:prstGeom>
        </p:spPr>
        <p:txBody>
          <a:bodyPr wrap="square">
            <a:spAutoFit/>
          </a:bodyPr>
          <a:lstStyle/>
          <a:p>
            <a:r>
              <a:rPr lang="en-US" b="1" dirty="0">
                <a:solidFill>
                  <a:srgbClr val="0000FF"/>
                </a:solidFill>
                <a:latin typeface="Arial" panose="020B0604020202020204" pitchFamily="34" charset="0"/>
                <a:ea typeface="Calibri" panose="020F0502020204030204" pitchFamily="34" charset="0"/>
                <a:cs typeface="Times New Roman" panose="02020603050405020304" pitchFamily="18" charset="0"/>
              </a:rPr>
              <a:t>#1:</a:t>
            </a:r>
            <a:r>
              <a:rPr lang="en-US" dirty="0">
                <a:solidFill>
                  <a:srgbClr val="00000A"/>
                </a:solidFill>
                <a:latin typeface="Arial" panose="020B0604020202020204" pitchFamily="34" charset="0"/>
                <a:ea typeface="Calibri" panose="020F0502020204030204" pitchFamily="34" charset="0"/>
                <a:cs typeface="Times New Roman" panose="02020603050405020304" pitchFamily="18" charset="0"/>
              </a:rPr>
              <a:t>Material being provided by FNAL will not be sufficient for 2 cavities (with contingency). This has been discussed and it is agreed that a </a:t>
            </a:r>
            <a:r>
              <a:rPr lang="en-US" dirty="0">
                <a:solidFill>
                  <a:srgbClr val="FF0000"/>
                </a:solidFill>
                <a:latin typeface="Arial" panose="020B0604020202020204" pitchFamily="34" charset="0"/>
                <a:ea typeface="Calibri" panose="020F0502020204030204" pitchFamily="34" charset="0"/>
                <a:cs typeface="Times New Roman" panose="02020603050405020304" pitchFamily="18" charset="0"/>
              </a:rPr>
              <a:t>final decision on the number of cavities to be delivered will be made at a later stage.</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FF"/>
                </a:solidFill>
                <a:latin typeface="Arial" panose="020B0604020202020204" pitchFamily="34" charset="0"/>
                <a:ea typeface="Calibri" panose="020F0502020204030204" pitchFamily="34" charset="0"/>
                <a:cs typeface="Times New Roman" panose="02020603050405020304" pitchFamily="18" charset="0"/>
              </a:rPr>
              <a:t>#2:</a:t>
            </a:r>
            <a:r>
              <a:rPr lang="en-US" dirty="0">
                <a:solidFill>
                  <a:srgbClr val="00000A"/>
                </a:solidFill>
                <a:latin typeface="Arial" panose="020B0604020202020204" pitchFamily="34" charset="0"/>
                <a:ea typeface="Calibri" panose="020F0502020204030204" pitchFamily="34" charset="0"/>
                <a:cs typeface="Times New Roman" panose="02020603050405020304" pitchFamily="18" charset="0"/>
              </a:rPr>
              <a:t> Subject to finalization of TRS by Mar 2017.</a:t>
            </a:r>
            <a:endParaRPr lang="en-US" dirty="0">
              <a:solidFill>
                <a:srgbClr val="00000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4427984" y="6456823"/>
            <a:ext cx="504057"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62868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920240" y="365040"/>
            <a:ext cx="53031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400" b="1" strike="noStrike">
                <a:solidFill>
                  <a:srgbClr val="004C97"/>
                </a:solidFill>
                <a:latin typeface="Arial"/>
                <a:ea typeface="ＭＳ Ｐゴシック"/>
              </a:rPr>
              <a:t>Cavity design and EM parameters</a:t>
            </a:r>
            <a:endParaRPr/>
          </a:p>
        </p:txBody>
      </p:sp>
      <p:sp>
        <p:nvSpPr>
          <p:cNvPr id="83" name="CustomShape 2"/>
          <p:cNvSpPr/>
          <p:nvPr/>
        </p:nvSpPr>
        <p:spPr>
          <a:xfrm>
            <a:off x="228600" y="1042920"/>
            <a:ext cx="4598640" cy="26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Font typeface="Arial"/>
              <a:buChar char="•"/>
            </a:pPr>
            <a:r>
              <a:rPr lang="en-US" sz="2000" strike="noStrike">
                <a:solidFill>
                  <a:srgbClr val="003087"/>
                </a:solidFill>
                <a:latin typeface="Arial"/>
                <a:ea typeface="ＭＳ Ｐゴシック"/>
              </a:rPr>
              <a:t>Value of beta has been optimized for PIP-II.</a:t>
            </a:r>
            <a:endParaRPr/>
          </a:p>
          <a:p>
            <a:pPr>
              <a:lnSpc>
                <a:spcPct val="100000"/>
              </a:lnSpc>
              <a:buFont typeface="Arial"/>
              <a:buChar char="•"/>
            </a:pPr>
            <a:r>
              <a:rPr lang="en-US" sz="2000" strike="noStrike">
                <a:solidFill>
                  <a:srgbClr val="003087"/>
                </a:solidFill>
                <a:latin typeface="Arial"/>
                <a:ea typeface="ＭＳ Ｐゴシック"/>
              </a:rPr>
              <a:t>The RF design has been finalized.</a:t>
            </a:r>
            <a:endParaRPr/>
          </a:p>
          <a:p>
            <a:pPr>
              <a:lnSpc>
                <a:spcPct val="100000"/>
              </a:lnSpc>
              <a:buFont typeface="Arial"/>
              <a:buChar char="•"/>
            </a:pPr>
            <a:r>
              <a:rPr lang="en-US" sz="2000" strike="noStrike">
                <a:solidFill>
                  <a:srgbClr val="003087"/>
                </a:solidFill>
                <a:latin typeface="Arial"/>
                <a:ea typeface="ＭＳ Ｐゴシック"/>
              </a:rPr>
              <a:t>EM parameters allow 5.17 MeV energy gain at max peak fields.</a:t>
            </a:r>
            <a:endParaRPr/>
          </a:p>
          <a:p>
            <a:pPr>
              <a:lnSpc>
                <a:spcPct val="100000"/>
              </a:lnSpc>
              <a:buFont typeface="Arial"/>
              <a:buChar char="•"/>
            </a:pPr>
            <a:r>
              <a:rPr lang="en-US" sz="2000" strike="noStrike">
                <a:solidFill>
                  <a:srgbClr val="003087"/>
                </a:solidFill>
                <a:latin typeface="Arial"/>
                <a:ea typeface="ＭＳ Ｐゴシック"/>
              </a:rPr>
              <a:t>3D EM fields are shown below E on the left and H on the right.</a:t>
            </a:r>
            <a:endParaRPr/>
          </a:p>
          <a:p>
            <a:pPr>
              <a:lnSpc>
                <a:spcPct val="100000"/>
              </a:lnSpc>
            </a:pPr>
            <a:endParaRPr/>
          </a:p>
        </p:txBody>
      </p:sp>
      <p:graphicFrame>
        <p:nvGraphicFramePr>
          <p:cNvPr id="84" name="Table 3"/>
          <p:cNvGraphicFramePr/>
          <p:nvPr>
            <p:extLst>
              <p:ext uri="{D42A27DB-BD31-4B8C-83A1-F6EECF244321}">
                <p14:modId xmlns:p14="http://schemas.microsoft.com/office/powerpoint/2010/main" val="1792502938"/>
              </p:ext>
            </p:extLst>
          </p:nvPr>
        </p:nvGraphicFramePr>
        <p:xfrm>
          <a:off x="5004048" y="1125360"/>
          <a:ext cx="3906360" cy="5125320"/>
        </p:xfrm>
        <a:graphic>
          <a:graphicData uri="http://schemas.openxmlformats.org/drawingml/2006/table">
            <a:tbl>
              <a:tblPr/>
              <a:tblGrid>
                <a:gridCol w="2420640">
                  <a:extLst>
                    <a:ext uri="{9D8B030D-6E8A-4147-A177-3AD203B41FA5}">
                      <a16:colId xmlns:a16="http://schemas.microsoft.com/office/drawing/2014/main" val="20000"/>
                    </a:ext>
                  </a:extLst>
                </a:gridCol>
                <a:gridCol w="1485720">
                  <a:extLst>
                    <a:ext uri="{9D8B030D-6E8A-4147-A177-3AD203B41FA5}">
                      <a16:colId xmlns:a16="http://schemas.microsoft.com/office/drawing/2014/main" val="20001"/>
                    </a:ext>
                  </a:extLst>
                </a:gridCol>
              </a:tblGrid>
              <a:tr h="365760">
                <a:tc>
                  <a:txBody>
                    <a:bodyPr/>
                    <a:lstStyle/>
                    <a:p>
                      <a:pPr algn="ctr">
                        <a:lnSpc>
                          <a:spcPct val="100000"/>
                        </a:lnSpc>
                      </a:pPr>
                      <a:r>
                        <a:rPr lang="en-US" sz="1200" b="1" strike="noStrike" dirty="0">
                          <a:solidFill>
                            <a:schemeClr val="tx1"/>
                          </a:solidFill>
                          <a:latin typeface="Arial"/>
                        </a:rPr>
                        <a:t>Parameters</a:t>
                      </a:r>
                      <a:endParaRPr dirty="0">
                        <a:solidFill>
                          <a:schemeClr val="tx1"/>
                        </a:solidFill>
                      </a:endParaRPr>
                    </a:p>
                  </a:txBody>
                  <a:tcPr/>
                </a:tc>
                <a:tc>
                  <a:txBody>
                    <a:bodyPr/>
                    <a:lstStyle/>
                    <a:p>
                      <a:pPr algn="ctr">
                        <a:lnSpc>
                          <a:spcPct val="100000"/>
                        </a:lnSpc>
                      </a:pPr>
                      <a:r>
                        <a:rPr lang="en-US" sz="1200" b="1" strike="noStrike" dirty="0">
                          <a:solidFill>
                            <a:schemeClr val="tx1"/>
                          </a:solidFill>
                          <a:latin typeface="Arial"/>
                        </a:rPr>
                        <a:t>SSR2 v 2.6</a:t>
                      </a:r>
                      <a:endParaRPr dirty="0">
                        <a:solidFill>
                          <a:schemeClr val="tx1"/>
                        </a:solidFill>
                      </a:endParaRPr>
                    </a:p>
                  </a:txBody>
                  <a:tcPr/>
                </a:tc>
                <a:extLst>
                  <a:ext uri="{0D108BD9-81ED-4DB2-BD59-A6C34878D82A}">
                    <a16:rowId xmlns:a16="http://schemas.microsoft.com/office/drawing/2014/main" val="10000"/>
                  </a:ext>
                </a:extLst>
              </a:tr>
              <a:tr h="365760">
                <a:tc>
                  <a:txBody>
                    <a:bodyPr/>
                    <a:lstStyle/>
                    <a:p>
                      <a:pPr>
                        <a:lnSpc>
                          <a:spcPct val="100000"/>
                        </a:lnSpc>
                      </a:pPr>
                      <a:r>
                        <a:rPr lang="en-US" sz="1200" strike="noStrike">
                          <a:solidFill>
                            <a:srgbClr val="004C97"/>
                          </a:solidFill>
                          <a:latin typeface="Arial"/>
                        </a:rPr>
                        <a:t>Optimal beta β</a:t>
                      </a:r>
                      <a:r>
                        <a:rPr lang="en-US" sz="1200" strike="noStrike" baseline="-25000">
                          <a:solidFill>
                            <a:srgbClr val="004C97"/>
                          </a:solidFill>
                          <a:latin typeface="Arial"/>
                        </a:rPr>
                        <a:t>opt</a:t>
                      </a:r>
                      <a:endParaRPr/>
                    </a:p>
                  </a:txBody>
                  <a:tcPr/>
                </a:tc>
                <a:tc>
                  <a:txBody>
                    <a:bodyPr/>
                    <a:lstStyle/>
                    <a:p>
                      <a:pPr algn="ctr">
                        <a:lnSpc>
                          <a:spcPct val="100000"/>
                        </a:lnSpc>
                      </a:pPr>
                      <a:r>
                        <a:rPr lang="en-US" sz="1200" strike="noStrike" dirty="0">
                          <a:solidFill>
                            <a:srgbClr val="004C97"/>
                          </a:solidFill>
                          <a:latin typeface="Arial"/>
                        </a:rPr>
                        <a:t>0.475</a:t>
                      </a:r>
                      <a:endParaRPr dirty="0"/>
                    </a:p>
                  </a:txBody>
                  <a:tcPr/>
                </a:tc>
                <a:extLst>
                  <a:ext uri="{0D108BD9-81ED-4DB2-BD59-A6C34878D82A}">
                    <a16:rowId xmlns:a16="http://schemas.microsoft.com/office/drawing/2014/main" val="10001"/>
                  </a:ext>
                </a:extLst>
              </a:tr>
              <a:tr h="365760">
                <a:tc>
                  <a:txBody>
                    <a:bodyPr/>
                    <a:lstStyle/>
                    <a:p>
                      <a:pPr>
                        <a:lnSpc>
                          <a:spcPct val="100000"/>
                        </a:lnSpc>
                      </a:pPr>
                      <a:r>
                        <a:rPr lang="en-US" sz="1200" strike="noStrike" dirty="0">
                          <a:solidFill>
                            <a:srgbClr val="004C97"/>
                          </a:solidFill>
                          <a:latin typeface="Arial"/>
                        </a:rPr>
                        <a:t>Geometrical beta β</a:t>
                      </a:r>
                      <a:r>
                        <a:rPr lang="en-US" sz="1200" strike="noStrike" baseline="-25000" dirty="0">
                          <a:solidFill>
                            <a:srgbClr val="004C97"/>
                          </a:solidFill>
                          <a:latin typeface="Arial"/>
                        </a:rPr>
                        <a:t>g</a:t>
                      </a:r>
                      <a:endParaRPr dirty="0"/>
                    </a:p>
                  </a:txBody>
                  <a:tcPr/>
                </a:tc>
                <a:tc>
                  <a:txBody>
                    <a:bodyPr/>
                    <a:lstStyle/>
                    <a:p>
                      <a:pPr algn="ctr">
                        <a:lnSpc>
                          <a:spcPct val="100000"/>
                        </a:lnSpc>
                      </a:pPr>
                      <a:r>
                        <a:rPr lang="en-US" sz="1200" strike="noStrike">
                          <a:solidFill>
                            <a:srgbClr val="004C97"/>
                          </a:solidFill>
                          <a:latin typeface="Arial"/>
                        </a:rPr>
                        <a:t>0.402</a:t>
                      </a:r>
                      <a:endParaRPr/>
                    </a:p>
                  </a:txBody>
                  <a:tcPr/>
                </a:tc>
                <a:extLst>
                  <a:ext uri="{0D108BD9-81ED-4DB2-BD59-A6C34878D82A}">
                    <a16:rowId xmlns:a16="http://schemas.microsoft.com/office/drawing/2014/main" val="10002"/>
                  </a:ext>
                </a:extLst>
              </a:tr>
              <a:tr h="365760">
                <a:tc>
                  <a:txBody>
                    <a:bodyPr/>
                    <a:lstStyle/>
                    <a:p>
                      <a:pPr>
                        <a:lnSpc>
                          <a:spcPct val="100000"/>
                        </a:lnSpc>
                      </a:pPr>
                      <a:r>
                        <a:rPr lang="en-US" sz="1200" strike="noStrike">
                          <a:solidFill>
                            <a:srgbClr val="004C97"/>
                          </a:solidFill>
                          <a:latin typeface="Arial"/>
                        </a:rPr>
                        <a:t>Aperture [mm]</a:t>
                      </a:r>
                      <a:endParaRPr/>
                    </a:p>
                  </a:txBody>
                  <a:tcPr/>
                </a:tc>
                <a:tc>
                  <a:txBody>
                    <a:bodyPr/>
                    <a:lstStyle/>
                    <a:p>
                      <a:pPr algn="ctr">
                        <a:lnSpc>
                          <a:spcPct val="100000"/>
                        </a:lnSpc>
                      </a:pPr>
                      <a:r>
                        <a:rPr lang="en-US" sz="1200" strike="noStrike">
                          <a:solidFill>
                            <a:srgbClr val="004C97"/>
                          </a:solidFill>
                          <a:latin typeface="Arial"/>
                        </a:rPr>
                        <a:t>40</a:t>
                      </a:r>
                      <a:endParaRPr/>
                    </a:p>
                  </a:txBody>
                  <a:tcPr/>
                </a:tc>
                <a:extLst>
                  <a:ext uri="{0D108BD9-81ED-4DB2-BD59-A6C34878D82A}">
                    <a16:rowId xmlns:a16="http://schemas.microsoft.com/office/drawing/2014/main" val="10003"/>
                  </a:ext>
                </a:extLst>
              </a:tr>
              <a:tr h="365760">
                <a:tc>
                  <a:txBody>
                    <a:bodyPr/>
                    <a:lstStyle/>
                    <a:p>
                      <a:pPr>
                        <a:lnSpc>
                          <a:spcPct val="100000"/>
                        </a:lnSpc>
                      </a:pPr>
                      <a:r>
                        <a:rPr lang="en-US" sz="1200" strike="noStrike">
                          <a:solidFill>
                            <a:srgbClr val="004C97"/>
                          </a:solidFill>
                          <a:latin typeface="Arial"/>
                        </a:rPr>
                        <a:t>Frequency [MHz]</a:t>
                      </a:r>
                      <a:endParaRPr/>
                    </a:p>
                  </a:txBody>
                  <a:tcPr/>
                </a:tc>
                <a:tc>
                  <a:txBody>
                    <a:bodyPr/>
                    <a:lstStyle/>
                    <a:p>
                      <a:pPr algn="ctr">
                        <a:lnSpc>
                          <a:spcPct val="100000"/>
                        </a:lnSpc>
                      </a:pPr>
                      <a:r>
                        <a:rPr lang="en-US" sz="1200" strike="noStrike">
                          <a:solidFill>
                            <a:srgbClr val="004C97"/>
                          </a:solidFill>
                          <a:latin typeface="Arial"/>
                        </a:rPr>
                        <a:t>325</a:t>
                      </a:r>
                      <a:endParaRPr/>
                    </a:p>
                  </a:txBody>
                  <a:tcPr/>
                </a:tc>
                <a:extLst>
                  <a:ext uri="{0D108BD9-81ED-4DB2-BD59-A6C34878D82A}">
                    <a16:rowId xmlns:a16="http://schemas.microsoft.com/office/drawing/2014/main" val="10004"/>
                  </a:ext>
                </a:extLst>
              </a:tr>
              <a:tr h="365760">
                <a:tc>
                  <a:txBody>
                    <a:bodyPr/>
                    <a:lstStyle/>
                    <a:p>
                      <a:pPr>
                        <a:lnSpc>
                          <a:spcPct val="100000"/>
                        </a:lnSpc>
                      </a:pPr>
                      <a:r>
                        <a:rPr lang="en-US" sz="1200" strike="noStrike">
                          <a:solidFill>
                            <a:srgbClr val="004C97"/>
                          </a:solidFill>
                          <a:latin typeface="Arial"/>
                        </a:rPr>
                        <a:t>Effective length 2β</a:t>
                      </a:r>
                      <a:r>
                        <a:rPr lang="en-US" sz="1200" strike="noStrike" baseline="-25000">
                          <a:solidFill>
                            <a:srgbClr val="004C97"/>
                          </a:solidFill>
                          <a:latin typeface="Arial"/>
                        </a:rPr>
                        <a:t>opt</a:t>
                      </a:r>
                      <a:r>
                        <a:rPr lang="en-US" sz="1200" strike="noStrike">
                          <a:solidFill>
                            <a:srgbClr val="004C97"/>
                          </a:solidFill>
                          <a:latin typeface="Arial"/>
                        </a:rPr>
                        <a:t>λ/2 [m]</a:t>
                      </a:r>
                      <a:endParaRPr/>
                    </a:p>
                  </a:txBody>
                  <a:tcPr/>
                </a:tc>
                <a:tc>
                  <a:txBody>
                    <a:bodyPr/>
                    <a:lstStyle/>
                    <a:p>
                      <a:pPr algn="ctr">
                        <a:lnSpc>
                          <a:spcPct val="100000"/>
                        </a:lnSpc>
                      </a:pPr>
                      <a:r>
                        <a:rPr lang="en-US" sz="1200" strike="noStrike">
                          <a:solidFill>
                            <a:srgbClr val="004C97"/>
                          </a:solidFill>
                          <a:latin typeface="Arial"/>
                        </a:rPr>
                        <a:t>0.438</a:t>
                      </a:r>
                      <a:endParaRPr/>
                    </a:p>
                  </a:txBody>
                  <a:tcPr/>
                </a:tc>
                <a:extLst>
                  <a:ext uri="{0D108BD9-81ED-4DB2-BD59-A6C34878D82A}">
                    <a16:rowId xmlns:a16="http://schemas.microsoft.com/office/drawing/2014/main" val="10005"/>
                  </a:ext>
                </a:extLst>
              </a:tr>
              <a:tr h="365760">
                <a:tc>
                  <a:txBody>
                    <a:bodyPr/>
                    <a:lstStyle/>
                    <a:p>
                      <a:pPr>
                        <a:lnSpc>
                          <a:spcPct val="100000"/>
                        </a:lnSpc>
                      </a:pPr>
                      <a:r>
                        <a:rPr lang="en-US" sz="1200" strike="noStrike">
                          <a:solidFill>
                            <a:srgbClr val="004C97"/>
                          </a:solidFill>
                          <a:latin typeface="Arial"/>
                        </a:rPr>
                        <a:t>Epeak/Eacc</a:t>
                      </a:r>
                      <a:endParaRPr/>
                    </a:p>
                  </a:txBody>
                  <a:tcPr/>
                </a:tc>
                <a:tc>
                  <a:txBody>
                    <a:bodyPr/>
                    <a:lstStyle/>
                    <a:p>
                      <a:pPr algn="ctr">
                        <a:lnSpc>
                          <a:spcPct val="100000"/>
                        </a:lnSpc>
                      </a:pPr>
                      <a:r>
                        <a:rPr lang="en-US" sz="1200" strike="noStrike">
                          <a:solidFill>
                            <a:srgbClr val="004C97"/>
                          </a:solidFill>
                          <a:latin typeface="Arial"/>
                        </a:rPr>
                        <a:t>3.38</a:t>
                      </a:r>
                      <a:endParaRPr/>
                    </a:p>
                  </a:txBody>
                  <a:tcPr/>
                </a:tc>
                <a:extLst>
                  <a:ext uri="{0D108BD9-81ED-4DB2-BD59-A6C34878D82A}">
                    <a16:rowId xmlns:a16="http://schemas.microsoft.com/office/drawing/2014/main" val="10006"/>
                  </a:ext>
                </a:extLst>
              </a:tr>
              <a:tr h="365760">
                <a:tc>
                  <a:txBody>
                    <a:bodyPr/>
                    <a:lstStyle/>
                    <a:p>
                      <a:pPr>
                        <a:lnSpc>
                          <a:spcPct val="100000"/>
                        </a:lnSpc>
                      </a:pPr>
                      <a:r>
                        <a:rPr lang="en-US" sz="1200" strike="noStrike">
                          <a:solidFill>
                            <a:srgbClr val="004C97"/>
                          </a:solidFill>
                          <a:latin typeface="Arial"/>
                        </a:rPr>
                        <a:t>Bpeak/Eacc [mT/(MV/m)]</a:t>
                      </a:r>
                      <a:endParaRPr/>
                    </a:p>
                  </a:txBody>
                  <a:tcPr/>
                </a:tc>
                <a:tc>
                  <a:txBody>
                    <a:bodyPr/>
                    <a:lstStyle/>
                    <a:p>
                      <a:pPr algn="ctr">
                        <a:lnSpc>
                          <a:spcPct val="100000"/>
                        </a:lnSpc>
                      </a:pPr>
                      <a:r>
                        <a:rPr lang="en-US" sz="1200" strike="noStrike">
                          <a:solidFill>
                            <a:srgbClr val="004C97"/>
                          </a:solidFill>
                          <a:latin typeface="Arial"/>
                        </a:rPr>
                        <a:t>5.93</a:t>
                      </a:r>
                      <a:endParaRPr/>
                    </a:p>
                  </a:txBody>
                  <a:tcPr/>
                </a:tc>
                <a:extLst>
                  <a:ext uri="{0D108BD9-81ED-4DB2-BD59-A6C34878D82A}">
                    <a16:rowId xmlns:a16="http://schemas.microsoft.com/office/drawing/2014/main" val="10007"/>
                  </a:ext>
                </a:extLst>
              </a:tr>
              <a:tr h="365760">
                <a:tc>
                  <a:txBody>
                    <a:bodyPr/>
                    <a:lstStyle/>
                    <a:p>
                      <a:pPr>
                        <a:lnSpc>
                          <a:spcPct val="100000"/>
                        </a:lnSpc>
                      </a:pPr>
                      <a:r>
                        <a:rPr lang="en-US" sz="1200" strike="noStrike">
                          <a:solidFill>
                            <a:srgbClr val="004C97"/>
                          </a:solidFill>
                          <a:latin typeface="Arial"/>
                        </a:rPr>
                        <a:t>G [Ohm]</a:t>
                      </a:r>
                      <a:endParaRPr/>
                    </a:p>
                  </a:txBody>
                  <a:tcPr/>
                </a:tc>
                <a:tc>
                  <a:txBody>
                    <a:bodyPr/>
                    <a:lstStyle/>
                    <a:p>
                      <a:pPr algn="ctr">
                        <a:lnSpc>
                          <a:spcPct val="100000"/>
                        </a:lnSpc>
                      </a:pPr>
                      <a:r>
                        <a:rPr lang="en-US" sz="1200" strike="noStrike">
                          <a:solidFill>
                            <a:srgbClr val="004C97"/>
                          </a:solidFill>
                          <a:latin typeface="Arial"/>
                        </a:rPr>
                        <a:t>115.2</a:t>
                      </a:r>
                      <a:endParaRPr/>
                    </a:p>
                  </a:txBody>
                  <a:tcPr/>
                </a:tc>
                <a:extLst>
                  <a:ext uri="{0D108BD9-81ED-4DB2-BD59-A6C34878D82A}">
                    <a16:rowId xmlns:a16="http://schemas.microsoft.com/office/drawing/2014/main" val="10008"/>
                  </a:ext>
                </a:extLst>
              </a:tr>
              <a:tr h="365760">
                <a:tc>
                  <a:txBody>
                    <a:bodyPr/>
                    <a:lstStyle/>
                    <a:p>
                      <a:pPr>
                        <a:lnSpc>
                          <a:spcPct val="100000"/>
                        </a:lnSpc>
                      </a:pPr>
                      <a:r>
                        <a:rPr lang="en-US" sz="1200" strike="noStrike" dirty="0">
                          <a:solidFill>
                            <a:srgbClr val="004C97"/>
                          </a:solidFill>
                          <a:latin typeface="Arial"/>
                        </a:rPr>
                        <a:t>R/Q [Ohm]</a:t>
                      </a:r>
                      <a:endParaRPr dirty="0"/>
                    </a:p>
                  </a:txBody>
                  <a:tcPr/>
                </a:tc>
                <a:tc>
                  <a:txBody>
                    <a:bodyPr/>
                    <a:lstStyle/>
                    <a:p>
                      <a:pPr algn="ctr">
                        <a:lnSpc>
                          <a:spcPct val="100000"/>
                        </a:lnSpc>
                      </a:pPr>
                      <a:r>
                        <a:rPr lang="en-US" sz="1200" strike="noStrike">
                          <a:solidFill>
                            <a:srgbClr val="004C97"/>
                          </a:solidFill>
                          <a:latin typeface="Arial"/>
                        </a:rPr>
                        <a:t>296.6</a:t>
                      </a:r>
                      <a:endParaRPr/>
                    </a:p>
                  </a:txBody>
                  <a:tcPr/>
                </a:tc>
                <a:extLst>
                  <a:ext uri="{0D108BD9-81ED-4DB2-BD59-A6C34878D82A}">
                    <a16:rowId xmlns:a16="http://schemas.microsoft.com/office/drawing/2014/main" val="10009"/>
                  </a:ext>
                </a:extLst>
              </a:tr>
              <a:tr h="365760">
                <a:tc>
                  <a:txBody>
                    <a:bodyPr/>
                    <a:lstStyle/>
                    <a:p>
                      <a:pPr>
                        <a:lnSpc>
                          <a:spcPct val="100000"/>
                        </a:lnSpc>
                      </a:pPr>
                      <a:r>
                        <a:rPr lang="en-US" sz="1200" strike="noStrike">
                          <a:solidFill>
                            <a:srgbClr val="004C97"/>
                          </a:solidFill>
                          <a:latin typeface="Arial"/>
                        </a:rPr>
                        <a:t>Max Epeak [MV/m]</a:t>
                      </a:r>
                      <a:endParaRPr/>
                    </a:p>
                  </a:txBody>
                  <a:tcPr/>
                </a:tc>
                <a:tc>
                  <a:txBody>
                    <a:bodyPr/>
                    <a:lstStyle/>
                    <a:p>
                      <a:pPr algn="ctr">
                        <a:lnSpc>
                          <a:spcPct val="100000"/>
                        </a:lnSpc>
                      </a:pPr>
                      <a:r>
                        <a:rPr lang="en-US" sz="1200" strike="noStrike">
                          <a:solidFill>
                            <a:srgbClr val="004C97"/>
                          </a:solidFill>
                          <a:latin typeface="Arial"/>
                        </a:rPr>
                        <a:t>40</a:t>
                      </a:r>
                      <a:endParaRPr/>
                    </a:p>
                  </a:txBody>
                  <a:tcPr/>
                </a:tc>
                <a:extLst>
                  <a:ext uri="{0D108BD9-81ED-4DB2-BD59-A6C34878D82A}">
                    <a16:rowId xmlns:a16="http://schemas.microsoft.com/office/drawing/2014/main" val="10010"/>
                  </a:ext>
                </a:extLst>
              </a:tr>
              <a:tr h="365760">
                <a:tc>
                  <a:txBody>
                    <a:bodyPr/>
                    <a:lstStyle/>
                    <a:p>
                      <a:pPr>
                        <a:lnSpc>
                          <a:spcPct val="100000"/>
                        </a:lnSpc>
                      </a:pPr>
                      <a:r>
                        <a:rPr lang="en-US" sz="1200" strike="noStrike">
                          <a:solidFill>
                            <a:srgbClr val="004C97"/>
                          </a:solidFill>
                          <a:latin typeface="Arial"/>
                        </a:rPr>
                        <a:t>Max Bpeak [mT]</a:t>
                      </a:r>
                      <a:endParaRPr/>
                    </a:p>
                  </a:txBody>
                  <a:tcPr/>
                </a:tc>
                <a:tc>
                  <a:txBody>
                    <a:bodyPr/>
                    <a:lstStyle/>
                    <a:p>
                      <a:pPr algn="ctr">
                        <a:lnSpc>
                          <a:spcPct val="100000"/>
                        </a:lnSpc>
                      </a:pPr>
                      <a:r>
                        <a:rPr lang="en-US" sz="1200" strike="noStrike">
                          <a:solidFill>
                            <a:srgbClr val="004C97"/>
                          </a:solidFill>
                          <a:latin typeface="Arial"/>
                        </a:rPr>
                        <a:t>70</a:t>
                      </a:r>
                      <a:endParaRPr/>
                    </a:p>
                  </a:txBody>
                  <a:tcPr/>
                </a:tc>
                <a:extLst>
                  <a:ext uri="{0D108BD9-81ED-4DB2-BD59-A6C34878D82A}">
                    <a16:rowId xmlns:a16="http://schemas.microsoft.com/office/drawing/2014/main" val="10011"/>
                  </a:ext>
                </a:extLst>
              </a:tr>
              <a:tr h="365760">
                <a:tc>
                  <a:txBody>
                    <a:bodyPr/>
                    <a:lstStyle/>
                    <a:p>
                      <a:pPr>
                        <a:lnSpc>
                          <a:spcPct val="100000"/>
                        </a:lnSpc>
                      </a:pPr>
                      <a:r>
                        <a:rPr lang="en-US" sz="1200" strike="noStrike">
                          <a:solidFill>
                            <a:srgbClr val="004C97"/>
                          </a:solidFill>
                          <a:latin typeface="Arial"/>
                        </a:rPr>
                        <a:t>Max energy gain [MeV]</a:t>
                      </a:r>
                      <a:endParaRPr/>
                    </a:p>
                  </a:txBody>
                  <a:tcPr/>
                </a:tc>
                <a:tc>
                  <a:txBody>
                    <a:bodyPr/>
                    <a:lstStyle/>
                    <a:p>
                      <a:pPr algn="ctr">
                        <a:lnSpc>
                          <a:spcPct val="100000"/>
                        </a:lnSpc>
                      </a:pPr>
                      <a:r>
                        <a:rPr lang="en-US" sz="1200" strike="noStrike">
                          <a:solidFill>
                            <a:srgbClr val="004C97"/>
                          </a:solidFill>
                          <a:latin typeface="Arial"/>
                        </a:rPr>
                        <a:t>5.17</a:t>
                      </a:r>
                      <a:endParaRPr/>
                    </a:p>
                  </a:txBody>
                  <a:tcPr/>
                </a:tc>
                <a:extLst>
                  <a:ext uri="{0D108BD9-81ED-4DB2-BD59-A6C34878D82A}">
                    <a16:rowId xmlns:a16="http://schemas.microsoft.com/office/drawing/2014/main" val="10012"/>
                  </a:ext>
                </a:extLst>
              </a:tr>
              <a:tr h="370440">
                <a:tc>
                  <a:txBody>
                    <a:bodyPr/>
                    <a:lstStyle/>
                    <a:p>
                      <a:pPr>
                        <a:lnSpc>
                          <a:spcPct val="100000"/>
                        </a:lnSpc>
                      </a:pPr>
                      <a:r>
                        <a:rPr lang="en-US" sz="1200" strike="noStrike" dirty="0">
                          <a:solidFill>
                            <a:srgbClr val="004C97"/>
                          </a:solidFill>
                          <a:latin typeface="Arial"/>
                        </a:rPr>
                        <a:t>Max gradient [MV/m]</a:t>
                      </a:r>
                      <a:endParaRPr dirty="0"/>
                    </a:p>
                  </a:txBody>
                  <a:tcPr/>
                </a:tc>
                <a:tc>
                  <a:txBody>
                    <a:bodyPr/>
                    <a:lstStyle/>
                    <a:p>
                      <a:pPr algn="ctr">
                        <a:lnSpc>
                          <a:spcPct val="100000"/>
                        </a:lnSpc>
                      </a:pPr>
                      <a:r>
                        <a:rPr lang="en-US" sz="1200" strike="noStrike" dirty="0">
                          <a:solidFill>
                            <a:srgbClr val="004C97"/>
                          </a:solidFill>
                          <a:latin typeface="Arial"/>
                        </a:rPr>
                        <a:t>11.8</a:t>
                      </a:r>
                      <a:endParaRPr dirty="0"/>
                    </a:p>
                  </a:txBody>
                  <a:tcPr/>
                </a:tc>
                <a:extLst>
                  <a:ext uri="{0D108BD9-81ED-4DB2-BD59-A6C34878D82A}">
                    <a16:rowId xmlns:a16="http://schemas.microsoft.com/office/drawing/2014/main" val="10013"/>
                  </a:ext>
                </a:extLst>
              </a:tr>
            </a:tbl>
          </a:graphicData>
        </a:graphic>
      </p:graphicFrame>
      <p:pic>
        <p:nvPicPr>
          <p:cNvPr id="85" name="Content Placeholder 1"/>
          <p:cNvPicPr/>
          <p:nvPr/>
        </p:nvPicPr>
        <p:blipFill>
          <a:blip r:embed="rId2"/>
          <a:stretch/>
        </p:blipFill>
        <p:spPr>
          <a:xfrm>
            <a:off x="30240" y="3835080"/>
            <a:ext cx="2501640" cy="2195280"/>
          </a:xfrm>
          <a:prstGeom prst="rect">
            <a:avLst/>
          </a:prstGeom>
          <a:ln>
            <a:noFill/>
          </a:ln>
        </p:spPr>
      </p:pic>
      <p:pic>
        <p:nvPicPr>
          <p:cNvPr id="86" name="Picture 5"/>
          <p:cNvPicPr/>
          <p:nvPr/>
        </p:nvPicPr>
        <p:blipFill>
          <a:blip r:embed="rId3"/>
          <a:stretch/>
        </p:blipFill>
        <p:spPr>
          <a:xfrm>
            <a:off x="2468880" y="3840480"/>
            <a:ext cx="2459160" cy="2199600"/>
          </a:xfrm>
          <a:prstGeom prst="rect">
            <a:avLst/>
          </a:prstGeom>
          <a:ln>
            <a:noFill/>
          </a:ln>
        </p:spPr>
      </p:pic>
      <p:sp>
        <p:nvSpPr>
          <p:cNvPr id="7" name="TextBox 6"/>
          <p:cNvSpPr txBox="1"/>
          <p:nvPr/>
        </p:nvSpPr>
        <p:spPr>
          <a:xfrm>
            <a:off x="4444043" y="6250680"/>
            <a:ext cx="255553" cy="369332"/>
          </a:xfrm>
          <a:prstGeom prst="rect">
            <a:avLst/>
          </a:prstGeom>
          <a:noFill/>
        </p:spPr>
        <p:txBody>
          <a:bodyPr wrap="square" rtlCol="0">
            <a:spAutoFit/>
          </a:bodyPr>
          <a:lstStyle/>
          <a:p>
            <a:r>
              <a:rPr lang="en-US" dirty="0"/>
              <a:t>6</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
          <p:cNvPicPr/>
          <p:nvPr/>
        </p:nvPicPr>
        <p:blipFill>
          <a:blip r:embed="rId2"/>
          <a:stretch/>
        </p:blipFill>
        <p:spPr>
          <a:xfrm>
            <a:off x="4393800" y="1042920"/>
            <a:ext cx="4648320" cy="4784760"/>
          </a:xfrm>
          <a:prstGeom prst="rect">
            <a:avLst/>
          </a:prstGeom>
          <a:ln>
            <a:noFill/>
          </a:ln>
        </p:spPr>
      </p:pic>
      <p:sp>
        <p:nvSpPr>
          <p:cNvPr id="88" name="CustomShape 1"/>
          <p:cNvSpPr/>
          <p:nvPr/>
        </p:nvSpPr>
        <p:spPr>
          <a:xfrm>
            <a:off x="4773240" y="2084760"/>
            <a:ext cx="3857760" cy="36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pic>
        <p:nvPicPr>
          <p:cNvPr id="89" name="Picture 14"/>
          <p:cNvPicPr/>
          <p:nvPr/>
        </p:nvPicPr>
        <p:blipFill>
          <a:blip r:embed="rId2"/>
          <a:stretch/>
        </p:blipFill>
        <p:spPr>
          <a:xfrm>
            <a:off x="4401720" y="1052280"/>
            <a:ext cx="4648320" cy="4784760"/>
          </a:xfrm>
          <a:prstGeom prst="rect">
            <a:avLst/>
          </a:prstGeom>
          <a:ln>
            <a:noFill/>
          </a:ln>
        </p:spPr>
      </p:pic>
      <p:sp>
        <p:nvSpPr>
          <p:cNvPr id="90" name="CustomShape 2"/>
          <p:cNvSpPr/>
          <p:nvPr/>
        </p:nvSpPr>
        <p:spPr>
          <a:xfrm>
            <a:off x="4781160" y="2094120"/>
            <a:ext cx="3857760" cy="36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91" name="CustomShape 3"/>
          <p:cNvSpPr/>
          <p:nvPr/>
        </p:nvSpPr>
        <p:spPr>
          <a:xfrm>
            <a:off x="5686920" y="1581840"/>
            <a:ext cx="1041480" cy="36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92" name="CustomShape 4"/>
          <p:cNvSpPr/>
          <p:nvPr/>
        </p:nvSpPr>
        <p:spPr>
          <a:xfrm>
            <a:off x="5276160" y="3401640"/>
            <a:ext cx="360" cy="207360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93" name="CustomShape 5"/>
          <p:cNvSpPr/>
          <p:nvPr/>
        </p:nvSpPr>
        <p:spPr>
          <a:xfrm>
            <a:off x="8065080" y="3246120"/>
            <a:ext cx="360" cy="32796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94" name="CustomShape 6"/>
          <p:cNvSpPr/>
          <p:nvPr/>
        </p:nvSpPr>
        <p:spPr>
          <a:xfrm>
            <a:off x="5978160" y="3465720"/>
            <a:ext cx="1477800" cy="36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95" name="CustomShape 7"/>
          <p:cNvSpPr/>
          <p:nvPr/>
        </p:nvSpPr>
        <p:spPr>
          <a:xfrm>
            <a:off x="5284080" y="4133520"/>
            <a:ext cx="113292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R_cav</a:t>
            </a:r>
            <a:endParaRPr/>
          </a:p>
        </p:txBody>
      </p:sp>
      <p:sp>
        <p:nvSpPr>
          <p:cNvPr id="96" name="CustomShape 8"/>
          <p:cNvSpPr/>
          <p:nvPr/>
        </p:nvSpPr>
        <p:spPr>
          <a:xfrm>
            <a:off x="6150240" y="3461040"/>
            <a:ext cx="134316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Gap_to_gap</a:t>
            </a:r>
            <a:endParaRPr/>
          </a:p>
        </p:txBody>
      </p:sp>
      <p:sp>
        <p:nvSpPr>
          <p:cNvPr id="97" name="CustomShape 9"/>
          <p:cNvSpPr/>
          <p:nvPr/>
        </p:nvSpPr>
        <p:spPr>
          <a:xfrm>
            <a:off x="7981920" y="2903400"/>
            <a:ext cx="13431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D_aperture</a:t>
            </a:r>
            <a:endParaRPr/>
          </a:p>
        </p:txBody>
      </p:sp>
      <p:sp>
        <p:nvSpPr>
          <p:cNvPr id="98" name="CustomShape 10"/>
          <p:cNvSpPr/>
          <p:nvPr/>
        </p:nvSpPr>
        <p:spPr>
          <a:xfrm>
            <a:off x="6464160" y="2048400"/>
            <a:ext cx="71568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L_cav</a:t>
            </a:r>
            <a:endParaRPr/>
          </a:p>
        </p:txBody>
      </p:sp>
      <p:sp>
        <p:nvSpPr>
          <p:cNvPr id="99" name="CustomShape 11"/>
          <p:cNvSpPr/>
          <p:nvPr/>
        </p:nvSpPr>
        <p:spPr>
          <a:xfrm>
            <a:off x="5803920" y="1545120"/>
            <a:ext cx="95112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R_spoke</a:t>
            </a:r>
            <a:endParaRPr/>
          </a:p>
        </p:txBody>
      </p:sp>
      <p:sp>
        <p:nvSpPr>
          <p:cNvPr id="100" name="CustomShape 12"/>
          <p:cNvSpPr/>
          <p:nvPr/>
        </p:nvSpPr>
        <p:spPr>
          <a:xfrm>
            <a:off x="6267960" y="3868560"/>
            <a:ext cx="13431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W_spoke</a:t>
            </a:r>
            <a:endParaRPr/>
          </a:p>
        </p:txBody>
      </p:sp>
      <p:sp>
        <p:nvSpPr>
          <p:cNvPr id="101" name="CustomShape 13"/>
          <p:cNvSpPr/>
          <p:nvPr/>
        </p:nvSpPr>
        <p:spPr>
          <a:xfrm>
            <a:off x="6456600" y="3867480"/>
            <a:ext cx="527760" cy="792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102" name="CustomShape 14"/>
          <p:cNvSpPr/>
          <p:nvPr/>
        </p:nvSpPr>
        <p:spPr>
          <a:xfrm>
            <a:off x="5038200" y="5828760"/>
            <a:ext cx="41047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a:solidFill>
                  <a:srgbClr val="000000"/>
                </a:solidFill>
                <a:latin typeface="Calibri"/>
                <a:ea typeface="ＭＳ Ｐゴシック"/>
              </a:rPr>
              <a:t>Z-Y cavity cross section</a:t>
            </a:r>
            <a:endParaRPr/>
          </a:p>
        </p:txBody>
      </p:sp>
      <p:graphicFrame>
        <p:nvGraphicFramePr>
          <p:cNvPr id="103" name="Table 15"/>
          <p:cNvGraphicFramePr/>
          <p:nvPr>
            <p:extLst>
              <p:ext uri="{D42A27DB-BD31-4B8C-83A1-F6EECF244321}">
                <p14:modId xmlns:p14="http://schemas.microsoft.com/office/powerpoint/2010/main" val="264854240"/>
              </p:ext>
            </p:extLst>
          </p:nvPr>
        </p:nvGraphicFramePr>
        <p:xfrm>
          <a:off x="214200" y="2084760"/>
          <a:ext cx="3836520" cy="3227400"/>
        </p:xfrm>
        <a:graphic>
          <a:graphicData uri="http://schemas.openxmlformats.org/drawingml/2006/table">
            <a:tbl>
              <a:tblPr/>
              <a:tblGrid>
                <a:gridCol w="1889640">
                  <a:extLst>
                    <a:ext uri="{9D8B030D-6E8A-4147-A177-3AD203B41FA5}">
                      <a16:colId xmlns:a16="http://schemas.microsoft.com/office/drawing/2014/main" val="20000"/>
                    </a:ext>
                  </a:extLst>
                </a:gridCol>
                <a:gridCol w="1946880">
                  <a:extLst>
                    <a:ext uri="{9D8B030D-6E8A-4147-A177-3AD203B41FA5}">
                      <a16:colId xmlns:a16="http://schemas.microsoft.com/office/drawing/2014/main" val="20001"/>
                    </a:ext>
                  </a:extLst>
                </a:gridCol>
              </a:tblGrid>
              <a:tr h="484200">
                <a:tc>
                  <a:txBody>
                    <a:bodyPr/>
                    <a:lstStyle/>
                    <a:p>
                      <a:pPr algn="ctr">
                        <a:lnSpc>
                          <a:spcPct val="100000"/>
                        </a:lnSpc>
                      </a:pPr>
                      <a:r>
                        <a:rPr lang="en-US" sz="2400" b="1" strike="noStrike">
                          <a:solidFill>
                            <a:schemeClr val="tx1"/>
                          </a:solidFill>
                          <a:latin typeface="Calibri"/>
                          <a:ea typeface="ＭＳ Ｐゴシック"/>
                        </a:rPr>
                        <a:t>Parameter</a:t>
                      </a:r>
                      <a:endParaRPr>
                        <a:solidFill>
                          <a:schemeClr val="tx1"/>
                        </a:solidFill>
                      </a:endParaRPr>
                    </a:p>
                  </a:txBody>
                  <a:tcPr/>
                </a:tc>
                <a:tc>
                  <a:txBody>
                    <a:bodyPr/>
                    <a:lstStyle/>
                    <a:p>
                      <a:pPr algn="ctr">
                        <a:lnSpc>
                          <a:spcPct val="100000"/>
                        </a:lnSpc>
                      </a:pPr>
                      <a:r>
                        <a:rPr lang="en-US" sz="2400" b="1" strike="noStrike" dirty="0">
                          <a:solidFill>
                            <a:schemeClr val="tx1"/>
                          </a:solidFill>
                          <a:latin typeface="Calibri"/>
                          <a:ea typeface="ＭＳ Ｐゴシック"/>
                        </a:rPr>
                        <a:t>Length [mm]</a:t>
                      </a:r>
                      <a:endParaRPr dirty="0">
                        <a:solidFill>
                          <a:schemeClr val="tx1"/>
                        </a:solidFill>
                      </a:endParaRPr>
                    </a:p>
                  </a:txBody>
                  <a:tcPr/>
                </a:tc>
                <a:extLst>
                  <a:ext uri="{0D108BD9-81ED-4DB2-BD59-A6C34878D82A}">
                    <a16:rowId xmlns:a16="http://schemas.microsoft.com/office/drawing/2014/main" val="10000"/>
                  </a:ext>
                </a:extLst>
              </a:tr>
              <a:tr h="456840">
                <a:tc>
                  <a:txBody>
                    <a:bodyPr/>
                    <a:lstStyle/>
                    <a:p>
                      <a:pPr algn="ctr">
                        <a:lnSpc>
                          <a:spcPct val="100000"/>
                        </a:lnSpc>
                      </a:pPr>
                      <a:r>
                        <a:rPr lang="en-US" sz="2400" strike="noStrike">
                          <a:solidFill>
                            <a:srgbClr val="000000"/>
                          </a:solidFill>
                          <a:latin typeface="Calibri"/>
                          <a:ea typeface="ＭＳ Ｐゴシック"/>
                        </a:rPr>
                        <a:t>L_cav</a:t>
                      </a:r>
                      <a:endParaRPr/>
                    </a:p>
                  </a:txBody>
                  <a:tcPr/>
                </a:tc>
                <a:tc>
                  <a:txBody>
                    <a:bodyPr/>
                    <a:lstStyle/>
                    <a:p>
                      <a:pPr algn="ctr">
                        <a:lnSpc>
                          <a:spcPct val="100000"/>
                        </a:lnSpc>
                      </a:pPr>
                      <a:r>
                        <a:rPr lang="en-US" sz="2400" strike="noStrike">
                          <a:solidFill>
                            <a:srgbClr val="000000"/>
                          </a:solidFill>
                          <a:latin typeface="Calibri"/>
                          <a:ea typeface="ＭＳ Ｐゴシック"/>
                        </a:rPr>
                        <a:t>500</a:t>
                      </a:r>
                      <a:endParaRPr/>
                    </a:p>
                  </a:txBody>
                  <a:tcPr/>
                </a:tc>
                <a:extLst>
                  <a:ext uri="{0D108BD9-81ED-4DB2-BD59-A6C34878D82A}">
                    <a16:rowId xmlns:a16="http://schemas.microsoft.com/office/drawing/2014/main" val="10001"/>
                  </a:ext>
                </a:extLst>
              </a:tr>
              <a:tr h="456840">
                <a:tc>
                  <a:txBody>
                    <a:bodyPr/>
                    <a:lstStyle/>
                    <a:p>
                      <a:pPr algn="ctr">
                        <a:lnSpc>
                          <a:spcPct val="100000"/>
                        </a:lnSpc>
                      </a:pPr>
                      <a:r>
                        <a:rPr lang="en-US" sz="2400" strike="noStrike">
                          <a:solidFill>
                            <a:srgbClr val="000000"/>
                          </a:solidFill>
                          <a:latin typeface="Calibri"/>
                          <a:ea typeface="ＭＳ Ｐゴシック"/>
                        </a:rPr>
                        <a:t>R_cav</a:t>
                      </a:r>
                      <a:endParaRPr/>
                    </a:p>
                  </a:txBody>
                  <a:tcPr/>
                </a:tc>
                <a:tc>
                  <a:txBody>
                    <a:bodyPr/>
                    <a:lstStyle/>
                    <a:p>
                      <a:pPr algn="ctr">
                        <a:lnSpc>
                          <a:spcPct val="100000"/>
                        </a:lnSpc>
                      </a:pPr>
                      <a:r>
                        <a:rPr lang="en-US" sz="2400" strike="noStrike">
                          <a:solidFill>
                            <a:srgbClr val="000000"/>
                          </a:solidFill>
                          <a:latin typeface="Calibri"/>
                          <a:ea typeface="ＭＳ Ｐゴシック"/>
                        </a:rPr>
                        <a:t>271.6</a:t>
                      </a:r>
                      <a:endParaRPr/>
                    </a:p>
                  </a:txBody>
                  <a:tcPr/>
                </a:tc>
                <a:extLst>
                  <a:ext uri="{0D108BD9-81ED-4DB2-BD59-A6C34878D82A}">
                    <a16:rowId xmlns:a16="http://schemas.microsoft.com/office/drawing/2014/main" val="10002"/>
                  </a:ext>
                </a:extLst>
              </a:tr>
              <a:tr h="456840">
                <a:tc>
                  <a:txBody>
                    <a:bodyPr/>
                    <a:lstStyle/>
                    <a:p>
                      <a:pPr algn="ctr">
                        <a:lnSpc>
                          <a:spcPct val="100000"/>
                        </a:lnSpc>
                      </a:pPr>
                      <a:r>
                        <a:rPr lang="en-US" sz="2400" strike="noStrike">
                          <a:solidFill>
                            <a:srgbClr val="000000"/>
                          </a:solidFill>
                          <a:latin typeface="Calibri"/>
                          <a:ea typeface="ＭＳ Ｐゴシック"/>
                        </a:rPr>
                        <a:t>R_spoke</a:t>
                      </a:r>
                      <a:endParaRPr/>
                    </a:p>
                  </a:txBody>
                  <a:tcPr/>
                </a:tc>
                <a:tc>
                  <a:txBody>
                    <a:bodyPr/>
                    <a:lstStyle/>
                    <a:p>
                      <a:pPr algn="ctr">
                        <a:lnSpc>
                          <a:spcPct val="100000"/>
                        </a:lnSpc>
                      </a:pPr>
                      <a:r>
                        <a:rPr lang="en-US" sz="2400" strike="noStrike">
                          <a:solidFill>
                            <a:srgbClr val="000000"/>
                          </a:solidFill>
                          <a:latin typeface="Calibri"/>
                          <a:ea typeface="ＭＳ Ｐゴシック"/>
                        </a:rPr>
                        <a:t>130.71</a:t>
                      </a:r>
                      <a:endParaRPr/>
                    </a:p>
                  </a:txBody>
                  <a:tcPr/>
                </a:tc>
                <a:extLst>
                  <a:ext uri="{0D108BD9-81ED-4DB2-BD59-A6C34878D82A}">
                    <a16:rowId xmlns:a16="http://schemas.microsoft.com/office/drawing/2014/main" val="10003"/>
                  </a:ext>
                </a:extLst>
              </a:tr>
              <a:tr h="456840">
                <a:tc>
                  <a:txBody>
                    <a:bodyPr/>
                    <a:lstStyle/>
                    <a:p>
                      <a:pPr algn="ctr">
                        <a:lnSpc>
                          <a:spcPct val="100000"/>
                        </a:lnSpc>
                      </a:pPr>
                      <a:r>
                        <a:rPr lang="en-US" sz="2400" strike="noStrike">
                          <a:solidFill>
                            <a:srgbClr val="000000"/>
                          </a:solidFill>
                          <a:latin typeface="Calibri"/>
                          <a:ea typeface="ＭＳ Ｐゴシック"/>
                        </a:rPr>
                        <a:t>D_aperture</a:t>
                      </a:r>
                      <a:endParaRPr/>
                    </a:p>
                  </a:txBody>
                  <a:tcPr/>
                </a:tc>
                <a:tc>
                  <a:txBody>
                    <a:bodyPr/>
                    <a:lstStyle/>
                    <a:p>
                      <a:pPr algn="ctr">
                        <a:lnSpc>
                          <a:spcPct val="100000"/>
                        </a:lnSpc>
                      </a:pPr>
                      <a:r>
                        <a:rPr lang="en-US" sz="2400" strike="noStrike">
                          <a:solidFill>
                            <a:srgbClr val="000000"/>
                          </a:solidFill>
                          <a:latin typeface="Calibri"/>
                          <a:ea typeface="ＭＳ Ｐゴシック"/>
                        </a:rPr>
                        <a:t>40</a:t>
                      </a:r>
                      <a:endParaRPr/>
                    </a:p>
                  </a:txBody>
                  <a:tcPr/>
                </a:tc>
                <a:extLst>
                  <a:ext uri="{0D108BD9-81ED-4DB2-BD59-A6C34878D82A}">
                    <a16:rowId xmlns:a16="http://schemas.microsoft.com/office/drawing/2014/main" val="10004"/>
                  </a:ext>
                </a:extLst>
              </a:tr>
              <a:tr h="456840">
                <a:tc>
                  <a:txBody>
                    <a:bodyPr/>
                    <a:lstStyle/>
                    <a:p>
                      <a:pPr algn="ctr">
                        <a:lnSpc>
                          <a:spcPct val="100000"/>
                        </a:lnSpc>
                      </a:pPr>
                      <a:r>
                        <a:rPr lang="en-US" sz="2400" strike="noStrike">
                          <a:solidFill>
                            <a:srgbClr val="000000"/>
                          </a:solidFill>
                          <a:latin typeface="Calibri"/>
                          <a:ea typeface="ＭＳ Ｐゴシック"/>
                        </a:rPr>
                        <a:t>Gap_to_gap</a:t>
                      </a:r>
                      <a:endParaRPr/>
                    </a:p>
                  </a:txBody>
                  <a:tcPr/>
                </a:tc>
                <a:tc>
                  <a:txBody>
                    <a:bodyPr/>
                    <a:lstStyle/>
                    <a:p>
                      <a:pPr algn="ctr">
                        <a:lnSpc>
                          <a:spcPct val="100000"/>
                        </a:lnSpc>
                      </a:pPr>
                      <a:r>
                        <a:rPr lang="en-US" sz="2400" strike="noStrike">
                          <a:solidFill>
                            <a:srgbClr val="000000"/>
                          </a:solidFill>
                          <a:latin typeface="Calibri"/>
                          <a:ea typeface="ＭＳ Ｐゴシック"/>
                        </a:rPr>
                        <a:t>185.9</a:t>
                      </a:r>
                      <a:endParaRPr/>
                    </a:p>
                  </a:txBody>
                  <a:tcPr/>
                </a:tc>
                <a:extLst>
                  <a:ext uri="{0D108BD9-81ED-4DB2-BD59-A6C34878D82A}">
                    <a16:rowId xmlns:a16="http://schemas.microsoft.com/office/drawing/2014/main" val="10005"/>
                  </a:ext>
                </a:extLst>
              </a:tr>
              <a:tr h="456840">
                <a:tc>
                  <a:txBody>
                    <a:bodyPr/>
                    <a:lstStyle/>
                    <a:p>
                      <a:pPr algn="ctr">
                        <a:lnSpc>
                          <a:spcPct val="100000"/>
                        </a:lnSpc>
                      </a:pPr>
                      <a:r>
                        <a:rPr lang="en-US" sz="2400" strike="noStrike">
                          <a:solidFill>
                            <a:srgbClr val="000000"/>
                          </a:solidFill>
                          <a:latin typeface="Calibri"/>
                          <a:ea typeface="ＭＳ Ｐゴシック"/>
                        </a:rPr>
                        <a:t>W_spoke</a:t>
                      </a:r>
                      <a:endParaRPr/>
                    </a:p>
                  </a:txBody>
                  <a:tcPr/>
                </a:tc>
                <a:tc>
                  <a:txBody>
                    <a:bodyPr/>
                    <a:lstStyle/>
                    <a:p>
                      <a:pPr algn="ctr">
                        <a:lnSpc>
                          <a:spcPct val="100000"/>
                        </a:lnSpc>
                      </a:pPr>
                      <a:r>
                        <a:rPr lang="en-US" sz="2400" strike="noStrike" dirty="0">
                          <a:solidFill>
                            <a:srgbClr val="000000"/>
                          </a:solidFill>
                          <a:latin typeface="Calibri"/>
                          <a:ea typeface="ＭＳ Ｐゴシック"/>
                        </a:rPr>
                        <a:t>72.26</a:t>
                      </a:r>
                      <a:endParaRPr dirty="0"/>
                    </a:p>
                  </a:txBody>
                  <a:tcPr/>
                </a:tc>
                <a:extLst>
                  <a:ext uri="{0D108BD9-81ED-4DB2-BD59-A6C34878D82A}">
                    <a16:rowId xmlns:a16="http://schemas.microsoft.com/office/drawing/2014/main" val="10006"/>
                  </a:ext>
                </a:extLst>
              </a:tr>
            </a:tbl>
          </a:graphicData>
        </a:graphic>
      </p:graphicFrame>
      <p:sp>
        <p:nvSpPr>
          <p:cNvPr id="104" name="CustomShape 16"/>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dirty="0">
                <a:solidFill>
                  <a:srgbClr val="002060"/>
                </a:solidFill>
                <a:latin typeface="Times New Roman"/>
                <a:ea typeface="DejaVu Sans"/>
              </a:rPr>
              <a:t>Electromagnetic Design - I</a:t>
            </a:r>
            <a:endParaRPr dirty="0"/>
          </a:p>
        </p:txBody>
      </p:sp>
      <p:sp>
        <p:nvSpPr>
          <p:cNvPr id="106" name="CustomShape 18"/>
          <p:cNvSpPr/>
          <p:nvPr/>
        </p:nvSpPr>
        <p:spPr>
          <a:xfrm>
            <a:off x="640080" y="1188720"/>
            <a:ext cx="2651400" cy="59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a:solidFill>
                  <a:srgbClr val="003087"/>
                </a:solidFill>
                <a:latin typeface="Arial"/>
                <a:ea typeface="ＭＳ Ｐゴシック"/>
              </a:rPr>
              <a:t>All dimensions are for the cold cavity (2K)</a:t>
            </a:r>
            <a:endParaRPr/>
          </a:p>
        </p:txBody>
      </p:sp>
      <p:sp>
        <p:nvSpPr>
          <p:cNvPr id="22" name="TextBox 21"/>
          <p:cNvSpPr txBox="1"/>
          <p:nvPr/>
        </p:nvSpPr>
        <p:spPr>
          <a:xfrm>
            <a:off x="4444043" y="6250680"/>
            <a:ext cx="255553" cy="369332"/>
          </a:xfrm>
          <a:prstGeom prst="rect">
            <a:avLst/>
          </a:prstGeom>
          <a:noFill/>
        </p:spPr>
        <p:txBody>
          <a:bodyPr wrap="square" rtlCol="0">
            <a:spAutoFit/>
          </a:bodyPr>
          <a:lstStyle/>
          <a:p>
            <a:r>
              <a:rPr lang="en-US" dirty="0"/>
              <a:t>7</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a:solidFill>
                  <a:srgbClr val="002060"/>
                </a:solidFill>
                <a:latin typeface="Times New Roman"/>
                <a:ea typeface="DejaVu Sans"/>
              </a:rPr>
              <a:t>Electromagnetic Design - II</a:t>
            </a:r>
            <a:endParaRPr/>
          </a:p>
        </p:txBody>
      </p:sp>
      <p:sp>
        <p:nvSpPr>
          <p:cNvPr id="108" name="CustomShape 2"/>
          <p:cNvSpPr/>
          <p:nvPr/>
        </p:nvSpPr>
        <p:spPr>
          <a:xfrm>
            <a:off x="0" y="858600"/>
            <a:ext cx="9143280" cy="360"/>
          </a:xfrm>
          <a:prstGeom prst="straightConnector1">
            <a:avLst/>
          </a:prstGeom>
          <a:noFill/>
          <a:ln w="28440">
            <a:solidFill>
              <a:schemeClr val="tx1"/>
            </a:solidFill>
            <a:round/>
            <a:tailEnd type="triangle" w="med" len="med"/>
          </a:ln>
        </p:spPr>
        <p:style>
          <a:lnRef idx="1">
            <a:schemeClr val="accent1"/>
          </a:lnRef>
          <a:fillRef idx="0">
            <a:schemeClr val="accent1"/>
          </a:fillRef>
          <a:effectRef idx="0">
            <a:schemeClr val="accent1"/>
          </a:effectRef>
          <a:fontRef idx="minor"/>
        </p:style>
      </p:sp>
      <p:pic>
        <p:nvPicPr>
          <p:cNvPr id="109" name="Picture 4"/>
          <p:cNvPicPr/>
          <p:nvPr/>
        </p:nvPicPr>
        <p:blipFill>
          <a:blip r:embed="rId2"/>
          <a:stretch/>
        </p:blipFill>
        <p:spPr>
          <a:xfrm>
            <a:off x="4359600" y="1429200"/>
            <a:ext cx="4496760" cy="3991320"/>
          </a:xfrm>
          <a:prstGeom prst="rect">
            <a:avLst/>
          </a:prstGeom>
          <a:ln>
            <a:noFill/>
          </a:ln>
        </p:spPr>
      </p:pic>
      <p:sp>
        <p:nvSpPr>
          <p:cNvPr id="110" name="CustomShape 3"/>
          <p:cNvSpPr/>
          <p:nvPr/>
        </p:nvSpPr>
        <p:spPr>
          <a:xfrm>
            <a:off x="6228360" y="3813120"/>
            <a:ext cx="790560" cy="36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111" name="CustomShape 4"/>
          <p:cNvSpPr/>
          <p:nvPr/>
        </p:nvSpPr>
        <p:spPr>
          <a:xfrm>
            <a:off x="4517280" y="3394800"/>
            <a:ext cx="2106360" cy="36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112" name="CustomShape 5"/>
          <p:cNvSpPr/>
          <p:nvPr/>
        </p:nvSpPr>
        <p:spPr>
          <a:xfrm>
            <a:off x="8357040" y="3144600"/>
            <a:ext cx="360" cy="50112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113" name="CustomShape 6"/>
          <p:cNvSpPr/>
          <p:nvPr/>
        </p:nvSpPr>
        <p:spPr>
          <a:xfrm>
            <a:off x="6624720" y="1587240"/>
            <a:ext cx="360" cy="1826280"/>
          </a:xfrm>
          <a:prstGeom prst="straightConnector1">
            <a:avLst/>
          </a:prstGeom>
          <a:noFill/>
          <a:ln w="44280">
            <a:solidFill>
              <a:srgbClr val="00264C"/>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114" name="CustomShape 7"/>
          <p:cNvSpPr/>
          <p:nvPr/>
        </p:nvSpPr>
        <p:spPr>
          <a:xfrm>
            <a:off x="6608520" y="2997720"/>
            <a:ext cx="1122120" cy="36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R_cav</a:t>
            </a:r>
            <a:endParaRPr/>
          </a:p>
        </p:txBody>
      </p:sp>
      <p:sp>
        <p:nvSpPr>
          <p:cNvPr id="115" name="CustomShape 8"/>
          <p:cNvSpPr/>
          <p:nvPr/>
        </p:nvSpPr>
        <p:spPr>
          <a:xfrm>
            <a:off x="6229080" y="3833640"/>
            <a:ext cx="945360" cy="63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H_spoke</a:t>
            </a:r>
            <a:endParaRPr/>
          </a:p>
        </p:txBody>
      </p:sp>
      <p:sp>
        <p:nvSpPr>
          <p:cNvPr id="116" name="CustomShape 9"/>
          <p:cNvSpPr/>
          <p:nvPr/>
        </p:nvSpPr>
        <p:spPr>
          <a:xfrm>
            <a:off x="4866120" y="3384000"/>
            <a:ext cx="1409040" cy="63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trike="noStrike">
                <a:solidFill>
                  <a:srgbClr val="202020"/>
                </a:solidFill>
                <a:latin typeface="Calibri"/>
                <a:ea typeface="ＭＳ Ｐゴシック"/>
              </a:rPr>
              <a:t>CP_to_center</a:t>
            </a:r>
            <a:endParaRPr/>
          </a:p>
        </p:txBody>
      </p:sp>
      <p:graphicFrame>
        <p:nvGraphicFramePr>
          <p:cNvPr id="117" name="Table 10"/>
          <p:cNvGraphicFramePr/>
          <p:nvPr>
            <p:extLst>
              <p:ext uri="{D42A27DB-BD31-4B8C-83A1-F6EECF244321}">
                <p14:modId xmlns:p14="http://schemas.microsoft.com/office/powerpoint/2010/main" val="3293699294"/>
              </p:ext>
            </p:extLst>
          </p:nvPr>
        </p:nvGraphicFramePr>
        <p:xfrm>
          <a:off x="238680" y="2783160"/>
          <a:ext cx="3692160" cy="2281320"/>
        </p:xfrm>
        <a:graphic>
          <a:graphicData uri="http://schemas.openxmlformats.org/drawingml/2006/table">
            <a:tbl>
              <a:tblPr/>
              <a:tblGrid>
                <a:gridCol w="2271240">
                  <a:extLst>
                    <a:ext uri="{9D8B030D-6E8A-4147-A177-3AD203B41FA5}">
                      <a16:colId xmlns:a16="http://schemas.microsoft.com/office/drawing/2014/main" val="20000"/>
                    </a:ext>
                  </a:extLst>
                </a:gridCol>
                <a:gridCol w="1420920">
                  <a:extLst>
                    <a:ext uri="{9D8B030D-6E8A-4147-A177-3AD203B41FA5}">
                      <a16:colId xmlns:a16="http://schemas.microsoft.com/office/drawing/2014/main" val="20001"/>
                    </a:ext>
                  </a:extLst>
                </a:gridCol>
              </a:tblGrid>
              <a:tr h="439200">
                <a:tc>
                  <a:txBody>
                    <a:bodyPr/>
                    <a:lstStyle/>
                    <a:p>
                      <a:pPr>
                        <a:lnSpc>
                          <a:spcPct val="100000"/>
                        </a:lnSpc>
                      </a:pPr>
                      <a:r>
                        <a:rPr lang="en-US" b="1" strike="noStrike">
                          <a:solidFill>
                            <a:schemeClr val="tx1"/>
                          </a:solidFill>
                          <a:latin typeface="Calibri"/>
                          <a:ea typeface="ＭＳ Ｐゴシック"/>
                        </a:rPr>
                        <a:t>Parameter</a:t>
                      </a:r>
                      <a:endParaRPr>
                        <a:solidFill>
                          <a:schemeClr val="tx1"/>
                        </a:solidFill>
                      </a:endParaRPr>
                    </a:p>
                  </a:txBody>
                  <a:tcPr/>
                </a:tc>
                <a:tc>
                  <a:txBody>
                    <a:bodyPr/>
                    <a:lstStyle/>
                    <a:p>
                      <a:pPr>
                        <a:lnSpc>
                          <a:spcPct val="100000"/>
                        </a:lnSpc>
                      </a:pPr>
                      <a:r>
                        <a:rPr lang="en-US" b="1" strike="noStrike" dirty="0">
                          <a:solidFill>
                            <a:schemeClr val="tx1"/>
                          </a:solidFill>
                          <a:latin typeface="Calibri"/>
                          <a:ea typeface="ＭＳ Ｐゴシック"/>
                        </a:rPr>
                        <a:t>Length [mm]</a:t>
                      </a:r>
                      <a:endParaRPr dirty="0">
                        <a:solidFill>
                          <a:schemeClr val="tx1"/>
                        </a:solidFill>
                      </a:endParaRPr>
                    </a:p>
                  </a:txBody>
                  <a:tcPr/>
                </a:tc>
                <a:extLst>
                  <a:ext uri="{0D108BD9-81ED-4DB2-BD59-A6C34878D82A}">
                    <a16:rowId xmlns:a16="http://schemas.microsoft.com/office/drawing/2014/main" val="10000"/>
                  </a:ext>
                </a:extLst>
              </a:tr>
              <a:tr h="501840">
                <a:tc>
                  <a:txBody>
                    <a:bodyPr/>
                    <a:lstStyle/>
                    <a:p>
                      <a:pPr>
                        <a:lnSpc>
                          <a:spcPct val="100000"/>
                        </a:lnSpc>
                      </a:pPr>
                      <a:r>
                        <a:rPr lang="en-US" strike="noStrike">
                          <a:solidFill>
                            <a:srgbClr val="000000"/>
                          </a:solidFill>
                          <a:latin typeface="Calibri"/>
                          <a:ea typeface="ＭＳ Ｐゴシック"/>
                        </a:rPr>
                        <a:t>CP_to_center</a:t>
                      </a:r>
                      <a:endParaRPr/>
                    </a:p>
                  </a:txBody>
                  <a:tcPr/>
                </a:tc>
                <a:tc>
                  <a:txBody>
                    <a:bodyPr/>
                    <a:lstStyle/>
                    <a:p>
                      <a:pPr algn="ctr">
                        <a:lnSpc>
                          <a:spcPct val="100000"/>
                        </a:lnSpc>
                      </a:pPr>
                      <a:r>
                        <a:rPr lang="en-US" strike="noStrike">
                          <a:solidFill>
                            <a:srgbClr val="000000"/>
                          </a:solidFill>
                          <a:latin typeface="Calibri"/>
                          <a:ea typeface="ＭＳ Ｐゴシック"/>
                        </a:rPr>
                        <a:t>337</a:t>
                      </a:r>
                      <a:endParaRPr/>
                    </a:p>
                  </a:txBody>
                  <a:tcPr/>
                </a:tc>
                <a:extLst>
                  <a:ext uri="{0D108BD9-81ED-4DB2-BD59-A6C34878D82A}">
                    <a16:rowId xmlns:a16="http://schemas.microsoft.com/office/drawing/2014/main" val="10001"/>
                  </a:ext>
                </a:extLst>
              </a:tr>
              <a:tr h="446760">
                <a:tc>
                  <a:txBody>
                    <a:bodyPr/>
                    <a:lstStyle/>
                    <a:p>
                      <a:pPr>
                        <a:lnSpc>
                          <a:spcPct val="100000"/>
                        </a:lnSpc>
                      </a:pPr>
                      <a:r>
                        <a:rPr lang="en-US" strike="noStrike">
                          <a:solidFill>
                            <a:srgbClr val="000000"/>
                          </a:solidFill>
                          <a:latin typeface="Calibri"/>
                          <a:ea typeface="ＭＳ Ｐゴシック"/>
                        </a:rPr>
                        <a:t>CP_diam</a:t>
                      </a:r>
                      <a:endParaRPr/>
                    </a:p>
                  </a:txBody>
                  <a:tcPr/>
                </a:tc>
                <a:tc>
                  <a:txBody>
                    <a:bodyPr/>
                    <a:lstStyle/>
                    <a:p>
                      <a:pPr algn="ctr">
                        <a:lnSpc>
                          <a:spcPct val="100000"/>
                        </a:lnSpc>
                      </a:pPr>
                      <a:r>
                        <a:rPr lang="en-US" strike="noStrike">
                          <a:solidFill>
                            <a:srgbClr val="000000"/>
                          </a:solidFill>
                          <a:latin typeface="Calibri"/>
                          <a:ea typeface="ＭＳ Ｐゴシック"/>
                        </a:rPr>
                        <a:t>76.90</a:t>
                      </a:r>
                      <a:endParaRPr/>
                    </a:p>
                  </a:txBody>
                  <a:tcPr/>
                </a:tc>
                <a:extLst>
                  <a:ext uri="{0D108BD9-81ED-4DB2-BD59-A6C34878D82A}">
                    <a16:rowId xmlns:a16="http://schemas.microsoft.com/office/drawing/2014/main" val="10002"/>
                  </a:ext>
                </a:extLst>
              </a:tr>
              <a:tr h="446760">
                <a:tc>
                  <a:txBody>
                    <a:bodyPr/>
                    <a:lstStyle/>
                    <a:p>
                      <a:pPr>
                        <a:lnSpc>
                          <a:spcPct val="100000"/>
                        </a:lnSpc>
                      </a:pPr>
                      <a:r>
                        <a:rPr lang="en-US" strike="noStrike">
                          <a:solidFill>
                            <a:srgbClr val="000000"/>
                          </a:solidFill>
                          <a:latin typeface="Calibri"/>
                          <a:ea typeface="ＭＳ Ｐゴシック"/>
                        </a:rPr>
                        <a:t>H_spoke</a:t>
                      </a:r>
                      <a:endParaRPr/>
                    </a:p>
                  </a:txBody>
                  <a:tcPr/>
                </a:tc>
                <a:tc>
                  <a:txBody>
                    <a:bodyPr/>
                    <a:lstStyle/>
                    <a:p>
                      <a:pPr algn="ctr">
                        <a:lnSpc>
                          <a:spcPct val="100000"/>
                        </a:lnSpc>
                      </a:pPr>
                      <a:r>
                        <a:rPr lang="en-US" strike="noStrike">
                          <a:solidFill>
                            <a:srgbClr val="000000"/>
                          </a:solidFill>
                          <a:latin typeface="Calibri"/>
                          <a:ea typeface="ＭＳ Ｐゴシック"/>
                        </a:rPr>
                        <a:t>133</a:t>
                      </a:r>
                      <a:endParaRPr/>
                    </a:p>
                  </a:txBody>
                  <a:tcPr/>
                </a:tc>
                <a:extLst>
                  <a:ext uri="{0D108BD9-81ED-4DB2-BD59-A6C34878D82A}">
                    <a16:rowId xmlns:a16="http://schemas.microsoft.com/office/drawing/2014/main" val="10003"/>
                  </a:ext>
                </a:extLst>
              </a:tr>
              <a:tr h="446760">
                <a:tc>
                  <a:txBody>
                    <a:bodyPr/>
                    <a:lstStyle/>
                    <a:p>
                      <a:r>
                        <a:rPr lang="en-US" strike="noStrike">
                          <a:latin typeface="Times New Roman"/>
                        </a:rPr>
                        <a:t>R-cav</a:t>
                      </a:r>
                      <a:endParaRPr/>
                    </a:p>
                  </a:txBody>
                  <a:tcPr/>
                </a:tc>
                <a:tc>
                  <a:txBody>
                    <a:bodyPr/>
                    <a:lstStyle/>
                    <a:p>
                      <a:pPr algn="ctr">
                        <a:lnSpc>
                          <a:spcPct val="100000"/>
                        </a:lnSpc>
                      </a:pPr>
                      <a:r>
                        <a:rPr lang="en-US" strike="noStrike" dirty="0">
                          <a:latin typeface="Times New Roman"/>
                        </a:rPr>
                        <a:t>271.6</a:t>
                      </a:r>
                      <a:endParaRPr dirty="0"/>
                    </a:p>
                  </a:txBody>
                  <a:tcPr/>
                </a:tc>
                <a:extLst>
                  <a:ext uri="{0D108BD9-81ED-4DB2-BD59-A6C34878D82A}">
                    <a16:rowId xmlns:a16="http://schemas.microsoft.com/office/drawing/2014/main" val="10004"/>
                  </a:ext>
                </a:extLst>
              </a:tr>
            </a:tbl>
          </a:graphicData>
        </a:graphic>
      </p:graphicFrame>
      <p:sp>
        <p:nvSpPr>
          <p:cNvPr id="118" name="CustomShape 11"/>
          <p:cNvSpPr/>
          <p:nvPr/>
        </p:nvSpPr>
        <p:spPr>
          <a:xfrm>
            <a:off x="5180040" y="5401800"/>
            <a:ext cx="41047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a:solidFill>
                  <a:srgbClr val="000000"/>
                </a:solidFill>
                <a:latin typeface="Calibri"/>
                <a:ea typeface="ＭＳ Ｐゴシック"/>
              </a:rPr>
              <a:t>X-Y cavity cross section</a:t>
            </a:r>
            <a:endParaRPr/>
          </a:p>
        </p:txBody>
      </p:sp>
      <p:sp>
        <p:nvSpPr>
          <p:cNvPr id="14" name="TextBox 13"/>
          <p:cNvSpPr txBox="1"/>
          <p:nvPr/>
        </p:nvSpPr>
        <p:spPr>
          <a:xfrm>
            <a:off x="4444043" y="6250680"/>
            <a:ext cx="255553" cy="369332"/>
          </a:xfrm>
          <a:prstGeom prst="rect">
            <a:avLst/>
          </a:prstGeom>
          <a:noFill/>
        </p:spPr>
        <p:txBody>
          <a:bodyPr wrap="square" rtlCol="0">
            <a:spAutoFit/>
          </a:bodyPr>
          <a:lstStyle/>
          <a:p>
            <a:r>
              <a:rPr lang="en-US" dirty="0"/>
              <a:t>8</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0" y="212400"/>
            <a:ext cx="91432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a:solidFill>
                  <a:srgbClr val="002060"/>
                </a:solidFill>
                <a:latin typeface="Times New Roman"/>
                <a:ea typeface="DejaVu Sans"/>
              </a:rPr>
              <a:t>Elliptical spoke base</a:t>
            </a:r>
            <a:endParaRPr/>
          </a:p>
        </p:txBody>
      </p:sp>
      <p:sp>
        <p:nvSpPr>
          <p:cNvPr id="120" name="CustomShape 2"/>
          <p:cNvSpPr/>
          <p:nvPr/>
        </p:nvSpPr>
        <p:spPr>
          <a:xfrm>
            <a:off x="0" y="858600"/>
            <a:ext cx="9143280" cy="360"/>
          </a:xfrm>
          <a:prstGeom prst="straightConnector1">
            <a:avLst/>
          </a:prstGeom>
          <a:noFill/>
          <a:ln w="28440">
            <a:solidFill>
              <a:schemeClr val="tx1"/>
            </a:solidFill>
            <a:round/>
            <a:tailEnd type="triangle" w="med" len="med"/>
          </a:ln>
        </p:spPr>
        <p:style>
          <a:lnRef idx="1">
            <a:schemeClr val="accent1"/>
          </a:lnRef>
          <a:fillRef idx="0">
            <a:schemeClr val="accent1"/>
          </a:fillRef>
          <a:effectRef idx="0">
            <a:schemeClr val="accent1"/>
          </a:effectRef>
          <a:fontRef idx="minor"/>
        </p:style>
      </p:sp>
      <p:grpSp>
        <p:nvGrpSpPr>
          <p:cNvPr id="3" name="Group 2"/>
          <p:cNvGrpSpPr/>
          <p:nvPr/>
        </p:nvGrpSpPr>
        <p:grpSpPr>
          <a:xfrm>
            <a:off x="1259632" y="2852936"/>
            <a:ext cx="1951920" cy="1952640"/>
            <a:chOff x="1259632" y="2852936"/>
            <a:chExt cx="1951920" cy="1952640"/>
          </a:xfrm>
        </p:grpSpPr>
        <p:sp>
          <p:nvSpPr>
            <p:cNvPr id="122" name="CustomShape 4"/>
            <p:cNvSpPr/>
            <p:nvPr/>
          </p:nvSpPr>
          <p:spPr>
            <a:xfrm>
              <a:off x="1259632" y="2852936"/>
              <a:ext cx="1951920" cy="1951920"/>
            </a:xfrm>
            <a:prstGeom prst="ellipse">
              <a:avLst/>
            </a:prstGeom>
            <a:noFill/>
            <a:ln w="41400">
              <a:round/>
            </a:ln>
          </p:spPr>
          <p:style>
            <a:lnRef idx="2">
              <a:schemeClr val="accent1">
                <a:shade val="50000"/>
              </a:schemeClr>
            </a:lnRef>
            <a:fillRef idx="1">
              <a:schemeClr val="accent1"/>
            </a:fillRef>
            <a:effectRef idx="0">
              <a:schemeClr val="accent1"/>
            </a:effectRef>
            <a:fontRef idx="minor"/>
          </p:style>
        </p:sp>
        <p:sp>
          <p:nvSpPr>
            <p:cNvPr id="124" name="Line 6"/>
            <p:cNvSpPr/>
            <p:nvPr/>
          </p:nvSpPr>
          <p:spPr>
            <a:xfrm flipH="1">
              <a:off x="2195736" y="2852936"/>
              <a:ext cx="23760" cy="1952640"/>
            </a:xfrm>
            <a:prstGeom prst="line">
              <a:avLst/>
            </a:prstGeom>
            <a:ln w="25560" cap="rnd">
              <a:solidFill>
                <a:schemeClr val="tx1"/>
              </a:solidFill>
              <a:custDash>
                <a:ds d="100000" sp="100000"/>
              </a:custDash>
              <a:round/>
            </a:ln>
          </p:spPr>
        </p:sp>
      </p:grpSp>
      <p:grpSp>
        <p:nvGrpSpPr>
          <p:cNvPr id="4" name="Group 3"/>
          <p:cNvGrpSpPr/>
          <p:nvPr/>
        </p:nvGrpSpPr>
        <p:grpSpPr>
          <a:xfrm>
            <a:off x="4790880" y="2780928"/>
            <a:ext cx="3057480" cy="1952640"/>
            <a:chOff x="4790880" y="2780928"/>
            <a:chExt cx="3057480" cy="1952640"/>
          </a:xfrm>
        </p:grpSpPr>
        <p:sp>
          <p:nvSpPr>
            <p:cNvPr id="123" name="CustomShape 5"/>
            <p:cNvSpPr/>
            <p:nvPr/>
          </p:nvSpPr>
          <p:spPr>
            <a:xfrm>
              <a:off x="4791240" y="2780928"/>
              <a:ext cx="3056760" cy="1951920"/>
            </a:xfrm>
            <a:prstGeom prst="ellipse">
              <a:avLst/>
            </a:prstGeom>
            <a:noFill/>
            <a:ln w="41760">
              <a:round/>
            </a:ln>
          </p:spPr>
          <p:style>
            <a:lnRef idx="2">
              <a:schemeClr val="accent1">
                <a:shade val="50000"/>
              </a:schemeClr>
            </a:lnRef>
            <a:fillRef idx="1">
              <a:schemeClr val="accent1"/>
            </a:fillRef>
            <a:effectRef idx="0">
              <a:schemeClr val="accent1"/>
            </a:effectRef>
            <a:fontRef idx="minor"/>
          </p:style>
        </p:sp>
        <p:sp>
          <p:nvSpPr>
            <p:cNvPr id="125" name="Line 7"/>
            <p:cNvSpPr/>
            <p:nvPr/>
          </p:nvSpPr>
          <p:spPr>
            <a:xfrm flipH="1">
              <a:off x="6276432" y="2780928"/>
              <a:ext cx="23760" cy="1952640"/>
            </a:xfrm>
            <a:prstGeom prst="line">
              <a:avLst/>
            </a:prstGeom>
            <a:ln w="25560" cap="rnd">
              <a:solidFill>
                <a:schemeClr val="tx1"/>
              </a:solidFill>
              <a:custDash>
                <a:ds d="100000" sp="100000"/>
              </a:custDash>
              <a:round/>
            </a:ln>
          </p:spPr>
        </p:sp>
        <p:sp>
          <p:nvSpPr>
            <p:cNvPr id="126" name="Line 8"/>
            <p:cNvSpPr/>
            <p:nvPr/>
          </p:nvSpPr>
          <p:spPr>
            <a:xfrm>
              <a:off x="4790880" y="3779320"/>
              <a:ext cx="3057480" cy="9720"/>
            </a:xfrm>
            <a:prstGeom prst="line">
              <a:avLst/>
            </a:prstGeom>
            <a:ln w="25560" cap="rnd">
              <a:solidFill>
                <a:schemeClr val="tx1"/>
              </a:solidFill>
              <a:custDash>
                <a:ds d="100000" sp="100000"/>
              </a:custDash>
              <a:round/>
            </a:ln>
          </p:spPr>
        </p:sp>
      </p:grpSp>
      <p:sp>
        <p:nvSpPr>
          <p:cNvPr id="127" name="CustomShape 9"/>
          <p:cNvSpPr/>
          <p:nvPr/>
        </p:nvSpPr>
        <p:spPr>
          <a:xfrm>
            <a:off x="3686040" y="3501008"/>
            <a:ext cx="856440" cy="4946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28" name="CustomShape 10"/>
          <p:cNvSpPr/>
          <p:nvPr/>
        </p:nvSpPr>
        <p:spPr>
          <a:xfrm>
            <a:off x="2083680" y="4705200"/>
            <a:ext cx="42804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a:solidFill>
                  <a:srgbClr val="000000"/>
                </a:solidFill>
                <a:latin typeface="Calibri"/>
                <a:ea typeface="DejaVu Sans"/>
              </a:rPr>
              <a:t>D</a:t>
            </a:r>
            <a:endParaRPr/>
          </a:p>
        </p:txBody>
      </p:sp>
      <p:sp>
        <p:nvSpPr>
          <p:cNvPr id="129" name="CustomShape 11"/>
          <p:cNvSpPr/>
          <p:nvPr/>
        </p:nvSpPr>
        <p:spPr>
          <a:xfrm>
            <a:off x="6238800" y="3895560"/>
            <a:ext cx="428040" cy="399240"/>
          </a:xfrm>
          <a:prstGeom prst="rect">
            <a:avLst/>
          </a:prstGeom>
          <a:noFill/>
          <a:ln>
            <a:noFill/>
          </a:ln>
        </p:spPr>
        <p:style>
          <a:lnRef idx="0">
            <a:scrgbClr r="0" g="0" b="0"/>
          </a:lnRef>
          <a:fillRef idx="0">
            <a:scrgbClr r="0" g="0" b="0"/>
          </a:fillRef>
          <a:effectRef idx="0">
            <a:scrgbClr r="0" g="0" b="0"/>
          </a:effectRef>
          <a:fontRef idx="minor"/>
        </p:style>
      </p:sp>
      <p:sp>
        <p:nvSpPr>
          <p:cNvPr id="130" name="CustomShape 12"/>
          <p:cNvSpPr/>
          <p:nvPr/>
        </p:nvSpPr>
        <p:spPr>
          <a:xfrm>
            <a:off x="6238800" y="3895560"/>
            <a:ext cx="428040" cy="399240"/>
          </a:xfrm>
          <a:prstGeom prst="rect">
            <a:avLst/>
          </a:prstGeom>
          <a:blipFill>
            <a:blip r:embed="rId2"/>
            <a:stretch>
              <a:fillRect r="-6915" b="-1410"/>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0000"/>
                </a:solidFill>
                <a:latin typeface="Calibri"/>
                <a:ea typeface="DejaVu Sans"/>
              </a:rPr>
              <a:t> </a:t>
            </a:r>
            <a:endParaRPr/>
          </a:p>
        </p:txBody>
      </p:sp>
      <p:sp>
        <p:nvSpPr>
          <p:cNvPr id="131" name="CustomShape 13"/>
          <p:cNvSpPr/>
          <p:nvPr/>
        </p:nvSpPr>
        <p:spPr>
          <a:xfrm>
            <a:off x="4991040" y="4905360"/>
            <a:ext cx="428040" cy="399240"/>
          </a:xfrm>
          <a:prstGeom prst="rect">
            <a:avLst/>
          </a:prstGeom>
          <a:noFill/>
          <a:ln>
            <a:noFill/>
          </a:ln>
        </p:spPr>
        <p:style>
          <a:lnRef idx="0">
            <a:scrgbClr r="0" g="0" b="0"/>
          </a:lnRef>
          <a:fillRef idx="0">
            <a:scrgbClr r="0" g="0" b="0"/>
          </a:fillRef>
          <a:effectRef idx="0">
            <a:scrgbClr r="0" g="0" b="0"/>
          </a:effectRef>
          <a:fontRef idx="minor"/>
        </p:style>
      </p:sp>
      <p:sp>
        <p:nvSpPr>
          <p:cNvPr id="132" name="CustomShape 14"/>
          <p:cNvSpPr/>
          <p:nvPr/>
        </p:nvSpPr>
        <p:spPr>
          <a:xfrm>
            <a:off x="4991040" y="3356992"/>
            <a:ext cx="428040" cy="399240"/>
          </a:xfrm>
          <a:prstGeom prst="rect">
            <a:avLst/>
          </a:prstGeom>
          <a:blipFill>
            <a:blip r:embed="rId3"/>
            <a:stretch>
              <a:fillRect r="-8469" b="-1432"/>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0000"/>
                </a:solidFill>
                <a:latin typeface="Calibri"/>
                <a:ea typeface="DejaVu Sans"/>
              </a:rPr>
              <a:t> </a:t>
            </a:r>
            <a:endParaRPr/>
          </a:p>
        </p:txBody>
      </p:sp>
      <p:sp>
        <p:nvSpPr>
          <p:cNvPr id="2" name="TextBox 1"/>
          <p:cNvSpPr txBox="1"/>
          <p:nvPr/>
        </p:nvSpPr>
        <p:spPr>
          <a:xfrm>
            <a:off x="863228" y="1441835"/>
            <a:ext cx="7416824" cy="923330"/>
          </a:xfrm>
          <a:prstGeom prst="rect">
            <a:avLst/>
          </a:prstGeom>
          <a:noFill/>
        </p:spPr>
        <p:txBody>
          <a:bodyPr wrap="square" rtlCol="0">
            <a:spAutoFit/>
          </a:bodyPr>
          <a:lstStyle/>
          <a:p>
            <a:r>
              <a:rPr lang="en-US" dirty="0"/>
              <a:t>Electromagnetic simulations were performed after changing the spoke base geometry from circular to elliptical. Optimizing D1 and D2, we found that for a ratio of 1,32, </a:t>
            </a:r>
            <a:r>
              <a:rPr lang="en-US" dirty="0" err="1"/>
              <a:t>B</a:t>
            </a:r>
            <a:r>
              <a:rPr lang="en-US" baseline="-25000" dirty="0" err="1"/>
              <a:t>peak</a:t>
            </a:r>
            <a:r>
              <a:rPr lang="en-US" dirty="0"/>
              <a:t>/</a:t>
            </a:r>
            <a:r>
              <a:rPr lang="en-US" dirty="0" err="1"/>
              <a:t>E</a:t>
            </a:r>
            <a:r>
              <a:rPr lang="en-US" baseline="-25000" dirty="0" err="1"/>
              <a:t>acc</a:t>
            </a:r>
            <a:r>
              <a:rPr lang="en-US" dirty="0"/>
              <a:t> reduces by 5%. </a:t>
            </a:r>
          </a:p>
        </p:txBody>
      </p:sp>
      <p:sp>
        <p:nvSpPr>
          <p:cNvPr id="5" name="TextBox 4"/>
          <p:cNvSpPr txBox="1"/>
          <p:nvPr/>
        </p:nvSpPr>
        <p:spPr>
          <a:xfrm>
            <a:off x="359172" y="5754161"/>
            <a:ext cx="8424936" cy="369332"/>
          </a:xfrm>
          <a:prstGeom prst="rect">
            <a:avLst/>
          </a:prstGeom>
          <a:noFill/>
        </p:spPr>
        <p:txBody>
          <a:bodyPr wrap="square" rtlCol="0">
            <a:spAutoFit/>
          </a:bodyPr>
          <a:lstStyle/>
          <a:p>
            <a:r>
              <a:rPr lang="en-US" dirty="0">
                <a:solidFill>
                  <a:srgbClr val="FF0000"/>
                </a:solidFill>
              </a:rPr>
              <a:t>Advantage of using an elliptic base is small, so we stick to a circular spoke base</a:t>
            </a:r>
          </a:p>
        </p:txBody>
      </p:sp>
      <p:sp>
        <p:nvSpPr>
          <p:cNvPr id="20" name="TextBox 19"/>
          <p:cNvSpPr txBox="1"/>
          <p:nvPr/>
        </p:nvSpPr>
        <p:spPr>
          <a:xfrm>
            <a:off x="4444043" y="6250680"/>
            <a:ext cx="255553" cy="369332"/>
          </a:xfrm>
          <a:prstGeom prst="rect">
            <a:avLst/>
          </a:prstGeom>
          <a:noFill/>
        </p:spPr>
        <p:txBody>
          <a:bodyPr wrap="square" rtlCol="0">
            <a:spAutoFit/>
          </a:bodyPr>
          <a:lstStyle/>
          <a:p>
            <a:r>
              <a:rPr lang="en-US" dirty="0"/>
              <a:t>9</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1865</Words>
  <Application>Microsoft Office PowerPoint</Application>
  <PresentationFormat>On-screen Show (4:3)</PresentationFormat>
  <Paragraphs>525</Paragraphs>
  <Slides>24</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5" baseType="lpstr">
      <vt:lpstr>MS PGothic</vt:lpstr>
      <vt:lpstr>Arial</vt:lpstr>
      <vt:lpstr>Calibri</vt:lpstr>
      <vt:lpstr>Calibri Light</vt:lpstr>
      <vt:lpstr>Cambria Math</vt:lpstr>
      <vt:lpstr>DejaVu Sans</vt:lpstr>
      <vt:lpstr>StarSymbol</vt:lpstr>
      <vt:lpstr>Times New Roman</vt:lpstr>
      <vt:lpstr>Office Theme</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svlsrao</dc:creator>
  <cp:lastModifiedBy>Srinivas Krishnagopal</cp:lastModifiedBy>
  <cp:revision>52</cp:revision>
  <dcterms:created xsi:type="dcterms:W3CDTF">2016-10-24T08:30:56Z</dcterms:created>
  <dcterms:modified xsi:type="dcterms:W3CDTF">2016-11-13T17:14:01Z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