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302" r:id="rId2"/>
    <p:sldId id="298" r:id="rId3"/>
    <p:sldId id="303" r:id="rId4"/>
    <p:sldId id="304" r:id="rId5"/>
    <p:sldId id="327" r:id="rId6"/>
    <p:sldId id="305" r:id="rId7"/>
    <p:sldId id="306" r:id="rId8"/>
    <p:sldId id="308" r:id="rId9"/>
    <p:sldId id="309" r:id="rId10"/>
    <p:sldId id="310" r:id="rId11"/>
    <p:sldId id="311" r:id="rId12"/>
    <p:sldId id="313" r:id="rId13"/>
    <p:sldId id="314" r:id="rId14"/>
    <p:sldId id="315" r:id="rId15"/>
    <p:sldId id="316" r:id="rId16"/>
    <p:sldId id="317" r:id="rId17"/>
    <p:sldId id="318" r:id="rId18"/>
    <p:sldId id="330" r:id="rId19"/>
    <p:sldId id="329" r:id="rId20"/>
    <p:sldId id="321" r:id="rId21"/>
    <p:sldId id="322" r:id="rId22"/>
    <p:sldId id="323" r:id="rId23"/>
    <p:sldId id="324" r:id="rId24"/>
    <p:sldId id="325" r:id="rId25"/>
    <p:sldId id="326" r:id="rId26"/>
  </p:sldIdLst>
  <p:sldSz cx="9144000" cy="6858000" type="screen4x3"/>
  <p:notesSz cx="9296400" cy="147828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505050"/>
    <a:srgbClr val="006600"/>
    <a:srgbClr val="000000"/>
    <a:srgbClr val="404040"/>
    <a:srgbClr val="004C97"/>
    <a:srgbClr val="50504E"/>
    <a:srgbClr val="4E4E4E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85" autoAdjust="0"/>
    <p:restoredTop sz="94660"/>
  </p:normalViewPr>
  <p:slideViewPr>
    <p:cSldViewPr snapToGrid="0" snapToObjects="1" showGuides="1">
      <p:cViewPr varScale="1">
        <p:scale>
          <a:sx n="116" d="100"/>
          <a:sy n="116" d="100"/>
        </p:scale>
        <p:origin x="1380" y="13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739140"/>
          </a:xfrm>
          <a:prstGeom prst="rect">
            <a:avLst/>
          </a:prstGeom>
        </p:spPr>
        <p:txBody>
          <a:bodyPr vert="horz" lIns="137585" tIns="68793" rIns="137585" bIns="6879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739140"/>
          </a:xfrm>
          <a:prstGeom prst="rect">
            <a:avLst/>
          </a:prstGeom>
        </p:spPr>
        <p:txBody>
          <a:bodyPr vert="horz" wrap="square" lIns="137585" tIns="68793" rIns="137585" bIns="68793" numCol="1" anchor="t" anchorCtr="0" compatLnSpc="1">
            <a:prstTxWarp prst="textNoShape">
              <a:avLst/>
            </a:prstTxWarp>
          </a:bodyPr>
          <a:lstStyle>
            <a:lvl1pPr algn="r">
              <a:defRPr sz="18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4041095"/>
            <a:ext cx="4028440" cy="739140"/>
          </a:xfrm>
          <a:prstGeom prst="rect">
            <a:avLst/>
          </a:prstGeom>
        </p:spPr>
        <p:txBody>
          <a:bodyPr vert="horz" lIns="137585" tIns="68793" rIns="137585" bIns="6879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14041095"/>
            <a:ext cx="4028440" cy="739140"/>
          </a:xfrm>
          <a:prstGeom prst="rect">
            <a:avLst/>
          </a:prstGeom>
        </p:spPr>
        <p:txBody>
          <a:bodyPr vert="horz" wrap="square" lIns="137585" tIns="68793" rIns="137585" bIns="68793" numCol="1" anchor="b" anchorCtr="0" compatLnSpc="1">
            <a:prstTxWarp prst="textNoShape">
              <a:avLst/>
            </a:prstTxWarp>
          </a:bodyPr>
          <a:lstStyle>
            <a:lvl1pPr algn="r">
              <a:defRPr sz="18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739140"/>
          </a:xfrm>
          <a:prstGeom prst="rect">
            <a:avLst/>
          </a:prstGeom>
        </p:spPr>
        <p:txBody>
          <a:bodyPr vert="horz" lIns="137585" tIns="68793" rIns="137585" bIns="6879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739140"/>
          </a:xfrm>
          <a:prstGeom prst="rect">
            <a:avLst/>
          </a:prstGeom>
        </p:spPr>
        <p:txBody>
          <a:bodyPr vert="horz" wrap="square" lIns="137585" tIns="68793" rIns="137585" bIns="68793" numCol="1" anchor="t" anchorCtr="0" compatLnSpc="1">
            <a:prstTxWarp prst="textNoShape">
              <a:avLst/>
            </a:prstTxWarp>
          </a:bodyPr>
          <a:lstStyle>
            <a:lvl1pPr algn="r">
              <a:defRPr sz="18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1108075"/>
            <a:ext cx="7391400" cy="5543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585" tIns="68793" rIns="137585" bIns="68793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7021830"/>
            <a:ext cx="7437120" cy="6652260"/>
          </a:xfrm>
          <a:prstGeom prst="rect">
            <a:avLst/>
          </a:prstGeom>
        </p:spPr>
        <p:txBody>
          <a:bodyPr vert="horz" lIns="137585" tIns="68793" rIns="137585" bIns="68793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041095"/>
            <a:ext cx="4028440" cy="739140"/>
          </a:xfrm>
          <a:prstGeom prst="rect">
            <a:avLst/>
          </a:prstGeom>
        </p:spPr>
        <p:txBody>
          <a:bodyPr vert="horz" lIns="137585" tIns="68793" rIns="137585" bIns="6879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8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14041095"/>
            <a:ext cx="4028440" cy="739140"/>
          </a:xfrm>
          <a:prstGeom prst="rect">
            <a:avLst/>
          </a:prstGeom>
        </p:spPr>
        <p:txBody>
          <a:bodyPr vert="horz" wrap="square" lIns="137585" tIns="68793" rIns="137585" bIns="68793" numCol="1" anchor="b" anchorCtr="0" compatLnSpc="1">
            <a:prstTxWarp prst="textNoShape">
              <a:avLst/>
            </a:prstTxWarp>
          </a:bodyPr>
          <a:lstStyle>
            <a:lvl1pPr algn="r">
              <a:defRPr sz="18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9727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903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412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23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8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79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7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66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89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14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13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66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3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679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58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432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7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97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C086A-EF22-42CA-A2EA-EA27A00ED62A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234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631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636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97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45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33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9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Vikas JAIN | DOE IPR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561F-CC51-448B-98BB-087159251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37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200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200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200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Vikas JAIN | DOE IPR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Vikas JAIN | DOE IPR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 smtClean="0"/>
              <a:t>Vikas JAIN | DOE IPR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Vikas JAIN | DOE IPR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Vikas JAIN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Vikas JAIN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11/15/2016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Vikas JAIN | DOE IPR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Vikas JAIN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50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2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Vikas JAIN | DOE IPR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5" r:id="rId9"/>
    <p:sldLayoutId id="2147484126" r:id="rId10"/>
    <p:sldLayoutId id="2147484127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Vikas Jain</a:t>
            </a:r>
            <a:endParaRPr lang="en-US" dirty="0"/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HB650 Status</a:t>
            </a:r>
          </a:p>
        </p:txBody>
      </p:sp>
    </p:spTree>
    <p:extLst>
      <p:ext uri="{BB962C8B-B14F-4D97-AF65-F5344CB8AC3E}">
        <p14:creationId xmlns:p14="http://schemas.microsoft.com/office/powerpoint/2010/main" val="12207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89" y="3270164"/>
            <a:ext cx="5048998" cy="2678542"/>
          </a:xfrm>
          <a:prstGeom prst="rect">
            <a:avLst/>
          </a:prstGeom>
        </p:spPr>
      </p:pic>
      <p:sp>
        <p:nvSpPr>
          <p:cNvPr id="17409" name="Title 1"/>
          <p:cNvSpPr>
            <a:spLocks noGrp="1"/>
          </p:cNvSpPr>
          <p:nvPr>
            <p:ph type="title"/>
          </p:nvPr>
        </p:nvSpPr>
        <p:spPr bwMode="auto">
          <a:xfrm>
            <a:off x="10700" y="91281"/>
            <a:ext cx="9134475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2400" dirty="0" smtClean="0">
                <a:latin typeface="Helvetica" panose="020B0604020202020204" pitchFamily="34" charset="0"/>
              </a:rPr>
              <a:t>Dressed cavity preparation by tack welding</a:t>
            </a:r>
          </a:p>
        </p:txBody>
      </p:sp>
      <p:sp>
        <p:nvSpPr>
          <p:cNvPr id="13" name="Content Placeholder 29"/>
          <p:cNvSpPr txBox="1">
            <a:spLocks/>
          </p:cNvSpPr>
          <p:nvPr/>
        </p:nvSpPr>
        <p:spPr bwMode="auto">
          <a:xfrm>
            <a:off x="3458313" y="6032215"/>
            <a:ext cx="2286704" cy="3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Dressing the Bare Cavity</a:t>
            </a:r>
            <a:endParaRPr lang="en-US" altLang="en-US" sz="12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1" name="Content Placeholder 29"/>
          <p:cNvSpPr txBox="1">
            <a:spLocks/>
          </p:cNvSpPr>
          <p:nvPr/>
        </p:nvSpPr>
        <p:spPr bwMode="auto">
          <a:xfrm>
            <a:off x="6221468" y="1085182"/>
            <a:ext cx="1851614" cy="27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Titanium Helium Tank</a:t>
            </a:r>
          </a:p>
          <a:p>
            <a:pPr marL="1030288" lvl="1"/>
            <a:endParaRPr lang="en-US" altLang="en-US" sz="12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>
            <a:off x="5494638" y="1222386"/>
            <a:ext cx="726830" cy="491084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9"/>
          <p:cNvSpPr txBox="1">
            <a:spLocks/>
          </p:cNvSpPr>
          <p:nvPr/>
        </p:nvSpPr>
        <p:spPr bwMode="auto">
          <a:xfrm>
            <a:off x="6689687" y="3648098"/>
            <a:ext cx="1257245" cy="52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400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Titanium Transition Ring</a:t>
            </a:r>
          </a:p>
          <a:p>
            <a:pPr marL="1030288" lvl="1"/>
            <a:endParaRPr lang="en-US" altLang="en-US" sz="12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6612084" y="4120906"/>
            <a:ext cx="375268" cy="257958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20" t="20246" r="701" b="19241"/>
          <a:stretch/>
        </p:blipFill>
        <p:spPr>
          <a:xfrm>
            <a:off x="-10771" y="1051626"/>
            <a:ext cx="5644655" cy="18419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063" y="1051626"/>
            <a:ext cx="3793137" cy="184194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103" y="2817323"/>
            <a:ext cx="550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Insertion device (medium bertha) for cavity dressing</a:t>
            </a:r>
            <a:endParaRPr lang="en-US" sz="18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723067" y="2557967"/>
            <a:ext cx="576996" cy="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20033" y="2982172"/>
            <a:ext cx="350335" cy="543453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2447839" y="6322104"/>
            <a:ext cx="4070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Helvetica" panose="020B0604020202020204" pitchFamily="34" charset="0"/>
                <a:ea typeface="Geneva" pitchFamily="121" charset="-128"/>
              </a:rPr>
              <a:t>CAVITY DRESSING STEPS</a:t>
            </a:r>
            <a:endParaRPr lang="en-US" altLang="en-US" b="1" dirty="0">
              <a:solidFill>
                <a:srgbClr val="FF0000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233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6" y="2907667"/>
            <a:ext cx="3884917" cy="2628032"/>
          </a:xfrm>
          <a:prstGeom prst="rect">
            <a:avLst/>
          </a:prstGeom>
        </p:spPr>
      </p:pic>
      <p:pic>
        <p:nvPicPr>
          <p:cNvPr id="26" name="Pictur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0" y="381867"/>
            <a:ext cx="3216394" cy="251857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5210875">
            <a:off x="1356060" y="2853325"/>
            <a:ext cx="2016886" cy="19197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00123" y="6636839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3852982" y="-72573"/>
            <a:ext cx="2724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Cavity </a:t>
            </a:r>
            <a:r>
              <a:rPr lang="en-US" altLang="en-US" dirty="0" smtClean="0">
                <a:latin typeface="Helvetica" panose="020B0604020202020204" pitchFamily="34" charset="0"/>
              </a:rPr>
              <a:t>Dressing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425" y="3076087"/>
            <a:ext cx="3849867" cy="24131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60350" y="5541718"/>
            <a:ext cx="39509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1400" dirty="0">
                <a:solidFill>
                  <a:schemeClr val="accent5">
                    <a:lumMod val="50000"/>
                  </a:schemeClr>
                </a:solidFill>
                <a:latin typeface="CMR10"/>
                <a:ea typeface="Geneva" pitchFamily="121" charset="-128"/>
              </a:rPr>
              <a:t>C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MR10"/>
              </a:rPr>
              <a:t>omponents of </a:t>
            </a:r>
            <a:r>
              <a:rPr lang="en-US" altLang="en-US" sz="1400" dirty="0" smtClean="0">
                <a:solidFill>
                  <a:schemeClr val="accent5">
                    <a:lumMod val="50000"/>
                  </a:schemeClr>
                </a:solidFill>
                <a:latin typeface="CMR10"/>
              </a:rPr>
              <a:t>HB650 same</a:t>
            </a:r>
            <a:r>
              <a:rPr lang="en-US" altLang="en-US" sz="1400" dirty="0">
                <a:solidFill>
                  <a:schemeClr val="accent5">
                    <a:lumMod val="50000"/>
                  </a:schemeClr>
                </a:solidFill>
                <a:latin typeface="CMR10"/>
              </a:rPr>
              <a:t>/ similar to </a:t>
            </a:r>
            <a:r>
              <a:rPr lang="en-US" altLang="en-US" sz="1400" dirty="0" smtClean="0">
                <a:solidFill>
                  <a:schemeClr val="accent5">
                    <a:lumMod val="50000"/>
                  </a:schemeClr>
                </a:solidFill>
                <a:latin typeface="CMR10"/>
              </a:rPr>
              <a:t>LB650 : </a:t>
            </a:r>
          </a:p>
          <a:p>
            <a:r>
              <a:rPr lang="en-US" altLang="en-US" sz="14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  <a:sym typeface="Wingdings" panose="05000000000000000000" pitchFamily="2" charset="2"/>
              </a:rPr>
              <a:t> </a:t>
            </a:r>
            <a:r>
              <a:rPr lang="en-US" altLang="en-US" sz="14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MC &amp; FP End groups, Helium </a:t>
            </a:r>
            <a:r>
              <a:rPr lang="en-US" altLang="en-US" sz="1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vessel </a:t>
            </a:r>
            <a:r>
              <a:rPr lang="en-US" altLang="en-US" sz="1400" dirty="0" smtClean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Tuner, Coupler, Magnetic </a:t>
            </a:r>
            <a:r>
              <a:rPr lang="en-US" altLang="en-US" sz="14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ea typeface="Geneva" pitchFamily="121" charset="-128"/>
              </a:rPr>
              <a:t>shield</a:t>
            </a:r>
          </a:p>
        </p:txBody>
      </p:sp>
      <p:sp>
        <p:nvSpPr>
          <p:cNvPr id="30" name="Content Placeholder 29"/>
          <p:cNvSpPr txBox="1">
            <a:spLocks/>
          </p:cNvSpPr>
          <p:nvPr/>
        </p:nvSpPr>
        <p:spPr bwMode="auto">
          <a:xfrm>
            <a:off x="4507227" y="2529941"/>
            <a:ext cx="4364284" cy="370501"/>
          </a:xfrm>
          <a:prstGeom prst="rect">
            <a:avLst/>
          </a:prstGeom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Helvetica" panose="020B0604020202020204" pitchFamily="34" charset="0"/>
                <a:ea typeface="Geneva" pitchFamily="121" charset="-128"/>
              </a:rPr>
              <a:t>Glovebox TIG Welding</a:t>
            </a:r>
            <a:endParaRPr lang="en-US" altLang="en-US" sz="1200" dirty="0" smtClean="0">
              <a:solidFill>
                <a:schemeClr val="tx1"/>
              </a:solidFill>
              <a:latin typeface="Helvetica" panose="020B0604020202020204" pitchFamily="34" charset="0"/>
              <a:ea typeface="Geneva" pitchFamily="121" charset="-128"/>
            </a:endParaRPr>
          </a:p>
          <a:p>
            <a:pPr marL="1030288" lvl="1" algn="ctr"/>
            <a:endParaRPr lang="en-US" altLang="en-US" sz="1100" b="1" dirty="0" smtClean="0">
              <a:solidFill>
                <a:schemeClr val="accent1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088" y="389092"/>
            <a:ext cx="2434252" cy="197930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62470" y="5542194"/>
            <a:ext cx="42040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 smtClean="0">
                <a:solidFill>
                  <a:schemeClr val="accent5">
                    <a:lumMod val="50000"/>
                  </a:schemeClr>
                </a:solidFill>
                <a:latin typeface="CMR10"/>
                <a:ea typeface="Geneva" pitchFamily="121" charset="-128"/>
              </a:rPr>
              <a:t>360 </a:t>
            </a:r>
            <a:r>
              <a:rPr lang="en-US" altLang="en-US" sz="1400" baseline="30000" dirty="0" smtClean="0">
                <a:solidFill>
                  <a:schemeClr val="accent5">
                    <a:lumMod val="50000"/>
                  </a:schemeClr>
                </a:solidFill>
                <a:latin typeface="CMR10"/>
                <a:ea typeface="Geneva" pitchFamily="121" charset="-128"/>
              </a:rPr>
              <a:t>o</a:t>
            </a:r>
            <a:r>
              <a:rPr lang="en-US" altLang="en-US" sz="1400" dirty="0" smtClean="0">
                <a:solidFill>
                  <a:schemeClr val="accent5">
                    <a:lumMod val="50000"/>
                  </a:schemeClr>
                </a:solidFill>
                <a:latin typeface="CMR10"/>
                <a:ea typeface="Geneva" pitchFamily="121" charset="-128"/>
              </a:rPr>
              <a:t> Rotation fixture </a:t>
            </a:r>
          </a:p>
          <a:p>
            <a:pPr algn="just"/>
            <a:r>
              <a:rPr lang="en-US" altLang="en-US" sz="1400" dirty="0" smtClean="0">
                <a:solidFill>
                  <a:schemeClr val="accent5">
                    <a:lumMod val="50000"/>
                  </a:schemeClr>
                </a:solidFill>
                <a:latin typeface="CMR10"/>
                <a:ea typeface="Geneva" pitchFamily="121" charset="-128"/>
                <a:sym typeface="Wingdings" panose="05000000000000000000" pitchFamily="2" charset="2"/>
              </a:rPr>
              <a:t> Tacked cavity and helium vessel assembly is rotated inside GB</a:t>
            </a:r>
            <a:endParaRPr lang="en-US" altLang="en-US" sz="14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9369" y="381867"/>
            <a:ext cx="2454631" cy="19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uner_half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8318"/>
          <a:stretch/>
        </p:blipFill>
        <p:spPr>
          <a:xfrm>
            <a:off x="4278786" y="855953"/>
            <a:ext cx="4743714" cy="2809994"/>
          </a:xfrm>
          <a:prstGeom prst="rect">
            <a:avLst/>
          </a:prstGeom>
        </p:spPr>
      </p:pic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-298595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Tuner for 650MHz SCRF cavity</a:t>
            </a: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6"/>
          <a:srcRect l="56135" t="18536" r="20674" b="37284"/>
          <a:stretch/>
        </p:blipFill>
        <p:spPr bwMode="auto">
          <a:xfrm>
            <a:off x="207001" y="930614"/>
            <a:ext cx="3266271" cy="3827527"/>
          </a:xfrm>
          <a:prstGeom prst="rect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Isosceles Triangle 3"/>
          <p:cNvSpPr/>
          <p:nvPr/>
        </p:nvSpPr>
        <p:spPr>
          <a:xfrm>
            <a:off x="3674076" y="3146854"/>
            <a:ext cx="189470" cy="164757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662" y="2084176"/>
            <a:ext cx="804742" cy="2987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1117" y="1178758"/>
            <a:ext cx="755970" cy="298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21" y="612500"/>
            <a:ext cx="1944793" cy="2987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065" y="3185237"/>
            <a:ext cx="1956986" cy="29873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749643" y="1713473"/>
            <a:ext cx="131806" cy="1383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9643" y="3402230"/>
            <a:ext cx="368915" cy="10379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000502" y="1357335"/>
            <a:ext cx="988601" cy="1201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76" name="Straight Arrow Connector 24575"/>
          <p:cNvCxnSpPr/>
          <p:nvPr/>
        </p:nvCxnSpPr>
        <p:spPr>
          <a:xfrm>
            <a:off x="1709089" y="2296880"/>
            <a:ext cx="3506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79" name="Straight Arrow Connector 24578"/>
          <p:cNvCxnSpPr>
            <a:stCxn id="15" idx="2"/>
          </p:cNvCxnSpPr>
          <p:nvPr/>
        </p:nvCxnSpPr>
        <p:spPr>
          <a:xfrm flipH="1">
            <a:off x="1424091" y="911230"/>
            <a:ext cx="37427" cy="4168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81" name="Straight Arrow Connector 24580"/>
          <p:cNvCxnSpPr>
            <a:stCxn id="15" idx="2"/>
          </p:cNvCxnSpPr>
          <p:nvPr/>
        </p:nvCxnSpPr>
        <p:spPr>
          <a:xfrm>
            <a:off x="1461518" y="911230"/>
            <a:ext cx="422886" cy="267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83" name="Picture 245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4053" y="3654639"/>
            <a:ext cx="1115665" cy="652329"/>
          </a:xfrm>
          <a:prstGeom prst="rect">
            <a:avLst/>
          </a:prstGeom>
        </p:spPr>
      </p:pic>
      <p:cxnSp>
        <p:nvCxnSpPr>
          <p:cNvPr id="24585" name="Straight Arrow Connector 24584"/>
          <p:cNvCxnSpPr/>
          <p:nvPr/>
        </p:nvCxnSpPr>
        <p:spPr>
          <a:xfrm>
            <a:off x="2000502" y="3833625"/>
            <a:ext cx="433412" cy="87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87" name="Straight Arrow Connector 24586"/>
          <p:cNvCxnSpPr/>
          <p:nvPr/>
        </p:nvCxnSpPr>
        <p:spPr>
          <a:xfrm>
            <a:off x="1928220" y="4035393"/>
            <a:ext cx="411326" cy="165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88" name="Picture 2458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4649" y="698946"/>
            <a:ext cx="560881" cy="463336"/>
          </a:xfrm>
          <a:prstGeom prst="rect">
            <a:avLst/>
          </a:prstGeom>
        </p:spPr>
      </p:pic>
      <p:cxnSp>
        <p:nvCxnSpPr>
          <p:cNvPr id="24590" name="Straight Arrow Connector 24589"/>
          <p:cNvCxnSpPr>
            <a:stCxn id="24588" idx="1"/>
          </p:cNvCxnSpPr>
          <p:nvPr/>
        </p:nvCxnSpPr>
        <p:spPr>
          <a:xfrm flipH="1">
            <a:off x="2217208" y="930614"/>
            <a:ext cx="477441" cy="2316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074" y="4789855"/>
            <a:ext cx="2034058" cy="12937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82604" y="1477488"/>
            <a:ext cx="1868039" cy="1084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Analysis of tuner </a:t>
            </a:r>
          </a:p>
          <a:p>
            <a:pPr>
              <a:lnSpc>
                <a:spcPct val="150000"/>
              </a:lnSpc>
            </a:pPr>
            <a:r>
              <a:rPr lang="en-US" sz="1200" dirty="0" smtClean="0"/>
              <a:t>Tuning ratio for motor ~ 20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Tuning ratio for </a:t>
            </a:r>
            <a:r>
              <a:rPr lang="en-US" sz="1200" dirty="0" smtClean="0"/>
              <a:t>piezo </a:t>
            </a:r>
            <a:r>
              <a:rPr lang="en-US" sz="1200" dirty="0"/>
              <a:t>~ </a:t>
            </a:r>
            <a:r>
              <a:rPr lang="en-US" sz="1200" dirty="0" smtClean="0"/>
              <a:t>2  </a:t>
            </a:r>
          </a:p>
          <a:p>
            <a:pPr>
              <a:lnSpc>
                <a:spcPct val="150000"/>
              </a:lnSpc>
            </a:pPr>
            <a:r>
              <a:rPr lang="en-US" sz="1100" dirty="0" smtClean="0"/>
              <a:t>Tuner Stiffness ~ 68 </a:t>
            </a:r>
            <a:r>
              <a:rPr lang="en-US" sz="1100" dirty="0" err="1" smtClean="0"/>
              <a:t>kN</a:t>
            </a:r>
            <a:r>
              <a:rPr lang="en-US" sz="1100" dirty="0" smtClean="0"/>
              <a:t>/mm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3722" y="6024463"/>
            <a:ext cx="22528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Equivalent spring model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214705" y="2526279"/>
            <a:ext cx="1729914" cy="430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Half </a:t>
            </a:r>
            <a:r>
              <a:rPr lang="en-US" sz="1100" dirty="0"/>
              <a:t>model of tuner with boundary conditions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82604" y="3692753"/>
            <a:ext cx="3898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800" dirty="0">
                <a:solidFill>
                  <a:srgbClr val="FF0000"/>
                </a:solidFill>
                <a:latin typeface="Helvetica"/>
              </a:rPr>
              <a:t>C</a:t>
            </a:r>
            <a:r>
              <a:rPr lang="en-US" sz="1800" dirty="0" smtClean="0">
                <a:solidFill>
                  <a:srgbClr val="FF0000"/>
                </a:solidFill>
                <a:latin typeface="Helvetica"/>
              </a:rPr>
              <a:t>ommon </a:t>
            </a:r>
            <a:r>
              <a:rPr lang="en-US" sz="1800" dirty="0">
                <a:solidFill>
                  <a:srgbClr val="FF0000"/>
                </a:solidFill>
                <a:latin typeface="Helvetica"/>
              </a:rPr>
              <a:t>tuner for </a:t>
            </a:r>
            <a:r>
              <a:rPr lang="en-US" sz="1800" dirty="0" smtClean="0">
                <a:solidFill>
                  <a:srgbClr val="FF0000"/>
                </a:solidFill>
                <a:latin typeface="Helvetica"/>
              </a:rPr>
              <a:t>LB &amp; </a:t>
            </a:r>
            <a:r>
              <a:rPr lang="en-US" sz="1800" dirty="0">
                <a:solidFill>
                  <a:srgbClr val="FF0000"/>
                </a:solidFill>
                <a:latin typeface="Helvetica"/>
              </a:rPr>
              <a:t>HB </a:t>
            </a:r>
            <a:r>
              <a:rPr lang="en-US" sz="1800" dirty="0" smtClean="0">
                <a:solidFill>
                  <a:srgbClr val="FF0000"/>
                </a:solidFill>
                <a:latin typeface="Helvetica"/>
              </a:rPr>
              <a:t>cavities</a:t>
            </a:r>
            <a:endParaRPr lang="en-US" sz="1800" dirty="0">
              <a:solidFill>
                <a:srgbClr val="FF0000"/>
              </a:solidFill>
              <a:latin typeface="Helvetica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04" y="4035393"/>
            <a:ext cx="2734009" cy="21364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1892" y="6399095"/>
            <a:ext cx="62387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I.V. </a:t>
            </a:r>
            <a:r>
              <a:rPr lang="en-US" sz="1050" dirty="0" err="1">
                <a:solidFill>
                  <a:srgbClr val="FF0000"/>
                </a:solidFill>
              </a:rPr>
              <a:t>Gonin</a:t>
            </a:r>
            <a:r>
              <a:rPr lang="en-US" sz="1050" dirty="0">
                <a:solidFill>
                  <a:srgbClr val="FF0000"/>
                </a:solidFill>
              </a:rPr>
              <a:t>, E. </a:t>
            </a:r>
            <a:r>
              <a:rPr lang="en-US" sz="1050" dirty="0" err="1">
                <a:solidFill>
                  <a:srgbClr val="FF0000"/>
                </a:solidFill>
              </a:rPr>
              <a:t>Borissov</a:t>
            </a:r>
            <a:r>
              <a:rPr lang="en-US" sz="1050" dirty="0">
                <a:solidFill>
                  <a:srgbClr val="FF0000"/>
                </a:solidFill>
              </a:rPr>
              <a:t>, T.N. </a:t>
            </a:r>
            <a:r>
              <a:rPr lang="en-US" sz="1050" dirty="0" err="1">
                <a:solidFill>
                  <a:srgbClr val="FF0000"/>
                </a:solidFill>
              </a:rPr>
              <a:t>Khabiboulline</a:t>
            </a:r>
            <a:r>
              <a:rPr lang="en-US" sz="1050" dirty="0">
                <a:solidFill>
                  <a:srgbClr val="FF0000"/>
                </a:solidFill>
              </a:rPr>
              <a:t>, Y.M. </a:t>
            </a:r>
            <a:r>
              <a:rPr lang="en-US" sz="1050" dirty="0" err="1">
                <a:solidFill>
                  <a:srgbClr val="FF0000"/>
                </a:solidFill>
              </a:rPr>
              <a:t>Pischalnikov</a:t>
            </a:r>
            <a:r>
              <a:rPr lang="en-US" sz="1050" dirty="0">
                <a:solidFill>
                  <a:srgbClr val="FF0000"/>
                </a:solidFill>
              </a:rPr>
              <a:t>, V.P. </a:t>
            </a:r>
            <a:r>
              <a:rPr lang="en-US" sz="1050" dirty="0" smtClean="0">
                <a:solidFill>
                  <a:srgbClr val="FF0000"/>
                </a:solidFill>
              </a:rPr>
              <a:t>Yakovlev, "</a:t>
            </a:r>
            <a:r>
              <a:rPr lang="en-US" sz="1050" dirty="0">
                <a:solidFill>
                  <a:srgbClr val="FF0000"/>
                </a:solidFill>
              </a:rPr>
              <a:t>Design of a Compact Lever Slow/Fast Tuner for 650 MHz Cavities for Project </a:t>
            </a:r>
            <a:r>
              <a:rPr lang="en-US" sz="1050" dirty="0" smtClean="0">
                <a:solidFill>
                  <a:srgbClr val="FF0000"/>
                </a:solidFill>
              </a:rPr>
              <a:t>X“, LINA2014</a:t>
            </a:r>
            <a:r>
              <a:rPr lang="en-US" sz="1050" dirty="0">
                <a:solidFill>
                  <a:srgbClr val="FF0000"/>
                </a:solidFill>
              </a:rPr>
              <a:t>, Geneva, Switzerland</a:t>
            </a:r>
            <a:endParaRPr lang="en-US" sz="1050" dirty="0" smtClean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11/15/2016</a:t>
            </a:r>
            <a:endParaRPr lang="en-US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896089" y="13352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96090" y="406982"/>
            <a:ext cx="203797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W. </a:t>
            </a:r>
            <a:r>
              <a:rPr lang="en-US" sz="2000" dirty="0" err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Schappert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50013" y="4035393"/>
            <a:ext cx="2572487" cy="212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4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6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8"/>
          <a:stretch/>
        </p:blipFill>
        <p:spPr bwMode="auto">
          <a:xfrm>
            <a:off x="4930140" y="2941068"/>
            <a:ext cx="3177540" cy="31133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34712" y="3732293"/>
            <a:ext cx="39049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kern="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RF coupler for LB650 and HB650 cavities is </a:t>
            </a:r>
            <a:r>
              <a:rPr lang="en-GB" sz="2000" kern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same.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dirty="0"/>
              <a:t>Coupler has a single room temperature coaxial ceramic window. </a:t>
            </a:r>
            <a:endParaRPr lang="en-GB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000" dirty="0" smtClean="0"/>
              <a:t>The </a:t>
            </a:r>
            <a:r>
              <a:rPr lang="en-GB" sz="2000" dirty="0"/>
              <a:t>window diameter is 4’’. Central conductor of the coupler is cooled by air.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48146" y="6466267"/>
            <a:ext cx="624983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050" dirty="0">
                <a:solidFill>
                  <a:srgbClr val="FF0000"/>
                </a:solidFill>
              </a:rPr>
              <a:t>S. </a:t>
            </a:r>
            <a:r>
              <a:rPr lang="en-US" sz="1050" dirty="0" err="1">
                <a:solidFill>
                  <a:srgbClr val="FF0000"/>
                </a:solidFill>
              </a:rPr>
              <a:t>Kazakov</a:t>
            </a:r>
            <a:r>
              <a:rPr lang="en-US" sz="1050" dirty="0">
                <a:solidFill>
                  <a:srgbClr val="FF0000"/>
                </a:solidFill>
              </a:rPr>
              <a:t> et al., “Design of Main Coupler for 650 MHz SC Cavities of PIP-II Project”, </a:t>
            </a:r>
            <a:r>
              <a:rPr lang="en-US" sz="1050" b="1" dirty="0">
                <a:solidFill>
                  <a:srgbClr val="FF0000"/>
                </a:solidFill>
              </a:rPr>
              <a:t>MOPOB24, </a:t>
            </a:r>
            <a:r>
              <a:rPr lang="en-US" sz="1050" dirty="0" smtClean="0">
                <a:solidFill>
                  <a:srgbClr val="FF0000"/>
                </a:solidFill>
              </a:rPr>
              <a:t>NAPAC 2016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3253" y="135195"/>
            <a:ext cx="4556760" cy="383303"/>
          </a:xfrm>
        </p:spPr>
        <p:txBody>
          <a:bodyPr/>
          <a:lstStyle/>
          <a:p>
            <a:r>
              <a:rPr lang="en-US" sz="2400" dirty="0"/>
              <a:t>C</a:t>
            </a:r>
            <a:r>
              <a:rPr lang="en-US" sz="2400" dirty="0" smtClean="0"/>
              <a:t>oupler for HB 650 MHz design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" y="916061"/>
            <a:ext cx="4734649" cy="2774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30140" y="889843"/>
            <a:ext cx="43510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Current status</a:t>
            </a:r>
            <a:r>
              <a:rPr lang="en-US" sz="1800" dirty="0" smtClean="0"/>
              <a:t>:</a:t>
            </a:r>
            <a:endParaRPr lang="en-US" sz="1800" dirty="0"/>
          </a:p>
          <a:p>
            <a:pPr lvl="1"/>
            <a:r>
              <a:rPr lang="en-US" sz="1800" dirty="0"/>
              <a:t>Electrical, thermal designs are done.</a:t>
            </a:r>
          </a:p>
          <a:p>
            <a:pPr lvl="1"/>
            <a:r>
              <a:rPr lang="en-US" sz="1800" dirty="0"/>
              <a:t>Mechanical design is done.</a:t>
            </a:r>
          </a:p>
          <a:p>
            <a:pPr lvl="1"/>
            <a:r>
              <a:rPr lang="en-US" sz="1800" dirty="0"/>
              <a:t>Review is scheduled at the end of November.</a:t>
            </a:r>
          </a:p>
          <a:p>
            <a:pPr lvl="1"/>
            <a:r>
              <a:rPr lang="en-US" sz="1800" dirty="0"/>
              <a:t>Test stand will be </a:t>
            </a:r>
            <a:r>
              <a:rPr lang="en-US" sz="1800" dirty="0" smtClean="0"/>
              <a:t>design by Q2 CY17</a:t>
            </a: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5697013" y="5983467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kern="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Main Coupler Port</a:t>
            </a:r>
            <a:endParaRPr lang="en-US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999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805474" y="103664"/>
            <a:ext cx="8686800" cy="641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650 MHz </a:t>
            </a:r>
            <a:r>
              <a:rPr lang="en-US" sz="2800" dirty="0" smtClean="0">
                <a:latin typeface="Symbol" panose="05050102010706020507" pitchFamily="18" charset="2"/>
              </a:rPr>
              <a:t>b</a:t>
            </a:r>
            <a:r>
              <a:rPr lang="en-US" sz="2800" dirty="0" smtClean="0"/>
              <a:t> = 0.9 Bare cavity work at FNAL</a:t>
            </a:r>
            <a:endParaRPr lang="en-US" sz="2800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7283"/>
            <a:ext cx="9144000" cy="536635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3" name="Rectangle 2"/>
          <p:cNvSpPr/>
          <p:nvPr/>
        </p:nvSpPr>
        <p:spPr>
          <a:xfrm>
            <a:off x="2439601" y="5660074"/>
            <a:ext cx="670439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Total 5 bare cavities at FNAL (4 from AES+1 PAVAC)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8733"/>
            <a:ext cx="9055711" cy="541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HB650 Cavity performance testing at FNAL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532174"/>
            <a:ext cx="8672513" cy="400955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10" name="Rectangle 9"/>
          <p:cNvSpPr/>
          <p:nvPr/>
        </p:nvSpPr>
        <p:spPr>
          <a:xfrm>
            <a:off x="228600" y="5797580"/>
            <a:ext cx="7310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*A</a:t>
            </a:r>
            <a:r>
              <a:rPr lang="en-US" sz="1100" dirty="0"/>
              <a:t>. M. Rowe, et al </a:t>
            </a:r>
            <a:r>
              <a:rPr lang="en-US" sz="1100" dirty="0" smtClean="0"/>
              <a:t>, CAVITY </a:t>
            </a:r>
            <a:r>
              <a:rPr lang="en-US" sz="1100" dirty="0"/>
              <a:t>PROCESSING AND PREPARATION OF 650 MHz ELLIPTICAL CELL CAVITIES FOR </a:t>
            </a:r>
            <a:r>
              <a:rPr lang="en-US" sz="1100" dirty="0" smtClean="0"/>
              <a:t>PIP-II</a:t>
            </a:r>
            <a:r>
              <a:rPr lang="en-US" sz="1400" dirty="0" smtClean="0"/>
              <a:t>, </a:t>
            </a:r>
            <a:r>
              <a:rPr lang="en-US" sz="1200" dirty="0" smtClean="0"/>
              <a:t>LINAC 2016</a:t>
            </a:r>
            <a:endParaRPr lang="en-US" sz="1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63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IIFC Progress: 1-cell HB650 (RRCAT)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980524"/>
            <a:ext cx="8672513" cy="13797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RRCAT/IUAC Fabricated one </a:t>
            </a:r>
            <a:r>
              <a:rPr lang="en-US" dirty="0" err="1"/>
              <a:t>Nb</a:t>
            </a:r>
            <a:r>
              <a:rPr lang="en-US" dirty="0"/>
              <a:t> HB650 650 MHz single-cell cavity (July 2013). 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Processed &amp; tested at FNAL/ANL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The cavity achieved </a:t>
            </a:r>
            <a:r>
              <a:rPr lang="en-US" dirty="0" err="1">
                <a:solidFill>
                  <a:srgbClr val="404040"/>
                </a:solidFill>
              </a:rPr>
              <a:t>E</a:t>
            </a:r>
            <a:r>
              <a:rPr lang="en-US" baseline="-25000" dirty="0" err="1">
                <a:solidFill>
                  <a:srgbClr val="404040"/>
                </a:solidFill>
              </a:rPr>
              <a:t>acc</a:t>
            </a:r>
            <a:r>
              <a:rPr lang="en-US" dirty="0">
                <a:solidFill>
                  <a:srgbClr val="404040"/>
                </a:solidFill>
              </a:rPr>
              <a:t> 19.3 MV/m with Q &gt; 4E10 at 2K</a:t>
            </a:r>
            <a:r>
              <a:rPr lang="en-US" dirty="0" smtClean="0">
                <a:solidFill>
                  <a:srgbClr val="404040"/>
                </a:solidFill>
              </a:rPr>
              <a:t>.</a:t>
            </a:r>
            <a:endParaRPr lang="en-US" dirty="0">
              <a:solidFill>
                <a:srgbClr val="40404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354" y="2360247"/>
            <a:ext cx="2889754" cy="3749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8215" y="2595368"/>
            <a:ext cx="4155726" cy="30917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7543" y="5690604"/>
            <a:ext cx="2416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FNAL—Grassellino, </a:t>
            </a:r>
            <a:r>
              <a:rPr lang="en-US" sz="1100" dirty="0" err="1" smtClean="0"/>
              <a:t>Menlnychuk</a:t>
            </a:r>
            <a:r>
              <a:rPr lang="en-US" sz="1100" dirty="0" smtClean="0"/>
              <a:t>, </a:t>
            </a:r>
            <a:r>
              <a:rPr lang="en-US" sz="1100" dirty="0"/>
              <a:t>Sergatskov, </a:t>
            </a:r>
            <a:r>
              <a:rPr lang="en-US" sz="1100" dirty="0" smtClean="0"/>
              <a:t>et al.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6827032" y="5721206"/>
            <a:ext cx="1900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RRCAT -- </a:t>
            </a:r>
            <a:r>
              <a:rPr lang="en-US" sz="1100" dirty="0" err="1" smtClean="0"/>
              <a:t>Puntambekar</a:t>
            </a:r>
            <a:r>
              <a:rPr lang="en-US" sz="1100" dirty="0" smtClean="0"/>
              <a:t>, et al. </a:t>
            </a:r>
            <a:endParaRPr lang="en-US" sz="1100" dirty="0"/>
          </a:p>
        </p:txBody>
      </p:sp>
      <p:sp>
        <p:nvSpPr>
          <p:cNvPr id="10" name="Oval 9"/>
          <p:cNvSpPr/>
          <p:nvPr/>
        </p:nvSpPr>
        <p:spPr>
          <a:xfrm>
            <a:off x="7573108" y="3548184"/>
            <a:ext cx="93784" cy="13286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5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68740" cy="641739"/>
          </a:xfrm>
        </p:spPr>
        <p:txBody>
          <a:bodyPr/>
          <a:lstStyle/>
          <a:p>
            <a:r>
              <a:rPr lang="en-US" sz="2800" dirty="0" smtClean="0"/>
              <a:t>IIFC Progress: </a:t>
            </a:r>
            <a:r>
              <a:rPr lang="en-US" dirty="0" smtClean="0"/>
              <a:t>5-cell </a:t>
            </a:r>
            <a:r>
              <a:rPr lang="en-US" dirty="0"/>
              <a:t>HB650 </a:t>
            </a:r>
            <a:r>
              <a:rPr lang="en-US" dirty="0" smtClean="0"/>
              <a:t>Cavity work at RRCAT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0167"/>
            <a:ext cx="8672513" cy="310037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drawings for 5-cell </a:t>
            </a:r>
            <a:r>
              <a:rPr lang="en-US" sz="2000" dirty="0" smtClean="0"/>
              <a:t>bare HB650 </a:t>
            </a:r>
            <a:r>
              <a:rPr lang="en-US" sz="2000" dirty="0"/>
              <a:t>cavity </a:t>
            </a:r>
            <a:r>
              <a:rPr lang="en-US" sz="2000" dirty="0" smtClean="0"/>
              <a:t>fabrication were released </a:t>
            </a:r>
            <a:r>
              <a:rPr lang="en-US" sz="2000" dirty="0"/>
              <a:t>by Fermilab on 10 February </a:t>
            </a:r>
            <a:r>
              <a:rPr lang="en-US" sz="2000" dirty="0" smtClean="0"/>
              <a:t>2016 </a:t>
            </a:r>
          </a:p>
          <a:p>
            <a:r>
              <a:rPr lang="en-US" sz="2000" dirty="0" smtClean="0"/>
              <a:t>The drawings for dressed HB650 cavity fabrication and prototype tuners were released </a:t>
            </a:r>
            <a:r>
              <a:rPr lang="en-US" sz="2000" dirty="0"/>
              <a:t>by </a:t>
            </a:r>
            <a:r>
              <a:rPr lang="en-US" sz="2000" dirty="0" err="1"/>
              <a:t>Fermilab</a:t>
            </a:r>
            <a:r>
              <a:rPr lang="en-US" sz="2000" dirty="0"/>
              <a:t> on </a:t>
            </a:r>
            <a:r>
              <a:rPr lang="en-US" sz="2000" dirty="0" smtClean="0"/>
              <a:t>30 June </a:t>
            </a:r>
            <a:r>
              <a:rPr lang="en-US" sz="2000" dirty="0"/>
              <a:t>2016</a:t>
            </a:r>
          </a:p>
          <a:p>
            <a:r>
              <a:rPr lang="en-US" sz="2000" dirty="0"/>
              <a:t>Based on these drawings, RRCAT has initiated work on 5-cell HB650 cavity fabrication.</a:t>
            </a:r>
          </a:p>
          <a:p>
            <a:pPr lvl="1"/>
            <a:r>
              <a:rPr lang="en-US" sz="2000" dirty="0"/>
              <a:t>Prototype mid and end half cells have been formed.</a:t>
            </a:r>
          </a:p>
          <a:p>
            <a:pPr lvl="1"/>
            <a:r>
              <a:rPr lang="en-US" sz="2000" dirty="0"/>
              <a:t>Components for end group are </a:t>
            </a:r>
            <a:r>
              <a:rPr lang="en-US" sz="2000" dirty="0" smtClean="0"/>
              <a:t>machined and ready for welding.</a:t>
            </a:r>
            <a:endParaRPr lang="en-US" sz="2000" dirty="0"/>
          </a:p>
          <a:p>
            <a:pPr lvl="1"/>
            <a:r>
              <a:rPr lang="en-US" sz="2000" dirty="0" smtClean="0"/>
              <a:t>Three </a:t>
            </a:r>
            <a:r>
              <a:rPr lang="en-US" sz="2000" dirty="0" smtClean="0"/>
              <a:t>Dumb-bells are </a:t>
            </a:r>
            <a:r>
              <a:rPr lang="en-US" sz="2000" dirty="0" smtClean="0"/>
              <a:t>fabricated</a:t>
            </a:r>
            <a:r>
              <a:rPr lang="en-US" sz="2000" dirty="0" smtClean="0"/>
              <a:t>.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4" y="4111811"/>
            <a:ext cx="1816765" cy="1365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353" y="4063038"/>
            <a:ext cx="1804572" cy="1414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3419" y="4011218"/>
            <a:ext cx="3920068" cy="1566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138982" y="5569845"/>
            <a:ext cx="3411049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HB650 B=0.92 End Group Components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82" y="5528112"/>
            <a:ext cx="2922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Formed  Half cells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773302" y="5564314"/>
            <a:ext cx="24876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100000"/>
              <a:buFont typeface="Times New Roman" panose="02020603050405020304" pitchFamily="18" charset="0"/>
              <a:buNone/>
            </a:pPr>
            <a:r>
              <a:rPr lang="en-US" altLang="en-US" sz="16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1</a:t>
            </a:r>
            <a:r>
              <a:rPr lang="en-US" altLang="en-US" sz="1600" baseline="300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st</a:t>
            </a:r>
            <a:r>
              <a:rPr lang="en-US" altLang="en-US" sz="1600" dirty="0" smtClean="0">
                <a:solidFill>
                  <a:srgbClr val="0000FF"/>
                </a:solidFill>
                <a:ea typeface="Microsoft YaHei" panose="020B0503020204020204" pitchFamily="34" charset="-122"/>
              </a:rPr>
              <a:t> Dumb-bell B=0.92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608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74" y="390998"/>
            <a:ext cx="8873411" cy="1276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74" y="1899236"/>
            <a:ext cx="7474979" cy="2720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74" y="4797928"/>
            <a:ext cx="8933451" cy="206007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1455" y="0"/>
            <a:ext cx="8686800" cy="356783"/>
          </a:xfrm>
          <a:prstGeom prst="rect">
            <a:avLst/>
          </a:prstGeom>
        </p:spPr>
        <p:txBody>
          <a:bodyPr anchor="b"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/>
              <a:t>Resource Loaded Schedule for HB650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9310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613261"/>
            <a:ext cx="8672512" cy="376064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</p:spPr>
        <p:txBody>
          <a:bodyPr/>
          <a:lstStyle/>
          <a:p>
            <a:r>
              <a:rPr lang="en-US" sz="2800" dirty="0" smtClean="0">
                <a:latin typeface="Calibri" panose="020F0502020204030204" pitchFamily="34" charset="0"/>
              </a:rPr>
              <a:t>High beta 650 MHz cryomodule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3151"/>
            <a:ext cx="8672513" cy="4794926"/>
          </a:xfrm>
        </p:spPr>
      </p:pic>
      <p:sp>
        <p:nvSpPr>
          <p:cNvPr id="9" name="TextBox 8"/>
          <p:cNvSpPr txBox="1"/>
          <p:nvPr/>
        </p:nvSpPr>
        <p:spPr>
          <a:xfrm>
            <a:off x="302148" y="1213151"/>
            <a:ext cx="8045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High beta cryomodule being developed jointly between Fermilab and RRCAT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500604" y="5268509"/>
            <a:ext cx="6400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design being developed will house both beta 0.90 and 0.92 dressed cavities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596480" y="4918750"/>
            <a:ext cx="2249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Tuner access ports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596480" y="4546600"/>
            <a:ext cx="881928" cy="4951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478407" y="4276224"/>
            <a:ext cx="253301" cy="765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78678" y="3810706"/>
            <a:ext cx="1469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Valves and transfer line connections</a:t>
            </a:r>
            <a:endParaRPr lang="en-US" sz="2000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808133" y="3454400"/>
            <a:ext cx="1070545" cy="8641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303019" y="2417532"/>
            <a:ext cx="1920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Heat exchanger and relief line</a:t>
            </a:r>
            <a:endParaRPr lang="en-US" sz="2000" dirty="0"/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>
          <a:xfrm flipV="1">
            <a:off x="3223994" y="2480760"/>
            <a:ext cx="1340862" cy="290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00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Working on SRF cavity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and associated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technology development for PIP-II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Relevant Experience:- </a:t>
            </a:r>
          </a:p>
          <a:p>
            <a:pPr marL="742950" lvl="2" indent="-342900">
              <a:spcBef>
                <a:spcPts val="1200"/>
              </a:spcBef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Bachelor in Mechanical engineer- 1992</a:t>
            </a:r>
          </a:p>
          <a:p>
            <a:pPr marL="742950" lvl="2" indent="-342900">
              <a:spcBef>
                <a:spcPts val="1200"/>
              </a:spcBef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Ph.D. in 2011 from Indian Institute of Technology, Bombay, Mumbai.</a:t>
            </a:r>
          </a:p>
          <a:p>
            <a:pPr marL="742950" lvl="2" indent="-342900">
              <a:spcBef>
                <a:spcPts val="1200"/>
              </a:spcBef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Joined Institute for Plasma Research, Gandhinagar, 1994 (Tokamak research)</a:t>
            </a:r>
          </a:p>
          <a:p>
            <a:pPr marL="742950" lvl="2" indent="-342900">
              <a:spcBef>
                <a:spcPts val="1200"/>
              </a:spcBef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Working at RRCAT, Indore  from 2001 (Accelerator research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),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presently on leave from RRCAT. </a:t>
            </a:r>
          </a:p>
          <a:p>
            <a:pPr marL="742950" lvl="2" indent="-342900">
              <a:spcBef>
                <a:spcPts val="1200"/>
              </a:spcBef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Worked 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corrector 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magnets for LHC 2002-2005</a:t>
            </a:r>
          </a:p>
          <a:p>
            <a:pPr marL="742950" lvl="2" indent="-342900">
              <a:spcBef>
                <a:spcPts val="1200"/>
              </a:spcBef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ea typeface="Geneva" charset="0"/>
              </a:rPr>
              <a:t>Associated with IIFC since 2009; Presently working as Guest Engineer in TD, FNAL since Sept. 2015.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Vikas Jain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smtClean="0"/>
              <a:t>Vikas JAIN | 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6476"/>
            <a:ext cx="8686800" cy="3259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dirty="0" smtClean="0"/>
              <a:t>HB </a:t>
            </a:r>
            <a:r>
              <a:rPr lang="en-US" dirty="0"/>
              <a:t>650 </a:t>
            </a:r>
            <a:r>
              <a:rPr lang="en-US" dirty="0" smtClean="0"/>
              <a:t>Prototype </a:t>
            </a:r>
            <a:r>
              <a:rPr lang="en-US" dirty="0" err="1" smtClean="0"/>
              <a:t>Cryomodule</a:t>
            </a:r>
            <a:r>
              <a:rPr lang="en-US" dirty="0" smtClean="0"/>
              <a:t> Status</a:t>
            </a:r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7" name="Picture 2" descr="image00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471"/>
            <a:ext cx="7787640" cy="424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  <p:pic>
        <p:nvPicPr>
          <p:cNvPr id="8" name="Content Placeholder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7" y="4670714"/>
            <a:ext cx="8821775" cy="149097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71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5403"/>
            <a:ext cx="8730255" cy="5251537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Development of 650 MHz elliptical cavities has been initiated for PIP-II project.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Multi-cell cavity results to date meet current performance specifications, but gap exists with 1-cell performance.  Improvements likely with additional processing and testing R&amp;D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FNAL is working on dressing of b=0.9 650 MHz cavity. HB650 B=0.9 Dressed cavity #1 processing and VTS Complete by Sept </a:t>
            </a:r>
            <a:r>
              <a:rPr lang="en-US" sz="1800" dirty="0" smtClean="0"/>
              <a:t>2017</a:t>
            </a:r>
            <a:r>
              <a:rPr lang="en-US" sz="1800" dirty="0"/>
              <a:t>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 RRCAT is working for the development of b=0.92 650 MHz cavity. </a:t>
            </a:r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HB650 </a:t>
            </a:r>
            <a:r>
              <a:rPr lang="en-US" sz="1800" dirty="0"/>
              <a:t>B=0.92 Dressed </a:t>
            </a:r>
            <a:r>
              <a:rPr lang="en-US" sz="1800" dirty="0" smtClean="0"/>
              <a:t>cavity </a:t>
            </a:r>
            <a:r>
              <a:rPr lang="en-US" sz="1800" dirty="0"/>
              <a:t>processing and VTS Complete </a:t>
            </a:r>
            <a:r>
              <a:rPr lang="en-US" sz="1800" dirty="0" smtClean="0"/>
              <a:t>in early</a:t>
            </a:r>
            <a:r>
              <a:rPr lang="en-US" sz="1800" dirty="0" smtClean="0"/>
              <a:t> 2018</a:t>
            </a:r>
            <a:r>
              <a:rPr lang="en-US" sz="1800" dirty="0"/>
              <a:t>. 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err="1"/>
              <a:t>Cryomodule</a:t>
            </a:r>
            <a:r>
              <a:rPr lang="en-US" sz="1800" dirty="0"/>
              <a:t> for  HB650 is being developed jointly.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 smtClean="0"/>
              <a:t>1</a:t>
            </a:r>
            <a:r>
              <a:rPr lang="en-US" sz="1800" baseline="30000" dirty="0" smtClean="0"/>
              <a:t>st</a:t>
            </a:r>
            <a:r>
              <a:rPr lang="en-US" sz="1800" dirty="0" smtClean="0"/>
              <a:t> or </a:t>
            </a:r>
            <a:r>
              <a:rPr lang="en-US" sz="1800" dirty="0"/>
              <a:t>Prototype HB650 </a:t>
            </a:r>
            <a:r>
              <a:rPr lang="en-US" sz="1800" dirty="0" smtClean="0"/>
              <a:t>CM (</a:t>
            </a:r>
            <a:r>
              <a:rPr lang="en-US" sz="1800" dirty="0" err="1" smtClean="0"/>
              <a:t>pCM</a:t>
            </a:r>
            <a:r>
              <a:rPr lang="en-US" sz="1800" dirty="0" smtClean="0"/>
              <a:t>) </a:t>
            </a:r>
            <a:r>
              <a:rPr lang="en-US" sz="1800" dirty="0"/>
              <a:t>will have three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=0.92 650 MHz cavities &amp; three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=0.9 650 MHz cavities.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800" dirty="0"/>
              <a:t>Fabrication of HB650 CM is to be complete by Q1 of CY2020.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9457" y="5914056"/>
            <a:ext cx="5652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THANKS FOR YOUR KIND ATTENTION</a:t>
            </a:r>
            <a:endParaRPr lang="en-US" sz="28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258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041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06770" y="809961"/>
            <a:ext cx="5183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713F9"/>
                </a:solidFill>
              </a:rPr>
              <a:t>HB650 </a:t>
            </a:r>
            <a:r>
              <a:rPr lang="en-US" b="1" dirty="0" smtClean="0">
                <a:solidFill>
                  <a:srgbClr val="0713F9"/>
                </a:solidFill>
                <a:latin typeface="Symbol" panose="05050102010706020507" pitchFamily="18" charset="2"/>
              </a:rPr>
              <a:t>b</a:t>
            </a:r>
            <a:r>
              <a:rPr lang="en-US" b="1" dirty="0" smtClean="0">
                <a:solidFill>
                  <a:srgbClr val="0713F9"/>
                </a:solidFill>
              </a:rPr>
              <a:t>=0.92 </a:t>
            </a:r>
            <a:r>
              <a:rPr lang="en-US" b="1" dirty="0" smtClean="0">
                <a:solidFill>
                  <a:srgbClr val="0713F9"/>
                </a:solidFill>
                <a:sym typeface="Wingdings" panose="05000000000000000000" pitchFamily="2" charset="2"/>
              </a:rPr>
              <a:t> 500 </a:t>
            </a:r>
            <a:r>
              <a:rPr lang="en-US" b="1" dirty="0">
                <a:solidFill>
                  <a:srgbClr val="0713F9"/>
                </a:solidFill>
                <a:sym typeface="Wingdings" panose="05000000000000000000" pitchFamily="2" charset="2"/>
              </a:rPr>
              <a:t>MeV to </a:t>
            </a:r>
            <a:r>
              <a:rPr lang="en-US" b="1" dirty="0" smtClean="0">
                <a:solidFill>
                  <a:srgbClr val="0713F9"/>
                </a:solidFill>
                <a:sym typeface="Wingdings" panose="05000000000000000000" pitchFamily="2" charset="2"/>
              </a:rPr>
              <a:t>800 </a:t>
            </a:r>
            <a:r>
              <a:rPr lang="en-US" b="1" dirty="0">
                <a:solidFill>
                  <a:srgbClr val="0713F9"/>
                </a:solidFill>
                <a:sym typeface="Wingdings" panose="05000000000000000000" pitchFamily="2" charset="2"/>
              </a:rPr>
              <a:t>MeV</a:t>
            </a:r>
            <a:r>
              <a:rPr lang="en-US" b="1" dirty="0">
                <a:solidFill>
                  <a:srgbClr val="0713F9"/>
                </a:solidFill>
              </a:rPr>
              <a:t> </a:t>
            </a:r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9796"/>
          <a:stretch/>
        </p:blipFill>
        <p:spPr>
          <a:xfrm>
            <a:off x="336921" y="1436913"/>
            <a:ext cx="8140853" cy="4545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40137" y="1436913"/>
            <a:ext cx="1637212" cy="4049487"/>
          </a:xfrm>
          <a:prstGeom prst="rect">
            <a:avLst/>
          </a:prstGeom>
          <a:solidFill>
            <a:schemeClr val="accent3">
              <a:lumMod val="60000"/>
              <a:lumOff val="40000"/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Elliptical cavities for PIP-II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47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164931" y="188178"/>
            <a:ext cx="31954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Mechanical Analysis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5314875" y="5879724"/>
            <a:ext cx="38291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Bottom supported cavity in CM</a:t>
            </a:r>
            <a:endParaRPr lang="en-US" sz="2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928" y="4234721"/>
            <a:ext cx="3545072" cy="1765858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" y="805988"/>
            <a:ext cx="5544857" cy="3334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13587"/>
          <a:stretch/>
        </p:blipFill>
        <p:spPr>
          <a:xfrm>
            <a:off x="6033689" y="1257750"/>
            <a:ext cx="3037930" cy="249891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Up Arrow 13"/>
          <p:cNvSpPr/>
          <p:nvPr/>
        </p:nvSpPr>
        <p:spPr>
          <a:xfrm>
            <a:off x="7809876" y="3573628"/>
            <a:ext cx="449705" cy="129664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11825" r="30276" b="17525"/>
          <a:stretch/>
        </p:blipFill>
        <p:spPr bwMode="auto">
          <a:xfrm>
            <a:off x="54071" y="4207132"/>
            <a:ext cx="2790559" cy="1728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818325" y="4620694"/>
            <a:ext cx="2637596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indent="226695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latin typeface="TimesNewRomanPSMT"/>
                <a:ea typeface="Times New Roman" panose="02020603050405020304" pitchFamily="18" charset="0"/>
              </a:rPr>
              <a:t>Maximum shrinkage of cavity due to cool-down to 2K</a:t>
            </a:r>
          </a:p>
          <a:p>
            <a:pPr lvl="1" indent="226695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latin typeface="TimesNewRomanPSMT"/>
                <a:ea typeface="Times New Roman" panose="02020603050405020304" pitchFamily="18" charset="0"/>
              </a:rPr>
              <a:t>1.9 mm  at tuner end  and </a:t>
            </a:r>
          </a:p>
          <a:p>
            <a:pPr lvl="1" indent="226695" algn="just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latin typeface="TimesNewRomanPSMT"/>
                <a:ea typeface="Times New Roman" panose="02020603050405020304" pitchFamily="18" charset="0"/>
              </a:rPr>
              <a:t>0.455mm at coupler end.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Vikas JAIN | DOE IPR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11/15/2016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561F-CC51-448B-98BB-087159251E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250" y="372246"/>
            <a:ext cx="4028474" cy="2634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787" y="374583"/>
            <a:ext cx="4175608" cy="26322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1" y="3113850"/>
            <a:ext cx="4028474" cy="3023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787" y="3113850"/>
            <a:ext cx="4175608" cy="30233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99458" y="6278207"/>
            <a:ext cx="5502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 dirty="0" smtClean="0">
                <a:solidFill>
                  <a:srgbClr val="FF0000"/>
                </a:solidFill>
                <a:latin typeface="Helvetica" panose="020B0604020202020204" pitchFamily="34" charset="0"/>
                <a:ea typeface="Geneva" pitchFamily="121" charset="-128"/>
              </a:rPr>
              <a:t>BARE CAVITY FABRICATION STEPS</a:t>
            </a:r>
            <a:endParaRPr lang="en-US" altLang="en-US" b="1" dirty="0">
              <a:solidFill>
                <a:srgbClr val="FF0000"/>
              </a:solidFill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25450" y="663575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14350" y="200025"/>
            <a:ext cx="101727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3" y="351391"/>
            <a:ext cx="8686800" cy="427877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779268"/>
            <a:ext cx="7732476" cy="5374899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HB650 SRF program for PIP-II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HB650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Division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of R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esponsibility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HB650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avity Analysis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Fabrication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ethodology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of the SRF C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avity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HB650 Tuner Design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HB650 Coupler design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FNAL and RRCAT progress toward cavity fabrication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Schedule for HB650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HB650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</a:rPr>
              <a:t>Cryomodule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status &amp; Schedule</a:t>
            </a:r>
          </a:p>
          <a:p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Summary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11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" t="5103" r="-158" b="24316"/>
          <a:stretch/>
        </p:blipFill>
        <p:spPr>
          <a:xfrm>
            <a:off x="1560221" y="448915"/>
            <a:ext cx="6329935" cy="1875295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8658" t="12214" r="329" b="24648"/>
          <a:stretch/>
        </p:blipFill>
        <p:spPr>
          <a:xfrm>
            <a:off x="2032092" y="2380034"/>
            <a:ext cx="5152110" cy="389213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964096" y="5987631"/>
            <a:ext cx="7522187" cy="738666"/>
            <a:chOff x="1017436" y="5983320"/>
            <a:chExt cx="7522187" cy="738666"/>
          </a:xfrm>
        </p:grpSpPr>
        <p:sp>
          <p:nvSpPr>
            <p:cNvPr id="6" name="Rectangle 5"/>
            <p:cNvSpPr/>
            <p:nvPr/>
          </p:nvSpPr>
          <p:spPr>
            <a:xfrm>
              <a:off x="2085432" y="6009440"/>
              <a:ext cx="6126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Symbol" panose="05050102010706020507" pitchFamily="18" charset="2"/>
                </a:rPr>
                <a:t>b</a:t>
              </a:r>
              <a:r>
                <a:rPr lang="en-US" sz="1200" b="1" dirty="0" smtClean="0"/>
                <a:t> = 0.9</a:t>
              </a:r>
              <a:endParaRPr lang="en-US" sz="1200" b="1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86366" y="5993174"/>
              <a:ext cx="6126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Symbol" panose="05050102010706020507" pitchFamily="18" charset="2"/>
                </a:rPr>
                <a:t>b</a:t>
              </a:r>
              <a:r>
                <a:rPr lang="en-US" sz="1200" b="1" dirty="0" smtClean="0"/>
                <a:t> = 0.9</a:t>
              </a:r>
              <a:endParaRPr lang="en-US" sz="1200" b="1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91281" y="5993175"/>
              <a:ext cx="6126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Symbol" panose="05050102010706020507" pitchFamily="18" charset="2"/>
                </a:rPr>
                <a:t>b</a:t>
              </a:r>
              <a:r>
                <a:rPr lang="en-US" sz="1200" b="1" dirty="0" smtClean="0"/>
                <a:t> = 0.9</a:t>
              </a:r>
              <a:endParaRPr lang="en-US" sz="12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82400" y="5983322"/>
              <a:ext cx="6912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Symbol" panose="05050102010706020507" pitchFamily="18" charset="2"/>
                </a:rPr>
                <a:t>b</a:t>
              </a:r>
              <a:r>
                <a:rPr lang="en-US" sz="1200" b="1" dirty="0" smtClean="0"/>
                <a:t> = 0.92</a:t>
              </a:r>
              <a:endParaRPr lang="en-US" sz="1200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77485" y="5983321"/>
              <a:ext cx="7008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Symbol" panose="05050102010706020507" pitchFamily="18" charset="2"/>
                </a:rPr>
                <a:t>b = 0.92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418386" y="5983320"/>
              <a:ext cx="7008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Symbol" panose="05050102010706020507" pitchFamily="18" charset="2"/>
                </a:rPr>
                <a:t>b = 0.92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017436" y="6321876"/>
              <a:ext cx="75221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chemeClr val="accent3">
                      <a:lumMod val="50000"/>
                    </a:schemeClr>
                  </a:solidFill>
                </a:rPr>
                <a:t>Prototype </a:t>
              </a:r>
              <a:r>
                <a:rPr lang="en-US" sz="2000" dirty="0">
                  <a:solidFill>
                    <a:schemeClr val="accent3">
                      <a:lumMod val="50000"/>
                    </a:schemeClr>
                  </a:solidFill>
                </a:rPr>
                <a:t>HB 650 </a:t>
              </a:r>
              <a:r>
                <a:rPr lang="en-US" sz="2000" dirty="0" err="1" smtClean="0">
                  <a:solidFill>
                    <a:schemeClr val="accent3">
                      <a:lumMod val="50000"/>
                    </a:schemeClr>
                  </a:solidFill>
                </a:rPr>
                <a:t>Cryomodule</a:t>
              </a:r>
              <a:r>
                <a:rPr lang="en-US" sz="2000" dirty="0" smtClean="0">
                  <a:solidFill>
                    <a:schemeClr val="accent3">
                      <a:lumMod val="50000"/>
                    </a:schemeClr>
                  </a:solidFill>
                </a:rPr>
                <a:t> will have 3 </a:t>
              </a:r>
              <a:r>
                <a:rPr lang="en-US" sz="2000" dirty="0" err="1" smtClean="0">
                  <a:solidFill>
                    <a:schemeClr val="accent3">
                      <a:lumMod val="50000"/>
                    </a:schemeClr>
                  </a:solidFill>
                </a:rPr>
                <a:t>Fermilab</a:t>
              </a:r>
              <a:r>
                <a:rPr lang="en-US" sz="2000" dirty="0" smtClean="0">
                  <a:solidFill>
                    <a:schemeClr val="accent3">
                      <a:lumMod val="50000"/>
                    </a:schemeClr>
                  </a:solidFill>
                </a:rPr>
                <a:t> &amp; 3 RRCAT cavities </a:t>
              </a:r>
              <a:endParaRPr lang="en-US" sz="20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5886" y="-64677"/>
            <a:ext cx="3041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4C97"/>
                </a:solidFill>
                <a:latin typeface="Helvetica"/>
                <a:cs typeface="ＭＳ Ｐゴシック" charset="0"/>
              </a:rPr>
              <a:t>HB650 R&amp;D Plan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868555" y="19606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492844" y="467867"/>
            <a:ext cx="4370830" cy="1547800"/>
            <a:chOff x="3533189" y="467867"/>
            <a:chExt cx="4370830" cy="15478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935" r="16890" b="25106"/>
            <a:stretch/>
          </p:blipFill>
          <p:spPr>
            <a:xfrm>
              <a:off x="3533189" y="467867"/>
              <a:ext cx="4370830" cy="1169963"/>
            </a:xfrm>
            <a:prstGeom prst="rect">
              <a:avLst/>
            </a:prstGeom>
          </p:spPr>
        </p:pic>
        <p:sp>
          <p:nvSpPr>
            <p:cNvPr id="4" name="Down Arrow 3"/>
            <p:cNvSpPr/>
            <p:nvPr/>
          </p:nvSpPr>
          <p:spPr>
            <a:xfrm rot="3772645">
              <a:off x="5980829" y="497925"/>
              <a:ext cx="294785" cy="2740699"/>
            </a:xfrm>
            <a:prstGeom prst="downArrow">
              <a:avLst>
                <a:gd name="adj1" fmla="val 50000"/>
                <a:gd name="adj2" fmla="val 163428"/>
              </a:avLst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  <a:lumMod val="79000"/>
                    <a:lumOff val="21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30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HB650 division of responsibility for R&amp;D phase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654613"/>
            <a:ext cx="8672513" cy="5412317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1800" b="1" dirty="0" smtClean="0">
                <a:latin typeface="+mn-lt"/>
              </a:rPr>
              <a:t>High </a:t>
            </a:r>
            <a:r>
              <a:rPr lang="en-US" altLang="en-US" sz="1800" b="1" dirty="0">
                <a:latin typeface="+mn-lt"/>
              </a:rPr>
              <a:t>beta (0.92) cavities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1800" dirty="0">
                <a:latin typeface="+mn-lt"/>
              </a:rPr>
              <a:t>Fermilab – </a:t>
            </a:r>
            <a:r>
              <a:rPr lang="en-US" altLang="en-US" sz="1800" dirty="0" smtClean="0">
                <a:latin typeface="+mn-lt"/>
              </a:rPr>
              <a:t>RF design and bare &amp; </a:t>
            </a:r>
            <a:r>
              <a:rPr lang="en-US" altLang="en-US" sz="1800" dirty="0">
                <a:latin typeface="+mn-lt"/>
              </a:rPr>
              <a:t>dressed mechanical design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1800" dirty="0">
                <a:latin typeface="+mn-lt"/>
              </a:rPr>
              <a:t>RRCAT – Bare and dressed cavity fabrication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1800" b="1" dirty="0">
                <a:latin typeface="+mn-lt"/>
              </a:rPr>
              <a:t>High beta (0.90) cavities </a:t>
            </a:r>
            <a:r>
              <a:rPr lang="en-US" altLang="en-US" sz="1800" i="1" dirty="0">
                <a:latin typeface="+mn-lt"/>
              </a:rPr>
              <a:t>(beta 0.90 is an earlier </a:t>
            </a:r>
            <a:r>
              <a:rPr lang="en-US" altLang="en-US" sz="1800" i="1" dirty="0" smtClean="0">
                <a:latin typeface="+mn-lt"/>
              </a:rPr>
              <a:t>design which was superseded </a:t>
            </a:r>
            <a:r>
              <a:rPr lang="en-US" altLang="en-US" sz="1800" i="1" dirty="0">
                <a:latin typeface="+mn-lt"/>
              </a:rPr>
              <a:t>by </a:t>
            </a:r>
            <a:r>
              <a:rPr lang="en-US" altLang="en-US" sz="1800" i="1" dirty="0" smtClean="0">
                <a:latin typeface="+mn-lt"/>
              </a:rPr>
              <a:t>0.92)</a:t>
            </a:r>
            <a:endParaRPr lang="en-US" altLang="en-US" sz="1800" i="1" dirty="0">
              <a:latin typeface="+mn-lt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1800" dirty="0">
                <a:latin typeface="+mn-lt"/>
              </a:rPr>
              <a:t>Fermilab – Bare and dressed cavity design and fabrication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1800" b="1" dirty="0" smtClean="0">
                <a:latin typeface="+mn-lt"/>
              </a:rPr>
              <a:t>High </a:t>
            </a:r>
            <a:r>
              <a:rPr lang="en-US" altLang="en-US" sz="1800" b="1" dirty="0">
                <a:latin typeface="+mn-lt"/>
              </a:rPr>
              <a:t>beta cryomodule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1800" dirty="0">
                <a:latin typeface="+mn-lt"/>
              </a:rPr>
              <a:t>Fermilab and RRCAT – Complete </a:t>
            </a:r>
            <a:r>
              <a:rPr lang="en-US" altLang="en-US" sz="1800" dirty="0" err="1">
                <a:latin typeface="+mn-lt"/>
              </a:rPr>
              <a:t>cryomodule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smtClean="0">
                <a:latin typeface="+mn-lt"/>
              </a:rPr>
              <a:t>design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1800" dirty="0" err="1">
                <a:latin typeface="Calibri"/>
              </a:rPr>
              <a:t>Fermilab</a:t>
            </a:r>
            <a:r>
              <a:rPr lang="en-US" altLang="en-US" sz="1800" dirty="0" smtClean="0"/>
              <a:t> - </a:t>
            </a:r>
            <a:r>
              <a:rPr lang="en-US" altLang="en-US" sz="1800" dirty="0">
                <a:latin typeface="+mn-lt"/>
              </a:rPr>
              <a:t>F</a:t>
            </a:r>
            <a:r>
              <a:rPr lang="en-US" altLang="en-US" sz="1800" dirty="0" smtClean="0">
                <a:latin typeface="+mn-lt"/>
              </a:rPr>
              <a:t>abrication of 1</a:t>
            </a:r>
            <a:r>
              <a:rPr lang="en-US" altLang="en-US" sz="1800" baseline="30000" dirty="0" smtClean="0">
                <a:latin typeface="+mn-lt"/>
              </a:rPr>
              <a:t>st</a:t>
            </a:r>
            <a:r>
              <a:rPr lang="en-US" altLang="en-US" sz="1800" dirty="0" smtClean="0">
                <a:latin typeface="+mn-lt"/>
              </a:rPr>
              <a:t> </a:t>
            </a:r>
            <a:r>
              <a:rPr lang="en-US" altLang="en-US" sz="1800" dirty="0" err="1" smtClean="0">
                <a:latin typeface="+mn-lt"/>
              </a:rPr>
              <a:t>pCM</a:t>
            </a:r>
            <a:r>
              <a:rPr lang="en-US" altLang="en-US" sz="1800" dirty="0" smtClean="0">
                <a:latin typeface="+mn-lt"/>
              </a:rPr>
              <a:t> of HB650</a:t>
            </a:r>
            <a:endParaRPr lang="en-US" altLang="en-US" sz="1800" dirty="0">
              <a:latin typeface="+mn-lt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1800" b="1" dirty="0" smtClean="0">
                <a:latin typeface="+mn-lt"/>
              </a:rPr>
              <a:t>Tuner </a:t>
            </a:r>
            <a:r>
              <a:rPr lang="en-US" altLang="en-US" sz="1800" b="1" dirty="0">
                <a:latin typeface="+mn-lt"/>
              </a:rPr>
              <a:t>design and fabrication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1800" dirty="0">
                <a:latin typeface="+mn-lt"/>
              </a:rPr>
              <a:t>Fermilab – Prototype tuner design and fabrication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1800" b="1" dirty="0">
                <a:latin typeface="+mn-lt"/>
              </a:rPr>
              <a:t>Input coupler design and fabrication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altLang="en-US" sz="1800" dirty="0">
                <a:latin typeface="+mn-lt"/>
              </a:rPr>
              <a:t>Fermilab – Prototype coupler design and fabrication</a:t>
            </a:r>
          </a:p>
          <a:p>
            <a:pPr>
              <a:spcBef>
                <a:spcPts val="0"/>
              </a:spcBef>
            </a:pPr>
            <a:endParaRPr lang="en-US" sz="1800" dirty="0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Vikas JAIN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289"/>
            <a:ext cx="8686800" cy="419427"/>
          </a:xfrm>
        </p:spPr>
        <p:txBody>
          <a:bodyPr/>
          <a:lstStyle/>
          <a:p>
            <a:pPr algn="ctr"/>
            <a:r>
              <a:rPr lang="en-US" dirty="0" smtClean="0"/>
              <a:t>650 MHz Cavity Design</a:t>
            </a:r>
            <a:endParaRPr lang="en-US" dirty="0"/>
          </a:p>
        </p:txBody>
      </p:sp>
      <p:pic>
        <p:nvPicPr>
          <p:cNvPr id="16" name="Content Placeholder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9052" y="488180"/>
            <a:ext cx="5029200" cy="37715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3412731" y="3521057"/>
            <a:ext cx="5434089" cy="2723858"/>
            <a:chOff x="3412731" y="3496343"/>
            <a:chExt cx="5434089" cy="27238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2541" y="3496343"/>
              <a:ext cx="3764279" cy="272385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412731" y="5412749"/>
              <a:ext cx="20730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RF </a:t>
              </a:r>
              <a:r>
                <a:rPr lang="en-US" sz="2000" dirty="0" smtClean="0"/>
                <a:t>Dimension</a:t>
              </a:r>
              <a:r>
                <a:rPr lang="en-US" dirty="0" smtClean="0"/>
                <a:t> </a:t>
              </a:r>
              <a:r>
                <a:rPr lang="en-US" dirty="0" smtClean="0">
                  <a:sym typeface="Wingdings" panose="05000000000000000000" pitchFamily="2" charset="2"/>
                </a:rPr>
                <a:t></a:t>
              </a:r>
              <a:endParaRPr lang="en-US" dirty="0"/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8" name="Rectangle 7"/>
          <p:cNvSpPr/>
          <p:nvPr/>
        </p:nvSpPr>
        <p:spPr>
          <a:xfrm>
            <a:off x="5179790" y="510642"/>
            <a:ext cx="582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HB650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=0.92 </a:t>
            </a:r>
            <a:r>
              <a:rPr lang="en-US" sz="1800" dirty="0" smtClean="0">
                <a:sym typeface="Wingdings" panose="05000000000000000000" pitchFamily="2" charset="2"/>
              </a:rPr>
              <a:t></a:t>
            </a:r>
            <a:r>
              <a:rPr lang="en-US" sz="1800" dirty="0" smtClean="0"/>
              <a:t> </a:t>
            </a:r>
            <a:r>
              <a:rPr lang="en-US" sz="1800" dirty="0"/>
              <a:t>500 MeV to 800 MeV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6</a:t>
            </a:fld>
            <a:endParaRPr lang="en-US" alt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35619" y="372900"/>
            <a:ext cx="3012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Methodology Adopted</a:t>
            </a:r>
          </a:p>
        </p:txBody>
      </p:sp>
      <p:pic>
        <p:nvPicPr>
          <p:cNvPr id="19" name="Content Placeholder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543" y="787112"/>
            <a:ext cx="2442006" cy="2646862"/>
          </a:xfrm>
          <a:prstGeom prst="rect">
            <a:avLst/>
          </a:prstGeom>
        </p:spPr>
      </p:pic>
      <p:pic>
        <p:nvPicPr>
          <p:cNvPr id="18" name="Content Placeholder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1" t="39917" r="20323" b="56809"/>
          <a:stretch/>
        </p:blipFill>
        <p:spPr>
          <a:xfrm>
            <a:off x="5089490" y="1713493"/>
            <a:ext cx="3761509" cy="228600"/>
          </a:xfrm>
          <a:prstGeom prst="rect">
            <a:avLst/>
          </a:prstGeom>
        </p:spPr>
      </p:pic>
      <p:pic>
        <p:nvPicPr>
          <p:cNvPr id="22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790" y="858661"/>
            <a:ext cx="3802747" cy="265358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966" y="4259761"/>
            <a:ext cx="5203355" cy="2167416"/>
            <a:chOff x="24966" y="4259761"/>
            <a:chExt cx="5203355" cy="2167416"/>
          </a:xfrm>
        </p:grpSpPr>
        <p:grpSp>
          <p:nvGrpSpPr>
            <p:cNvPr id="4" name="Group 3"/>
            <p:cNvGrpSpPr/>
            <p:nvPr/>
          </p:nvGrpSpPr>
          <p:grpSpPr>
            <a:xfrm>
              <a:off x="24966" y="4259761"/>
              <a:ext cx="5203355" cy="2167416"/>
              <a:chOff x="24966" y="4259761"/>
              <a:chExt cx="5203355" cy="2167416"/>
            </a:xfrm>
          </p:grpSpPr>
          <p:pic>
            <p:nvPicPr>
              <p:cNvPr id="21" name="Content Placeholder 8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5808"/>
              <a:stretch/>
            </p:blipFill>
            <p:spPr>
              <a:xfrm>
                <a:off x="24966" y="4259761"/>
                <a:ext cx="3487011" cy="2167416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3594797" y="4616357"/>
                <a:ext cx="16335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E-Mag Data</a:t>
                </a:r>
                <a:endParaRPr lang="en-US" dirty="0"/>
              </a:p>
            </p:txBody>
          </p:sp>
        </p:grpSp>
        <p:sp>
          <p:nvSpPr>
            <p:cNvPr id="9" name="Rectangle 8"/>
            <p:cNvSpPr/>
            <p:nvPr/>
          </p:nvSpPr>
          <p:spPr>
            <a:xfrm flipV="1">
              <a:off x="3493294" y="4627439"/>
              <a:ext cx="24728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ym typeface="Wingdings" panose="05000000000000000000" pitchFamily="2" charset="2"/>
                </a:rPr>
                <a:t>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4462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4" y="-89331"/>
            <a:ext cx="8672512" cy="641739"/>
          </a:xfrm>
        </p:spPr>
        <p:txBody>
          <a:bodyPr/>
          <a:lstStyle/>
          <a:p>
            <a:r>
              <a:rPr lang="en-US" dirty="0" smtClean="0"/>
              <a:t>Coupled Analysis (HB650) for Mechanical Design</a:t>
            </a:r>
            <a:endParaRPr 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78" y="772612"/>
            <a:ext cx="8686799" cy="26259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843" y="3594706"/>
            <a:ext cx="6224607" cy="26079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6088" y="893568"/>
            <a:ext cx="529312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2D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201737" y="5660689"/>
            <a:ext cx="57900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3D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680146" y="5660688"/>
            <a:ext cx="17427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RF Domain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32878" y="3657601"/>
            <a:ext cx="2137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Cavity domain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703320" y="4061460"/>
            <a:ext cx="434340" cy="2743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480560" y="5410200"/>
            <a:ext cx="845820" cy="3505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50" y="552408"/>
            <a:ext cx="8874366" cy="565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360704" y="-85032"/>
            <a:ext cx="4422621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HB650 Loads Cases for </a:t>
            </a:r>
          </a:p>
          <a:p>
            <a:r>
              <a:rPr lang="en-US" b="1" dirty="0" smtClean="0"/>
              <a:t>Stress Analysis as per ASME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22" y="921895"/>
            <a:ext cx="4037614" cy="1687422"/>
          </a:xfrm>
          <a:prstGeom prst="rect">
            <a:avLst/>
          </a:prstGeom>
        </p:spPr>
      </p:pic>
      <p:pic>
        <p:nvPicPr>
          <p:cNvPr id="13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1" y="2621910"/>
            <a:ext cx="4053686" cy="36890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56592" y="4149376"/>
            <a:ext cx="747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SCLs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4227226" y="906655"/>
            <a:ext cx="4848193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Different loads applicable to cavity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Gravity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L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iquid 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helium pressure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head</a:t>
            </a:r>
            <a:endParaRPr lang="en-US" sz="2000" dirty="0">
              <a:latin typeface="TimesNewRomanPSMT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P2 = 2 bar at room temp. p1=p3=0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Cool-down shrinkage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to 2K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P2 =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4 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bar at room temp.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p1=p3=0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uner 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extension and </a:t>
            </a:r>
            <a:endParaRPr lang="en-US" sz="2000" dirty="0" smtClean="0">
              <a:latin typeface="TimesNewRomanPSMT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C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avity </a:t>
            </a:r>
            <a:r>
              <a:rPr lang="en-US" sz="2000" dirty="0">
                <a:latin typeface="TimesNewRomanPSMT"/>
                <a:ea typeface="Times New Roman" panose="02020603050405020304" pitchFamily="18" charset="0"/>
              </a:rPr>
              <a:t>vacuum failure </a:t>
            </a:r>
            <a:r>
              <a:rPr lang="en-US" sz="2000" dirty="0" smtClean="0">
                <a:latin typeface="TimesNewRomanPSMT"/>
                <a:ea typeface="Times New Roman" panose="02020603050405020304" pitchFamily="18" charset="0"/>
              </a:rPr>
              <a:t>loads p3=1bar</a:t>
            </a:r>
          </a:p>
        </p:txBody>
      </p:sp>
      <p:sp>
        <p:nvSpPr>
          <p:cNvPr id="3" name="Rectangle 2"/>
          <p:cNvSpPr/>
          <p:nvPr/>
        </p:nvSpPr>
        <p:spPr>
          <a:xfrm>
            <a:off x="4242631" y="3573548"/>
            <a:ext cx="48327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Results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5 </a:t>
            </a: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load cases with different combination were qualified.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All applicable stress categories have been evaluated at the stress classification lines.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TimesNewRomanPSMT"/>
                <a:ea typeface="Times New Roman" panose="02020603050405020304" pitchFamily="18" charset="0"/>
              </a:rPr>
              <a:t>It was found that in all cases the stresses are below the allowable values.</a:t>
            </a:r>
            <a:endParaRPr 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3021" y="6432715"/>
            <a:ext cx="66945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V. Jain, et al “650 MHz Elliptical Cavities for PIP-II </a:t>
            </a:r>
            <a:r>
              <a:rPr lang="en-US" sz="1200" dirty="0">
                <a:solidFill>
                  <a:srgbClr val="FF0000"/>
                </a:solidFill>
              </a:rPr>
              <a:t>Project”, </a:t>
            </a:r>
            <a:r>
              <a:rPr lang="en-US" sz="1200" b="1" dirty="0" smtClean="0">
                <a:solidFill>
                  <a:srgbClr val="FF0000"/>
                </a:solidFill>
              </a:rPr>
              <a:t>WEB3C003</a:t>
            </a:r>
            <a:r>
              <a:rPr lang="en-US" sz="1200" dirty="0" smtClean="0">
                <a:solidFill>
                  <a:srgbClr val="FF0000"/>
                </a:solidFill>
              </a:rPr>
              <a:t>, NAPAC-2016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0561F-CC51-448B-98BB-087159251E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50" y="251752"/>
            <a:ext cx="8686800" cy="427877"/>
          </a:xfrm>
        </p:spPr>
        <p:txBody>
          <a:bodyPr/>
          <a:lstStyle/>
          <a:p>
            <a:r>
              <a:rPr lang="en-GB" dirty="0"/>
              <a:t>Dressed cavity 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801549"/>
            <a:ext cx="8768214" cy="5671989"/>
          </a:xfrm>
        </p:spPr>
        <p:txBody>
          <a:bodyPr/>
          <a:lstStyle/>
          <a:p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Bare Cavity Fabrication &amp; qualification</a:t>
            </a:r>
          </a:p>
          <a:p>
            <a:pPr lvl="2"/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The </a:t>
            </a:r>
            <a:r>
              <a:rPr lang="en-US" dirty="0">
                <a:latin typeface="TimesNewRomanPSMT"/>
                <a:ea typeface="Times New Roman" panose="02020603050405020304" pitchFamily="18" charset="0"/>
              </a:rPr>
              <a:t>development of bare cavity </a:t>
            </a:r>
            <a:endParaRPr lang="en-US" dirty="0" smtClean="0">
              <a:latin typeface="TimesNewRomanPSMT"/>
              <a:ea typeface="Times New Roman" panose="02020603050405020304" pitchFamily="18" charset="0"/>
            </a:endParaRPr>
          </a:p>
          <a:p>
            <a:pPr lvl="2"/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Qualifications </a:t>
            </a:r>
            <a:r>
              <a:rPr lang="en-US" dirty="0">
                <a:latin typeface="TimesNewRomanPSMT"/>
                <a:ea typeface="Times New Roman" panose="02020603050405020304" pitchFamily="18" charset="0"/>
              </a:rPr>
              <a:t>consists of leak tests, inspection, and RF QC tests. </a:t>
            </a:r>
            <a:endParaRPr lang="en-US" dirty="0" smtClean="0">
              <a:latin typeface="TimesNewRomanPSMT"/>
              <a:ea typeface="Times New Roman" panose="02020603050405020304" pitchFamily="18" charset="0"/>
            </a:endParaRPr>
          </a:p>
          <a:p>
            <a:pPr lvl="2"/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Processing CBP, EP</a:t>
            </a:r>
            <a:r>
              <a:rPr lang="en-US" dirty="0">
                <a:latin typeface="TimesNewRomanPSMT"/>
                <a:ea typeface="Times New Roman" panose="02020603050405020304" pitchFamily="18" charset="0"/>
              </a:rPr>
              <a:t>, </a:t>
            </a:r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HPR </a:t>
            </a:r>
            <a:r>
              <a:rPr lang="en-US" dirty="0" smtClean="0">
                <a:latin typeface="TimesNewRomanPSMT"/>
                <a:ea typeface="Times New Roman" panose="02020603050405020304" pitchFamily="18" charset="0"/>
                <a:sym typeface="Wingdings" panose="05000000000000000000" pitchFamily="2" charset="2"/>
              </a:rPr>
              <a:t> VTS testing</a:t>
            </a:r>
            <a:r>
              <a:rPr lang="en-US" dirty="0" smtClean="0">
                <a:latin typeface="TimesNewRomanPSMT"/>
                <a:ea typeface="Times New Roman" panose="02020603050405020304" pitchFamily="18" charset="0"/>
              </a:rPr>
              <a:t> </a:t>
            </a:r>
          </a:p>
          <a:p>
            <a:r>
              <a:rPr lang="en-US" dirty="0" smtClean="0">
                <a:latin typeface="TimesNewRomanPSMT"/>
              </a:rPr>
              <a:t>Cavity Dressing</a:t>
            </a:r>
          </a:p>
          <a:p>
            <a:pPr lvl="2"/>
            <a:r>
              <a:rPr lang="en-US" dirty="0" smtClean="0"/>
              <a:t>Fabrication of helium </a:t>
            </a:r>
            <a:r>
              <a:rPr lang="en-US" dirty="0"/>
              <a:t>vessel, bellow and end transition </a:t>
            </a:r>
            <a:r>
              <a:rPr lang="en-US" dirty="0" smtClean="0"/>
              <a:t>ring.</a:t>
            </a:r>
          </a:p>
          <a:p>
            <a:pPr lvl="2"/>
            <a:r>
              <a:rPr lang="en-US" dirty="0" smtClean="0"/>
              <a:t>The </a:t>
            </a:r>
            <a:r>
              <a:rPr lang="en-US" dirty="0"/>
              <a:t>following tools/fixtures are used for cavity dressing:-</a:t>
            </a:r>
          </a:p>
          <a:p>
            <a:pPr lvl="4"/>
            <a:r>
              <a:rPr lang="en-US" dirty="0"/>
              <a:t>a. Insertion device (medium bertha) for preparing cavity for dressing. </a:t>
            </a:r>
            <a:endParaRPr lang="en-US" dirty="0" smtClean="0"/>
          </a:p>
          <a:p>
            <a:pPr lvl="4"/>
            <a:r>
              <a:rPr lang="en-US" dirty="0" smtClean="0"/>
              <a:t>b</a:t>
            </a:r>
            <a:r>
              <a:rPr lang="en-US" dirty="0"/>
              <a:t>. Rotating fixture to revolve cavity during welding.</a:t>
            </a:r>
          </a:p>
          <a:p>
            <a:pPr lvl="4"/>
            <a:r>
              <a:rPr lang="en-US" dirty="0"/>
              <a:t>c. </a:t>
            </a:r>
            <a:r>
              <a:rPr lang="en-US" dirty="0" smtClean="0"/>
              <a:t>Glove </a:t>
            </a:r>
            <a:r>
              <a:rPr lang="en-US" dirty="0"/>
              <a:t>box for welding 5-cell 650 cavities in inert </a:t>
            </a:r>
            <a:r>
              <a:rPr lang="en-US" dirty="0" smtClean="0"/>
              <a:t>atm.</a:t>
            </a:r>
          </a:p>
          <a:p>
            <a:pPr marL="914400" lvl="2" indent="0">
              <a:buNone/>
            </a:pPr>
            <a:r>
              <a:rPr lang="en-US" dirty="0" smtClean="0"/>
              <a:t>During the entire fabrication process the dressed cavity RF frequency is monitored and kept within the specified limit. </a:t>
            </a:r>
          </a:p>
          <a:p>
            <a:pPr lvl="2"/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Vikas JAIN | DOE IPR</a:t>
            </a:r>
            <a:endParaRPr lang="en-US" b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76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5012</TotalTime>
  <Words>1298</Words>
  <Application>Microsoft Office PowerPoint</Application>
  <PresentationFormat>On-screen Show (4:3)</PresentationFormat>
  <Paragraphs>253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Microsoft YaHei</vt:lpstr>
      <vt:lpstr>ＭＳ Ｐゴシック</vt:lpstr>
      <vt:lpstr>Arial</vt:lpstr>
      <vt:lpstr>Calibri</vt:lpstr>
      <vt:lpstr>CMR10</vt:lpstr>
      <vt:lpstr>Geneva</vt:lpstr>
      <vt:lpstr>Helvetica</vt:lpstr>
      <vt:lpstr>Symbol</vt:lpstr>
      <vt:lpstr>Times New Roman</vt:lpstr>
      <vt:lpstr>TimesNewRomanPSMT</vt:lpstr>
      <vt:lpstr>Wingdings</vt:lpstr>
      <vt:lpstr>Fermilab_PPT_090815</vt:lpstr>
      <vt:lpstr>PowerPoint Presentation</vt:lpstr>
      <vt:lpstr>Vikas Jain</vt:lpstr>
      <vt:lpstr>Outline</vt:lpstr>
      <vt:lpstr>PowerPoint Presentation</vt:lpstr>
      <vt:lpstr>HB650 division of responsibility for R&amp;D phase</vt:lpstr>
      <vt:lpstr>650 MHz Cavity Design</vt:lpstr>
      <vt:lpstr>Coupled Analysis (HB650) for Mechanical Design</vt:lpstr>
      <vt:lpstr>PowerPoint Presentation</vt:lpstr>
      <vt:lpstr>Dressed cavity fabrication</vt:lpstr>
      <vt:lpstr>Dressed cavity preparation by tack welding</vt:lpstr>
      <vt:lpstr>PowerPoint Presentation</vt:lpstr>
      <vt:lpstr>Tuner for 650MHz SCRF cavity</vt:lpstr>
      <vt:lpstr>Coupler for HB 650 MHz design</vt:lpstr>
      <vt:lpstr>PowerPoint Presentation</vt:lpstr>
      <vt:lpstr>HB650 Cavity performance testing at FNAL</vt:lpstr>
      <vt:lpstr>IIFC Progress: 1-cell HB650 (RRCAT)</vt:lpstr>
      <vt:lpstr>IIFC Progress: 5-cell HB650 Cavity work at RRCAT</vt:lpstr>
      <vt:lpstr>PowerPoint Presentation</vt:lpstr>
      <vt:lpstr>High beta 650 MHz cryomodule</vt:lpstr>
      <vt:lpstr>HB 650 Prototype Cryomodule Status</vt:lpstr>
      <vt:lpstr>Summary</vt:lpstr>
      <vt:lpstr>PowerPoint Presentation</vt:lpstr>
      <vt:lpstr>Elliptical cavities for PIP-II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Vikas kumar Jain x3000 32167N</cp:lastModifiedBy>
  <cp:revision>97</cp:revision>
  <cp:lastPrinted>2016-11-15T00:22:19Z</cp:lastPrinted>
  <dcterms:created xsi:type="dcterms:W3CDTF">2016-07-25T19:56:26Z</dcterms:created>
  <dcterms:modified xsi:type="dcterms:W3CDTF">2016-11-15T00:46:12Z</dcterms:modified>
</cp:coreProperties>
</file>