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87" r:id="rId2"/>
  </p:sldMasterIdLst>
  <p:notesMasterIdLst>
    <p:notesMasterId r:id="rId28"/>
  </p:notesMasterIdLst>
  <p:handoutMasterIdLst>
    <p:handoutMasterId r:id="rId29"/>
  </p:handoutMasterIdLst>
  <p:sldIdLst>
    <p:sldId id="294" r:id="rId3"/>
    <p:sldId id="307" r:id="rId4"/>
    <p:sldId id="308" r:id="rId5"/>
    <p:sldId id="309" r:id="rId6"/>
    <p:sldId id="305" r:id="rId7"/>
    <p:sldId id="328" r:id="rId8"/>
    <p:sldId id="300" r:id="rId9"/>
    <p:sldId id="310" r:id="rId10"/>
    <p:sldId id="311" r:id="rId11"/>
    <p:sldId id="312" r:id="rId12"/>
    <p:sldId id="327" r:id="rId13"/>
    <p:sldId id="313" r:id="rId14"/>
    <p:sldId id="314" r:id="rId15"/>
    <p:sldId id="315" r:id="rId16"/>
    <p:sldId id="316" r:id="rId17"/>
    <p:sldId id="317" r:id="rId18"/>
    <p:sldId id="318" r:id="rId19"/>
    <p:sldId id="319" r:id="rId20"/>
    <p:sldId id="320" r:id="rId21"/>
    <p:sldId id="321" r:id="rId22"/>
    <p:sldId id="322" r:id="rId23"/>
    <p:sldId id="323" r:id="rId24"/>
    <p:sldId id="324" r:id="rId25"/>
    <p:sldId id="325" r:id="rId26"/>
    <p:sldId id="326" r:id="rId2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9" autoAdjust="0"/>
    <p:restoredTop sz="94681"/>
  </p:normalViewPr>
  <p:slideViewPr>
    <p:cSldViewPr snapToGrid="0" snapToObjects="1" showGuides="1">
      <p:cViewPr varScale="1">
        <p:scale>
          <a:sx n="130" d="100"/>
          <a:sy n="130" d="100"/>
        </p:scale>
        <p:origin x="1080" y="13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1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575 Amps is the limit of MC6D….low end is limited by lack of</a:t>
            </a:r>
            <a:r>
              <a:rPr lang="en-US" baseline="0" dirty="0" smtClean="0"/>
              <a:t> vacuum in the second half of the line.  Scattering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514D-4675-4F2A-B2FB-16BB0984E6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37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93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8448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60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1713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0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3185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082740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2244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6666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98614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8578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45932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9436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229513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158347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85475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24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70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024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EE31A5E-4567-F14E-A629-41B8FAF5BB8F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2685CFF6-888A-F94D-92A7-03FED17EF18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28A8D90-61F5-9940-8048-B7331B2D656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BA7D917-05F2-C848-9C4E-37A4A34F0DC1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BF16CD-30A8-DD45-B706-E85868BB264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8215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78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  <p:sldLayoutId id="2147484155" r:id="rId10"/>
    <p:sldLayoutId id="2147484156" r:id="rId11"/>
    <p:sldLayoutId id="2147484153" r:id="rId12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6E8C11A-A011-F64F-99E1-2A568FAE2D09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8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  <p:sldLayoutId id="2147484199" r:id="rId12"/>
    <p:sldLayoutId id="2147484200" r:id="rId13"/>
    <p:sldLayoutId id="2147484201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Mandy Rominsky</a:t>
            </a:r>
            <a:br>
              <a:rPr lang="en-US" dirty="0" smtClean="0"/>
            </a:br>
            <a:r>
              <a:rPr lang="en-US" dirty="0" smtClean="0"/>
              <a:t>FTBF Coordinator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MCenter</a:t>
            </a:r>
            <a:r>
              <a:rPr lang="en-US" dirty="0" smtClean="0"/>
              <a:t> Planning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34390"/>
            <a:ext cx="8672513" cy="5059363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Should we pursue refurbishing the magnets (Jolly Green Giant and Rosie?)</a:t>
            </a:r>
          </a:p>
          <a:p>
            <a:pPr lvl="1"/>
            <a:r>
              <a:rPr lang="en-US" sz="1800" dirty="0" smtClean="0"/>
              <a:t>Magnetic fields are interesting to some groups, but no concrete proposals yet</a:t>
            </a:r>
          </a:p>
          <a:p>
            <a:pPr lvl="1"/>
            <a:r>
              <a:rPr lang="en-US" sz="1800" dirty="0" smtClean="0"/>
              <a:t>Or do we find another solution for magnetic fields? </a:t>
            </a:r>
          </a:p>
          <a:p>
            <a:r>
              <a:rPr lang="en-US" sz="1800" dirty="0" smtClean="0"/>
              <a:t>Build another tertiary beamline? </a:t>
            </a:r>
          </a:p>
          <a:p>
            <a:pPr lvl="1"/>
            <a:r>
              <a:rPr lang="en-US" sz="1800" dirty="0" smtClean="0"/>
              <a:t>There is definitely some interest in this </a:t>
            </a:r>
          </a:p>
          <a:p>
            <a:r>
              <a:rPr lang="en-US" sz="1800" dirty="0" smtClean="0"/>
              <a:t>Beamline instrumentation</a:t>
            </a:r>
          </a:p>
          <a:p>
            <a:pPr lvl="1"/>
            <a:r>
              <a:rPr lang="en-US" sz="1800" dirty="0" smtClean="0"/>
              <a:t>Tertiary beamline is pretty well covered, but the secondary is not </a:t>
            </a:r>
          </a:p>
          <a:p>
            <a:r>
              <a:rPr lang="en-US" sz="1800" dirty="0" smtClean="0"/>
              <a:t>Do we plan to have work done during the next shutdown (FY17)?</a:t>
            </a:r>
          </a:p>
          <a:p>
            <a:pPr lvl="1"/>
            <a:r>
              <a:rPr lang="en-US" sz="1800" dirty="0" smtClean="0"/>
              <a:t>Start planning that now to make sure we have labor</a:t>
            </a:r>
          </a:p>
          <a:p>
            <a:pPr lvl="1"/>
            <a:r>
              <a:rPr lang="en-US" sz="1800" dirty="0" smtClean="0"/>
              <a:t>Do we use time when beam is running instead? Would cut down on users</a:t>
            </a:r>
          </a:p>
          <a:p>
            <a:r>
              <a:rPr lang="en-US" sz="1800" dirty="0" smtClean="0"/>
              <a:t>Move the electronics from control room?</a:t>
            </a:r>
          </a:p>
          <a:p>
            <a:pPr lvl="1"/>
            <a:r>
              <a:rPr lang="en-US" sz="1800" dirty="0" smtClean="0"/>
              <a:t>Reduce cable runs </a:t>
            </a:r>
          </a:p>
          <a:p>
            <a:pPr lvl="1"/>
            <a:r>
              <a:rPr lang="en-US" sz="1800" dirty="0" smtClean="0"/>
              <a:t>Costly because of climate control issues </a:t>
            </a:r>
          </a:p>
          <a:p>
            <a:r>
              <a:rPr lang="en-US" sz="1800" dirty="0" smtClean="0"/>
              <a:t>Data Acquisition? </a:t>
            </a:r>
          </a:p>
          <a:p>
            <a:pPr lvl="1"/>
            <a:r>
              <a:rPr lang="en-US" sz="1800" dirty="0" smtClean="0"/>
              <a:t>Support both MIDAS and </a:t>
            </a:r>
            <a:r>
              <a:rPr lang="en-US" sz="1800" dirty="0" err="1" smtClean="0"/>
              <a:t>LArIAT</a:t>
            </a:r>
            <a:r>
              <a:rPr lang="en-US" sz="1800" dirty="0" smtClean="0"/>
              <a:t> </a:t>
            </a:r>
            <a:r>
              <a:rPr lang="en-US" sz="1800" dirty="0" err="1" smtClean="0"/>
              <a:t>daq</a:t>
            </a:r>
            <a:r>
              <a:rPr lang="en-US" sz="1800" dirty="0" smtClean="0"/>
              <a:t> in both beamlines?</a:t>
            </a:r>
          </a:p>
          <a:p>
            <a:pPr lvl="1"/>
            <a:r>
              <a:rPr lang="en-US" sz="1800" dirty="0" smtClean="0"/>
              <a:t>Would need extra help with these issues</a:t>
            </a:r>
          </a:p>
          <a:p>
            <a:pPr lvl="1"/>
            <a:r>
              <a:rPr lang="en-US" sz="1800" dirty="0" smtClean="0"/>
              <a:t>Could possibly benefit more than just the test beam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297472"/>
            <a:ext cx="8686800" cy="427877"/>
          </a:xfrm>
        </p:spPr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5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Michael </a:t>
            </a:r>
            <a:r>
              <a:rPr lang="en-US" dirty="0" err="1" smtClean="0"/>
              <a:t>Backfish</a:t>
            </a:r>
            <a:r>
              <a:rPr lang="en-US" dirty="0" smtClean="0"/>
              <a:t> will discuss the beamline</a:t>
            </a:r>
          </a:p>
          <a:p>
            <a:r>
              <a:rPr lang="en-US" dirty="0" smtClean="0"/>
              <a:t>We’ll hear from several users </a:t>
            </a:r>
          </a:p>
          <a:p>
            <a:pPr lvl="1"/>
            <a:r>
              <a:rPr lang="en-US" dirty="0" smtClean="0"/>
              <a:t>Jen </a:t>
            </a:r>
            <a:r>
              <a:rPr lang="en-US" dirty="0" err="1" smtClean="0"/>
              <a:t>Raaf</a:t>
            </a:r>
            <a:r>
              <a:rPr lang="en-US" dirty="0" smtClean="0"/>
              <a:t>, </a:t>
            </a:r>
            <a:r>
              <a:rPr lang="en-US" dirty="0" err="1" smtClean="0"/>
              <a:t>NOvA</a:t>
            </a:r>
            <a:endParaRPr lang="en-US" dirty="0" smtClean="0"/>
          </a:p>
          <a:p>
            <a:r>
              <a:rPr lang="en-US" dirty="0" smtClean="0"/>
              <a:t>Open discussion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Meson Center Beamline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Michael Backfish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September 27, 2016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423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Accelerator Overview</a:t>
            </a:r>
          </a:p>
        </p:txBody>
      </p:sp>
      <p:pic>
        <p:nvPicPr>
          <p:cNvPr id="8" name="Picture 2" descr="C:\Users\backfish\Desktop\MCenter Tuning\Lab Overview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169" y="746125"/>
            <a:ext cx="5939203" cy="322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9/30/2016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Presenter | Presentation Title</a:t>
            </a:r>
            <a:endParaRPr lang="en-US" altLang="en-US" sz="1200" b="1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964" y="3735451"/>
            <a:ext cx="7696661" cy="312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1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 Bunch Structure 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47518"/>
            <a:ext cx="7772400" cy="279806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M. </a:t>
            </a:r>
            <a:r>
              <a:rPr lang="en-US" dirty="0" err="1" smtClean="0"/>
              <a:t>Backfish</a:t>
            </a:r>
            <a:r>
              <a:rPr lang="en-US" dirty="0" smtClean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½ Integer Resonant Extraction</a:t>
            </a:r>
            <a:br>
              <a:rPr lang="en-US" dirty="0" smtClean="0"/>
            </a:br>
            <a:r>
              <a:rPr lang="en-US" sz="1200" dirty="0" smtClean="0"/>
              <a:t>Python Simulation by Adam Watts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133" y="2120900"/>
            <a:ext cx="5401733" cy="4051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902248" y="1307410"/>
            <a:ext cx="317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Transverse Phase Space (X vs X’)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018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8" y="364153"/>
            <a:ext cx="3881313" cy="2148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78" y="-59577"/>
            <a:ext cx="8686800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Splitting Beams   </a:t>
            </a:r>
            <a:endParaRPr lang="en-US" dirty="0"/>
          </a:p>
        </p:txBody>
      </p:sp>
      <p:pic>
        <p:nvPicPr>
          <p:cNvPr id="7" name="Picture 2" descr="Schematic of NAL Beam Switchyard. Beam travels from left to righ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0" y="2673350"/>
            <a:ext cx="76200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528501" y="3074937"/>
            <a:ext cx="2909579" cy="1131183"/>
            <a:chOff x="2613167" y="2502381"/>
            <a:chExt cx="2909579" cy="1131183"/>
          </a:xfrm>
        </p:grpSpPr>
        <p:sp>
          <p:nvSpPr>
            <p:cNvPr id="8" name="TextBox 7"/>
            <p:cNvSpPr txBox="1"/>
            <p:nvPr/>
          </p:nvSpPr>
          <p:spPr>
            <a:xfrm>
              <a:off x="2613167" y="2502381"/>
              <a:ext cx="2909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Meson Septa (</a:t>
              </a:r>
              <a:r>
                <a:rPr lang="en-US" dirty="0" err="1" smtClean="0"/>
                <a:t>Mseps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9" name="Down Arrow 8"/>
            <p:cNvSpPr/>
            <p:nvPr/>
          </p:nvSpPr>
          <p:spPr>
            <a:xfrm>
              <a:off x="3729291" y="2964046"/>
              <a:ext cx="508000" cy="669518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673391" y="5153057"/>
            <a:ext cx="1314784" cy="46166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 used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7827061" y="3141026"/>
            <a:ext cx="1369029" cy="1543823"/>
            <a:chOff x="7693948" y="2486245"/>
            <a:chExt cx="1369029" cy="1543823"/>
          </a:xfrm>
        </p:grpSpPr>
        <p:sp>
          <p:nvSpPr>
            <p:cNvPr id="14" name="TextBox 13"/>
            <p:cNvSpPr txBox="1"/>
            <p:nvPr/>
          </p:nvSpPr>
          <p:spPr>
            <a:xfrm>
              <a:off x="7693948" y="3568403"/>
              <a:ext cx="13690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SeaQuest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810015" y="2486245"/>
              <a:ext cx="7841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FTBF</a:t>
              </a:r>
              <a:endParaRPr lang="en-US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541" y="205241"/>
            <a:ext cx="3399459" cy="275061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6869" y="305666"/>
            <a:ext cx="1463210" cy="1649587"/>
            <a:chOff x="7676869" y="305666"/>
            <a:chExt cx="1463210" cy="1649587"/>
          </a:xfrm>
        </p:grpSpPr>
        <p:sp>
          <p:nvSpPr>
            <p:cNvPr id="21" name="TextBox 20"/>
            <p:cNvSpPr txBox="1"/>
            <p:nvPr/>
          </p:nvSpPr>
          <p:spPr>
            <a:xfrm>
              <a:off x="7676869" y="305666"/>
              <a:ext cx="532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SQ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94600" y="1493588"/>
              <a:ext cx="1045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Meson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5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871"/>
            <a:ext cx="8686800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Meson Center/Meson Test Split Occurs at </a:t>
            </a:r>
            <a:r>
              <a:rPr lang="en-US" dirty="0" err="1" smtClean="0"/>
              <a:t>Fsepta</a:t>
            </a:r>
            <a:r>
              <a:rPr lang="en-US" dirty="0" smtClean="0"/>
              <a:t> (</a:t>
            </a:r>
            <a:r>
              <a:rPr lang="en-US" dirty="0" err="1" smtClean="0"/>
              <a:t>Fseps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10" y="745403"/>
            <a:ext cx="3156702" cy="346109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88020" y="3607102"/>
            <a:ext cx="1284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MCenter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9811" y="3621511"/>
            <a:ext cx="944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MTest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9" y="2675223"/>
            <a:ext cx="8688012" cy="352474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87394" y="3947666"/>
            <a:ext cx="1061188" cy="833365"/>
            <a:chOff x="2775213" y="2018113"/>
            <a:chExt cx="1061188" cy="833365"/>
          </a:xfrm>
        </p:grpSpPr>
        <p:sp>
          <p:nvSpPr>
            <p:cNvPr id="13" name="TextBox 12"/>
            <p:cNvSpPr txBox="1"/>
            <p:nvPr/>
          </p:nvSpPr>
          <p:spPr>
            <a:xfrm>
              <a:off x="2775213" y="2389813"/>
              <a:ext cx="1061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</a:t>
              </a:r>
              <a:r>
                <a:rPr lang="en-US" dirty="0" err="1" smtClean="0"/>
                <a:t>Fseps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4" name="Down Arrow 13"/>
            <p:cNvSpPr/>
            <p:nvPr/>
          </p:nvSpPr>
          <p:spPr>
            <a:xfrm flipV="1">
              <a:off x="2975699" y="2018113"/>
              <a:ext cx="485755" cy="427703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871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6253"/>
            <a:ext cx="8686800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120 GeV Primary Beam Target and </a:t>
            </a:r>
            <a:r>
              <a:rPr lang="en-US" dirty="0" smtClean="0"/>
              <a:t>Shielding</a:t>
            </a:r>
            <a:br>
              <a:rPr lang="en-US" dirty="0" smtClean="0"/>
            </a:br>
            <a:r>
              <a:rPr lang="en-US" sz="1800" dirty="0" smtClean="0"/>
              <a:t>We Can Send 1E11 Protons Per 4 Second Spill every 60 Seconds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60" y="2120900"/>
            <a:ext cx="3895480" cy="40513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3028441"/>
            <a:ext cx="2835797" cy="523220"/>
            <a:chOff x="588935" y="2882685"/>
            <a:chExt cx="2835797" cy="52322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816404" y="3144295"/>
              <a:ext cx="608328" cy="13042"/>
            </a:xfrm>
            <a:prstGeom prst="straightConnector1">
              <a:avLst/>
            </a:prstGeom>
            <a:ln w="603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88935" y="2882685"/>
              <a:ext cx="22274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Copper Target</a:t>
              </a:r>
              <a:endParaRPr lang="en-US" sz="2800" dirty="0"/>
            </a:p>
          </p:txBody>
        </p:sp>
      </p:grpSp>
      <p:sp>
        <p:nvSpPr>
          <p:cNvPr id="3" name="TextBox 2"/>
          <p:cNvSpPr txBox="1"/>
          <p:nvPr/>
        </p:nvSpPr>
        <p:spPr>
          <a:xfrm rot="16200000">
            <a:off x="1099198" y="4354884"/>
            <a:ext cx="1753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(cm)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51268" y="6396335"/>
            <a:ext cx="2428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(cm)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0918" y="995691"/>
            <a:ext cx="684879" cy="417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958602" y="5464159"/>
            <a:ext cx="753367" cy="4963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6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610649" y="899656"/>
                <a:ext cx="7886700" cy="994172"/>
              </a:xfrm>
            </p:spPr>
            <p:txBody>
              <a:bodyPr>
                <a:normAutofit fontScale="90000"/>
              </a:bodyPr>
              <a:lstStyle/>
              <a:p>
                <a:pPr algn="ctr"/>
                <a:r>
                  <a:rPr lang="en-US" dirty="0" smtClean="0"/>
                  <a:t>Secondary Beamline </a:t>
                </a:r>
                <a:r>
                  <a:rPr lang="en-US" sz="1800" dirty="0"/>
                  <a:t>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 </m:t>
                    </m:r>
                  </m:oMath>
                </a14:m>
                <a:r>
                  <a:rPr lang="en-US" sz="1800" dirty="0"/>
                  <a:t>4 to 80 GeV)</a:t>
                </a:r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sz="1050" dirty="0"/>
                  <a:t>Vertical Momentum Selection accomplished with CV (Vertical Collimator)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10649" y="899656"/>
                <a:ext cx="7886700" cy="994172"/>
              </a:xfr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133754" y="1729128"/>
            <a:ext cx="8840491" cy="4350383"/>
            <a:chOff x="234198" y="1162504"/>
            <a:chExt cx="11787321" cy="5800510"/>
          </a:xfrm>
        </p:grpSpPr>
        <p:grpSp>
          <p:nvGrpSpPr>
            <p:cNvPr id="20" name="Group 19"/>
            <p:cNvGrpSpPr/>
            <p:nvPr/>
          </p:nvGrpSpPr>
          <p:grpSpPr>
            <a:xfrm>
              <a:off x="234198" y="1162504"/>
              <a:ext cx="11787321" cy="5800510"/>
              <a:chOff x="533832" y="1549932"/>
              <a:chExt cx="11787321" cy="580051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33832" y="1549932"/>
                <a:ext cx="11787321" cy="5800510"/>
                <a:chOff x="223731" y="1592526"/>
                <a:chExt cx="5204147" cy="5529570"/>
              </a:xfrm>
            </p:grpSpPr>
            <p:pic>
              <p:nvPicPr>
                <p:cNvPr id="4" name="Content Placeholder 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961" y="1592526"/>
                  <a:ext cx="5129917" cy="5121012"/>
                </a:xfrm>
                <a:prstGeom prst="rect">
                  <a:avLst/>
                </a:prstGeom>
              </p:spPr>
            </p:pic>
            <p:sp>
              <p:nvSpPr>
                <p:cNvPr id="5" name="TextBox 4"/>
                <p:cNvSpPr txBox="1"/>
                <p:nvPr/>
              </p:nvSpPr>
              <p:spPr>
                <a:xfrm>
                  <a:off x="223731" y="3266829"/>
                  <a:ext cx="271769" cy="1117495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sz="1800" dirty="0"/>
                    <a:t>Vertical</a:t>
                  </a:r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510938" y="6652655"/>
                  <a:ext cx="792849" cy="4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Longitudinal</a:t>
                  </a: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2756011" y="3751970"/>
                <a:ext cx="549723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Q1-1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238515" y="3474970"/>
                <a:ext cx="549723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Q1-2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761324" y="3336865"/>
                <a:ext cx="417208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D1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24521" y="3136996"/>
                <a:ext cx="425757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Q2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397903" y="2998497"/>
                <a:ext cx="425757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730695" y="3136996"/>
                <a:ext cx="417208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D2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476582" y="2582999"/>
                <a:ext cx="425757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Q4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397500" y="2444499"/>
                <a:ext cx="425757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Q5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353074" y="2412205"/>
                <a:ext cx="425757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Q6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7957190" y="2545483"/>
                <a:ext cx="417208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D3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8858180" y="2412204"/>
                <a:ext cx="417208" cy="307776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 dirty="0"/>
                  <a:t>D4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256151" y="2425092"/>
              <a:ext cx="415072" cy="307776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CV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71" y="6000750"/>
            <a:ext cx="2772162" cy="90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distribute information to all interested parties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How </a:t>
            </a:r>
            <a:r>
              <a:rPr lang="en-US" dirty="0" err="1" smtClean="0">
                <a:solidFill>
                  <a:schemeClr val="tx2"/>
                </a:solidFill>
              </a:rPr>
              <a:t>MCenter</a:t>
            </a:r>
            <a:r>
              <a:rPr lang="en-US" dirty="0" smtClean="0">
                <a:solidFill>
                  <a:schemeClr val="tx2"/>
                </a:solidFill>
              </a:rPr>
              <a:t> is currently configured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What its  potential use cases are </a:t>
            </a:r>
          </a:p>
          <a:p>
            <a:pPr lvl="1"/>
            <a:endParaRPr lang="en-US" dirty="0"/>
          </a:p>
          <a:p>
            <a:r>
              <a:rPr lang="en-US" dirty="0" smtClean="0"/>
              <a:t>Discuss timing of various operations within </a:t>
            </a:r>
            <a:r>
              <a:rPr lang="en-US" dirty="0" err="1" smtClean="0"/>
              <a:t>MCenter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Shutdowns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Planned users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dirty="0"/>
          </a:p>
          <a:p>
            <a:r>
              <a:rPr lang="en-US" dirty="0" smtClean="0"/>
              <a:t>Pose questions about </a:t>
            </a:r>
            <a:r>
              <a:rPr lang="en-US" dirty="0" err="1" smtClean="0"/>
              <a:t>MCenter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How should we proceed to develop this beamline?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Meeting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02BADAD-429B-5E42-ABC8-E9F4F63F4CF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12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Wire </a:t>
            </a:r>
            <a:r>
              <a:rPr lang="en-US" dirty="0" smtClean="0"/>
              <a:t>Chambers the Eyes of the Operator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9" y="2120900"/>
            <a:ext cx="5006961" cy="4051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3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03664"/>
            <a:ext cx="9259747" cy="641739"/>
          </a:xfrm>
        </p:spPr>
        <p:txBody>
          <a:bodyPr/>
          <a:lstStyle/>
          <a:p>
            <a:pPr algn="ctr"/>
            <a:r>
              <a:rPr lang="en-US" sz="2000" dirty="0" smtClean="0"/>
              <a:t>Secondary Target makes Tertiary Beam at 13˚ Production Angle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88" y="2120900"/>
            <a:ext cx="5923823" cy="40513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32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286344" y="774097"/>
            <a:ext cx="5137688" cy="5226653"/>
            <a:chOff x="-381793" y="-110871"/>
            <a:chExt cx="6850251" cy="69688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1793" y="-110871"/>
              <a:ext cx="6850251" cy="69688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45710" y="2526221"/>
              <a:ext cx="1019596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Target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8058" y="2068526"/>
              <a:ext cx="1544184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Collimator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033562" y="3188898"/>
                  <a:ext cx="673689" cy="49244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800" dirty="0"/>
                    <a:t>13</a:t>
                  </a:r>
                  <a14:m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3562" y="3188898"/>
                  <a:ext cx="50526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097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2882684" y="3837371"/>
              <a:ext cx="1205887" cy="49244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MC7AN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3671" y="100899"/>
            <a:ext cx="2896792" cy="58200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Tertiary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6384" y="1393553"/>
            <a:ext cx="451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MCAN at 100 Amps Selects  616 MeV </a:t>
            </a:r>
            <a:r>
              <a:rPr lang="en-US" sz="1800" dirty="0" smtClean="0"/>
              <a:t>Particles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47454" y="4193260"/>
            <a:ext cx="5389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TPC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6384" y="23374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dirty="0"/>
              <a:t>MCAN at 50 Amps Selects  308 MeV Particles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892089" y="3202757"/>
            <a:ext cx="209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(cm)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5172" y="5739158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Longitudinal (cm)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84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Muon Challenges and Lariat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867988" y="1231677"/>
            <a:ext cx="58733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11 </a:t>
            </a:r>
            <a:r>
              <a:rPr lang="en-US" dirty="0" err="1" smtClean="0"/>
              <a:t>uSec</a:t>
            </a:r>
            <a:r>
              <a:rPr lang="en-US" dirty="0" smtClean="0"/>
              <a:t> per Main Injector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588 Buckets per Main Injector Orbit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18709 buckets within a 350 </a:t>
            </a:r>
            <a:r>
              <a:rPr lang="en-US" dirty="0" err="1" smtClean="0"/>
              <a:t>uSec</a:t>
            </a:r>
            <a:r>
              <a:rPr lang="en-US" dirty="0" smtClean="0"/>
              <a:t> Drift time</a:t>
            </a:r>
            <a:endParaRPr lang="en-US" dirty="0"/>
          </a:p>
        </p:txBody>
      </p:sp>
      <p:pic>
        <p:nvPicPr>
          <p:cNvPr id="2050" name="Picture 2" descr="http://dbweb4.fnal.gov:8080/ECL/lariat/E/image/10191/run5908_spill89_ev0_possiblepuncht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20126"/>
            <a:ext cx="4114437" cy="331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43037" y="3847959"/>
            <a:ext cx="40993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Can Overwhelm the TPC!!!!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85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35076"/>
            <a:ext cx="8686800" cy="641739"/>
          </a:xfrm>
        </p:spPr>
        <p:txBody>
          <a:bodyPr>
            <a:normAutofit fontScale="90000"/>
          </a:bodyPr>
          <a:lstStyle/>
          <a:p>
            <a:r>
              <a:rPr lang="en-US" sz="8000" dirty="0" smtClean="0"/>
              <a:t>The Official End</a:t>
            </a:r>
            <a:endParaRPr lang="en-US" sz="8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228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073512" cy="6417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Example of Incremental Progress</a:t>
            </a:r>
            <a:br>
              <a:rPr lang="en-US" dirty="0" smtClean="0"/>
            </a:br>
            <a:r>
              <a:rPr lang="en-US" sz="1600" dirty="0" smtClean="0"/>
              <a:t>Open Up the Momentum Collimator couple with a small tweak in Focus using 2 Quadrupoles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9/30/2016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Backfish</a:t>
            </a:r>
            <a:r>
              <a:rPr lang="en-US" dirty="0"/>
              <a:t>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04734"/>
            <a:ext cx="1876687" cy="4858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681" y="1404734"/>
            <a:ext cx="1853831" cy="46253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633" y="1710216"/>
            <a:ext cx="4805702" cy="38400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42940" y="943069"/>
            <a:ext cx="2419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10 mm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38877" y="943069"/>
            <a:ext cx="2652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Collimator 22.4 mm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531171" y="943069"/>
            <a:ext cx="3685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/>
              <a:t>Increased MC7U11 and U12</a:t>
            </a:r>
          </a:p>
          <a:p>
            <a:pPr algn="ctr"/>
            <a:r>
              <a:rPr lang="en-US" sz="1800" dirty="0" smtClean="0"/>
              <a:t>Without increasing Unwanted Signals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738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0033" y="239046"/>
            <a:ext cx="8686800" cy="427877"/>
          </a:xfrm>
        </p:spPr>
        <p:txBody>
          <a:bodyPr/>
          <a:lstStyle/>
          <a:p>
            <a:r>
              <a:rPr lang="en-US" dirty="0" smtClean="0"/>
              <a:t>Facility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DD7BD7F-AAED-3049-AA87-16DF52EEDB33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109128"/>
            <a:ext cx="8221287" cy="450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64045" y="2386914"/>
            <a:ext cx="2057400" cy="6858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9" name="Rectangle 8"/>
          <p:cNvSpPr/>
          <p:nvPr/>
        </p:nvSpPr>
        <p:spPr>
          <a:xfrm>
            <a:off x="492382" y="2555189"/>
            <a:ext cx="1828800" cy="4111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6048632" y="4520514"/>
            <a:ext cx="2651125" cy="73183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6032758" y="3365856"/>
            <a:ext cx="1082675" cy="56356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3000633" y="1719618"/>
            <a:ext cx="1463675" cy="457200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6599021" y="692972"/>
            <a:ext cx="22283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 dirty="0" smtClean="0"/>
              <a:t>Experimental </a:t>
            </a:r>
            <a:r>
              <a:rPr lang="en-US" altLang="en-US" dirty="0"/>
              <a:t>Areas</a:t>
            </a: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596319" y="1339368"/>
            <a:ext cx="210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en-US">
                <a:solidFill>
                  <a:schemeClr val="accent1"/>
                </a:solidFill>
              </a:rPr>
              <a:t>Work Areas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96319" y="1607726"/>
            <a:ext cx="23622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>
                <a:solidFill>
                  <a:schemeClr val="accent6"/>
                </a:solidFill>
              </a:rPr>
              <a:t>Control Rooms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796604" y="3184293"/>
            <a:ext cx="1966912" cy="74612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>
            <a:off x="4698304" y="1392006"/>
            <a:ext cx="1143000" cy="381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1276" y="2767914"/>
            <a:ext cx="6672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21276" y="4823254"/>
            <a:ext cx="66726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6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951452"/>
              </p:ext>
            </p:extLst>
          </p:nvPr>
        </p:nvGraphicFramePr>
        <p:xfrm>
          <a:off x="228600" y="971550"/>
          <a:ext cx="8672514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838"/>
                <a:gridCol w="2890838"/>
                <a:gridCol w="289083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Equipment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MCenter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MTest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Gas 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✔️ (Only for MWPCs</a:t>
                      </a:r>
                      <a:r>
                        <a:rPr lang="en-US" baseline="0" dirty="0" smtClean="0"/>
                        <a:t> currently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HV, signal</a:t>
                      </a:r>
                      <a:r>
                        <a:rPr lang="en-US" baseline="0" dirty="0" smtClean="0"/>
                        <a:t>, network</a:t>
                      </a:r>
                      <a:r>
                        <a:rPr lang="en-US" dirty="0" smtClean="0"/>
                        <a:t> connections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✔️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Cameras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Helium Tubes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Laser alignment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Motion Tables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Crane</a:t>
                      </a:r>
                      <a:r>
                        <a:rPr lang="en-US" baseline="0" dirty="0" smtClean="0"/>
                        <a:t> coverage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err="1" smtClean="0"/>
                        <a:t>LArIAT</a:t>
                      </a:r>
                      <a:r>
                        <a:rPr lang="en-US" baseline="0" dirty="0" smtClean="0"/>
                        <a:t> DAQ)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  <a:r>
                        <a:rPr lang="en-US" baseline="0" dirty="0" smtClean="0"/>
                        <a:t> (In progress)</a:t>
                      </a:r>
                      <a:endParaRPr lang="en-US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Climate Control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smtClean="0"/>
                        <a:t>(Limited)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Beamline Instrumentation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  <a:r>
                        <a:rPr lang="en-US" baseline="0" dirty="0" smtClean="0"/>
                        <a:t> (Some)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✔️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Facility Infrastructure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3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Shaded areas are occupied. </a:t>
            </a:r>
            <a:endParaRPr lang="en-US" dirty="0"/>
          </a:p>
          <a:p>
            <a:r>
              <a:rPr lang="en-US" dirty="0" smtClean="0"/>
              <a:t>Supports secondary and tertiary beam.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MC7 (Upstream) Close up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FFA8A83-715E-B244-B2D4-EE5858A43100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6873"/>
            <a:ext cx="8717786" cy="326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4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Full enclosure picture</a:t>
            </a:r>
          </a:p>
          <a:p>
            <a:r>
              <a:rPr lang="en-US" dirty="0" smtClean="0"/>
              <a:t>Shaded area shown on previous slide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MC7 Enclosure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0107"/>
            <a:ext cx="9144000" cy="43174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9419" y="2615610"/>
            <a:ext cx="2951734" cy="1254641"/>
          </a:xfrm>
          <a:prstGeom prst="rect">
            <a:avLst/>
          </a:prstGeom>
          <a:solidFill>
            <a:schemeClr val="tx1">
              <a:lumMod val="20000"/>
              <a:lumOff val="80000"/>
              <a:alpha val="35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1002">
            <a:schemeClr val="lt2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come in from the roll up door by </a:t>
            </a:r>
            <a:r>
              <a:rPr lang="en-US" dirty="0" err="1" smtClean="0"/>
              <a:t>LArIAT</a:t>
            </a:r>
            <a:r>
              <a:rPr lang="en-US" dirty="0" smtClean="0"/>
              <a:t>, can only have about 2 </a:t>
            </a:r>
            <a:r>
              <a:rPr lang="en-US" dirty="0" err="1" smtClean="0"/>
              <a:t>ft</a:t>
            </a:r>
            <a:r>
              <a:rPr lang="en-US" dirty="0" smtClean="0"/>
              <a:t> by 6 feet. 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he same as a regular door.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Can use carts to lift heavy things </a:t>
            </a:r>
          </a:p>
          <a:p>
            <a:r>
              <a:rPr lang="en-US" dirty="0" smtClean="0"/>
              <a:t>Fire restrictions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Low risk installations should be okay. 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Would need significant work for higher risk installations</a:t>
            </a:r>
          </a:p>
          <a:p>
            <a:r>
              <a:rPr lang="en-US" dirty="0" smtClean="0"/>
              <a:t>Long cable runs from Control room to enclosure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100-150 feet to </a:t>
            </a:r>
            <a:r>
              <a:rPr lang="en-US" dirty="0" err="1" smtClean="0">
                <a:solidFill>
                  <a:schemeClr val="tx1"/>
                </a:solidFill>
              </a:rPr>
              <a:t>LArIAT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Possible to extend into area behind control room (</a:t>
            </a:r>
            <a:r>
              <a:rPr lang="en-US" dirty="0" err="1" smtClean="0">
                <a:solidFill>
                  <a:schemeClr val="tx2"/>
                </a:solidFill>
              </a:rPr>
              <a:t>MWest</a:t>
            </a:r>
            <a:r>
              <a:rPr lang="en-US" dirty="0" smtClean="0">
                <a:solidFill>
                  <a:schemeClr val="tx2"/>
                </a:solidFill>
              </a:rPr>
              <a:t>) for electronics room?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Restrictions for </a:t>
            </a:r>
            <a:r>
              <a:rPr lang="en-US" dirty="0" err="1" smtClean="0"/>
              <a:t>MCenter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E9F5CF8B-987A-A949-BCCD-0B4E68DF740D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LArIAT</a:t>
            </a:r>
            <a:r>
              <a:rPr lang="en-US" dirty="0" smtClean="0"/>
              <a:t> will continue their run </a:t>
            </a:r>
          </a:p>
          <a:p>
            <a:pPr lvl="1"/>
            <a:r>
              <a:rPr lang="en-US" dirty="0" smtClean="0"/>
              <a:t>Finish next summer at the shutdown 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pLAPPDs</a:t>
            </a:r>
            <a:r>
              <a:rPr lang="en-US" dirty="0" smtClean="0"/>
              <a:t> will run in the fall </a:t>
            </a:r>
          </a:p>
          <a:p>
            <a:pPr lvl="1"/>
            <a:r>
              <a:rPr lang="en-US" dirty="0" smtClean="0"/>
              <a:t>Really would like to use tracking chambers and secondary beam</a:t>
            </a:r>
          </a:p>
          <a:p>
            <a:pPr lvl="1"/>
            <a:r>
              <a:rPr lang="en-US" dirty="0" smtClean="0"/>
              <a:t>Also need the </a:t>
            </a:r>
            <a:r>
              <a:rPr lang="en-US" dirty="0" err="1" smtClean="0"/>
              <a:t>LArIAT</a:t>
            </a:r>
            <a:r>
              <a:rPr lang="en-US" dirty="0" smtClean="0"/>
              <a:t> DAQ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plug for </a:t>
            </a:r>
            <a:r>
              <a:rPr lang="en-US" dirty="0" err="1" smtClean="0"/>
              <a:t>ProtoDUNE</a:t>
            </a:r>
            <a:endParaRPr lang="en-US" dirty="0" smtClean="0"/>
          </a:p>
          <a:p>
            <a:pPr lvl="1"/>
            <a:r>
              <a:rPr lang="en-US" dirty="0" smtClean="0"/>
              <a:t>TSW in progress</a:t>
            </a:r>
          </a:p>
          <a:p>
            <a:pPr lvl="1"/>
            <a:r>
              <a:rPr lang="en-US" dirty="0" smtClean="0"/>
              <a:t>Liked </a:t>
            </a:r>
            <a:r>
              <a:rPr lang="en-US" dirty="0" err="1" smtClean="0"/>
              <a:t>MCenter</a:t>
            </a:r>
            <a:r>
              <a:rPr lang="en-US" dirty="0" smtClean="0"/>
              <a:t>, but chose </a:t>
            </a:r>
            <a:r>
              <a:rPr lang="en-US" dirty="0" err="1" smtClean="0"/>
              <a:t>MTest</a:t>
            </a:r>
            <a:r>
              <a:rPr lang="en-US" dirty="0" smtClean="0"/>
              <a:t> for infrastructure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for the next 3 years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73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Jen’s Early Career</a:t>
            </a:r>
          </a:p>
          <a:p>
            <a:pPr lvl="1"/>
            <a:r>
              <a:rPr lang="en-US" dirty="0" smtClean="0"/>
              <a:t>More later</a:t>
            </a:r>
          </a:p>
          <a:p>
            <a:pPr lvl="1"/>
            <a:endParaRPr lang="en-US" dirty="0" smtClean="0"/>
          </a:p>
          <a:p>
            <a:r>
              <a:rPr lang="en-US" dirty="0" err="1" smtClean="0"/>
              <a:t>NOvA</a:t>
            </a:r>
            <a:r>
              <a:rPr lang="en-US" dirty="0" smtClean="0"/>
              <a:t> test beam</a:t>
            </a:r>
          </a:p>
          <a:p>
            <a:pPr lvl="1"/>
            <a:r>
              <a:rPr lang="en-US" dirty="0" smtClean="0"/>
              <a:t>Significant work will be required</a:t>
            </a:r>
          </a:p>
          <a:p>
            <a:pPr lvl="1"/>
            <a:r>
              <a:rPr lang="en-US" dirty="0" smtClean="0"/>
              <a:t>Some timing issues because of when work can be accomplished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Emulsion Detectors (US-Japan collaboration)</a:t>
            </a:r>
          </a:p>
          <a:p>
            <a:pPr lvl="1"/>
            <a:r>
              <a:rPr lang="en-US" dirty="0" smtClean="0"/>
              <a:t>Seeking funding currently </a:t>
            </a:r>
          </a:p>
          <a:p>
            <a:pPr lvl="1"/>
            <a:r>
              <a:rPr lang="en-US" dirty="0" smtClean="0"/>
              <a:t>Would do initial tests at </a:t>
            </a:r>
            <a:r>
              <a:rPr lang="en-US" dirty="0" err="1" smtClean="0"/>
              <a:t>Fermilab</a:t>
            </a:r>
            <a:r>
              <a:rPr lang="en-US" dirty="0" smtClean="0"/>
              <a:t> in the next year</a:t>
            </a:r>
          </a:p>
          <a:p>
            <a:pPr lvl="1"/>
            <a:r>
              <a:rPr lang="en-US" dirty="0" smtClean="0"/>
              <a:t>Beam tests in 2018/2019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Continued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C6C0A25-647B-8948-BE21-77E867B57FAC}" type="datetime1">
              <a:rPr lang="en-US" smtClean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M. Rominsky | MC7 Planning Meeting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1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8ADC134-4F5B-E643-8BB7-09951530C7DF}" vid="{E3C345C5-9847-C548-8BA3-751ABCFE7D63}"/>
    </a:ext>
  </a:extLst>
</a:theme>
</file>

<file path=ppt/theme/theme2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Wood Type">
      <a:majorFont>
        <a:latin typeface="Arial Black" panose="020B0A040201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 panose="020B0604020202020204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BE1B6DD8-9976-4550-A6F4-B2DD4EA939D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15208</TotalTime>
  <Words>898</Words>
  <Application>Microsoft Office PowerPoint</Application>
  <PresentationFormat>On-screen Show (4:3)</PresentationFormat>
  <Paragraphs>234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MS PGothic</vt:lpstr>
      <vt:lpstr>MS PGothic</vt:lpstr>
      <vt:lpstr>Arial</vt:lpstr>
      <vt:lpstr>Arial Black</vt:lpstr>
      <vt:lpstr>Calibri</vt:lpstr>
      <vt:lpstr>Cambria Math</vt:lpstr>
      <vt:lpstr>Geneva</vt:lpstr>
      <vt:lpstr>Helvetica</vt:lpstr>
      <vt:lpstr>Rockwell Extra Bold</vt:lpstr>
      <vt:lpstr>Wingdings</vt:lpstr>
      <vt:lpstr>Fermilab_PPT_090815</vt:lpstr>
      <vt:lpstr>Wood Type</vt:lpstr>
      <vt:lpstr>PowerPoint Presentation</vt:lpstr>
      <vt:lpstr>Meeting Goals</vt:lpstr>
      <vt:lpstr>Facility Layout</vt:lpstr>
      <vt:lpstr>Facility Infrastructure </vt:lpstr>
      <vt:lpstr>MC7 (Upstream) Close up </vt:lpstr>
      <vt:lpstr>MC7 Enclosure </vt:lpstr>
      <vt:lpstr>Restrictions for MCenter</vt:lpstr>
      <vt:lpstr>Usage for the next 3 years</vt:lpstr>
      <vt:lpstr>Usage Continued</vt:lpstr>
      <vt:lpstr>Open Questions</vt:lpstr>
      <vt:lpstr>Next</vt:lpstr>
      <vt:lpstr>Meson Center Beamline</vt:lpstr>
      <vt:lpstr>Accelerator Overview</vt:lpstr>
      <vt:lpstr>MI Bunch Structure </vt:lpstr>
      <vt:lpstr>½ Integer Resonant Extraction Python Simulation by Adam Watts</vt:lpstr>
      <vt:lpstr>Splitting Beams   </vt:lpstr>
      <vt:lpstr>Meson Center/Meson Test Split Occurs at Fsepta (Fseps)</vt:lpstr>
      <vt:lpstr>120 GeV Primary Beam Target and Shielding We Can Send 1E11 Protons Per 4 Second Spill every 60 Seconds </vt:lpstr>
      <vt:lpstr>Secondary Beamline (≈ 4 to 80 GeV)  Vertical Momentum Selection accomplished with CV (Vertical Collimator)</vt:lpstr>
      <vt:lpstr>Wire Chambers the Eyes of the Operator</vt:lpstr>
      <vt:lpstr>Secondary Target makes Tertiary Beam at 13˚ Production Angle</vt:lpstr>
      <vt:lpstr>Tertiary </vt:lpstr>
      <vt:lpstr>Muon Challenges and Lariat</vt:lpstr>
      <vt:lpstr>The Official End</vt:lpstr>
      <vt:lpstr>Example of Incremental Progress Open Up the Momentum Collimator couple with a small tweak in Focus using 2 Quadrupoles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Kathleen Rominsky</dc:creator>
  <cp:lastModifiedBy>Noel Wiedman x 32314N</cp:lastModifiedBy>
  <cp:revision>36</cp:revision>
  <cp:lastPrinted>2014-01-20T19:40:21Z</cp:lastPrinted>
  <dcterms:created xsi:type="dcterms:W3CDTF">2016-08-25T18:38:44Z</dcterms:created>
  <dcterms:modified xsi:type="dcterms:W3CDTF">2016-09-30T13:29:24Z</dcterms:modified>
</cp:coreProperties>
</file>