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61" r:id="rId4"/>
    <p:sldId id="268" r:id="rId5"/>
    <p:sldId id="277" r:id="rId6"/>
    <p:sldId id="278" r:id="rId7"/>
    <p:sldId id="280" r:id="rId8"/>
    <p:sldId id="275" r:id="rId9"/>
    <p:sldId id="281" r:id="rId10"/>
    <p:sldId id="282" r:id="rId11"/>
    <p:sldId id="279" r:id="rId12"/>
    <p:sldId id="283" r:id="rId13"/>
    <p:sldId id="284" r:id="rId14"/>
    <p:sldId id="276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64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FDE1E-847A-47B3-9EA6-430530B6108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1DDC-F13F-4438-92FE-F0FA299DCE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2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F0C8-0692-492D-9D78-113D68F999E8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920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33C7-C42E-4FAF-A8C4-76F1C0CBC9DB}" type="datetime1">
              <a:rPr lang="fr-FR" smtClean="0"/>
              <a:t>04/10/2016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76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B728-6603-4B7D-A451-D5E1592C2B53}" type="datetime1">
              <a:rPr lang="fr-FR" smtClean="0"/>
              <a:t>04/10/2016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26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4F86-B36D-4886-AEB1-C227B5E30AF0}" type="datetime1">
              <a:rPr lang="fr-FR" smtClean="0"/>
              <a:t>04/10/2016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81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D119-C8BF-4720-AEF6-7383C691DE9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2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6B10-F181-4853-9CB9-F24D5FD0C28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78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5E21-0B5A-4532-9472-454B8BB5CD5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42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4E79-E006-44EC-903F-296BFED3269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3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6306-ED89-4EA7-AAC2-D3CF4CA7F1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1FA5-B78D-42E0-83E5-54429D7A5D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9C3A-E256-4F4A-8F62-F5FBFFE493F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19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7DF2-E3AF-487B-B8DA-07BD5EA5D81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DA35-DB8F-4BAD-BE16-0D443D854A64}" type="datetime1">
              <a:rPr lang="fr-FR" smtClean="0"/>
              <a:t>04/10/2016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393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FD2-8E25-4070-8906-E7B6972BCBB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39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1304-4C38-47BE-AAAE-C06EF6BBEDE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7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5482-BEB6-41AC-A8C4-733F782D4E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D119-C8BF-4720-AEF6-7383C691DE9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90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6B10-F181-4853-9CB9-F24D5FD0C28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5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5E21-0B5A-4532-9472-454B8BB5CD5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4E79-E006-44EC-903F-296BFED3269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36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6306-ED89-4EA7-AAC2-D3CF4CA7F1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5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1FA5-B78D-42E0-83E5-54429D7A5D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05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9C3A-E256-4F4A-8F62-F5FBFFE493F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0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14F-A978-4110-95CB-FC0B5D53F27E}" type="datetime1">
              <a:rPr lang="fr-FR" smtClean="0"/>
              <a:t>04/10/2016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933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7DF2-E3AF-487B-B8DA-07BD5EA5D81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8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1FD2-8E25-4070-8906-E7B6972BCBB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1304-4C38-47BE-AAAE-C06EF6BBEDE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84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5482-BEB6-41AC-A8C4-733F782D4E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4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3910-6E9C-4D3D-B2B5-B799B888523C}" type="datetime1">
              <a:rPr lang="fr-FR" smtClean="0"/>
              <a:t>04/10/2016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7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C56B-3881-44B0-ACC5-CC40AD58FBD6}" type="datetime1">
              <a:rPr lang="fr-FR" smtClean="0"/>
              <a:t>04/10/2016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08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55E-2511-4E50-8561-00BF79293F94}" type="datetime1">
              <a:rPr lang="fr-FR" smtClean="0"/>
              <a:t>04/10/2016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15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79D9-A33E-478E-B6F2-6764542C55DD}" type="datetime1">
              <a:rPr lang="fr-FR" smtClean="0"/>
              <a:t>04/10/2016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09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E7B4-79F8-46ED-9C3D-A524334A3D81}" type="datetime1">
              <a:rPr lang="fr-FR" smtClean="0"/>
              <a:t>04/10/2016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44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513-3925-40BD-BD40-8D1D02346D2D}" type="datetime1">
              <a:rPr lang="fr-FR" smtClean="0"/>
              <a:t>04/10/2016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89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22742-C697-469A-A068-41A9F801D498}" type="datetime1">
              <a:rPr lang="fr-FR" smtClean="0"/>
              <a:t>04/10/2016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C63D-D53C-4CEB-9DDC-37C61B2E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57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02EF4-DA4C-4820-A882-C9BD35DBF19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9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02EF4-DA4C-4820-A882-C9BD35DBF19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6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219200"/>
            <a:ext cx="10515600" cy="1813367"/>
          </a:xfrm>
        </p:spPr>
        <p:txBody>
          <a:bodyPr>
            <a:normAutofit/>
          </a:bodyPr>
          <a:lstStyle/>
          <a:p>
            <a:pPr algn="ctr"/>
            <a:r>
              <a:rPr lang="en-AU" b="1" dirty="0" smtClean="0">
                <a:solidFill>
                  <a:schemeClr val="accent5"/>
                </a:solidFill>
              </a:rPr>
              <a:t>The H2 VLE Beam</a:t>
            </a:r>
            <a:br>
              <a:rPr lang="en-AU" b="1" dirty="0" smtClean="0">
                <a:solidFill>
                  <a:schemeClr val="accent5"/>
                </a:solidFill>
              </a:rPr>
            </a:br>
            <a:r>
              <a:rPr lang="en-AU" sz="2700" b="1" i="1" dirty="0" smtClean="0">
                <a:solidFill>
                  <a:schemeClr val="accent5"/>
                </a:solidFill>
              </a:rPr>
              <a:t>Status report </a:t>
            </a:r>
            <a:endParaRPr lang="en-AU" sz="2700" b="1" i="1" dirty="0">
              <a:solidFill>
                <a:schemeClr val="accent5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9253" y="3513017"/>
            <a:ext cx="10515600" cy="1500187"/>
          </a:xfrm>
        </p:spPr>
        <p:txBody>
          <a:bodyPr/>
          <a:lstStyle/>
          <a:p>
            <a:pPr algn="ctr"/>
            <a:r>
              <a:rPr lang="fr-FR" i="1" dirty="0" err="1" smtClean="0">
                <a:solidFill>
                  <a:schemeClr val="accent5"/>
                </a:solidFill>
              </a:rPr>
              <a:t>N.Charitonidis</a:t>
            </a:r>
            <a:r>
              <a:rPr lang="fr-FR" i="1" dirty="0" smtClean="0">
                <a:solidFill>
                  <a:schemeClr val="accent5"/>
                </a:solidFill>
              </a:rPr>
              <a:t> and </a:t>
            </a:r>
            <a:r>
              <a:rPr lang="fr-FR" i="1" dirty="0" err="1" smtClean="0">
                <a:solidFill>
                  <a:schemeClr val="accent5"/>
                </a:solidFill>
              </a:rPr>
              <a:t>Y.Karyotakis</a:t>
            </a:r>
            <a:r>
              <a:rPr lang="fr-FR" i="1" dirty="0" smtClean="0">
                <a:solidFill>
                  <a:schemeClr val="accent5"/>
                </a:solidFill>
              </a:rPr>
              <a:t> </a:t>
            </a:r>
            <a:endParaRPr lang="fr-FR" sz="1800" i="1" dirty="0" smtClean="0">
              <a:solidFill>
                <a:schemeClr val="accent5"/>
              </a:solidFill>
            </a:endParaRPr>
          </a:p>
          <a:p>
            <a:pPr algn="ctr"/>
            <a:r>
              <a:rPr lang="fr-FR" dirty="0" err="1" smtClean="0">
                <a:solidFill>
                  <a:schemeClr val="accent5"/>
                </a:solidFill>
              </a:rPr>
              <a:t>October</a:t>
            </a:r>
            <a:r>
              <a:rPr lang="fr-FR" dirty="0" smtClean="0">
                <a:solidFill>
                  <a:schemeClr val="accent5"/>
                </a:solidFill>
              </a:rPr>
              <a:t> 5th 2016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365125"/>
            <a:ext cx="1185134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Momentum reconstruction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dirty="0" smtClean="0"/>
              <a:t>3 Fiber monitors around the last bend (both lines) </a:t>
            </a:r>
            <a:endParaRPr lang="el-GR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6B10-F181-4853-9CB9-F24D5FD0C28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3040" r="7843" b="7210"/>
          <a:stretch/>
        </p:blipFill>
        <p:spPr>
          <a:xfrm>
            <a:off x="591671" y="2033517"/>
            <a:ext cx="5298141" cy="38562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0259" y="2268071"/>
            <a:ext cx="7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7082" y="5938415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lines include a momentum selection collimator to be used in redundancy if necessary. 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64" y="2116137"/>
            <a:ext cx="5864860" cy="354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9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118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Particle ID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11</a:t>
            </a:fld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2553" r="7688" b="6340"/>
          <a:stretch/>
        </p:blipFill>
        <p:spPr bwMode="auto">
          <a:xfrm>
            <a:off x="322685" y="1131754"/>
            <a:ext cx="3654560" cy="2623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1963" r="8034" b="5007"/>
          <a:stretch/>
        </p:blipFill>
        <p:spPr bwMode="auto">
          <a:xfrm>
            <a:off x="3977245" y="3219855"/>
            <a:ext cx="3907884" cy="3319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3229" r="5879" b="7074"/>
          <a:stretch/>
        </p:blipFill>
        <p:spPr bwMode="auto">
          <a:xfrm>
            <a:off x="7198468" y="241520"/>
            <a:ext cx="4842246" cy="3202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149965" y="13910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415773" y="3699340"/>
            <a:ext cx="56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12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1557" y="3229583"/>
            <a:ext cx="115272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5"/>
                </a:solidFill>
              </a:rPr>
              <a:t>For 3.0 to 4.5 GeV/c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5"/>
                </a:solidFill>
              </a:rPr>
              <a:t>Beam ++ : We identify </a:t>
            </a:r>
            <a:r>
              <a:rPr lang="en-US" sz="3200" dirty="0" err="1" smtClean="0">
                <a:solidFill>
                  <a:schemeClr val="accent5"/>
                </a:solidFill>
              </a:rPr>
              <a:t>pions</a:t>
            </a:r>
            <a:r>
              <a:rPr lang="en-US" sz="3200" dirty="0" smtClean="0">
                <a:solidFill>
                  <a:schemeClr val="accent5"/>
                </a:solidFill>
              </a:rPr>
              <a:t> and (K</a:t>
            </a:r>
            <a:r>
              <a:rPr lang="en-US" sz="3200" baseline="30000" dirty="0" smtClean="0">
                <a:solidFill>
                  <a:schemeClr val="accent5"/>
                </a:solidFill>
              </a:rPr>
              <a:t>+</a:t>
            </a:r>
            <a:r>
              <a:rPr lang="en-US" sz="2400" i="1" dirty="0" smtClean="0">
                <a:solidFill>
                  <a:schemeClr val="accent5"/>
                </a:solidFill>
              </a:rPr>
              <a:t>[0.64% - 1.64%]</a:t>
            </a:r>
            <a:r>
              <a:rPr lang="en-US" sz="3200" dirty="0" smtClean="0">
                <a:solidFill>
                  <a:schemeClr val="accent5"/>
                </a:solidFill>
              </a:rPr>
              <a:t>+p</a:t>
            </a:r>
            <a:r>
              <a:rPr lang="en-US" sz="2400" i="1" dirty="0" smtClean="0">
                <a:solidFill>
                  <a:schemeClr val="accent5"/>
                </a:solidFill>
              </a:rPr>
              <a:t>[7.6%]</a:t>
            </a:r>
            <a:r>
              <a:rPr lang="en-US" sz="3200" dirty="0">
                <a:solidFill>
                  <a:schemeClr val="accent5"/>
                </a:solidFill>
              </a:rPr>
              <a:t>)</a:t>
            </a:r>
            <a:r>
              <a:rPr lang="en-US" sz="3200" dirty="0" smtClean="0">
                <a:solidFill>
                  <a:schemeClr val="accent5"/>
                </a:solidFill>
              </a:rPr>
              <a:t>, therefore we call them all p contaminated by K [8%-18%]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</a:rPr>
              <a:t>Beam +- : </a:t>
            </a:r>
            <a:r>
              <a:rPr lang="en-US" sz="3200" dirty="0">
                <a:solidFill>
                  <a:srgbClr val="7030A0"/>
                </a:solidFill>
              </a:rPr>
              <a:t>We identify </a:t>
            </a:r>
            <a:r>
              <a:rPr lang="en-US" sz="3200" dirty="0" err="1">
                <a:solidFill>
                  <a:srgbClr val="7030A0"/>
                </a:solidFill>
              </a:rPr>
              <a:t>pions</a:t>
            </a:r>
            <a:r>
              <a:rPr lang="en-US" sz="3200" dirty="0">
                <a:solidFill>
                  <a:srgbClr val="7030A0"/>
                </a:solidFill>
              </a:rPr>
              <a:t> and </a:t>
            </a:r>
            <a:r>
              <a:rPr lang="en-US" sz="3200" dirty="0" smtClean="0">
                <a:solidFill>
                  <a:srgbClr val="7030A0"/>
                </a:solidFill>
              </a:rPr>
              <a:t>(anti-p</a:t>
            </a:r>
            <a:r>
              <a:rPr lang="en-US" sz="2800" i="1" dirty="0" smtClean="0">
                <a:solidFill>
                  <a:srgbClr val="7030A0"/>
                </a:solidFill>
              </a:rPr>
              <a:t>[0.3%-0.65%]</a:t>
            </a:r>
            <a:r>
              <a:rPr lang="en-US" sz="3200" dirty="0" smtClean="0">
                <a:solidFill>
                  <a:srgbClr val="7030A0"/>
                </a:solidFill>
              </a:rPr>
              <a:t>+K-</a:t>
            </a:r>
            <a:r>
              <a:rPr lang="en-US" sz="2800" i="1" dirty="0">
                <a:solidFill>
                  <a:srgbClr val="7030A0"/>
                </a:solidFill>
              </a:rPr>
              <a:t>[0.36%-0.65%]</a:t>
            </a:r>
            <a:r>
              <a:rPr lang="en-US" sz="3200" dirty="0" smtClean="0">
                <a:solidFill>
                  <a:srgbClr val="7030A0"/>
                </a:solidFill>
              </a:rPr>
              <a:t>)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51" y="859768"/>
            <a:ext cx="10047635" cy="18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Freon 12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204" y="2049362"/>
            <a:ext cx="10515600" cy="290201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This gas may be available at CERN but needs a lot of effort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Replaced by R134a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refractive index is ‘unknown’. However for the R134 (n – 1) = 3200 10</a:t>
            </a:r>
            <a:r>
              <a:rPr lang="en-US" baseline="30000" dirty="0" smtClean="0">
                <a:solidFill>
                  <a:srgbClr val="0070C0"/>
                </a:solidFill>
              </a:rPr>
              <a:t>-6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de-DE" i="1" dirty="0"/>
              <a:t>J. </a:t>
            </a:r>
            <a:r>
              <a:rPr lang="de-DE" dirty="0">
                <a:solidFill>
                  <a:srgbClr val="0070C0"/>
                </a:solidFill>
              </a:rPr>
              <a:t>Phys. Chem., 1990, 94 (25), pp 8840–8845 </a:t>
            </a:r>
            <a:r>
              <a:rPr lang="de-DE" dirty="0">
                <a:solidFill>
                  <a:srgbClr val="0070C0"/>
                </a:solidFill>
              </a:rPr>
              <a:t>)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which </a:t>
            </a:r>
            <a:r>
              <a:rPr lang="en-US" dirty="0" smtClean="0">
                <a:solidFill>
                  <a:srgbClr val="0070C0"/>
                </a:solidFill>
              </a:rPr>
              <a:t>would be perfect. Many weeks to get R134 !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Use parasitically a beam at PS (1-5 GeV, e, 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, p) and make pressure scans. Experiment to be done next week in principle.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6B10-F181-4853-9CB9-F24D5FD0C28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18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DAQ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53312"/>
            <a:ext cx="10515600" cy="451363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CERN is responsible for the beam data DAQ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VME crate and dedicated standard modules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Beam Data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x,y</a:t>
            </a:r>
            <a:r>
              <a:rPr lang="en-US" dirty="0" smtClean="0">
                <a:solidFill>
                  <a:srgbClr val="0070C0"/>
                </a:solidFill>
              </a:rPr>
              <a:t> from the 4 beam profile monitors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Two Cherenkov counters firing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Time stamp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TOF (?)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Beam Data buffer available between bursts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Time Stamp via White Rabbit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Extra VME module to be added </a:t>
            </a:r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6B10-F181-4853-9CB9-F24D5FD0C28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Muon Shielding Studies</a:t>
            </a:r>
            <a:endParaRPr lang="el-G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8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68717" y="244120"/>
            <a:ext cx="43723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v. 1 : No Shielding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62" y="891073"/>
            <a:ext cx="8248661" cy="56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8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68717" y="244120"/>
            <a:ext cx="43723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 Shielding Results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6463862" y="788276"/>
            <a:ext cx="4723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muons in cryostat </a:t>
            </a:r>
            <a:r>
              <a:rPr lang="en-US" dirty="0" err="1" smtClean="0"/>
              <a:t>LAr</a:t>
            </a:r>
            <a:r>
              <a:rPr lang="en-US" dirty="0" smtClean="0"/>
              <a:t> 12GeV 229881</a:t>
            </a:r>
          </a:p>
          <a:p>
            <a:r>
              <a:rPr lang="en-US" dirty="0" smtClean="0"/>
              <a:t>Number of muons in FC 12GeV 105162</a:t>
            </a:r>
          </a:p>
          <a:p>
            <a:r>
              <a:rPr lang="en-US" dirty="0" smtClean="0"/>
              <a:t>Number of hadrons in FC 12GeV 63779</a:t>
            </a:r>
          </a:p>
          <a:p>
            <a:r>
              <a:rPr lang="en-US" dirty="0" smtClean="0"/>
              <a:t>Number of electrons in FC 12GeV 41518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16" y="788276"/>
            <a:ext cx="6368137" cy="43369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07" y="2617075"/>
            <a:ext cx="5963285" cy="40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/>
          <p:nvPr/>
        </p:nvSpPr>
        <p:spPr>
          <a:xfrm>
            <a:off x="3268717" y="244120"/>
            <a:ext cx="43723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Shielding v1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705"/>
            <a:ext cx="6456566" cy="4693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365" y="962705"/>
            <a:ext cx="5397753" cy="46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1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80" y="898306"/>
            <a:ext cx="7169069" cy="48823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02282" y="613452"/>
            <a:ext cx="4606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muons in cryostat </a:t>
            </a:r>
            <a:r>
              <a:rPr lang="en-US" dirty="0" err="1" smtClean="0"/>
              <a:t>LAr</a:t>
            </a:r>
            <a:r>
              <a:rPr lang="en-US" dirty="0" smtClean="0"/>
              <a:t> 12GeV 67523</a:t>
            </a:r>
          </a:p>
          <a:p>
            <a:r>
              <a:rPr lang="en-US" dirty="0" smtClean="0"/>
              <a:t>Number of muons in FC 12GeV 39996</a:t>
            </a:r>
          </a:p>
          <a:p>
            <a:r>
              <a:rPr lang="en-US" dirty="0" smtClean="0"/>
              <a:t>Number of hadrons in FC 12GeV 9685</a:t>
            </a:r>
          </a:p>
          <a:p>
            <a:r>
              <a:rPr lang="en-US" dirty="0" smtClean="0"/>
              <a:t>Number of electrons in FC 12GeV 21171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268717" y="244120"/>
            <a:ext cx="43723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Shielding v1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20" y="1963960"/>
            <a:ext cx="6113079" cy="41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5"/>
                </a:solidFill>
              </a:rPr>
              <a:t>Simulation studies</a:t>
            </a:r>
            <a:endParaRPr lang="en-US" b="1" u="sng" dirty="0">
              <a:solidFill>
                <a:schemeClr val="accent5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36022" y="1922318"/>
            <a:ext cx="10719955" cy="1611992"/>
          </a:xfrm>
        </p:spPr>
        <p:txBody>
          <a:bodyPr>
            <a:normAutofit fontScale="25000" lnSpcReduction="20000"/>
          </a:bodyPr>
          <a:lstStyle/>
          <a:p>
            <a:r>
              <a:rPr lang="en-GB" sz="11200" dirty="0">
                <a:solidFill>
                  <a:schemeClr val="accent5"/>
                </a:solidFill>
              </a:rPr>
              <a:t>GEANT4 based package (G4BeamLine)</a:t>
            </a:r>
          </a:p>
          <a:p>
            <a:pPr lvl="1"/>
            <a:r>
              <a:rPr lang="en-GB" sz="9600" dirty="0" smtClean="0">
                <a:solidFill>
                  <a:srgbClr val="FF0000"/>
                </a:solidFill>
              </a:rPr>
              <a:t>Full simulation of H2 beam line transport + sec. target + VLE extension</a:t>
            </a:r>
          </a:p>
          <a:p>
            <a:pPr lvl="1"/>
            <a:r>
              <a:rPr lang="en-GB" sz="9600" dirty="0" smtClean="0">
                <a:solidFill>
                  <a:srgbClr val="FF0000"/>
                </a:solidFill>
              </a:rPr>
              <a:t>All material included until the </a:t>
            </a:r>
            <a:r>
              <a:rPr lang="en-GB" sz="9600" dirty="0" err="1" smtClean="0">
                <a:solidFill>
                  <a:srgbClr val="FF0000"/>
                </a:solidFill>
              </a:rPr>
              <a:t>cryo</a:t>
            </a:r>
            <a:r>
              <a:rPr lang="en-GB" sz="9600" dirty="0" smtClean="0">
                <a:solidFill>
                  <a:srgbClr val="FF0000"/>
                </a:solidFill>
              </a:rPr>
              <a:t> membrane</a:t>
            </a:r>
          </a:p>
          <a:p>
            <a:pPr lvl="1"/>
            <a:r>
              <a:rPr lang="en-GB" sz="9600" dirty="0" smtClean="0">
                <a:solidFill>
                  <a:srgbClr val="FF0000"/>
                </a:solidFill>
              </a:rPr>
              <a:t>We request a particle to cross all our detectors</a:t>
            </a:r>
          </a:p>
          <a:p>
            <a:pPr lvl="1"/>
            <a:r>
              <a:rPr lang="en-GB" sz="9600" dirty="0" smtClean="0">
                <a:solidFill>
                  <a:srgbClr val="FF0000"/>
                </a:solidFill>
              </a:rPr>
              <a:t>Target W for 0.4 to 3. GeV/c and Cu for p &gt; 3 GeV/c</a:t>
            </a:r>
          </a:p>
          <a:p>
            <a:r>
              <a:rPr lang="en-GB" sz="11200" dirty="0">
                <a:solidFill>
                  <a:schemeClr val="accent5"/>
                </a:solidFill>
              </a:rPr>
              <a:t>We generate 6M events per </a:t>
            </a:r>
            <a:r>
              <a:rPr lang="en-GB" sz="11200" dirty="0" smtClean="0">
                <a:solidFill>
                  <a:schemeClr val="accent5"/>
                </a:solidFill>
              </a:rPr>
              <a:t>energy</a:t>
            </a:r>
          </a:p>
          <a:p>
            <a:r>
              <a:rPr lang="en-US" sz="9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CERN-ACC-NOTE-2016-0052</a:t>
            </a:r>
            <a:endParaRPr lang="en-GB" sz="11200" b="1" dirty="0">
              <a:solidFill>
                <a:srgbClr val="0070C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46"/>
          <p:cNvPicPr/>
          <p:nvPr/>
        </p:nvPicPr>
        <p:blipFill>
          <a:blip r:embed="rId2"/>
          <a:stretch>
            <a:fillRect/>
          </a:stretch>
        </p:blipFill>
        <p:spPr>
          <a:xfrm>
            <a:off x="6449439" y="3618689"/>
            <a:ext cx="5634172" cy="31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43" y="1109079"/>
            <a:ext cx="10391775" cy="5610225"/>
          </a:xfrm>
          <a:prstGeom prst="rect">
            <a:avLst/>
          </a:prstGeom>
        </p:spPr>
      </p:pic>
      <p:sp>
        <p:nvSpPr>
          <p:cNvPr id="3" name="ZoneTexte 8"/>
          <p:cNvSpPr txBox="1"/>
          <p:nvPr/>
        </p:nvSpPr>
        <p:spPr>
          <a:xfrm>
            <a:off x="3268717" y="244120"/>
            <a:ext cx="43723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Shielding v2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69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11" y="810767"/>
            <a:ext cx="7004379" cy="47702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526923" y="672662"/>
            <a:ext cx="4606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muons in cryostat </a:t>
            </a:r>
            <a:r>
              <a:rPr lang="en-US" dirty="0" err="1" smtClean="0"/>
              <a:t>LAr</a:t>
            </a:r>
            <a:r>
              <a:rPr lang="en-US" dirty="0" smtClean="0"/>
              <a:t> 12GeV 42824</a:t>
            </a:r>
          </a:p>
          <a:p>
            <a:r>
              <a:rPr lang="en-US" dirty="0" smtClean="0"/>
              <a:t>Number of muons in FC 12GeV 33471</a:t>
            </a:r>
          </a:p>
          <a:p>
            <a:r>
              <a:rPr lang="en-US" dirty="0" smtClean="0"/>
              <a:t>Number of hadrons in FC 12GeV 5537</a:t>
            </a:r>
          </a:p>
          <a:p>
            <a:r>
              <a:rPr lang="en-US" dirty="0" smtClean="0"/>
              <a:t>Number of electrons in FC 12GeV 11367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216166" y="220717"/>
            <a:ext cx="437230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Shielding v2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26" y="2734017"/>
            <a:ext cx="5772840" cy="39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74" y="199697"/>
            <a:ext cx="7562366" cy="12027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386" y="1909271"/>
            <a:ext cx="7156743" cy="43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54" y="1433849"/>
            <a:ext cx="6553768" cy="42005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1726" y="1632075"/>
            <a:ext cx="218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shielding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83" y="1779888"/>
            <a:ext cx="5878031" cy="37149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61" y="195823"/>
            <a:ext cx="4685174" cy="12582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52745" y="483476"/>
            <a:ext cx="141889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 shielding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769037" y="1070262"/>
            <a:ext cx="10744090" cy="5787738"/>
            <a:chOff x="249491" y="0"/>
            <a:chExt cx="11693017" cy="6858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491" y="0"/>
              <a:ext cx="11693017" cy="685800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0800000">
              <a:off x="4260317" y="1849240"/>
              <a:ext cx="516373" cy="112742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5690276" y="2599471"/>
              <a:ext cx="516373" cy="112742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 rot="11295720">
              <a:off x="6777420" y="4445745"/>
              <a:ext cx="516373" cy="38584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948462" y="1849240"/>
              <a:ext cx="15103" cy="75023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353127" y="3137952"/>
              <a:ext cx="1128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1250</a:t>
              </a:r>
              <a:endParaRPr lang="fr-FR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401099" y="2976665"/>
              <a:ext cx="15103" cy="69190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941318" y="1830085"/>
              <a:ext cx="1128006" cy="76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Passage 1250</a:t>
              </a:r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>
              <a:off x="4250584" y="5319702"/>
              <a:ext cx="516373" cy="112742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extBox 23"/>
            <p:cNvSpPr txBox="1"/>
            <p:nvPr/>
          </p:nvSpPr>
          <p:spPr>
            <a:xfrm rot="573595">
              <a:off x="7274433" y="3927844"/>
              <a:ext cx="1080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XCET</a:t>
              </a:r>
              <a:endParaRPr lang="fr-FR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573595">
              <a:off x="8307195" y="4136212"/>
              <a:ext cx="1080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XCET</a:t>
              </a:r>
              <a:endParaRPr lang="fr-FR" sz="2800" dirty="0"/>
            </a:p>
          </p:txBody>
        </p:sp>
        <p:sp>
          <p:nvSpPr>
            <p:cNvPr id="27" name="Rectangle 26"/>
            <p:cNvSpPr/>
            <p:nvPr/>
          </p:nvSpPr>
          <p:spPr>
            <a:xfrm rot="11295720">
              <a:off x="6825283" y="3914009"/>
              <a:ext cx="516373" cy="44591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838200" y="365125"/>
            <a:ext cx="10515600" cy="7870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Shielding upstream NP02 top view</a:t>
            </a:r>
            <a:endParaRPr lang="fr-FR" dirty="0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4660990" y="2972847"/>
            <a:ext cx="1246466" cy="810163"/>
          </a:xfrm>
          <a:prstGeom prst="bentConnector3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4204703" y="2880562"/>
            <a:ext cx="97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 3.9m</a:t>
            </a:r>
            <a:endParaRPr lang="fr-FR" sz="20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5532494" y="3534734"/>
            <a:ext cx="97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 3.9m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94275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90" y="0"/>
            <a:ext cx="97971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7286016" y="5505857"/>
            <a:ext cx="2013625" cy="4673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10800000">
            <a:off x="8492245" y="5163694"/>
            <a:ext cx="807395" cy="3421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0800000">
            <a:off x="7292517" y="5163693"/>
            <a:ext cx="921962" cy="3421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10800000">
            <a:off x="7292516" y="4696323"/>
            <a:ext cx="2007124" cy="4673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7488679" y="3955718"/>
            <a:ext cx="160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1600 mm</a:t>
            </a:r>
            <a:endParaRPr lang="fr-FR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92516" y="4460778"/>
            <a:ext cx="2007124" cy="181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52911" y="5450006"/>
            <a:ext cx="160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XCET</a:t>
            </a:r>
            <a:endParaRPr lang="fr-FR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28839" y="4696323"/>
            <a:ext cx="0" cy="127690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22183" y="5073164"/>
            <a:ext cx="160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1200 mm</a:t>
            </a:r>
            <a:endParaRPr lang="fr-FR" sz="2800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2641245" y="3696481"/>
            <a:ext cx="2744720" cy="18087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 rot="16200000">
            <a:off x="3686446" y="1988170"/>
            <a:ext cx="659369" cy="18037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rot="16200000">
            <a:off x="3686446" y="1315924"/>
            <a:ext cx="659369" cy="18037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675980" y="4400812"/>
            <a:ext cx="97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23168</a:t>
            </a:r>
            <a:endParaRPr lang="fr-F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75979" y="2699974"/>
            <a:ext cx="97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1688</a:t>
            </a:r>
            <a:endParaRPr lang="fr-FR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75978" y="2037721"/>
            <a:ext cx="97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1688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26687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3A7F-A40B-4E29-AC03-959AA2C655B2}" type="datetime1">
              <a:rPr lang="fr-FR" smtClean="0"/>
              <a:t>04/10/2016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V. Clerc - 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8780-99B9-4B48-8EB8-6A7551FF8B2F}" type="slidenum">
              <a:rPr lang="fr-FR" smtClean="0"/>
              <a:t>27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0"/>
            <a:ext cx="10515600" cy="6885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4666045" y="5890345"/>
            <a:ext cx="1258097" cy="4003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0800000">
            <a:off x="4666044" y="5063494"/>
            <a:ext cx="1258097" cy="4003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10800000">
            <a:off x="4666044" y="4670540"/>
            <a:ext cx="1258097" cy="4003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Isosceles Triangle 12"/>
          <p:cNvSpPr/>
          <p:nvPr/>
        </p:nvSpPr>
        <p:spPr>
          <a:xfrm rot="16200000">
            <a:off x="5203097" y="4922208"/>
            <a:ext cx="174261" cy="1267825"/>
          </a:xfrm>
          <a:prstGeom prst="triangle">
            <a:avLst>
              <a:gd name="adj" fmla="val 931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Isosceles Triangle 13"/>
          <p:cNvSpPr/>
          <p:nvPr/>
        </p:nvSpPr>
        <p:spPr>
          <a:xfrm rot="16200000" flipH="1" flipV="1">
            <a:off x="5206458" y="5172663"/>
            <a:ext cx="177268" cy="1258098"/>
          </a:xfrm>
          <a:prstGeom prst="triangle">
            <a:avLst>
              <a:gd name="adj" fmla="val 931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66043" y="4487434"/>
            <a:ext cx="1258097" cy="371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18563" y="3521463"/>
            <a:ext cx="2864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800mm Concrete; Fe; Al; feta?</a:t>
            </a:r>
          </a:p>
        </p:txBody>
      </p:sp>
    </p:spTree>
    <p:extLst>
      <p:ext uri="{BB962C8B-B14F-4D97-AF65-F5344CB8AC3E}">
        <p14:creationId xmlns:p14="http://schemas.microsoft.com/office/powerpoint/2010/main" val="1529519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5"/>
                </a:solidFill>
              </a:rPr>
              <a:t>Summary</a:t>
            </a:r>
            <a:endParaRPr lang="en-US" b="1" u="sng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04709"/>
            <a:ext cx="10515600" cy="467225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Extensive simulations finished for H2, data available on </a:t>
            </a:r>
            <a:r>
              <a:rPr lang="en-US" dirty="0" err="1" smtClean="0">
                <a:solidFill>
                  <a:schemeClr val="accent5"/>
                </a:solidFill>
              </a:rPr>
              <a:t>eos</a:t>
            </a:r>
            <a:endParaRPr lang="en-US" dirty="0" smtClean="0">
              <a:solidFill>
                <a:schemeClr val="accent5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/>
                </a:solidFill>
              </a:rPr>
              <a:t>Physics list study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/>
                </a:solidFill>
              </a:rPr>
              <a:t>Target optimization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/>
                </a:solidFill>
              </a:rPr>
              <a:t>Background (muons</a:t>
            </a:r>
            <a:r>
              <a:rPr lang="en-US" dirty="0" smtClean="0">
                <a:solidFill>
                  <a:schemeClr val="accent5"/>
                </a:solidFill>
              </a:rPr>
              <a:t>) in progress</a:t>
            </a:r>
            <a:endParaRPr lang="en-US" dirty="0" smtClean="0">
              <a:solidFill>
                <a:schemeClr val="accent5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/>
                </a:solidFill>
              </a:rPr>
              <a:t>Momentum measurement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Material budget optimization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Detailed technical </a:t>
            </a:r>
            <a:r>
              <a:rPr lang="en-US" dirty="0" smtClean="0">
                <a:solidFill>
                  <a:schemeClr val="accent5"/>
                </a:solidFill>
              </a:rPr>
              <a:t>note </a:t>
            </a:r>
            <a:r>
              <a:rPr lang="en-US" dirty="0" smtClean="0">
                <a:solidFill>
                  <a:schemeClr val="accent5"/>
                </a:solidFill>
              </a:rPr>
              <a:t>submitted </a:t>
            </a:r>
            <a:r>
              <a:rPr lang="en-US" dirty="0" smtClean="0">
                <a:solidFill>
                  <a:schemeClr val="accent5"/>
                </a:solidFill>
              </a:rPr>
              <a:t>end of </a:t>
            </a:r>
            <a:r>
              <a:rPr lang="en-US" dirty="0" err="1" smtClean="0">
                <a:solidFill>
                  <a:schemeClr val="accent5"/>
                </a:solidFill>
              </a:rPr>
              <a:t>july</a:t>
            </a:r>
            <a:r>
              <a:rPr lang="en-US" dirty="0" smtClean="0">
                <a:solidFill>
                  <a:schemeClr val="accent5"/>
                </a:solidFill>
              </a:rPr>
              <a:t> 2016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Measure R134a refractive index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D</a:t>
            </a:r>
            <a:r>
              <a:rPr lang="en-US" dirty="0" smtClean="0">
                <a:solidFill>
                  <a:schemeClr val="accent5"/>
                </a:solidFill>
              </a:rPr>
              <a:t>etector production in progress</a:t>
            </a:r>
            <a:endParaRPr lang="en-US" dirty="0" smtClean="0">
              <a:solidFill>
                <a:schemeClr val="accent5"/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Build 1/10</a:t>
            </a:r>
            <a:r>
              <a:rPr lang="en-US" baseline="30000" dirty="0" smtClean="0">
                <a:solidFill>
                  <a:schemeClr val="accent5"/>
                </a:solidFill>
              </a:rPr>
              <a:t>th</a:t>
            </a:r>
            <a:r>
              <a:rPr lang="en-US" dirty="0" smtClean="0">
                <a:solidFill>
                  <a:schemeClr val="accent5"/>
                </a:solidFill>
              </a:rPr>
              <a:t> of TOF and test it on SPS this autumn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1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2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Beam Composition and rates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822" y="3985779"/>
            <a:ext cx="5544527" cy="2872221"/>
          </a:xfrm>
          <a:prstGeom prst="rect">
            <a:avLst/>
          </a:prstGeom>
        </p:spPr>
      </p:pic>
      <p:pic>
        <p:nvPicPr>
          <p:cNvPr id="9" name="Picture 4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72" y="972285"/>
            <a:ext cx="56007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72" y="1934310"/>
            <a:ext cx="56007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3296"/>
            <a:ext cx="6157609" cy="385286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02" y="4920591"/>
            <a:ext cx="6438900" cy="7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1934"/>
            <a:ext cx="10515600" cy="753555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5"/>
                </a:solidFill>
              </a:rPr>
              <a:t>Beam Instrumentation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4</a:t>
            </a:fld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19" y="1284051"/>
            <a:ext cx="8561760" cy="4789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7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5</a:t>
            </a:fld>
            <a:endParaRPr lang="fr-FR"/>
          </a:p>
        </p:txBody>
      </p:sp>
      <p:pic>
        <p:nvPicPr>
          <p:cNvPr id="3" name="Picture 6" descr="C:\ncharito\Dropbox\SBA\CENF\INSTRUMENTATION\FINAL_RESULTS_JUNE2016_TILT17\PLOTS\Focalisatio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2670" b="6553"/>
          <a:stretch/>
        </p:blipFill>
        <p:spPr bwMode="auto">
          <a:xfrm>
            <a:off x="653374" y="1062831"/>
            <a:ext cx="5334000" cy="3562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96184"/>
            <a:ext cx="10515600" cy="854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Beam size and momentum @ </a:t>
            </a:r>
            <a:r>
              <a:rPr lang="en-US" b="1" dirty="0" err="1" smtClean="0">
                <a:solidFill>
                  <a:srgbClr val="0070C0"/>
                </a:solidFill>
              </a:rPr>
              <a:t>LAr</a:t>
            </a:r>
            <a:r>
              <a:rPr lang="en-US" b="1" dirty="0" smtClean="0">
                <a:solidFill>
                  <a:srgbClr val="0070C0"/>
                </a:solidFill>
              </a:rPr>
              <a:t> center</a:t>
            </a:r>
            <a:endParaRPr lang="el-G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65" y="2762655"/>
            <a:ext cx="4734196" cy="30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 smtClean="0">
                <a:solidFill>
                  <a:schemeClr val="accent5"/>
                </a:solidFill>
              </a:rPr>
              <a:t>Beam</a:t>
            </a:r>
            <a:r>
              <a:rPr lang="fr-FR" b="1" u="sng" dirty="0" smtClean="0">
                <a:solidFill>
                  <a:schemeClr val="accent5"/>
                </a:solidFill>
              </a:rPr>
              <a:t> Detectors</a:t>
            </a:r>
            <a:endParaRPr lang="en-US" b="1" u="sng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29966"/>
            <a:ext cx="10515600" cy="4746997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Trigger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3 scintillator tiles 10x10 cm2, S1,2,3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Tracking devices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4 fiber layers ( 3 in vacuum and the 4th in front of </a:t>
            </a:r>
            <a:r>
              <a:rPr lang="en-US" dirty="0" err="1" smtClean="0">
                <a:solidFill>
                  <a:schemeClr val="accent5"/>
                </a:solidFill>
              </a:rPr>
              <a:t>LAr</a:t>
            </a:r>
            <a:r>
              <a:rPr lang="en-US" dirty="0" smtClean="0">
                <a:solidFill>
                  <a:schemeClr val="accent5"/>
                </a:solidFill>
              </a:rPr>
              <a:t> entrance) BPROF1,2,3,4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1mm diameter one layer per coordinate, ~92% acceptance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Cherenkovs</a:t>
            </a:r>
            <a:endParaRPr lang="en-US" dirty="0" smtClean="0">
              <a:solidFill>
                <a:schemeClr val="accent5"/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Two, 2m long threshold </a:t>
            </a:r>
            <a:r>
              <a:rPr lang="en-US" dirty="0" err="1" smtClean="0">
                <a:solidFill>
                  <a:schemeClr val="accent5"/>
                </a:solidFill>
              </a:rPr>
              <a:t>Cherenkovs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TOF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Two layers of fibers, distant of 32m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All detectors in vacuum, but BPROF4, and S3.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1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436"/>
            <a:ext cx="10515600" cy="86304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CERN Fiber Beam Profile Monitors and trigger tiles, TOF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>
                <a:sym typeface="Wingdings" panose="05000000000000000000" pitchFamily="2" charset="2"/>
              </a:rPr>
              <a:t> Integrated in both beam lines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3"/>
          <a:stretch/>
        </p:blipFill>
        <p:spPr>
          <a:xfrm>
            <a:off x="502024" y="1690688"/>
            <a:ext cx="4928626" cy="39814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6B10-F181-4853-9CB9-F24D5FD0C28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N. Charitonidis &amp; Y. Karyotakis - ProtoDunes Meeting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59" y="2216224"/>
            <a:ext cx="5692841" cy="2582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6282" y="5829578"/>
            <a:ext cx="540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Courtesy: S. </a:t>
            </a:r>
            <a:r>
              <a:rPr lang="en-US" dirty="0" err="1" smtClean="0">
                <a:solidFill>
                  <a:prstClr val="black"/>
                </a:solidFill>
              </a:rPr>
              <a:t>Girod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W.Devauchelle</a:t>
            </a:r>
            <a:r>
              <a:rPr lang="en-US" dirty="0" smtClean="0">
                <a:solidFill>
                  <a:prstClr val="black"/>
                </a:solidFill>
              </a:rPr>
              <a:t>, I. Ortega-Ruiz [CERN]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3882" y="1551238"/>
            <a:ext cx="547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Tilt Flexibility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~3 degrees </a:t>
            </a:r>
            <a:r>
              <a:rPr lang="en-US" dirty="0" smtClean="0">
                <a:solidFill>
                  <a:prstClr val="black"/>
                </a:solidFill>
              </a:rPr>
              <a:t>from the nominal position</a:t>
            </a:r>
          </a:p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Flexibility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~3 degrees </a:t>
            </a:r>
            <a:r>
              <a:rPr lang="en-US" dirty="0">
                <a:solidFill>
                  <a:prstClr val="black"/>
                </a:solidFill>
              </a:rPr>
              <a:t>from the nominal position 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831248" y="4629249"/>
            <a:ext cx="403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1mm fibers pitch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Trigger tile of 2mm scintillator</a:t>
            </a:r>
          </a:p>
          <a:p>
            <a:r>
              <a:rPr lang="en-US" b="1" u="sng" dirty="0" smtClean="0">
                <a:solidFill>
                  <a:srgbClr val="0070C0"/>
                </a:solidFill>
              </a:rPr>
              <a:t>Final design and production for H2 under way by  BE/BI group @ CERN</a:t>
            </a:r>
            <a:endParaRPr lang="en-US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219"/>
            <a:ext cx="10515600" cy="756211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H2: Integration 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276-12BB-4F03-9020-FF4F834B29C4}" type="datetime1">
              <a:rPr lang="el-GR" smtClean="0"/>
              <a:t>4/10/2016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N. Charitonidis &amp; Y. Karyotakis - ProtoDunes Meeting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37AA-D9F1-418C-8E0B-6DB1F621E83A}" type="slidenum">
              <a:rPr lang="el-GR" smtClean="0"/>
              <a:t>8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816132" y="5216996"/>
            <a:ext cx="1137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All vacuum elements and instrumentation (</a:t>
            </a:r>
            <a:r>
              <a:rPr lang="en-US" sz="2400" dirty="0" err="1" smtClean="0">
                <a:solidFill>
                  <a:srgbClr val="FF0000"/>
                </a:solidFill>
              </a:rPr>
              <a:t>Cherenkovs</a:t>
            </a:r>
            <a:r>
              <a:rPr lang="en-US" sz="2400" dirty="0" smtClean="0">
                <a:solidFill>
                  <a:srgbClr val="FF0000"/>
                </a:solidFill>
              </a:rPr>
              <a:t>, BPROF’s…) integrated. 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750793"/>
            <a:ext cx="12211050" cy="4314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646" y="843430"/>
            <a:ext cx="280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Courtesy: S.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V.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Clerc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5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19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Beam profile monitors, tracker, scintillator tiles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C63D-D53C-4CEB-9DDC-37C61B2EF696}" type="slidenum">
              <a:rPr lang="fr-FR" smtClean="0"/>
              <a:t>9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140085" y="1756517"/>
            <a:ext cx="6753093" cy="3903632"/>
            <a:chOff x="758757" y="1194086"/>
            <a:chExt cx="5157757" cy="3098652"/>
          </a:xfrm>
        </p:grpSpPr>
        <p:pic>
          <p:nvPicPr>
            <p:cNvPr id="4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57" y="1194086"/>
              <a:ext cx="5157757" cy="3098652"/>
            </a:xfrm>
            <a:prstGeom prst="rect">
              <a:avLst/>
            </a:prstGeom>
          </p:spPr>
        </p:pic>
        <p:sp>
          <p:nvSpPr>
            <p:cNvPr id="5" name="TextBox 39"/>
            <p:cNvSpPr txBox="1"/>
            <p:nvPr/>
          </p:nvSpPr>
          <p:spPr>
            <a:xfrm>
              <a:off x="4143983" y="3918782"/>
              <a:ext cx="1683934" cy="2616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100" dirty="0" err="1" smtClean="0"/>
                <a:t>Couresy</a:t>
              </a:r>
              <a:r>
                <a:rPr lang="en-GB" sz="1100" dirty="0" smtClean="0"/>
                <a:t>: S. </a:t>
              </a:r>
              <a:r>
                <a:rPr lang="en-GB" sz="1100" dirty="0" err="1" smtClean="0"/>
                <a:t>Girod</a:t>
              </a:r>
              <a:r>
                <a:rPr lang="en-GB" sz="1100" dirty="0" smtClean="0"/>
                <a:t>, V. </a:t>
              </a:r>
              <a:r>
                <a:rPr lang="en-GB" sz="1100" dirty="0" err="1" smtClean="0"/>
                <a:t>Clerc</a:t>
              </a:r>
              <a:r>
                <a:rPr lang="en-GB" sz="1100" dirty="0" smtClean="0"/>
                <a:t> </a:t>
              </a:r>
              <a:endParaRPr lang="el-G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3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702</Words>
  <Application>Microsoft Office PowerPoint</Application>
  <PresentationFormat>Grand écran</PresentationFormat>
  <Paragraphs>137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Office Theme</vt:lpstr>
      <vt:lpstr>1_Office Theme</vt:lpstr>
      <vt:lpstr>The H2 VLE Beam Status report </vt:lpstr>
      <vt:lpstr>Simulation studies</vt:lpstr>
      <vt:lpstr>Beam Composition and rates</vt:lpstr>
      <vt:lpstr>Beam Instrumentation</vt:lpstr>
      <vt:lpstr>Présentation PowerPoint</vt:lpstr>
      <vt:lpstr>Beam Detectors</vt:lpstr>
      <vt:lpstr>CERN Fiber Beam Profile Monitors and trigger tiles, TOF  Integrated in both beam lines</vt:lpstr>
      <vt:lpstr>H2: Integration </vt:lpstr>
      <vt:lpstr>Beam profile monitors, tracker, scintillator tiles</vt:lpstr>
      <vt:lpstr>Momentum reconstruction 3 Fiber monitors around the last bend (both lines) </vt:lpstr>
      <vt:lpstr>Particle ID</vt:lpstr>
      <vt:lpstr>Présentation PowerPoint</vt:lpstr>
      <vt:lpstr>Freon 12</vt:lpstr>
      <vt:lpstr>DAQ</vt:lpstr>
      <vt:lpstr>Muon Shielding Studies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Summary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Yannis KARYOTAKIS</dc:creator>
  <cp:lastModifiedBy>Yannis KARYOTAKIS</cp:lastModifiedBy>
  <cp:revision>149</cp:revision>
  <dcterms:created xsi:type="dcterms:W3CDTF">2016-05-25T07:01:34Z</dcterms:created>
  <dcterms:modified xsi:type="dcterms:W3CDTF">2016-10-04T13:39:04Z</dcterms:modified>
</cp:coreProperties>
</file>