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4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9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8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5B86-CE49-264E-8A98-40289573DEB7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8831-0F92-0D43-BC16-03F4CBC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730"/>
            <a:ext cx="10515600" cy="1325563"/>
          </a:xfrm>
        </p:spPr>
        <p:txBody>
          <a:bodyPr/>
          <a:lstStyle/>
          <a:p>
            <a:r>
              <a:rPr lang="en-US" dirty="0" smtClean="0"/>
              <a:t>Study cavity wall material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897335"/>
            <a:ext cx="10515600" cy="4351338"/>
          </a:xfrm>
        </p:spPr>
        <p:txBody>
          <a:bodyPr/>
          <a:lstStyle/>
          <a:p>
            <a:r>
              <a:rPr lang="en-US" dirty="0" smtClean="0"/>
              <a:t>Conductivity theory predicts the anomalous skin effect</a:t>
            </a:r>
            <a:endParaRPr lang="en-US" dirty="0"/>
          </a:p>
          <a:p>
            <a:pPr lvl="1">
              <a:buFont typeface="Courier New" charset="0"/>
              <a:buChar char="o"/>
            </a:pPr>
            <a:r>
              <a:rPr lang="en-US" dirty="0" smtClean="0"/>
              <a:t>Copper is the simplest conductor to demonstrate the effect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How about Aluminum?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prediction is made for the BCS theory and it is more complicate than Cu (e.g. anisotropy of the scattering of conducting electrons)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Presently, high-purity Aluminum is one of the most popular materials to make a quantum computer (QC)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72" y="3651215"/>
            <a:ext cx="4277928" cy="32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7" y="3641031"/>
            <a:ext cx="2322786" cy="2846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61382" y="3651215"/>
            <a:ext cx="412164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test used a 11.442 GHz Al Cavity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Purity: 99.999 %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Critical temperature of Al: 1.2 K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Q = 3 10</a:t>
            </a:r>
            <a:r>
              <a:rPr lang="en-US" baseline="30000" dirty="0" smtClean="0">
                <a:solidFill>
                  <a:srgbClr val="0070C0"/>
                </a:solidFill>
              </a:rPr>
              <a:t>8</a:t>
            </a:r>
            <a:r>
              <a:rPr lang="en-US" dirty="0" smtClean="0">
                <a:solidFill>
                  <a:srgbClr val="0070C0"/>
                </a:solidFill>
              </a:rPr>
              <a:t> in Super Conducting RF (SRF)</a:t>
            </a:r>
          </a:p>
          <a:p>
            <a:pPr marL="285750" indent="-285750">
              <a:buFont typeface="Arial" charset="0"/>
              <a:buChar char="•"/>
            </a:pPr>
            <a:r>
              <a:rPr lang="en-US" u="sng" dirty="0" smtClean="0">
                <a:solidFill>
                  <a:srgbClr val="FF0000"/>
                </a:solidFill>
              </a:rPr>
              <a:t>Q = 10</a:t>
            </a:r>
            <a:r>
              <a:rPr lang="en-US" u="sng" baseline="30000" dirty="0" smtClean="0">
                <a:solidFill>
                  <a:srgbClr val="FF0000"/>
                </a:solidFill>
              </a:rPr>
              <a:t>5</a:t>
            </a:r>
            <a:r>
              <a:rPr lang="en-US" u="sng" dirty="0" smtClean="0">
                <a:solidFill>
                  <a:srgbClr val="FF0000"/>
                </a:solidFill>
              </a:rPr>
              <a:t> in Normal Conducting </a:t>
            </a:r>
            <a:r>
              <a:rPr lang="en-US" u="sng" dirty="0">
                <a:solidFill>
                  <a:srgbClr val="FF0000"/>
                </a:solidFill>
              </a:rPr>
              <a:t>R</a:t>
            </a:r>
            <a:r>
              <a:rPr lang="en-US" u="sng" dirty="0" smtClean="0">
                <a:solidFill>
                  <a:srgbClr val="FF0000"/>
                </a:solidFill>
              </a:rPr>
              <a:t>F (NRF)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Dashed curve is a prediction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Is Al better than </a:t>
            </a:r>
            <a:r>
              <a:rPr lang="en-US" sz="2800" dirty="0" smtClean="0"/>
              <a:t>Cu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for ADMX?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03151" y="3335037"/>
            <a:ext cx="418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Reagor</a:t>
            </a:r>
            <a:r>
              <a:rPr lang="en-US" dirty="0" smtClean="0"/>
              <a:t> et al., arXiv:1302.4408v2 (2013)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03228" y="4389879"/>
            <a:ext cx="472965" cy="265308"/>
          </a:xfrm>
          <a:prstGeom prst="ellipse">
            <a:avLst/>
          </a:prstGeom>
          <a:noFill/>
          <a:ln w="222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5390073"/>
            <a:ext cx="472965" cy="265308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568965" y="4957031"/>
            <a:ext cx="1485405" cy="528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76193" y="4514119"/>
            <a:ext cx="2778177" cy="1410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1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Work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28" y="997365"/>
            <a:ext cx="10515600" cy="53965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Made several high purity Aluminum cavities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99.99% (4N), 99.999% (5N), and 99.9999% (6N)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Sumitomo Material provided a sample</a:t>
            </a:r>
          </a:p>
          <a:p>
            <a:r>
              <a:rPr lang="en-US" dirty="0" smtClean="0"/>
              <a:t>Collaborate with the QC group at U of Chicago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UC is interested in a high-Q SRF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Observe a Q-factor for various SRF materials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Utilize </a:t>
            </a:r>
            <a:r>
              <a:rPr lang="en-US" dirty="0" err="1" smtClean="0"/>
              <a:t>Fermilab</a:t>
            </a:r>
            <a:r>
              <a:rPr lang="en-US" dirty="0" smtClean="0"/>
              <a:t> SRF facility to prepare an SRF cavity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Study a surface roughness vs a Q-factor 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First 4N Al cavity reaches 1.7 10</a:t>
            </a:r>
            <a:r>
              <a:rPr lang="en-US" baseline="30000" dirty="0" smtClean="0"/>
              <a:t>8</a:t>
            </a:r>
            <a:r>
              <a:rPr lang="en-US" dirty="0"/>
              <a:t> </a:t>
            </a:r>
            <a:r>
              <a:rPr lang="en-US" dirty="0" smtClean="0"/>
              <a:t>(Preliminary)</a:t>
            </a:r>
            <a:endParaRPr lang="en-US" baseline="30000" dirty="0" smtClean="0"/>
          </a:p>
          <a:p>
            <a:pPr lvl="1">
              <a:buFont typeface="Courier New" charset="0"/>
              <a:buChar char="o"/>
            </a:pPr>
            <a:r>
              <a:rPr lang="en-US" dirty="0" smtClean="0"/>
              <a:t>ADMX is interested in a high-Q NRF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M</a:t>
            </a:r>
            <a:r>
              <a:rPr lang="en-US" dirty="0" smtClean="0"/>
              <a:t>easure the Q-factor of a high-purity Al cavity </a:t>
            </a:r>
          </a:p>
          <a:p>
            <a:pPr marL="914400" lvl="2" indent="0">
              <a:buNone/>
            </a:pPr>
            <a:r>
              <a:rPr lang="en-US" dirty="0" smtClean="0"/>
              <a:t>    in a multi-Tesla magnetic field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Find a fridge + a multi-tesla magnet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Looking for more collaborator and funding support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Task is halted because of short money</a:t>
            </a:r>
          </a:p>
        </p:txBody>
      </p:sp>
      <p:pic>
        <p:nvPicPr>
          <p:cNvPr id="4" name="Picture 3" descr="IMG_20160218_164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2" y="1083389"/>
            <a:ext cx="4214648" cy="2370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0584" y="1234798"/>
            <a:ext cx="77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Clamp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4222" y="1604130"/>
            <a:ext cx="1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Resonator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4172392"/>
            <a:ext cx="2971800" cy="222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28174" y="5754911"/>
            <a:ext cx="2325701" cy="646331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Microscopic picture of </a:t>
            </a:r>
          </a:p>
          <a:p>
            <a:r>
              <a:rPr lang="en-US" dirty="0" smtClean="0"/>
              <a:t>the first FNAL Al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263</Words>
  <Application>Microsoft Macintosh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Calibri Light</vt:lpstr>
      <vt:lpstr>Courier New</vt:lpstr>
      <vt:lpstr>Wingdings</vt:lpstr>
      <vt:lpstr>Arial</vt:lpstr>
      <vt:lpstr>Office Theme</vt:lpstr>
      <vt:lpstr>Study cavity wall material</vt:lpstr>
      <vt:lpstr>Work progress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Katsuya Yonehara</dc:creator>
  <cp:lastModifiedBy>Katsuya Yonehara</cp:lastModifiedBy>
  <cp:revision>42</cp:revision>
  <dcterms:created xsi:type="dcterms:W3CDTF">2017-01-08T19:40:13Z</dcterms:created>
  <dcterms:modified xsi:type="dcterms:W3CDTF">2017-01-09T14:09:28Z</dcterms:modified>
</cp:coreProperties>
</file>