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7"/>
  </p:notesMasterIdLst>
  <p:sldIdLst>
    <p:sldId id="256" r:id="rId2"/>
    <p:sldId id="257" r:id="rId3"/>
    <p:sldId id="259" r:id="rId4"/>
    <p:sldId id="258" r:id="rId5"/>
    <p:sldId id="265" r:id="rId6"/>
    <p:sldId id="260" r:id="rId7"/>
    <p:sldId id="261" r:id="rId8"/>
    <p:sldId id="266" r:id="rId9"/>
    <p:sldId id="262" r:id="rId10"/>
    <p:sldId id="274" r:id="rId11"/>
    <p:sldId id="263" r:id="rId12"/>
    <p:sldId id="264" r:id="rId13"/>
    <p:sldId id="283" r:id="rId14"/>
    <p:sldId id="277" r:id="rId15"/>
    <p:sldId id="284" r:id="rId16"/>
    <p:sldId id="269" r:id="rId17"/>
    <p:sldId id="275" r:id="rId18"/>
    <p:sldId id="305" r:id="rId19"/>
    <p:sldId id="338" r:id="rId20"/>
    <p:sldId id="304" r:id="rId21"/>
    <p:sldId id="270" r:id="rId22"/>
    <p:sldId id="278" r:id="rId23"/>
    <p:sldId id="271" r:id="rId24"/>
    <p:sldId id="282" r:id="rId25"/>
    <p:sldId id="272" r:id="rId26"/>
    <p:sldId id="279" r:id="rId27"/>
    <p:sldId id="280" r:id="rId28"/>
    <p:sldId id="285" r:id="rId29"/>
    <p:sldId id="286" r:id="rId30"/>
    <p:sldId id="287" r:id="rId31"/>
    <p:sldId id="289" r:id="rId32"/>
    <p:sldId id="292" r:id="rId33"/>
    <p:sldId id="312" r:id="rId34"/>
    <p:sldId id="313" r:id="rId35"/>
    <p:sldId id="311" r:id="rId36"/>
    <p:sldId id="293" r:id="rId37"/>
    <p:sldId id="294" r:id="rId38"/>
    <p:sldId id="295" r:id="rId39"/>
    <p:sldId id="273" r:id="rId40"/>
    <p:sldId id="296" r:id="rId41"/>
    <p:sldId id="297" r:id="rId42"/>
    <p:sldId id="300" r:id="rId43"/>
    <p:sldId id="335" r:id="rId44"/>
    <p:sldId id="301" r:id="rId45"/>
    <p:sldId id="314" r:id="rId46"/>
    <p:sldId id="316" r:id="rId47"/>
    <p:sldId id="315" r:id="rId48"/>
    <p:sldId id="318" r:id="rId49"/>
    <p:sldId id="319" r:id="rId50"/>
    <p:sldId id="320" r:id="rId51"/>
    <p:sldId id="321" r:id="rId52"/>
    <p:sldId id="322" r:id="rId53"/>
    <p:sldId id="323" r:id="rId54"/>
    <p:sldId id="324" r:id="rId55"/>
    <p:sldId id="336" r:id="rId56"/>
    <p:sldId id="325" r:id="rId57"/>
    <p:sldId id="337" r:id="rId58"/>
    <p:sldId id="328" r:id="rId59"/>
    <p:sldId id="329" r:id="rId60"/>
    <p:sldId id="330" r:id="rId61"/>
    <p:sldId id="331" r:id="rId62"/>
    <p:sldId id="332" r:id="rId63"/>
    <p:sldId id="333" r:id="rId64"/>
    <p:sldId id="334" r:id="rId65"/>
    <p:sldId id="303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473" autoAdjust="0"/>
  </p:normalViewPr>
  <p:slideViewPr>
    <p:cSldViewPr>
      <p:cViewPr varScale="1">
        <p:scale>
          <a:sx n="82" d="100"/>
          <a:sy n="82" d="100"/>
        </p:scale>
        <p:origin x="75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13186-3191-479D-8328-3A02EA203407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735478-1473-4D32-9FA8-5B8FC1C908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9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35478-1473-4D32-9FA8-5B8FC1C9084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23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35478-1473-4D32-9FA8-5B8FC1C9084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339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35478-1473-4D32-9FA8-5B8FC1C9084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202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35478-1473-4D32-9FA8-5B8FC1C9084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45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1B4FA-9BFE-4E9D-B237-D54FF1B74A76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B5CB-CF70-47CD-B0D9-43D04EB6BE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1B4FA-9BFE-4E9D-B237-D54FF1B74A76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B5CB-CF70-47CD-B0D9-43D04EB6BE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1B4FA-9BFE-4E9D-B237-D54FF1B74A76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B5CB-CF70-47CD-B0D9-43D04EB6BE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1B4FA-9BFE-4E9D-B237-D54FF1B74A76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B5CB-CF70-47CD-B0D9-43D04EB6BE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1B4FA-9BFE-4E9D-B237-D54FF1B74A76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B5CB-CF70-47CD-B0D9-43D04EB6BE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1B4FA-9BFE-4E9D-B237-D54FF1B74A76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B5CB-CF70-47CD-B0D9-43D04EB6BE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1B4FA-9BFE-4E9D-B237-D54FF1B74A76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B5CB-CF70-47CD-B0D9-43D04EB6BE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1B4FA-9BFE-4E9D-B237-D54FF1B74A76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B5CB-CF70-47CD-B0D9-43D04EB6BE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1B4FA-9BFE-4E9D-B237-D54FF1B74A76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B5CB-CF70-47CD-B0D9-43D04EB6BE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1B4FA-9BFE-4E9D-B237-D54FF1B74A76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B5CB-CF70-47CD-B0D9-43D04EB6BE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1B4FA-9BFE-4E9D-B237-D54FF1B74A76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3A9B5CB-CF70-47CD-B0D9-43D04EB6BE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9E1B4FA-9BFE-4E9D-B237-D54FF1B74A76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3A9B5CB-CF70-47CD-B0D9-43D04EB6BE8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11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image" Target="../media/image17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10" Type="http://schemas.openxmlformats.org/officeDocument/2006/relationships/image" Target="../media/image25.emf"/><Relationship Id="rId4" Type="http://schemas.openxmlformats.org/officeDocument/2006/relationships/image" Target="../media/image11.jpe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068" y="5043268"/>
            <a:ext cx="9129932" cy="1828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CASPEr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the Cosmic </a:t>
            </a:r>
            <a:r>
              <a:rPr lang="en-US" dirty="0" err="1" smtClean="0"/>
              <a:t>Axion</a:t>
            </a:r>
            <a:r>
              <a:rPr lang="en-US" dirty="0" smtClean="0"/>
              <a:t> Spin Precession Experiment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Derek F. Jackson Kimball</a:t>
            </a:r>
          </a:p>
          <a:p>
            <a:r>
              <a:rPr lang="en-US" dirty="0" smtClean="0"/>
              <a:t>California State University – East Bay</a:t>
            </a:r>
            <a:endParaRPr lang="en-US" dirty="0"/>
          </a:p>
        </p:txBody>
      </p:sp>
      <p:pic>
        <p:nvPicPr>
          <p:cNvPr id="4" name="image2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176868" y="5258824"/>
            <a:ext cx="1895475" cy="1419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5320736"/>
            <a:ext cx="1295400" cy="129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382" y="6019800"/>
            <a:ext cx="4324350" cy="7147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rcRect r="65927"/>
          <a:stretch>
            <a:fillRect/>
          </a:stretch>
        </p:blipFill>
        <p:spPr>
          <a:xfrm>
            <a:off x="5943600" y="5249592"/>
            <a:ext cx="1371600" cy="14376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rcRect l="65901" t="56843"/>
          <a:stretch>
            <a:fillRect/>
          </a:stretch>
        </p:blipFill>
        <p:spPr>
          <a:xfrm>
            <a:off x="1600200" y="5257800"/>
            <a:ext cx="1134612" cy="617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</a:t>
            </a:r>
            <a:endParaRPr lang="en-US" dirty="0"/>
          </a:p>
        </p:txBody>
      </p:sp>
      <p:pic>
        <p:nvPicPr>
          <p:cNvPr id="4" name="Picture 2" descr="http://upload.wikimedia.org/wikipedia/commons/d/d0/BlankMap-World-1c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642" y="1927276"/>
            <a:ext cx="8862717" cy="4614832"/>
          </a:xfrm>
          <a:prstGeom prst="rect">
            <a:avLst/>
          </a:prstGeom>
          <a:noFill/>
        </p:spPr>
      </p:pic>
      <p:sp>
        <p:nvSpPr>
          <p:cNvPr id="6" name="Flowchart: Connector 5"/>
          <p:cNvSpPr/>
          <p:nvPr/>
        </p:nvSpPr>
        <p:spPr>
          <a:xfrm>
            <a:off x="4203896" y="2819400"/>
            <a:ext cx="91440" cy="9144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/>
          <p:cNvSpPr/>
          <p:nvPr/>
        </p:nvSpPr>
        <p:spPr>
          <a:xfrm>
            <a:off x="1157068" y="2990556"/>
            <a:ext cx="91440" cy="9144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/>
          <p:cNvSpPr/>
          <p:nvPr/>
        </p:nvSpPr>
        <p:spPr>
          <a:xfrm>
            <a:off x="2194560" y="3058548"/>
            <a:ext cx="91440" cy="9144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48200" y="1752600"/>
            <a:ext cx="4038600" cy="35814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7" idx="7"/>
          </p:cNvCxnSpPr>
          <p:nvPr/>
        </p:nvCxnSpPr>
        <p:spPr>
          <a:xfrm flipV="1">
            <a:off x="2272609" y="1752601"/>
            <a:ext cx="2375591" cy="13193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5"/>
          </p:cNvCxnSpPr>
          <p:nvPr/>
        </p:nvCxnSpPr>
        <p:spPr>
          <a:xfrm>
            <a:off x="2272609" y="3136597"/>
            <a:ext cx="2375591" cy="219740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2400" y="5396132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Alex </a:t>
            </a:r>
            <a:r>
              <a:rPr lang="en-US" dirty="0" err="1" smtClean="0"/>
              <a:t>Sushkov</a:t>
            </a:r>
            <a:r>
              <a:rPr lang="en-US" dirty="0" smtClean="0"/>
              <a:t>,</a:t>
            </a:r>
          </a:p>
          <a:p>
            <a:r>
              <a:rPr lang="en-US" dirty="0" err="1" smtClean="0"/>
              <a:t>Deniz</a:t>
            </a:r>
            <a:r>
              <a:rPr lang="en-US" dirty="0" smtClean="0"/>
              <a:t> </a:t>
            </a:r>
            <a:r>
              <a:rPr lang="en-US" dirty="0" err="1" smtClean="0"/>
              <a:t>Aybas</a:t>
            </a:r>
            <a:r>
              <a:rPr lang="en-US" dirty="0" smtClean="0"/>
              <a:t> (Boston University)</a:t>
            </a:r>
          </a:p>
        </p:txBody>
      </p:sp>
      <p:pic>
        <p:nvPicPr>
          <p:cNvPr id="11266" name="Picture 2" descr="File:Boston University seal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905000"/>
            <a:ext cx="1600200" cy="1600200"/>
          </a:xfrm>
          <a:prstGeom prst="rect">
            <a:avLst/>
          </a:prstGeom>
          <a:noFill/>
        </p:spPr>
      </p:pic>
      <p:pic>
        <p:nvPicPr>
          <p:cNvPr id="11268" name="Picture 4" descr="http://physics.columbia.edu/files/physics/content/AlexSushkov_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0132" y="2029264"/>
            <a:ext cx="13716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4953000" y="3886200"/>
            <a:ext cx="14478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427473" y="4034135"/>
            <a:ext cx="4988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9" name="Picture 18" descr="deniz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34200" y="3719732"/>
            <a:ext cx="13716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</a:t>
            </a:r>
            <a:endParaRPr lang="en-US" dirty="0"/>
          </a:p>
        </p:txBody>
      </p:sp>
      <p:pic>
        <p:nvPicPr>
          <p:cNvPr id="4" name="Picture 2" descr="http://upload.wikimedia.org/wikipedia/commons/d/d0/BlankMap-World-1c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642" y="1927276"/>
            <a:ext cx="8862717" cy="4614832"/>
          </a:xfrm>
          <a:prstGeom prst="rect">
            <a:avLst/>
          </a:prstGeom>
          <a:noFill/>
        </p:spPr>
      </p:pic>
      <p:sp>
        <p:nvSpPr>
          <p:cNvPr id="6" name="Flowchart: Connector 5"/>
          <p:cNvSpPr/>
          <p:nvPr/>
        </p:nvSpPr>
        <p:spPr>
          <a:xfrm>
            <a:off x="4203896" y="2819400"/>
            <a:ext cx="91440" cy="9144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/>
          <p:cNvSpPr/>
          <p:nvPr/>
        </p:nvSpPr>
        <p:spPr>
          <a:xfrm>
            <a:off x="1157068" y="2990556"/>
            <a:ext cx="91440" cy="9144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/>
          <p:cNvSpPr/>
          <p:nvPr/>
        </p:nvSpPr>
        <p:spPr>
          <a:xfrm>
            <a:off x="2194560" y="3058548"/>
            <a:ext cx="91440" cy="9144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48200" y="1752600"/>
            <a:ext cx="4038600" cy="35814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7" idx="7"/>
          </p:cNvCxnSpPr>
          <p:nvPr/>
        </p:nvCxnSpPr>
        <p:spPr>
          <a:xfrm flipV="1">
            <a:off x="2272609" y="1752601"/>
            <a:ext cx="2375591" cy="13193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5"/>
          </p:cNvCxnSpPr>
          <p:nvPr/>
        </p:nvCxnSpPr>
        <p:spPr>
          <a:xfrm>
            <a:off x="2272609" y="3136597"/>
            <a:ext cx="2375591" cy="219740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File:Boston University seal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905000"/>
            <a:ext cx="1600200" cy="1600200"/>
          </a:xfrm>
          <a:prstGeom prst="rect">
            <a:avLst/>
          </a:prstGeom>
          <a:noFill/>
        </p:spPr>
      </p:pic>
      <p:pic>
        <p:nvPicPr>
          <p:cNvPr id="22" name="Picture 17" descr="Wojciechowski_Savukov"/>
          <p:cNvPicPr>
            <a:picLocks noChangeAspect="1" noChangeArrowheads="1"/>
          </p:cNvPicPr>
          <p:nvPr/>
        </p:nvPicPr>
        <p:blipFill>
          <a:blip r:embed="rId5" cstate="print"/>
          <a:srcRect l="71980" t="10284" r="12561" b="65225"/>
          <a:stretch>
            <a:fillRect/>
          </a:stretch>
        </p:blipFill>
        <p:spPr bwMode="auto">
          <a:xfrm>
            <a:off x="5119468" y="3705664"/>
            <a:ext cx="1154906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4" descr="http://physics.columbia.edu/files/physics/content/AlexSushkov_larg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0132" y="2029264"/>
            <a:ext cx="13716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deniz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34200" y="3719732"/>
            <a:ext cx="13716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152400" y="5396132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Alex </a:t>
            </a:r>
            <a:r>
              <a:rPr lang="en-US" dirty="0" err="1" smtClean="0"/>
              <a:t>Sushkov</a:t>
            </a:r>
            <a:r>
              <a:rPr lang="en-US" dirty="0" smtClean="0"/>
              <a:t>,</a:t>
            </a:r>
          </a:p>
          <a:p>
            <a:r>
              <a:rPr lang="en-US" dirty="0" err="1" smtClean="0"/>
              <a:t>Deniz</a:t>
            </a:r>
            <a:r>
              <a:rPr lang="en-US" dirty="0" smtClean="0"/>
              <a:t> </a:t>
            </a:r>
            <a:r>
              <a:rPr lang="en-US" dirty="0" err="1" smtClean="0"/>
              <a:t>Aybas</a:t>
            </a:r>
            <a:r>
              <a:rPr lang="en-US" dirty="0" smtClean="0"/>
              <a:t> (Boston University)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Motivation and theory;</a:t>
            </a:r>
          </a:p>
          <a:p>
            <a:pPr>
              <a:lnSpc>
                <a:spcPct val="150000"/>
              </a:lnSpc>
            </a:pPr>
            <a:r>
              <a:rPr lang="en-US" dirty="0" err="1" smtClean="0"/>
              <a:t>CASPEr</a:t>
            </a:r>
            <a:r>
              <a:rPr lang="en-US" dirty="0" smtClean="0"/>
              <a:t> Electric;</a:t>
            </a:r>
          </a:p>
          <a:p>
            <a:pPr>
              <a:lnSpc>
                <a:spcPct val="150000"/>
              </a:lnSpc>
            </a:pPr>
            <a:r>
              <a:rPr lang="en-US" dirty="0" err="1" smtClean="0"/>
              <a:t>CASPEr</a:t>
            </a:r>
            <a:r>
              <a:rPr lang="en-US" dirty="0" smtClean="0"/>
              <a:t> Wind;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New idea: a </a:t>
            </a:r>
            <a:r>
              <a:rPr lang="en-US" dirty="0" err="1" smtClean="0"/>
              <a:t>precessing</a:t>
            </a:r>
            <a:r>
              <a:rPr lang="en-US" dirty="0" smtClean="0"/>
              <a:t> ferromagnetic needle;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Conclusions.</a:t>
            </a:r>
          </a:p>
          <a:p>
            <a:pPr>
              <a:lnSpc>
                <a:spcPct val="150000"/>
              </a:lnSpc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66800"/>
            <a:ext cx="9144000" cy="579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ASPEr-logo-with-name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04132"/>
            <a:ext cx="9144000" cy="515386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86728"/>
            <a:ext cx="9144000" cy="285670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</a:t>
            </a: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osmic </a:t>
            </a:r>
            <a:r>
              <a:rPr lang="en-US" sz="4000" b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</a:t>
            </a:r>
            <a:r>
              <a:rPr lang="en-US" sz="40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xion</a:t>
            </a: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</a:t>
            </a: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pin </a:t>
            </a:r>
            <a:r>
              <a:rPr lang="en-US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</a:t>
            </a: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recession </a:t>
            </a:r>
            <a:r>
              <a:rPr lang="en-US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</a:t>
            </a: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xpe</a:t>
            </a:r>
            <a:r>
              <a:rPr lang="en-US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</a:t>
            </a: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iment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CASPEr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6313992"/>
            <a:ext cx="891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D. </a:t>
            </a:r>
            <a:r>
              <a:rPr lang="en-US" sz="2400" dirty="0" err="1" smtClean="0"/>
              <a:t>Budker</a:t>
            </a:r>
            <a:r>
              <a:rPr lang="en-US" sz="2400" dirty="0" smtClean="0"/>
              <a:t>  et al., Phys</a:t>
            </a:r>
            <a:r>
              <a:rPr lang="en-US" sz="2400" dirty="0"/>
              <a:t>. Rev. </a:t>
            </a:r>
            <a:r>
              <a:rPr lang="en-US" sz="2400" dirty="0" smtClean="0"/>
              <a:t>X </a:t>
            </a:r>
            <a:r>
              <a:rPr lang="en-US" sz="2400" b="1" dirty="0" smtClean="0"/>
              <a:t>4</a:t>
            </a:r>
            <a:r>
              <a:rPr lang="en-US" sz="2400" dirty="0" smtClean="0"/>
              <a:t>, 021030 </a:t>
            </a:r>
            <a:r>
              <a:rPr lang="en-US" sz="2400" dirty="0"/>
              <a:t>(</a:t>
            </a:r>
            <a:r>
              <a:rPr lang="en-US" sz="2400" dirty="0" smtClean="0"/>
              <a:t>2014).</a:t>
            </a:r>
            <a:endParaRPr lang="en-U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983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and theory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Axions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2900" y="19812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Axions</a:t>
            </a:r>
            <a:r>
              <a:rPr lang="en-US" sz="2400" dirty="0" smtClean="0"/>
              <a:t> and </a:t>
            </a:r>
            <a:r>
              <a:rPr lang="en-US" sz="2400" dirty="0" err="1" smtClean="0"/>
              <a:t>axion</a:t>
            </a:r>
            <a:r>
              <a:rPr lang="en-US" sz="2400" dirty="0" smtClean="0"/>
              <a:t>-like particles (ALPs) are pseudo-Goldstone bosons of global symmetries broken at an energy scale </a:t>
            </a:r>
            <a:r>
              <a:rPr lang="en-US" sz="2400" i="1" dirty="0" err="1" smtClean="0"/>
              <a:t>f</a:t>
            </a:r>
            <a:r>
              <a:rPr lang="en-US" sz="2400" i="1" baseline="-25000" dirty="0" err="1" smtClean="0"/>
              <a:t>a</a:t>
            </a:r>
            <a:r>
              <a:rPr lang="en-US" sz="2400" dirty="0" smtClean="0"/>
              <a:t>.</a:t>
            </a:r>
          </a:p>
        </p:txBody>
      </p:sp>
      <p:pic>
        <p:nvPicPr>
          <p:cNvPr id="54274" name="Picture 2" descr="http://images.iop.org/objects/ccr/cern/48/1/19/CChig5_01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9911" y="3219448"/>
            <a:ext cx="3904178" cy="2895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Axions</a:t>
            </a:r>
            <a:r>
              <a:rPr lang="en-US" dirty="0" smtClean="0"/>
              <a:t>: misalignment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2900" y="1930788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When </a:t>
            </a:r>
            <a:r>
              <a:rPr lang="en-US" sz="2400" dirty="0" err="1" smtClean="0"/>
              <a:t>axions</a:t>
            </a:r>
            <a:r>
              <a:rPr lang="en-US" sz="2400" dirty="0" smtClean="0"/>
              <a:t> are produced after the Big Bang upon the breaking of the global symmetry, they are initially </a:t>
            </a:r>
            <a:r>
              <a:rPr lang="en-US" sz="2400" dirty="0" err="1" smtClean="0"/>
              <a:t>massless</a:t>
            </a:r>
            <a:r>
              <a:rPr lang="en-US" sz="2400" dirty="0" smtClean="0"/>
              <a:t> and can take on any initial field value </a:t>
            </a:r>
            <a:r>
              <a:rPr lang="en-US" sz="2400" i="1" dirty="0" smtClean="0"/>
              <a:t>a</a:t>
            </a:r>
            <a:r>
              <a:rPr lang="en-US" sz="2400" i="1" baseline="-25000" dirty="0" smtClean="0"/>
              <a:t>0</a:t>
            </a:r>
            <a:r>
              <a:rPr lang="en-US" sz="2400" dirty="0" smtClean="0"/>
              <a:t>.</a:t>
            </a:r>
            <a:endParaRPr lang="en-US" sz="2400" i="1" dirty="0" smtClean="0"/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5091112" y="3682998"/>
            <a:ext cx="2108200" cy="1684338"/>
            <a:chOff x="2976" y="2410"/>
            <a:chExt cx="1317" cy="1053"/>
          </a:xfrm>
        </p:grpSpPr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2976" y="2410"/>
              <a:ext cx="1317" cy="1053"/>
              <a:chOff x="2976" y="2410"/>
              <a:chExt cx="1317" cy="1053"/>
            </a:xfrm>
          </p:grpSpPr>
          <p:grpSp>
            <p:nvGrpSpPr>
              <p:cNvPr id="10" name="Group 8"/>
              <p:cNvGrpSpPr>
                <a:grpSpLocks/>
              </p:cNvGrpSpPr>
              <p:nvPr/>
            </p:nvGrpSpPr>
            <p:grpSpPr bwMode="auto">
              <a:xfrm>
                <a:off x="2976" y="2492"/>
                <a:ext cx="1248" cy="971"/>
                <a:chOff x="3552" y="624"/>
                <a:chExt cx="1248" cy="1008"/>
              </a:xfrm>
            </p:grpSpPr>
            <p:sp>
              <p:nvSpPr>
                <p:cNvPr id="13" name="Line 9"/>
                <p:cNvSpPr>
                  <a:spLocks noChangeShapeType="1"/>
                </p:cNvSpPr>
                <p:nvPr/>
              </p:nvSpPr>
              <p:spPr bwMode="auto">
                <a:xfrm>
                  <a:off x="3552" y="1536"/>
                  <a:ext cx="1248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" name="Line 10"/>
                <p:cNvSpPr>
                  <a:spLocks noChangeShapeType="1"/>
                </p:cNvSpPr>
                <p:nvPr/>
              </p:nvSpPr>
              <p:spPr bwMode="auto">
                <a:xfrm flipH="1" flipV="1">
                  <a:off x="4176" y="624"/>
                  <a:ext cx="0" cy="100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01" y="3082"/>
                <a:ext cx="292" cy="283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  <p:sp>
            <p:nvSpPr>
              <p:cNvPr id="12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00" y="2410"/>
                <a:ext cx="559" cy="283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b="-18919"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p:grpSp>
        <p:sp>
          <p:nvSpPr>
            <p:cNvPr id="8" name="Line 13"/>
            <p:cNvSpPr>
              <a:spLocks noChangeShapeType="1"/>
            </p:cNvSpPr>
            <p:nvPr/>
          </p:nvSpPr>
          <p:spPr bwMode="auto">
            <a:xfrm>
              <a:off x="3049" y="3345"/>
              <a:ext cx="1008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Oval 14"/>
            <p:cNvSpPr>
              <a:spLocks noChangeAspect="1" noChangeArrowheads="1"/>
            </p:cNvSpPr>
            <p:nvPr/>
          </p:nvSpPr>
          <p:spPr bwMode="auto">
            <a:xfrm>
              <a:off x="3184" y="3260"/>
              <a:ext cx="96" cy="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20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20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20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20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15" name="Picture 15" descr="C:\Users\Georg Raffelt\Desktop\hat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5" y="3505200"/>
            <a:ext cx="28797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/>
          <p:nvPr/>
        </p:nvGrpSpPr>
        <p:grpSpPr>
          <a:xfrm>
            <a:off x="1311275" y="3479800"/>
            <a:ext cx="2879725" cy="2159000"/>
            <a:chOff x="3790320" y="4165600"/>
            <a:chExt cx="2879725" cy="2159000"/>
          </a:xfrm>
        </p:grpSpPr>
        <p:pic>
          <p:nvPicPr>
            <p:cNvPr id="42" name="Picture 30" descr="C:\Users\Georg Raffelt\Desktop\hat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320" y="4165600"/>
              <a:ext cx="2879725" cy="215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Rectangle 31"/>
            <p:cNvSpPr>
              <a:spLocks noChangeArrowheads="1"/>
            </p:cNvSpPr>
            <p:nvPr/>
          </p:nvSpPr>
          <p:spPr bwMode="auto">
            <a:xfrm>
              <a:off x="3790320" y="4165600"/>
              <a:ext cx="2879725" cy="2159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6402" tIns="43201" rIns="86402" bIns="43201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20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20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20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20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089525" y="3810000"/>
            <a:ext cx="1997075" cy="1554162"/>
            <a:chOff x="6819270" y="4376738"/>
            <a:chExt cx="1997075" cy="1554162"/>
          </a:xfrm>
        </p:grpSpPr>
        <p:grpSp>
          <p:nvGrpSpPr>
            <p:cNvPr id="38" name="Group 18"/>
            <p:cNvGrpSpPr>
              <a:grpSpLocks/>
            </p:cNvGrpSpPr>
            <p:nvPr/>
          </p:nvGrpSpPr>
          <p:grpSpPr bwMode="auto">
            <a:xfrm>
              <a:off x="6819270" y="4376738"/>
              <a:ext cx="1997075" cy="1554162"/>
              <a:chOff x="3552" y="624"/>
              <a:chExt cx="1248" cy="1008"/>
            </a:xfrm>
          </p:grpSpPr>
          <p:sp>
            <p:nvSpPr>
              <p:cNvPr id="39" name="Line 19"/>
              <p:cNvSpPr>
                <a:spLocks noChangeShapeType="1"/>
              </p:cNvSpPr>
              <p:nvPr/>
            </p:nvSpPr>
            <p:spPr bwMode="auto">
              <a:xfrm>
                <a:off x="3552" y="1536"/>
                <a:ext cx="124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20"/>
              <p:cNvSpPr>
                <a:spLocks noChangeShapeType="1"/>
              </p:cNvSpPr>
              <p:nvPr/>
            </p:nvSpPr>
            <p:spPr bwMode="auto">
              <a:xfrm flipH="1" flipV="1">
                <a:off x="4176" y="624"/>
                <a:ext cx="0" cy="100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" name="Oval 24"/>
            <p:cNvSpPr>
              <a:spLocks noChangeAspect="1" noChangeArrowheads="1"/>
            </p:cNvSpPr>
            <p:nvPr/>
          </p:nvSpPr>
          <p:spPr bwMode="auto">
            <a:xfrm>
              <a:off x="7267136" y="5181600"/>
              <a:ext cx="153987" cy="1492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6402" tIns="43201" rIns="86402" bIns="43201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20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20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20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20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44" name="Group 48"/>
            <p:cNvGrpSpPr/>
            <p:nvPr/>
          </p:nvGrpSpPr>
          <p:grpSpPr>
            <a:xfrm>
              <a:off x="6900204" y="4876800"/>
              <a:ext cx="1828800" cy="854075"/>
              <a:chOff x="4315045" y="288925"/>
              <a:chExt cx="6906283" cy="1936750"/>
            </a:xfrm>
          </p:grpSpPr>
          <p:grpSp>
            <p:nvGrpSpPr>
              <p:cNvPr id="45" name="Group 21"/>
              <p:cNvGrpSpPr>
                <a:grpSpLocks/>
              </p:cNvGrpSpPr>
              <p:nvPr/>
            </p:nvGrpSpPr>
            <p:grpSpPr bwMode="auto">
              <a:xfrm>
                <a:off x="8443912" y="1219200"/>
                <a:ext cx="1400175" cy="1006475"/>
                <a:chOff x="3744" y="2208"/>
                <a:chExt cx="874" cy="509"/>
              </a:xfrm>
            </p:grpSpPr>
            <p:sp>
              <p:nvSpPr>
                <p:cNvPr id="58" name="Freeform 22"/>
                <p:cNvSpPr>
                  <a:spLocks/>
                </p:cNvSpPr>
                <p:nvPr/>
              </p:nvSpPr>
              <p:spPr bwMode="auto">
                <a:xfrm>
                  <a:off x="3744" y="2208"/>
                  <a:ext cx="442" cy="509"/>
                </a:xfrm>
                <a:custGeom>
                  <a:avLst/>
                  <a:gdLst>
                    <a:gd name="T0" fmla="*/ 0 w 442"/>
                    <a:gd name="T1" fmla="*/ 0 h 509"/>
                    <a:gd name="T2" fmla="*/ 442 w 442"/>
                    <a:gd name="T3" fmla="*/ 509 h 509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442" h="509">
                      <a:moveTo>
                        <a:pt x="0" y="0"/>
                      </a:moveTo>
                      <a:cubicBezTo>
                        <a:pt x="87" y="226"/>
                        <a:pt x="260" y="509"/>
                        <a:pt x="442" y="509"/>
                      </a:cubicBezTo>
                    </a:path>
                  </a:pathLst>
                </a:custGeom>
                <a:noFill/>
                <a:ln w="38100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" name="Freeform 23"/>
                <p:cNvSpPr>
                  <a:spLocks/>
                </p:cNvSpPr>
                <p:nvPr/>
              </p:nvSpPr>
              <p:spPr bwMode="auto">
                <a:xfrm flipH="1">
                  <a:off x="4176" y="2208"/>
                  <a:ext cx="442" cy="509"/>
                </a:xfrm>
                <a:custGeom>
                  <a:avLst/>
                  <a:gdLst>
                    <a:gd name="T0" fmla="*/ 0 w 442"/>
                    <a:gd name="T1" fmla="*/ 0 h 509"/>
                    <a:gd name="T2" fmla="*/ 442 w 442"/>
                    <a:gd name="T3" fmla="*/ 509 h 509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442" h="509">
                      <a:moveTo>
                        <a:pt x="0" y="0"/>
                      </a:moveTo>
                      <a:cubicBezTo>
                        <a:pt x="87" y="226"/>
                        <a:pt x="260" y="509"/>
                        <a:pt x="442" y="509"/>
                      </a:cubicBezTo>
                    </a:path>
                  </a:pathLst>
                </a:custGeom>
                <a:noFill/>
                <a:ln w="38100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" name="Group 21"/>
              <p:cNvGrpSpPr>
                <a:grpSpLocks/>
              </p:cNvGrpSpPr>
              <p:nvPr/>
            </p:nvGrpSpPr>
            <p:grpSpPr bwMode="auto">
              <a:xfrm flipV="1">
                <a:off x="9821153" y="290732"/>
                <a:ext cx="1400175" cy="1006475"/>
                <a:chOff x="3744" y="2208"/>
                <a:chExt cx="874" cy="509"/>
              </a:xfrm>
            </p:grpSpPr>
            <p:sp>
              <p:nvSpPr>
                <p:cNvPr id="56" name="Freeform 22"/>
                <p:cNvSpPr>
                  <a:spLocks/>
                </p:cNvSpPr>
                <p:nvPr/>
              </p:nvSpPr>
              <p:spPr bwMode="auto">
                <a:xfrm>
                  <a:off x="3744" y="2208"/>
                  <a:ext cx="442" cy="509"/>
                </a:xfrm>
                <a:custGeom>
                  <a:avLst/>
                  <a:gdLst>
                    <a:gd name="T0" fmla="*/ 0 w 442"/>
                    <a:gd name="T1" fmla="*/ 0 h 509"/>
                    <a:gd name="T2" fmla="*/ 442 w 442"/>
                    <a:gd name="T3" fmla="*/ 509 h 509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442" h="509">
                      <a:moveTo>
                        <a:pt x="0" y="0"/>
                      </a:moveTo>
                      <a:cubicBezTo>
                        <a:pt x="87" y="226"/>
                        <a:pt x="260" y="509"/>
                        <a:pt x="442" y="509"/>
                      </a:cubicBezTo>
                    </a:path>
                  </a:pathLst>
                </a:custGeom>
                <a:noFill/>
                <a:ln w="38100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" name="Freeform 23"/>
                <p:cNvSpPr>
                  <a:spLocks/>
                </p:cNvSpPr>
                <p:nvPr/>
              </p:nvSpPr>
              <p:spPr bwMode="auto">
                <a:xfrm flipH="1">
                  <a:off x="4176" y="2208"/>
                  <a:ext cx="442" cy="509"/>
                </a:xfrm>
                <a:custGeom>
                  <a:avLst/>
                  <a:gdLst>
                    <a:gd name="T0" fmla="*/ 0 w 442"/>
                    <a:gd name="T1" fmla="*/ 0 h 509"/>
                    <a:gd name="T2" fmla="*/ 442 w 442"/>
                    <a:gd name="T3" fmla="*/ 509 h 509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442" h="509">
                      <a:moveTo>
                        <a:pt x="0" y="0"/>
                      </a:moveTo>
                      <a:cubicBezTo>
                        <a:pt x="87" y="226"/>
                        <a:pt x="260" y="509"/>
                        <a:pt x="442" y="509"/>
                      </a:cubicBezTo>
                    </a:path>
                  </a:pathLst>
                </a:custGeom>
                <a:noFill/>
                <a:ln w="38100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7" name="Group 21"/>
              <p:cNvGrpSpPr>
                <a:grpSpLocks/>
              </p:cNvGrpSpPr>
              <p:nvPr/>
            </p:nvGrpSpPr>
            <p:grpSpPr bwMode="auto">
              <a:xfrm>
                <a:off x="5686864" y="1217393"/>
                <a:ext cx="1400175" cy="1006475"/>
                <a:chOff x="3744" y="2208"/>
                <a:chExt cx="874" cy="509"/>
              </a:xfrm>
            </p:grpSpPr>
            <p:sp>
              <p:nvSpPr>
                <p:cNvPr id="54" name="Freeform 22"/>
                <p:cNvSpPr>
                  <a:spLocks/>
                </p:cNvSpPr>
                <p:nvPr/>
              </p:nvSpPr>
              <p:spPr bwMode="auto">
                <a:xfrm>
                  <a:off x="3744" y="2208"/>
                  <a:ext cx="442" cy="509"/>
                </a:xfrm>
                <a:custGeom>
                  <a:avLst/>
                  <a:gdLst>
                    <a:gd name="T0" fmla="*/ 0 w 442"/>
                    <a:gd name="T1" fmla="*/ 0 h 509"/>
                    <a:gd name="T2" fmla="*/ 442 w 442"/>
                    <a:gd name="T3" fmla="*/ 509 h 509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442" h="509">
                      <a:moveTo>
                        <a:pt x="0" y="0"/>
                      </a:moveTo>
                      <a:cubicBezTo>
                        <a:pt x="87" y="226"/>
                        <a:pt x="260" y="509"/>
                        <a:pt x="442" y="509"/>
                      </a:cubicBezTo>
                    </a:path>
                  </a:pathLst>
                </a:custGeom>
                <a:noFill/>
                <a:ln w="38100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" name="Freeform 23"/>
                <p:cNvSpPr>
                  <a:spLocks/>
                </p:cNvSpPr>
                <p:nvPr/>
              </p:nvSpPr>
              <p:spPr bwMode="auto">
                <a:xfrm flipH="1">
                  <a:off x="4176" y="2208"/>
                  <a:ext cx="442" cy="509"/>
                </a:xfrm>
                <a:custGeom>
                  <a:avLst/>
                  <a:gdLst>
                    <a:gd name="T0" fmla="*/ 0 w 442"/>
                    <a:gd name="T1" fmla="*/ 0 h 509"/>
                    <a:gd name="T2" fmla="*/ 442 w 442"/>
                    <a:gd name="T3" fmla="*/ 509 h 509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442" h="509">
                      <a:moveTo>
                        <a:pt x="0" y="0"/>
                      </a:moveTo>
                      <a:cubicBezTo>
                        <a:pt x="87" y="226"/>
                        <a:pt x="260" y="509"/>
                        <a:pt x="442" y="509"/>
                      </a:cubicBezTo>
                    </a:path>
                  </a:pathLst>
                </a:custGeom>
                <a:noFill/>
                <a:ln w="38100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8" name="Group 21"/>
              <p:cNvGrpSpPr>
                <a:grpSpLocks/>
              </p:cNvGrpSpPr>
              <p:nvPr/>
            </p:nvGrpSpPr>
            <p:grpSpPr bwMode="auto">
              <a:xfrm flipV="1">
                <a:off x="7064105" y="288925"/>
                <a:ext cx="1400175" cy="1006475"/>
                <a:chOff x="3744" y="2208"/>
                <a:chExt cx="874" cy="509"/>
              </a:xfrm>
            </p:grpSpPr>
            <p:sp>
              <p:nvSpPr>
                <p:cNvPr id="52" name="Freeform 22"/>
                <p:cNvSpPr>
                  <a:spLocks/>
                </p:cNvSpPr>
                <p:nvPr/>
              </p:nvSpPr>
              <p:spPr bwMode="auto">
                <a:xfrm>
                  <a:off x="3744" y="2208"/>
                  <a:ext cx="442" cy="509"/>
                </a:xfrm>
                <a:custGeom>
                  <a:avLst/>
                  <a:gdLst>
                    <a:gd name="T0" fmla="*/ 0 w 442"/>
                    <a:gd name="T1" fmla="*/ 0 h 509"/>
                    <a:gd name="T2" fmla="*/ 442 w 442"/>
                    <a:gd name="T3" fmla="*/ 509 h 509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442" h="509">
                      <a:moveTo>
                        <a:pt x="0" y="0"/>
                      </a:moveTo>
                      <a:cubicBezTo>
                        <a:pt x="87" y="226"/>
                        <a:pt x="260" y="509"/>
                        <a:pt x="442" y="509"/>
                      </a:cubicBezTo>
                    </a:path>
                  </a:pathLst>
                </a:custGeom>
                <a:noFill/>
                <a:ln w="38100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Freeform 23"/>
                <p:cNvSpPr>
                  <a:spLocks/>
                </p:cNvSpPr>
                <p:nvPr/>
              </p:nvSpPr>
              <p:spPr bwMode="auto">
                <a:xfrm flipH="1">
                  <a:off x="4176" y="2208"/>
                  <a:ext cx="442" cy="509"/>
                </a:xfrm>
                <a:custGeom>
                  <a:avLst/>
                  <a:gdLst>
                    <a:gd name="T0" fmla="*/ 0 w 442"/>
                    <a:gd name="T1" fmla="*/ 0 h 509"/>
                    <a:gd name="T2" fmla="*/ 442 w 442"/>
                    <a:gd name="T3" fmla="*/ 509 h 509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442" h="509">
                      <a:moveTo>
                        <a:pt x="0" y="0"/>
                      </a:moveTo>
                      <a:cubicBezTo>
                        <a:pt x="87" y="226"/>
                        <a:pt x="260" y="509"/>
                        <a:pt x="442" y="509"/>
                      </a:cubicBezTo>
                    </a:path>
                  </a:pathLst>
                </a:custGeom>
                <a:noFill/>
                <a:ln w="38100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9" name="Group 21"/>
              <p:cNvGrpSpPr>
                <a:grpSpLocks/>
              </p:cNvGrpSpPr>
              <p:nvPr/>
            </p:nvGrpSpPr>
            <p:grpSpPr bwMode="auto">
              <a:xfrm flipV="1">
                <a:off x="4315045" y="304800"/>
                <a:ext cx="1400175" cy="1006475"/>
                <a:chOff x="3744" y="2208"/>
                <a:chExt cx="874" cy="509"/>
              </a:xfrm>
            </p:grpSpPr>
            <p:sp>
              <p:nvSpPr>
                <p:cNvPr id="50" name="Freeform 22"/>
                <p:cNvSpPr>
                  <a:spLocks/>
                </p:cNvSpPr>
                <p:nvPr/>
              </p:nvSpPr>
              <p:spPr bwMode="auto">
                <a:xfrm>
                  <a:off x="3744" y="2208"/>
                  <a:ext cx="442" cy="509"/>
                </a:xfrm>
                <a:custGeom>
                  <a:avLst/>
                  <a:gdLst>
                    <a:gd name="T0" fmla="*/ 0 w 442"/>
                    <a:gd name="T1" fmla="*/ 0 h 509"/>
                    <a:gd name="T2" fmla="*/ 442 w 442"/>
                    <a:gd name="T3" fmla="*/ 509 h 509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442" h="509">
                      <a:moveTo>
                        <a:pt x="0" y="0"/>
                      </a:moveTo>
                      <a:cubicBezTo>
                        <a:pt x="87" y="226"/>
                        <a:pt x="260" y="509"/>
                        <a:pt x="442" y="509"/>
                      </a:cubicBezTo>
                    </a:path>
                  </a:pathLst>
                </a:custGeom>
                <a:noFill/>
                <a:ln w="38100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Freeform 23"/>
                <p:cNvSpPr>
                  <a:spLocks/>
                </p:cNvSpPr>
                <p:nvPr/>
              </p:nvSpPr>
              <p:spPr bwMode="auto">
                <a:xfrm flipH="1">
                  <a:off x="4176" y="2208"/>
                  <a:ext cx="442" cy="509"/>
                </a:xfrm>
                <a:custGeom>
                  <a:avLst/>
                  <a:gdLst>
                    <a:gd name="T0" fmla="*/ 0 w 442"/>
                    <a:gd name="T1" fmla="*/ 0 h 509"/>
                    <a:gd name="T2" fmla="*/ 442 w 442"/>
                    <a:gd name="T3" fmla="*/ 509 h 509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442" h="509">
                      <a:moveTo>
                        <a:pt x="0" y="0"/>
                      </a:moveTo>
                      <a:cubicBezTo>
                        <a:pt x="87" y="226"/>
                        <a:pt x="260" y="509"/>
                        <a:pt x="442" y="509"/>
                      </a:cubicBezTo>
                    </a:path>
                  </a:pathLst>
                </a:custGeom>
                <a:noFill/>
                <a:ln w="38100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Axions</a:t>
            </a:r>
            <a:r>
              <a:rPr lang="en-US" dirty="0" smtClean="0"/>
              <a:t>: misalignment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2900" y="1930788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However, when non-</a:t>
            </a:r>
            <a:r>
              <a:rPr lang="en-US" sz="2400" dirty="0" err="1" smtClean="0"/>
              <a:t>perturbative</a:t>
            </a:r>
            <a:r>
              <a:rPr lang="en-US" sz="2400" dirty="0" smtClean="0"/>
              <a:t> effects due to, for example, QCD become important, a potential develops for the </a:t>
            </a:r>
            <a:r>
              <a:rPr lang="en-US" sz="2400" dirty="0" err="1" smtClean="0"/>
              <a:t>axion</a:t>
            </a:r>
            <a:r>
              <a:rPr lang="en-US" sz="2400" dirty="0" smtClean="0"/>
              <a:t>.</a:t>
            </a:r>
            <a:endParaRPr lang="en-US" sz="24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Axion</a:t>
            </a:r>
            <a:r>
              <a:rPr lang="en-US" dirty="0" smtClean="0"/>
              <a:t> mass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04800" y="2281535"/>
            <a:ext cx="4573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 The QCD </a:t>
            </a:r>
            <a:r>
              <a:rPr lang="en-US" sz="2400" dirty="0" err="1" smtClean="0"/>
              <a:t>axion</a:t>
            </a:r>
            <a:r>
              <a:rPr lang="en-US" sz="2400" dirty="0" smtClean="0"/>
              <a:t> mass is given by:</a:t>
            </a:r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3124200"/>
            <a:ext cx="2357438" cy="1048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2324100" y="54864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ALPs may have different </a:t>
            </a:r>
            <a:r>
              <a:rPr lang="en-US" sz="2400" dirty="0" smtClean="0">
                <a:solidFill>
                  <a:srgbClr val="FF0000"/>
                </a:solidFill>
                <a:sym typeface="Symbol"/>
              </a:rPr>
              <a:t> and </a:t>
            </a:r>
            <a:r>
              <a:rPr lang="en-US" sz="2400" i="1" dirty="0" smtClean="0">
                <a:solidFill>
                  <a:srgbClr val="FF0000"/>
                </a:solidFill>
                <a:sym typeface="Symbol"/>
              </a:rPr>
              <a:t>f</a:t>
            </a:r>
            <a:r>
              <a:rPr lang="en-US" sz="2400" dirty="0" smtClean="0">
                <a:solidFill>
                  <a:srgbClr val="FF0000"/>
                </a:solidFill>
                <a:sym typeface="Symbol"/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2900" y="4648200"/>
            <a:ext cx="8420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ym typeface="Symbol"/>
              </a:rPr>
              <a:t></a:t>
            </a:r>
            <a:r>
              <a:rPr lang="en-US" sz="2400" baseline="-25000" dirty="0" smtClean="0"/>
              <a:t>QCD</a:t>
            </a:r>
            <a:r>
              <a:rPr lang="en-US" sz="2400" dirty="0" smtClean="0"/>
              <a:t> ~ 200 </a:t>
            </a:r>
            <a:r>
              <a:rPr lang="en-US" sz="2400" dirty="0" err="1" smtClean="0"/>
              <a:t>MeV</a:t>
            </a:r>
            <a:r>
              <a:rPr lang="en-US" sz="2400" dirty="0" smtClean="0"/>
              <a:t> is the QCD confinement scale.</a:t>
            </a:r>
          </a:p>
        </p:txBody>
      </p:sp>
      <p:pic>
        <p:nvPicPr>
          <p:cNvPr id="2050" name="Picture 2" descr="Image result for axi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749" y="1752600"/>
            <a:ext cx="3185051" cy="206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</a:t>
            </a:r>
            <a:endParaRPr lang="en-US" dirty="0"/>
          </a:p>
        </p:txBody>
      </p:sp>
      <p:pic>
        <p:nvPicPr>
          <p:cNvPr id="4" name="Picture 2" descr="http://upload.wikimedia.org/wikipedia/commons/d/d0/BlankMap-World-1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642" y="1927276"/>
            <a:ext cx="8862717" cy="46148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Axion</a:t>
            </a:r>
            <a:r>
              <a:rPr lang="en-US" dirty="0" smtClean="0"/>
              <a:t> oscillations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2900" y="1930788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Because of the random misalignment between the </a:t>
            </a:r>
            <a:r>
              <a:rPr lang="en-US" sz="2400" dirty="0" err="1" smtClean="0"/>
              <a:t>axion</a:t>
            </a:r>
            <a:r>
              <a:rPr lang="en-US" sz="2400" dirty="0" smtClean="0"/>
              <a:t> field </a:t>
            </a:r>
            <a:r>
              <a:rPr lang="en-US" sz="2400" i="1" dirty="0" smtClean="0"/>
              <a:t>a</a:t>
            </a:r>
            <a:r>
              <a:rPr lang="en-US" sz="2400" i="1" baseline="-25000" dirty="0" smtClean="0"/>
              <a:t>0</a:t>
            </a:r>
            <a:r>
              <a:rPr lang="en-US" sz="2400" dirty="0" smtClean="0"/>
              <a:t> and the potential minimum, the </a:t>
            </a:r>
            <a:r>
              <a:rPr lang="en-US" sz="2400" dirty="0" err="1" smtClean="0"/>
              <a:t>axion</a:t>
            </a:r>
            <a:r>
              <a:rPr lang="en-US" sz="2400" dirty="0" smtClean="0"/>
              <a:t> field oscillates at the Compton frequency.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9350" y="3276600"/>
            <a:ext cx="4305300" cy="205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6111" y="5499367"/>
            <a:ext cx="2791778" cy="82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Inflation and </a:t>
            </a:r>
            <a:r>
              <a:rPr lang="en-US" dirty="0" err="1" smtClean="0"/>
              <a:t>axion</a:t>
            </a:r>
            <a:r>
              <a:rPr lang="en-US" dirty="0" smtClean="0"/>
              <a:t> cosmology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2034540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If </a:t>
            </a:r>
            <a:r>
              <a:rPr lang="en-US" sz="2400" dirty="0" smtClean="0">
                <a:sym typeface="Symbol"/>
              </a:rPr>
              <a:t>the initial misalignment angle  1 in the early universe, then for the QCD </a:t>
            </a:r>
            <a:r>
              <a:rPr lang="en-US" sz="2400" dirty="0" err="1" smtClean="0">
                <a:sym typeface="Symbol"/>
              </a:rPr>
              <a:t>axion</a:t>
            </a:r>
            <a:r>
              <a:rPr lang="en-US" sz="2400" dirty="0" smtClean="0">
                <a:sym typeface="Symbol"/>
              </a:rPr>
              <a:t>:</a:t>
            </a:r>
            <a:endParaRPr lang="en-US" sz="2400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9001" y="2720340"/>
            <a:ext cx="2265998" cy="70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" y="3799344"/>
            <a:ext cx="8305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However, if the inflation scale is lower than </a:t>
            </a:r>
            <a:r>
              <a:rPr lang="en-US" sz="2400" i="1" dirty="0" err="1" smtClean="0"/>
              <a:t>f</a:t>
            </a:r>
            <a:r>
              <a:rPr lang="en-US" sz="2400" i="1" baseline="-25000" dirty="0" err="1" smtClean="0"/>
              <a:t>a</a:t>
            </a:r>
            <a:r>
              <a:rPr lang="en-US" sz="2400" i="1" dirty="0" smtClean="0"/>
              <a:t> </a:t>
            </a:r>
            <a:r>
              <a:rPr lang="en-US" sz="2400" dirty="0" smtClean="0"/>
              <a:t>the universe before inflation can have an inhomogeneous distribution of </a:t>
            </a:r>
            <a:r>
              <a:rPr lang="en-US" sz="2400" i="1" dirty="0" smtClean="0"/>
              <a:t>a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. </a:t>
            </a:r>
          </a:p>
          <a:p>
            <a:endParaRPr lang="en-US" sz="2400" dirty="0" smtClean="0"/>
          </a:p>
          <a:p>
            <a:r>
              <a:rPr lang="en-US" sz="2400" dirty="0" smtClean="0"/>
              <a:t>Any local patch can inflate into our visible universe with a uniform value of </a:t>
            </a:r>
            <a:r>
              <a:rPr lang="en-US" sz="2400" i="1" dirty="0" smtClean="0"/>
              <a:t>a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, and, of course, our visible universe has a dark matter density small enough to avoid </a:t>
            </a:r>
            <a:r>
              <a:rPr lang="en-US" sz="2400" dirty="0" err="1" smtClean="0"/>
              <a:t>overclosure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6" name="Multiply 5"/>
          <p:cNvSpPr/>
          <p:nvPr/>
        </p:nvSpPr>
        <p:spPr>
          <a:xfrm>
            <a:off x="3733800" y="2286000"/>
            <a:ext cx="1447800" cy="15240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66972" y="2777196"/>
            <a:ext cx="3457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The “</a:t>
            </a:r>
            <a:r>
              <a:rPr lang="en-US" sz="2400" dirty="0" err="1" smtClean="0">
                <a:solidFill>
                  <a:srgbClr val="FF0000"/>
                </a:solidFill>
              </a:rPr>
              <a:t>anthropic</a:t>
            </a:r>
            <a:r>
              <a:rPr lang="en-US" sz="2400" dirty="0" smtClean="0">
                <a:solidFill>
                  <a:srgbClr val="FF0000"/>
                </a:solidFill>
              </a:rPr>
              <a:t>” window.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Inflation and </a:t>
            </a:r>
            <a:r>
              <a:rPr lang="en-US" dirty="0" err="1" smtClean="0"/>
              <a:t>axion</a:t>
            </a:r>
            <a:r>
              <a:rPr lang="en-US" dirty="0" smtClean="0"/>
              <a:t> cosmology</a:t>
            </a:r>
            <a:endParaRPr 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44" y="2605331"/>
            <a:ext cx="8983313" cy="1046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75140" y="3740782"/>
            <a:ext cx="15317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Astrophysical</a:t>
            </a:r>
          </a:p>
          <a:p>
            <a:pPr algn="ctr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constraints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62664" y="3153458"/>
            <a:ext cx="990600" cy="50292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618936" y="3760710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ADMX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967068" y="3714994"/>
            <a:ext cx="0" cy="990600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343400" y="4812268"/>
            <a:ext cx="1260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GUT scale</a:t>
            </a:r>
            <a:endParaRPr lang="en-US" b="1" dirty="0">
              <a:solidFill>
                <a:schemeClr val="tx2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401538" y="3714994"/>
            <a:ext cx="0" cy="990600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651258" y="4812268"/>
            <a:ext cx="151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Planck scale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76800" y="3153458"/>
            <a:ext cx="1752600" cy="5029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CASPEr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6" grpId="0"/>
      <p:bldP spid="18" grpId="0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Axion</a:t>
            </a:r>
            <a:r>
              <a:rPr lang="en-US" dirty="0" smtClean="0"/>
              <a:t> couplings</a:t>
            </a:r>
            <a:endParaRPr lang="en-US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40984"/>
            <a:ext cx="1663065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782" y="3587260"/>
            <a:ext cx="1740218" cy="862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5220797"/>
            <a:ext cx="2120265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2743200" y="2498184"/>
            <a:ext cx="990600" cy="0"/>
          </a:xfrm>
          <a:prstGeom prst="straightConnector1">
            <a:avLst/>
          </a:prstGeom>
          <a:ln w="5715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024532" y="2283652"/>
            <a:ext cx="4626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Coupling to electromagnetic field</a:t>
            </a:r>
            <a:endParaRPr lang="en-US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743200" y="4011859"/>
            <a:ext cx="990600" cy="0"/>
          </a:xfrm>
          <a:prstGeom prst="straightConnector1">
            <a:avLst/>
          </a:prstGeom>
          <a:ln w="5715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024532" y="3797327"/>
            <a:ext cx="3241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Coupling to gluon field</a:t>
            </a:r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743200" y="5663929"/>
            <a:ext cx="990600" cy="0"/>
          </a:xfrm>
          <a:prstGeom prst="straightConnector1">
            <a:avLst/>
          </a:prstGeom>
          <a:ln w="5715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024532" y="5449397"/>
            <a:ext cx="2999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Coupling to fermions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4022184" y="4194512"/>
            <a:ext cx="2811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chemeClr val="accent1"/>
                </a:solidFill>
              </a:rPr>
              <a:t>CASPEr</a:t>
            </a:r>
            <a:r>
              <a:rPr lang="en-US" sz="2800" b="1" dirty="0" smtClean="0">
                <a:solidFill>
                  <a:schemeClr val="accent1"/>
                </a:solidFill>
              </a:rPr>
              <a:t> Electric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18672" y="5855304"/>
            <a:ext cx="2439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</a:rPr>
              <a:t>CASPEr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 Wind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81000" y="3358660"/>
            <a:ext cx="7315200" cy="14677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381000" y="5077264"/>
            <a:ext cx="7315200" cy="1467728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/>
      <p:bldP spid="16" grpId="0"/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CASPEr</a:t>
            </a:r>
            <a:r>
              <a:rPr lang="en-US" dirty="0" smtClean="0"/>
              <a:t> Electric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3058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Axion</a:t>
            </a:r>
            <a:r>
              <a:rPr lang="en-US" dirty="0" smtClean="0"/>
              <a:t>-induced electric dipole moments (EDMs)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2900" y="2510135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Nuclear EDM from the strong interaction (strong CP problem):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8890" y="3125152"/>
            <a:ext cx="4046220" cy="837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38796" y="4062271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Nuclear EDM from </a:t>
            </a:r>
            <a:r>
              <a:rPr lang="en-US" sz="2400" dirty="0" err="1" smtClean="0"/>
              <a:t>axion</a:t>
            </a:r>
            <a:r>
              <a:rPr lang="en-US" sz="2400" dirty="0" smtClean="0"/>
              <a:t> field: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8831" y="4690768"/>
            <a:ext cx="4986338" cy="1820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03900" y="4612547"/>
            <a:ext cx="29829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Can be thought of as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an </a:t>
            </a:r>
            <a:r>
              <a:rPr lang="en-US" sz="2400" dirty="0" smtClean="0">
                <a:solidFill>
                  <a:srgbClr val="FF0000"/>
                </a:solidFill>
                <a:sym typeface="Symbol"/>
              </a:rPr>
              <a:t>oscillating </a:t>
            </a:r>
            <a:r>
              <a:rPr lang="en-US" sz="2400" baseline="-25000" dirty="0" smtClean="0">
                <a:solidFill>
                  <a:srgbClr val="FF0000"/>
                </a:solidFill>
                <a:sym typeface="Symbol"/>
              </a:rPr>
              <a:t>QCD</a:t>
            </a:r>
            <a:r>
              <a:rPr lang="en-US" sz="2400" dirty="0" smtClean="0">
                <a:solidFill>
                  <a:srgbClr val="FF0000"/>
                </a:solidFill>
                <a:sym typeface="Symbol"/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305800" cy="8382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Axion</a:t>
            </a:r>
            <a:r>
              <a:rPr lang="en-US" dirty="0" smtClean="0"/>
              <a:t> oscillation frequency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2900" y="2281535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Determined by the </a:t>
            </a:r>
            <a:r>
              <a:rPr lang="en-US" sz="2400" dirty="0" err="1" smtClean="0"/>
              <a:t>axion</a:t>
            </a:r>
            <a:r>
              <a:rPr lang="en-US" sz="2400" dirty="0" smtClean="0"/>
              <a:t> mass, related to the global symmetry breaking scale </a:t>
            </a:r>
            <a:r>
              <a:rPr lang="en-US" sz="2400" i="1" dirty="0" err="1" smtClean="0"/>
              <a:t>f</a:t>
            </a:r>
            <a:r>
              <a:rPr lang="en-US" sz="2400" i="1" baseline="-25000" dirty="0" err="1" smtClean="0"/>
              <a:t>a</a:t>
            </a:r>
            <a:r>
              <a:rPr lang="en-US" sz="2400" dirty="0" smtClean="0"/>
              <a:t> :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1633" y="3358660"/>
            <a:ext cx="5880735" cy="124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111455" y="4876800"/>
            <a:ext cx="4921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/>
              <a:t>f</a:t>
            </a:r>
            <a:r>
              <a:rPr lang="en-US" sz="2400" i="1" baseline="-25000" dirty="0" err="1" smtClean="0"/>
              <a:t>a</a:t>
            </a:r>
            <a:r>
              <a:rPr lang="en-US" sz="2400" dirty="0" smtClean="0"/>
              <a:t> at GUT scale </a:t>
            </a:r>
            <a:r>
              <a:rPr lang="en-US" sz="2400" dirty="0" smtClean="0">
                <a:sym typeface="Symbol"/>
              </a:rPr>
              <a:t> MHz frequencies,</a:t>
            </a:r>
            <a:endParaRPr lang="en-US" sz="24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2033805" y="5558135"/>
            <a:ext cx="5076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/>
              <a:t>f</a:t>
            </a:r>
            <a:r>
              <a:rPr lang="en-US" sz="2400" i="1" baseline="-25000" dirty="0" err="1" smtClean="0"/>
              <a:t>a</a:t>
            </a:r>
            <a:r>
              <a:rPr lang="en-US" sz="2400" dirty="0" smtClean="0"/>
              <a:t> at Planck scale </a:t>
            </a:r>
            <a:r>
              <a:rPr lang="en-US" sz="2400" dirty="0" smtClean="0">
                <a:sym typeface="Symbol"/>
              </a:rPr>
              <a:t> kHz frequencies.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305800" cy="8382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Axion</a:t>
            </a:r>
            <a:r>
              <a:rPr lang="en-US" dirty="0" smtClean="0"/>
              <a:t>-induced oscillating EDM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8796" y="21336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Assuming </a:t>
            </a:r>
            <a:r>
              <a:rPr lang="en-US" sz="2400" dirty="0" err="1" smtClean="0"/>
              <a:t>axions</a:t>
            </a:r>
            <a:r>
              <a:rPr lang="en-US" sz="2400" dirty="0" smtClean="0"/>
              <a:t> are the dark matter, the dark matter density fixes the ratio </a:t>
            </a:r>
            <a:r>
              <a:rPr lang="en-US" sz="2400" i="1" dirty="0" smtClean="0"/>
              <a:t>a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/</a:t>
            </a:r>
            <a:r>
              <a:rPr lang="en-US" sz="2400" i="1" dirty="0" err="1" smtClean="0"/>
              <a:t>f</a:t>
            </a:r>
            <a:r>
              <a:rPr lang="en-US" sz="2400" i="1" baseline="-25000" dirty="0" err="1" smtClean="0"/>
              <a:t>a</a:t>
            </a:r>
            <a:r>
              <a:rPr lang="en-US" sz="2400" dirty="0" smtClean="0"/>
              <a:t>: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3048000"/>
            <a:ext cx="5829300" cy="1125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6145" y="4267200"/>
            <a:ext cx="2251710" cy="968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38796" y="52578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This generates an oscillating EDM: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7469" y="5805268"/>
            <a:ext cx="3929063" cy="760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305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Nuclear Magnetic Resonance (NMR)</a:t>
            </a:r>
            <a:endParaRPr lang="en-US" dirty="0"/>
          </a:p>
        </p:txBody>
      </p:sp>
      <p:grpSp>
        <p:nvGrpSpPr>
          <p:cNvPr id="4" name="Group 260"/>
          <p:cNvGrpSpPr/>
          <p:nvPr/>
        </p:nvGrpSpPr>
        <p:grpSpPr>
          <a:xfrm>
            <a:off x="3136450" y="3129726"/>
            <a:ext cx="971551" cy="1714501"/>
            <a:chOff x="0" y="0"/>
            <a:chExt cx="971550" cy="1714500"/>
          </a:xfrm>
        </p:grpSpPr>
        <p:sp>
          <p:nvSpPr>
            <p:cNvPr id="5" name="Shape 251"/>
            <p:cNvSpPr/>
            <p:nvPr/>
          </p:nvSpPr>
          <p:spPr>
            <a:xfrm flipH="1">
              <a:off x="-1" y="0"/>
              <a:ext cx="2" cy="400050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" name="Shape 252"/>
            <p:cNvSpPr/>
            <p:nvPr/>
          </p:nvSpPr>
          <p:spPr>
            <a:xfrm flipH="1">
              <a:off x="480059" y="0"/>
              <a:ext cx="1" cy="400050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7" name="Shape 253"/>
            <p:cNvSpPr/>
            <p:nvPr/>
          </p:nvSpPr>
          <p:spPr>
            <a:xfrm>
              <a:off x="971550" y="0"/>
              <a:ext cx="0" cy="400050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8" name="Shape 254"/>
            <p:cNvSpPr/>
            <p:nvPr/>
          </p:nvSpPr>
          <p:spPr>
            <a:xfrm flipH="1">
              <a:off x="-1" y="662939"/>
              <a:ext cx="2" cy="400051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9" name="Shape 255"/>
            <p:cNvSpPr/>
            <p:nvPr/>
          </p:nvSpPr>
          <p:spPr>
            <a:xfrm flipH="1">
              <a:off x="480059" y="662939"/>
              <a:ext cx="1" cy="400051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0" name="Shape 256"/>
            <p:cNvSpPr/>
            <p:nvPr/>
          </p:nvSpPr>
          <p:spPr>
            <a:xfrm>
              <a:off x="971550" y="662939"/>
              <a:ext cx="0" cy="400051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1" name="Shape 257"/>
            <p:cNvSpPr/>
            <p:nvPr/>
          </p:nvSpPr>
          <p:spPr>
            <a:xfrm flipH="1">
              <a:off x="-1" y="1314450"/>
              <a:ext cx="2" cy="400050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2" name="Shape 258"/>
            <p:cNvSpPr/>
            <p:nvPr/>
          </p:nvSpPr>
          <p:spPr>
            <a:xfrm flipH="1">
              <a:off x="480059" y="1314450"/>
              <a:ext cx="1" cy="400050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" name="Shape 259"/>
            <p:cNvSpPr/>
            <p:nvPr/>
          </p:nvSpPr>
          <p:spPr>
            <a:xfrm>
              <a:off x="971550" y="1314450"/>
              <a:ext cx="0" cy="400050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  <p:sp>
        <p:nvSpPr>
          <p:cNvPr id="14" name="Shape 261"/>
          <p:cNvSpPr/>
          <p:nvPr/>
        </p:nvSpPr>
        <p:spPr>
          <a:xfrm>
            <a:off x="6063446" y="2671132"/>
            <a:ext cx="3658" cy="1075357"/>
          </a:xfrm>
          <a:prstGeom prst="line">
            <a:avLst/>
          </a:prstGeom>
          <a:ln w="38100">
            <a:solidFill>
              <a:srgbClr val="0433FF"/>
            </a:solidFill>
            <a:miter lim="400000"/>
            <a:headEnd type="triangle"/>
          </a:ln>
        </p:spPr>
        <p:txBody>
          <a:bodyPr lIns="0" tIns="0" rIns="0" bIns="0"/>
          <a:lstStyle/>
          <a:p>
            <a:pPr lvl="0" defTabSz="457200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grpSp>
        <p:nvGrpSpPr>
          <p:cNvPr id="15" name="Group 268"/>
          <p:cNvGrpSpPr/>
          <p:nvPr/>
        </p:nvGrpSpPr>
        <p:grpSpPr>
          <a:xfrm>
            <a:off x="2700484" y="2087884"/>
            <a:ext cx="2948939" cy="2960371"/>
            <a:chOff x="0" y="0"/>
            <a:chExt cx="2948938" cy="2960369"/>
          </a:xfrm>
        </p:grpSpPr>
        <p:sp>
          <p:nvSpPr>
            <p:cNvPr id="16" name="Shape 262"/>
            <p:cNvSpPr/>
            <p:nvPr/>
          </p:nvSpPr>
          <p:spPr>
            <a:xfrm flipV="1">
              <a:off x="0" y="0"/>
              <a:ext cx="1103399" cy="66256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7" name="Shape 263"/>
            <p:cNvSpPr/>
            <p:nvPr/>
          </p:nvSpPr>
          <p:spPr>
            <a:xfrm flipV="1">
              <a:off x="1845540" y="2296529"/>
              <a:ext cx="1103399" cy="66257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8" name="Shape 264"/>
            <p:cNvSpPr/>
            <p:nvPr/>
          </p:nvSpPr>
          <p:spPr>
            <a:xfrm>
              <a:off x="2565" y="663840"/>
              <a:ext cx="1838330" cy="2296530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4290" tIns="34290" rIns="34290" bIns="34290" numCol="1" anchor="ctr">
              <a:noAutofit/>
            </a:bodyPr>
            <a:lstStyle/>
            <a:p>
              <a:pPr lvl="0" algn="ctr" defTabSz="537209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9" name="Shape 265"/>
            <p:cNvSpPr/>
            <p:nvPr/>
          </p:nvSpPr>
          <p:spPr>
            <a:xfrm flipV="1">
              <a:off x="1845540" y="0"/>
              <a:ext cx="1103399" cy="66256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20" name="Shape 266"/>
            <p:cNvSpPr/>
            <p:nvPr/>
          </p:nvSpPr>
          <p:spPr>
            <a:xfrm>
              <a:off x="1091866" y="0"/>
              <a:ext cx="1844359" cy="188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21" name="Shape 267"/>
            <p:cNvSpPr/>
            <p:nvPr/>
          </p:nvSpPr>
          <p:spPr>
            <a:xfrm flipV="1">
              <a:off x="2940287" y="8180"/>
              <a:ext cx="2305" cy="230625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  <p:pic>
        <p:nvPicPr>
          <p:cNvPr id="22" name="droppedImage.pdf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256841" y="3041233"/>
            <a:ext cx="517544" cy="337006"/>
          </a:xfrm>
          <a:prstGeom prst="rect">
            <a:avLst/>
          </a:prstGeom>
          <a:ln w="3175">
            <a:miter lim="400000"/>
          </a:ln>
        </p:spPr>
      </p:pic>
      <p:pic>
        <p:nvPicPr>
          <p:cNvPr id="23" name="droppedImage.pdf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307900" y="2811783"/>
            <a:ext cx="205859" cy="329374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24" name="Group 286"/>
          <p:cNvGrpSpPr/>
          <p:nvPr/>
        </p:nvGrpSpPr>
        <p:grpSpPr>
          <a:xfrm>
            <a:off x="5476161" y="4377282"/>
            <a:ext cx="2753439" cy="768503"/>
            <a:chOff x="0" y="0"/>
            <a:chExt cx="2753437" cy="768502"/>
          </a:xfrm>
        </p:grpSpPr>
        <p:grpSp>
          <p:nvGrpSpPr>
            <p:cNvPr id="25" name="Group 284"/>
            <p:cNvGrpSpPr/>
            <p:nvPr/>
          </p:nvGrpSpPr>
          <p:grpSpPr>
            <a:xfrm>
              <a:off x="-1" y="76550"/>
              <a:ext cx="2753439" cy="691953"/>
              <a:chOff x="0" y="0"/>
              <a:chExt cx="2753437" cy="691951"/>
            </a:xfrm>
          </p:grpSpPr>
          <p:sp>
            <p:nvSpPr>
              <p:cNvPr id="27" name="Shape 271"/>
              <p:cNvSpPr/>
              <p:nvPr/>
            </p:nvSpPr>
            <p:spPr>
              <a:xfrm flipV="1">
                <a:off x="236249" y="172580"/>
                <a:ext cx="170758" cy="170757"/>
              </a:xfrm>
              <a:prstGeom prst="line">
                <a:avLst/>
              </a:prstGeom>
              <a:noFill/>
              <a:ln w="12700" cap="flat">
                <a:solidFill>
                  <a:srgbClr val="00F9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 defTabSz="422909">
                  <a:defRPr sz="2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8" name="Shape 272"/>
              <p:cNvSpPr/>
              <p:nvPr/>
            </p:nvSpPr>
            <p:spPr>
              <a:xfrm flipV="1">
                <a:off x="0" y="347611"/>
                <a:ext cx="2753438" cy="1"/>
              </a:xfrm>
              <a:prstGeom prst="line">
                <a:avLst/>
              </a:prstGeom>
              <a:noFill/>
              <a:ln w="12700" cap="flat">
                <a:solidFill>
                  <a:srgbClr val="00F9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 defTabSz="422909">
                  <a:defRPr sz="2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9" name="Shape 273"/>
              <p:cNvSpPr/>
              <p:nvPr/>
            </p:nvSpPr>
            <p:spPr>
              <a:xfrm flipV="1">
                <a:off x="429644" y="48078"/>
                <a:ext cx="295259" cy="295259"/>
              </a:xfrm>
              <a:prstGeom prst="line">
                <a:avLst/>
              </a:prstGeom>
              <a:noFill/>
              <a:ln w="12700" cap="flat">
                <a:solidFill>
                  <a:srgbClr val="00F9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 defTabSz="422909">
                  <a:defRPr sz="2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0" name="Shape 274"/>
              <p:cNvSpPr/>
              <p:nvPr/>
            </p:nvSpPr>
            <p:spPr>
              <a:xfrm flipV="1">
                <a:off x="636231" y="2357"/>
                <a:ext cx="340980" cy="340980"/>
              </a:xfrm>
              <a:prstGeom prst="line">
                <a:avLst/>
              </a:prstGeom>
              <a:noFill/>
              <a:ln w="12700" cap="flat">
                <a:solidFill>
                  <a:srgbClr val="00F9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 defTabSz="422909">
                  <a:defRPr sz="2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1" name="Shape 275"/>
              <p:cNvSpPr/>
              <p:nvPr/>
            </p:nvSpPr>
            <p:spPr>
              <a:xfrm flipV="1">
                <a:off x="894730" y="196921"/>
                <a:ext cx="146946" cy="144935"/>
              </a:xfrm>
              <a:prstGeom prst="line">
                <a:avLst/>
              </a:prstGeom>
              <a:noFill/>
              <a:ln w="12700" cap="flat">
                <a:solidFill>
                  <a:srgbClr val="00F9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 defTabSz="422909">
                  <a:defRPr sz="2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2" name="Shape 276"/>
              <p:cNvSpPr/>
              <p:nvPr/>
            </p:nvSpPr>
            <p:spPr>
              <a:xfrm flipH="1">
                <a:off x="1619279" y="355460"/>
                <a:ext cx="170757" cy="170757"/>
              </a:xfrm>
              <a:prstGeom prst="line">
                <a:avLst/>
              </a:prstGeom>
              <a:noFill/>
              <a:ln w="12700" cap="flat">
                <a:solidFill>
                  <a:srgbClr val="00F9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 defTabSz="422909">
                  <a:defRPr sz="2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3" name="Shape 277"/>
              <p:cNvSpPr/>
              <p:nvPr/>
            </p:nvSpPr>
            <p:spPr>
              <a:xfrm flipH="1">
                <a:off x="1316316" y="362402"/>
                <a:ext cx="295260" cy="295260"/>
              </a:xfrm>
              <a:prstGeom prst="line">
                <a:avLst/>
              </a:prstGeom>
              <a:noFill/>
              <a:ln w="12700" cap="flat">
                <a:solidFill>
                  <a:srgbClr val="00F9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 defTabSz="422909">
                  <a:defRPr sz="2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4" name="Shape 278"/>
              <p:cNvSpPr/>
              <p:nvPr/>
            </p:nvSpPr>
            <p:spPr>
              <a:xfrm flipH="1">
                <a:off x="1079541" y="350972"/>
                <a:ext cx="340980" cy="340980"/>
              </a:xfrm>
              <a:prstGeom prst="line">
                <a:avLst/>
              </a:prstGeom>
              <a:noFill/>
              <a:ln w="12700" cap="flat">
                <a:solidFill>
                  <a:srgbClr val="00F9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 defTabSz="422909">
                  <a:defRPr sz="2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5" name="Shape 279"/>
              <p:cNvSpPr/>
              <p:nvPr/>
            </p:nvSpPr>
            <p:spPr>
              <a:xfrm flipH="1">
                <a:off x="1047424" y="356935"/>
                <a:ext cx="146945" cy="144935"/>
              </a:xfrm>
              <a:prstGeom prst="line">
                <a:avLst/>
              </a:prstGeom>
              <a:noFill/>
              <a:ln w="12700" cap="flat">
                <a:solidFill>
                  <a:srgbClr val="00F9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 defTabSz="422909">
                  <a:defRPr sz="2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6" name="Shape 280"/>
              <p:cNvSpPr/>
              <p:nvPr/>
            </p:nvSpPr>
            <p:spPr>
              <a:xfrm flipV="1">
                <a:off x="1945034" y="170222"/>
                <a:ext cx="170757" cy="170757"/>
              </a:xfrm>
              <a:prstGeom prst="line">
                <a:avLst/>
              </a:prstGeom>
              <a:noFill/>
              <a:ln w="12700" cap="flat">
                <a:solidFill>
                  <a:srgbClr val="00F9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 defTabSz="422909">
                  <a:defRPr sz="2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" name="Shape 281"/>
              <p:cNvSpPr/>
              <p:nvPr/>
            </p:nvSpPr>
            <p:spPr>
              <a:xfrm flipV="1">
                <a:off x="2138429" y="45720"/>
                <a:ext cx="295259" cy="295259"/>
              </a:xfrm>
              <a:prstGeom prst="line">
                <a:avLst/>
              </a:prstGeom>
              <a:noFill/>
              <a:ln w="12700" cap="flat">
                <a:solidFill>
                  <a:srgbClr val="00F9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 defTabSz="422909">
                  <a:defRPr sz="2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" name="Shape 282"/>
              <p:cNvSpPr/>
              <p:nvPr/>
            </p:nvSpPr>
            <p:spPr>
              <a:xfrm flipV="1">
                <a:off x="2345016" y="-1"/>
                <a:ext cx="340980" cy="340980"/>
              </a:xfrm>
              <a:prstGeom prst="line">
                <a:avLst/>
              </a:prstGeom>
              <a:noFill/>
              <a:ln w="12700" cap="flat">
                <a:solidFill>
                  <a:srgbClr val="00F9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 defTabSz="422909">
                  <a:defRPr sz="2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9" name="Shape 283"/>
              <p:cNvSpPr/>
              <p:nvPr/>
            </p:nvSpPr>
            <p:spPr>
              <a:xfrm flipV="1">
                <a:off x="2603515" y="194563"/>
                <a:ext cx="146946" cy="144935"/>
              </a:xfrm>
              <a:prstGeom prst="line">
                <a:avLst/>
              </a:prstGeom>
              <a:noFill/>
              <a:ln w="12700" cap="flat">
                <a:solidFill>
                  <a:srgbClr val="00F9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 defTabSz="422909">
                  <a:defRPr sz="2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pic>
          <p:nvPicPr>
            <p:cNvPr id="26" name="pasted-image.pdf"/>
            <p:cNvPicPr/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1345214" y="0"/>
              <a:ext cx="228601" cy="29718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40" name="Shape 287"/>
          <p:cNvSpPr/>
          <p:nvPr/>
        </p:nvSpPr>
        <p:spPr>
          <a:xfrm>
            <a:off x="1397605" y="5574337"/>
            <a:ext cx="6348790" cy="443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422909">
              <a:lnSpc>
                <a:spcPct val="120000"/>
              </a:lnSpc>
              <a:defRPr>
                <a:solidFill>
                  <a:srgbClr val="011993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sz="2400" dirty="0">
                <a:solidFill>
                  <a:srgbClr val="011993"/>
                </a:solidFill>
              </a:rPr>
              <a:t>NMR resonant spin flip when </a:t>
            </a:r>
            <a:r>
              <a:rPr sz="2400" dirty="0" err="1">
                <a:solidFill>
                  <a:srgbClr val="011993"/>
                </a:solidFill>
              </a:rPr>
              <a:t>Larmor</a:t>
            </a:r>
            <a:r>
              <a:rPr sz="2400" dirty="0">
                <a:solidFill>
                  <a:srgbClr val="011993"/>
                </a:solidFill>
              </a:rPr>
              <a:t> frequency</a:t>
            </a:r>
          </a:p>
        </p:txBody>
      </p:sp>
      <p:pic>
        <p:nvPicPr>
          <p:cNvPr id="41" name="pasted-image.pdf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840483" y="6202684"/>
            <a:ext cx="1463035" cy="274320"/>
          </a:xfrm>
          <a:prstGeom prst="rect">
            <a:avLst/>
          </a:prstGeom>
          <a:ln w="3175">
            <a:miter lim="400000"/>
          </a:ln>
        </p:spPr>
      </p:pic>
      <p:pic>
        <p:nvPicPr>
          <p:cNvPr id="42" name="pasted-image.pdf"/>
          <p:cNvPicPr/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6080474" y="4971218"/>
            <a:ext cx="182881" cy="14859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6996"/>
            <a:ext cx="8305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EDM coupling to </a:t>
            </a:r>
            <a:r>
              <a:rPr lang="en-US" dirty="0" err="1" smtClean="0"/>
              <a:t>axion</a:t>
            </a:r>
            <a:r>
              <a:rPr lang="en-US" dirty="0" smtClean="0"/>
              <a:t> plays role of oscillating transverse magnetic field</a:t>
            </a:r>
            <a:endParaRPr lang="en-US" dirty="0"/>
          </a:p>
        </p:txBody>
      </p:sp>
      <p:grpSp>
        <p:nvGrpSpPr>
          <p:cNvPr id="4" name="Group 305"/>
          <p:cNvGrpSpPr/>
          <p:nvPr/>
        </p:nvGrpSpPr>
        <p:grpSpPr>
          <a:xfrm>
            <a:off x="3829141" y="3572219"/>
            <a:ext cx="971551" cy="1714501"/>
            <a:chOff x="0" y="0"/>
            <a:chExt cx="971550" cy="1714500"/>
          </a:xfrm>
        </p:grpSpPr>
        <p:sp>
          <p:nvSpPr>
            <p:cNvPr id="45" name="Shape 296"/>
            <p:cNvSpPr/>
            <p:nvPr/>
          </p:nvSpPr>
          <p:spPr>
            <a:xfrm flipH="1">
              <a:off x="-1" y="0"/>
              <a:ext cx="2" cy="400050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46" name="Shape 297"/>
            <p:cNvSpPr/>
            <p:nvPr/>
          </p:nvSpPr>
          <p:spPr>
            <a:xfrm flipH="1">
              <a:off x="480059" y="0"/>
              <a:ext cx="1" cy="400050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47" name="Shape 298"/>
            <p:cNvSpPr/>
            <p:nvPr/>
          </p:nvSpPr>
          <p:spPr>
            <a:xfrm>
              <a:off x="971550" y="0"/>
              <a:ext cx="0" cy="400050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48" name="Shape 299"/>
            <p:cNvSpPr/>
            <p:nvPr/>
          </p:nvSpPr>
          <p:spPr>
            <a:xfrm flipH="1">
              <a:off x="-1" y="662939"/>
              <a:ext cx="2" cy="400051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49" name="Shape 300"/>
            <p:cNvSpPr/>
            <p:nvPr/>
          </p:nvSpPr>
          <p:spPr>
            <a:xfrm flipH="1">
              <a:off x="480059" y="662939"/>
              <a:ext cx="1" cy="400051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50" name="Shape 301"/>
            <p:cNvSpPr/>
            <p:nvPr/>
          </p:nvSpPr>
          <p:spPr>
            <a:xfrm>
              <a:off x="971550" y="662939"/>
              <a:ext cx="0" cy="400051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51" name="Shape 302"/>
            <p:cNvSpPr/>
            <p:nvPr/>
          </p:nvSpPr>
          <p:spPr>
            <a:xfrm flipH="1">
              <a:off x="-1" y="1314450"/>
              <a:ext cx="2" cy="400050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52" name="Shape 303"/>
            <p:cNvSpPr/>
            <p:nvPr/>
          </p:nvSpPr>
          <p:spPr>
            <a:xfrm flipH="1">
              <a:off x="480059" y="1314450"/>
              <a:ext cx="1" cy="400050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53" name="Shape 304"/>
            <p:cNvSpPr/>
            <p:nvPr/>
          </p:nvSpPr>
          <p:spPr>
            <a:xfrm>
              <a:off x="971550" y="1314450"/>
              <a:ext cx="0" cy="400050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  <p:grpSp>
        <p:nvGrpSpPr>
          <p:cNvPr id="5" name="Group 315"/>
          <p:cNvGrpSpPr/>
          <p:nvPr/>
        </p:nvGrpSpPr>
        <p:grpSpPr>
          <a:xfrm>
            <a:off x="3720557" y="3703663"/>
            <a:ext cx="1257300" cy="1497331"/>
            <a:chOff x="0" y="0"/>
            <a:chExt cx="1257299" cy="1497329"/>
          </a:xfrm>
        </p:grpSpPr>
        <p:sp>
          <p:nvSpPr>
            <p:cNvPr id="55" name="Shape 306"/>
            <p:cNvSpPr/>
            <p:nvPr/>
          </p:nvSpPr>
          <p:spPr>
            <a:xfrm flipH="1">
              <a:off x="0" y="0"/>
              <a:ext cx="285751" cy="285750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56" name="Shape 307"/>
            <p:cNvSpPr/>
            <p:nvPr/>
          </p:nvSpPr>
          <p:spPr>
            <a:xfrm flipH="1">
              <a:off x="480059" y="0"/>
              <a:ext cx="285751" cy="285750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57" name="Shape 308"/>
            <p:cNvSpPr/>
            <p:nvPr/>
          </p:nvSpPr>
          <p:spPr>
            <a:xfrm flipH="1">
              <a:off x="971550" y="0"/>
              <a:ext cx="285750" cy="285750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58" name="Shape 309"/>
            <p:cNvSpPr/>
            <p:nvPr/>
          </p:nvSpPr>
          <p:spPr>
            <a:xfrm flipH="1">
              <a:off x="0" y="594359"/>
              <a:ext cx="285751" cy="285751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59" name="Shape 310"/>
            <p:cNvSpPr/>
            <p:nvPr/>
          </p:nvSpPr>
          <p:spPr>
            <a:xfrm flipH="1">
              <a:off x="480059" y="594359"/>
              <a:ext cx="285751" cy="285751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0" name="Shape 311"/>
            <p:cNvSpPr/>
            <p:nvPr/>
          </p:nvSpPr>
          <p:spPr>
            <a:xfrm flipH="1">
              <a:off x="971550" y="594359"/>
              <a:ext cx="285750" cy="285751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1" name="Shape 312"/>
            <p:cNvSpPr/>
            <p:nvPr/>
          </p:nvSpPr>
          <p:spPr>
            <a:xfrm flipH="1">
              <a:off x="0" y="1211579"/>
              <a:ext cx="285751" cy="285751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2" name="Shape 313"/>
            <p:cNvSpPr/>
            <p:nvPr/>
          </p:nvSpPr>
          <p:spPr>
            <a:xfrm flipH="1">
              <a:off x="480059" y="1211579"/>
              <a:ext cx="285751" cy="285751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3" name="Shape 314"/>
            <p:cNvSpPr/>
            <p:nvPr/>
          </p:nvSpPr>
          <p:spPr>
            <a:xfrm flipH="1">
              <a:off x="971550" y="1211579"/>
              <a:ext cx="285750" cy="285751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  <p:grpSp>
        <p:nvGrpSpPr>
          <p:cNvPr id="6" name="Group 318"/>
          <p:cNvGrpSpPr/>
          <p:nvPr/>
        </p:nvGrpSpPr>
        <p:grpSpPr>
          <a:xfrm>
            <a:off x="1600200" y="3206459"/>
            <a:ext cx="1577433" cy="2286001"/>
            <a:chOff x="27524" y="0"/>
            <a:chExt cx="1577431" cy="2286000"/>
          </a:xfrm>
        </p:grpSpPr>
        <p:sp>
          <p:nvSpPr>
            <p:cNvPr id="65" name="Shape 316"/>
            <p:cNvSpPr/>
            <p:nvPr/>
          </p:nvSpPr>
          <p:spPr>
            <a:xfrm>
              <a:off x="1182046" y="0"/>
              <a:ext cx="422911" cy="228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noFill/>
            <a:ln w="12700" cap="flat">
              <a:solidFill>
                <a:srgbClr val="005493"/>
              </a:solidFill>
              <a:prstDash val="solid"/>
              <a:miter lim="400000"/>
            </a:ln>
            <a:effectLst/>
          </p:spPr>
          <p:txBody>
            <a:bodyPr wrap="square" lIns="34290" tIns="34290" rIns="34290" bIns="34290" numCol="1" anchor="ctr">
              <a:noAutofit/>
            </a:bodyPr>
            <a:lstStyle/>
            <a:p>
              <a:pPr lvl="0" algn="ctr" defTabSz="537209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6" name="Shape 317"/>
            <p:cNvSpPr/>
            <p:nvPr/>
          </p:nvSpPr>
          <p:spPr>
            <a:xfrm>
              <a:off x="27524" y="560730"/>
              <a:ext cx="1007339" cy="1148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90" tIns="34290" rIns="34290" bIns="34290" numCol="1" anchor="ctr">
              <a:spAutoFit/>
            </a:bodyPr>
            <a:lstStyle/>
            <a:p>
              <a:pPr lvl="0" algn="ctr" defTabSz="537209">
                <a:lnSpc>
                  <a:spcPct val="120000"/>
                </a:lnSpc>
              </a:pPr>
              <a:r>
                <a:rPr sz="2200">
                  <a:solidFill>
                    <a:srgbClr val="005493"/>
                  </a:solidFill>
                </a:rPr>
                <a:t>SQUID</a:t>
              </a:r>
            </a:p>
            <a:p>
              <a:pPr lvl="0" algn="ctr" defTabSz="537209">
                <a:lnSpc>
                  <a:spcPct val="120000"/>
                </a:lnSpc>
              </a:pPr>
              <a:r>
                <a:rPr sz="2200">
                  <a:solidFill>
                    <a:srgbClr val="005493"/>
                  </a:solidFill>
                </a:rPr>
                <a:t>pickup</a:t>
              </a:r>
            </a:p>
            <a:p>
              <a:pPr lvl="0" algn="ctr" defTabSz="537209">
                <a:lnSpc>
                  <a:spcPct val="120000"/>
                </a:lnSpc>
              </a:pPr>
              <a:r>
                <a:rPr sz="2200">
                  <a:solidFill>
                    <a:srgbClr val="005493"/>
                  </a:solidFill>
                </a:rPr>
                <a:t>loop</a:t>
              </a:r>
            </a:p>
          </p:txBody>
        </p:sp>
      </p:grpSp>
      <p:sp>
        <p:nvSpPr>
          <p:cNvPr id="67" name="Shape 319"/>
          <p:cNvSpPr/>
          <p:nvPr/>
        </p:nvSpPr>
        <p:spPr>
          <a:xfrm>
            <a:off x="6756137" y="3113625"/>
            <a:ext cx="3658" cy="1075357"/>
          </a:xfrm>
          <a:prstGeom prst="line">
            <a:avLst/>
          </a:prstGeom>
          <a:ln w="38100">
            <a:solidFill>
              <a:srgbClr val="0433FF"/>
            </a:solidFill>
            <a:miter lim="400000"/>
            <a:headEnd type="triangle"/>
          </a:ln>
        </p:spPr>
        <p:txBody>
          <a:bodyPr lIns="0" tIns="0" rIns="0" bIns="0"/>
          <a:lstStyle/>
          <a:p>
            <a:pPr lvl="0" defTabSz="457200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grpSp>
        <p:nvGrpSpPr>
          <p:cNvPr id="7" name="Group 326"/>
          <p:cNvGrpSpPr/>
          <p:nvPr/>
        </p:nvGrpSpPr>
        <p:grpSpPr>
          <a:xfrm>
            <a:off x="3393175" y="2530377"/>
            <a:ext cx="2948939" cy="2960371"/>
            <a:chOff x="0" y="0"/>
            <a:chExt cx="2948938" cy="2960369"/>
          </a:xfrm>
        </p:grpSpPr>
        <p:sp>
          <p:nvSpPr>
            <p:cNvPr id="69" name="Shape 320"/>
            <p:cNvSpPr/>
            <p:nvPr/>
          </p:nvSpPr>
          <p:spPr>
            <a:xfrm flipV="1">
              <a:off x="0" y="0"/>
              <a:ext cx="1103399" cy="66256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70" name="Shape 321"/>
            <p:cNvSpPr/>
            <p:nvPr/>
          </p:nvSpPr>
          <p:spPr>
            <a:xfrm flipV="1">
              <a:off x="1845540" y="2296529"/>
              <a:ext cx="1103399" cy="66257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71" name="Shape 322"/>
            <p:cNvSpPr/>
            <p:nvPr/>
          </p:nvSpPr>
          <p:spPr>
            <a:xfrm>
              <a:off x="2565" y="663840"/>
              <a:ext cx="1838330" cy="2296530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4290" tIns="34290" rIns="34290" bIns="34290" numCol="1" anchor="ctr">
              <a:noAutofit/>
            </a:bodyPr>
            <a:lstStyle/>
            <a:p>
              <a:pPr lvl="0" algn="ctr" defTabSz="537209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2" name="Shape 323"/>
            <p:cNvSpPr/>
            <p:nvPr/>
          </p:nvSpPr>
          <p:spPr>
            <a:xfrm flipV="1">
              <a:off x="1845540" y="0"/>
              <a:ext cx="1103399" cy="66256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73" name="Shape 324"/>
            <p:cNvSpPr/>
            <p:nvPr/>
          </p:nvSpPr>
          <p:spPr>
            <a:xfrm>
              <a:off x="1091866" y="0"/>
              <a:ext cx="1844359" cy="188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74" name="Shape 325"/>
            <p:cNvSpPr/>
            <p:nvPr/>
          </p:nvSpPr>
          <p:spPr>
            <a:xfrm flipV="1">
              <a:off x="2940287" y="8180"/>
              <a:ext cx="2305" cy="230625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  <p:pic>
        <p:nvPicPr>
          <p:cNvPr id="75" name="droppedImage.pdf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949532" y="3483726"/>
            <a:ext cx="517544" cy="337006"/>
          </a:xfrm>
          <a:prstGeom prst="rect">
            <a:avLst/>
          </a:prstGeom>
          <a:ln w="3175">
            <a:miter lim="400000"/>
          </a:ln>
        </p:spPr>
      </p:pic>
      <p:sp>
        <p:nvSpPr>
          <p:cNvPr id="76" name="Shape 328"/>
          <p:cNvSpPr/>
          <p:nvPr/>
        </p:nvSpPr>
        <p:spPr>
          <a:xfrm flipV="1">
            <a:off x="5994771" y="5039892"/>
            <a:ext cx="848564" cy="526695"/>
          </a:xfrm>
          <a:prstGeom prst="line">
            <a:avLst/>
          </a:prstGeom>
          <a:ln w="381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/>
          <a:lstStyle/>
          <a:p>
            <a:pPr lvl="0" defTabSz="457200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77" name="droppedImage.pdf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000591" y="3254276"/>
            <a:ext cx="205859" cy="329374"/>
          </a:xfrm>
          <a:prstGeom prst="rect">
            <a:avLst/>
          </a:prstGeom>
          <a:ln w="3175">
            <a:miter lim="400000"/>
          </a:ln>
        </p:spPr>
      </p:pic>
      <p:sp>
        <p:nvSpPr>
          <p:cNvPr id="78" name="Shape 330"/>
          <p:cNvSpPr/>
          <p:nvPr/>
        </p:nvSpPr>
        <p:spPr>
          <a:xfrm>
            <a:off x="1470417" y="5875378"/>
            <a:ext cx="6203173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422909">
              <a:spcBef>
                <a:spcPts val="2000"/>
              </a:spcBef>
              <a:defRPr>
                <a:solidFill>
                  <a:srgbClr val="941751"/>
                </a:solidFill>
              </a:defRPr>
            </a:lvl1pPr>
          </a:lstStyle>
          <a:p>
            <a:pPr lvl="0"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r>
              <a:rPr sz="2400" dirty="0" err="1">
                <a:solidFill>
                  <a:schemeClr val="tx1"/>
                </a:solidFill>
              </a:rPr>
              <a:t>Larmor</a:t>
            </a:r>
            <a:r>
              <a:rPr sz="2400" dirty="0">
                <a:solidFill>
                  <a:schemeClr val="tx1"/>
                </a:solidFill>
              </a:rPr>
              <a:t> frequency = </a:t>
            </a:r>
            <a:r>
              <a:rPr sz="2400" dirty="0" err="1" smtClean="0">
                <a:solidFill>
                  <a:schemeClr val="tx1"/>
                </a:solidFill>
              </a:rPr>
              <a:t>axion</a:t>
            </a:r>
            <a:r>
              <a:rPr lang="en-US" sz="2400" dirty="0" smtClean="0">
                <a:solidFill>
                  <a:schemeClr val="tx1"/>
                </a:solidFill>
              </a:rPr>
              <a:t> Compton frequency</a:t>
            </a:r>
            <a:r>
              <a:rPr sz="2400" dirty="0" smtClean="0">
                <a:solidFill>
                  <a:schemeClr val="tx1"/>
                </a:solidFill>
              </a:rPr>
              <a:t> </a:t>
            </a:r>
            <a:endParaRPr lang="en-US" sz="2400" dirty="0" smtClean="0">
              <a:solidFill>
                <a:schemeClr val="tx1"/>
              </a:solidFill>
            </a:endParaRPr>
          </a:p>
          <a:p>
            <a:pPr lvl="0"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r>
              <a:rPr sz="2400" dirty="0" smtClean="0">
                <a:solidFill>
                  <a:schemeClr val="tx1"/>
                </a:solidFill>
              </a:rPr>
              <a:t>➔ </a:t>
            </a:r>
            <a:r>
              <a:rPr sz="2400" dirty="0">
                <a:solidFill>
                  <a:schemeClr val="tx1"/>
                </a:solidFill>
              </a:rPr>
              <a:t>resonant </a:t>
            </a:r>
            <a:r>
              <a:rPr sz="2400" dirty="0" smtClean="0">
                <a:solidFill>
                  <a:schemeClr val="tx1"/>
                </a:solidFill>
              </a:rPr>
              <a:t>enhancement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  <a:endParaRPr sz="2400" dirty="0">
              <a:solidFill>
                <a:schemeClr val="tx1"/>
              </a:solidFill>
            </a:endParaRPr>
          </a:p>
        </p:txBody>
      </p:sp>
      <p:pic>
        <p:nvPicPr>
          <p:cNvPr id="82" name="pasted-image.pdf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677464" y="5245030"/>
            <a:ext cx="292101" cy="254001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Oval 83"/>
          <p:cNvSpPr/>
          <p:nvPr/>
        </p:nvSpPr>
        <p:spPr>
          <a:xfrm>
            <a:off x="3639595" y="3647178"/>
            <a:ext cx="381000" cy="152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639595" y="3839434"/>
            <a:ext cx="381000" cy="152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4115839" y="3647178"/>
            <a:ext cx="381000" cy="152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4115839" y="3839434"/>
            <a:ext cx="381000" cy="152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4615906" y="3677508"/>
            <a:ext cx="381000" cy="152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4615906" y="3869764"/>
            <a:ext cx="381000" cy="152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3644358" y="4249012"/>
            <a:ext cx="381000" cy="152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3644358" y="4441268"/>
            <a:ext cx="381000" cy="152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4120602" y="4249012"/>
            <a:ext cx="381000" cy="152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4120602" y="4441268"/>
            <a:ext cx="381000" cy="152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620669" y="4279342"/>
            <a:ext cx="381000" cy="152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4620669" y="4471598"/>
            <a:ext cx="381000" cy="152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3649129" y="4882419"/>
            <a:ext cx="381000" cy="152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3649129" y="5074675"/>
            <a:ext cx="381000" cy="152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4125373" y="4882419"/>
            <a:ext cx="381000" cy="152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4125373" y="5074675"/>
            <a:ext cx="381000" cy="152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4625440" y="4893697"/>
            <a:ext cx="381000" cy="152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4625440" y="5081190"/>
            <a:ext cx="381000" cy="152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5" grpId="0" animBg="1" advAuto="0"/>
      <p:bldP spid="6" grpId="0" animBg="1" advAuto="0"/>
      <p:bldP spid="84" grpId="0" animBg="1"/>
      <p:bldP spid="85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</a:t>
            </a:r>
            <a:endParaRPr lang="en-US" dirty="0"/>
          </a:p>
        </p:txBody>
      </p:sp>
      <p:pic>
        <p:nvPicPr>
          <p:cNvPr id="4" name="Picture 2" descr="http://upload.wikimedia.org/wikipedia/commons/d/d0/BlankMap-World-1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642" y="1927276"/>
            <a:ext cx="8862717" cy="4614832"/>
          </a:xfrm>
          <a:prstGeom prst="rect">
            <a:avLst/>
          </a:prstGeom>
          <a:noFill/>
        </p:spPr>
      </p:pic>
      <p:sp>
        <p:nvSpPr>
          <p:cNvPr id="6" name="Flowchart: Connector 5"/>
          <p:cNvSpPr/>
          <p:nvPr/>
        </p:nvSpPr>
        <p:spPr>
          <a:xfrm>
            <a:off x="4203896" y="2819400"/>
            <a:ext cx="91440" cy="9144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219200"/>
            <a:ext cx="8305800" cy="838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Signal</a:t>
            </a:r>
            <a:r>
              <a:rPr kumimoji="0" lang="en-US" sz="50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estimate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3810000"/>
            <a:ext cx="815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n</a:t>
            </a:r>
            <a:r>
              <a:rPr lang="en-US" sz="2400" dirty="0" smtClean="0"/>
              <a:t> = atomic density;</a:t>
            </a:r>
          </a:p>
          <a:p>
            <a:r>
              <a:rPr lang="en-US" sz="2400" i="1" dirty="0" smtClean="0"/>
              <a:t>p</a:t>
            </a:r>
            <a:r>
              <a:rPr lang="en-US" sz="2400" dirty="0" smtClean="0"/>
              <a:t> = nuclear polarization;</a:t>
            </a:r>
          </a:p>
          <a:p>
            <a:r>
              <a:rPr lang="en-US" sz="2400" i="1" dirty="0" smtClean="0">
                <a:sym typeface="Symbol"/>
              </a:rPr>
              <a:t> </a:t>
            </a:r>
            <a:r>
              <a:rPr lang="en-US" sz="2400" dirty="0" smtClean="0">
                <a:sym typeface="Symbol"/>
              </a:rPr>
              <a:t>= magnetic moment;</a:t>
            </a:r>
          </a:p>
          <a:p>
            <a:r>
              <a:rPr lang="en-US" sz="2400" i="1" dirty="0" smtClean="0">
                <a:sym typeface="Symbol"/>
              </a:rPr>
              <a:t>E</a:t>
            </a:r>
            <a:r>
              <a:rPr lang="en-US" sz="2400" i="1" baseline="30000" dirty="0" smtClean="0">
                <a:sym typeface="Symbol"/>
              </a:rPr>
              <a:t>*</a:t>
            </a:r>
            <a:r>
              <a:rPr lang="en-US" sz="2400" dirty="0" smtClean="0">
                <a:sym typeface="Symbol"/>
              </a:rPr>
              <a:t> = effective electric field;</a:t>
            </a:r>
          </a:p>
          <a:p>
            <a:r>
              <a:rPr lang="en-US" sz="2400" i="1" dirty="0" smtClean="0">
                <a:sym typeface="Symbol"/>
              </a:rPr>
              <a:t></a:t>
            </a:r>
            <a:r>
              <a:rPr lang="en-US" sz="2400" i="1" baseline="-25000" dirty="0" smtClean="0">
                <a:sym typeface="Symbol"/>
              </a:rPr>
              <a:t>S</a:t>
            </a:r>
            <a:r>
              <a:rPr lang="en-US" sz="2400" dirty="0" smtClean="0">
                <a:sym typeface="Symbol"/>
              </a:rPr>
              <a:t> = Schiff suppression;</a:t>
            </a:r>
          </a:p>
          <a:p>
            <a:r>
              <a:rPr lang="en-US" sz="2400" dirty="0" smtClean="0">
                <a:sym typeface="Symbol"/>
              </a:rPr>
              <a:t></a:t>
            </a:r>
            <a:r>
              <a:rPr lang="en-US" sz="2400" i="1" baseline="-25000" dirty="0" smtClean="0">
                <a:sym typeface="Symbol"/>
              </a:rPr>
              <a:t>L</a:t>
            </a:r>
            <a:r>
              <a:rPr lang="en-US" sz="2400" dirty="0" smtClean="0">
                <a:sym typeface="Symbol"/>
              </a:rPr>
              <a:t> = </a:t>
            </a:r>
            <a:r>
              <a:rPr lang="en-US" sz="2400" dirty="0" err="1" smtClean="0">
                <a:sym typeface="Symbol"/>
              </a:rPr>
              <a:t>Larmor</a:t>
            </a:r>
            <a:r>
              <a:rPr lang="en-US" sz="2400" dirty="0" smtClean="0">
                <a:sym typeface="Symbol"/>
              </a:rPr>
              <a:t> frequency.</a:t>
            </a:r>
            <a:endParaRPr lang="en-US" sz="2400" i="1" dirty="0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155" y="2417921"/>
            <a:ext cx="8187690" cy="1163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046321"/>
            <a:ext cx="2946083" cy="1111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2" name="Straight Arrow Connector 11"/>
          <p:cNvCxnSpPr/>
          <p:nvPr/>
        </p:nvCxnSpPr>
        <p:spPr>
          <a:xfrm flipH="1">
            <a:off x="6019800" y="1905000"/>
            <a:ext cx="304800" cy="45720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219200"/>
            <a:ext cx="8305800" cy="838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Sample choice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2900" y="22098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Need maximum </a:t>
            </a:r>
            <a:r>
              <a:rPr lang="en-US" sz="2400" i="1" dirty="0" smtClean="0"/>
              <a:t>n</a:t>
            </a:r>
            <a:r>
              <a:rPr lang="en-US" sz="2400" dirty="0" smtClean="0"/>
              <a:t>, </a:t>
            </a:r>
            <a:r>
              <a:rPr lang="en-US" sz="2400" i="1" dirty="0" smtClean="0"/>
              <a:t>p</a:t>
            </a:r>
            <a:r>
              <a:rPr lang="en-US" sz="2400" dirty="0" smtClean="0"/>
              <a:t>, </a:t>
            </a:r>
            <a:r>
              <a:rPr lang="en-US" sz="2400" dirty="0" smtClean="0">
                <a:sym typeface="Symbol"/>
              </a:rPr>
              <a:t>E</a:t>
            </a:r>
            <a:r>
              <a:rPr lang="en-US" sz="2400" i="1" baseline="30000" dirty="0" smtClean="0">
                <a:sym typeface="Symbol"/>
              </a:rPr>
              <a:t>*</a:t>
            </a:r>
            <a:r>
              <a:rPr lang="en-US" sz="2400" dirty="0" smtClean="0"/>
              <a:t>, and </a:t>
            </a:r>
            <a:r>
              <a:rPr lang="en-US" sz="2400" i="1" dirty="0" smtClean="0">
                <a:sym typeface="Symbol"/>
              </a:rPr>
              <a:t></a:t>
            </a:r>
            <a:r>
              <a:rPr lang="en-US" sz="2400" i="1" baseline="-25000" dirty="0" smtClean="0">
                <a:sym typeface="Symbol"/>
              </a:rPr>
              <a:t>S</a:t>
            </a:r>
            <a:r>
              <a:rPr lang="en-US" sz="2400" dirty="0" smtClean="0">
                <a:sym typeface="Symbol"/>
              </a:rPr>
              <a:t>, and long </a:t>
            </a:r>
            <a:r>
              <a:rPr lang="en-US" sz="2400" i="1" dirty="0" smtClean="0">
                <a:sym typeface="Symbol"/>
              </a:rPr>
              <a:t>T</a:t>
            </a:r>
            <a:r>
              <a:rPr lang="en-US" sz="2400" baseline="-25000" dirty="0" smtClean="0">
                <a:sym typeface="Symbol"/>
              </a:rPr>
              <a:t>2</a:t>
            </a:r>
            <a:r>
              <a:rPr lang="en-US" sz="2400" dirty="0" smtClean="0">
                <a:sym typeface="Symbol"/>
              </a:rPr>
              <a:t>.</a:t>
            </a:r>
            <a:endParaRPr lang="en-US" sz="24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330588" y="2979003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For the first generation </a:t>
            </a:r>
            <a:r>
              <a:rPr lang="en-US" sz="2400" dirty="0" err="1" smtClean="0"/>
              <a:t>CASPEr</a:t>
            </a:r>
            <a:r>
              <a:rPr lang="en-US" sz="2400" dirty="0" smtClean="0"/>
              <a:t>-Electric experiment, we plan to use a ferroelectric crystal, likely PbTiO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577" y="4038600"/>
            <a:ext cx="896484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850106"/>
            <a:ext cx="3240405" cy="1283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940188"/>
            <a:ext cx="8305800" cy="838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Experimental strategy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068" y="1953064"/>
            <a:ext cx="4343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(1) Thermally polarize spins in a cryogenic environment at high magnetic field (~ 10 T);</a:t>
            </a:r>
          </a:p>
          <a:p>
            <a:endParaRPr lang="en-US" sz="2400" dirty="0" smtClean="0"/>
          </a:p>
          <a:p>
            <a:r>
              <a:rPr lang="en-US" sz="2400" dirty="0" smtClean="0"/>
              <a:t>(2) Scan magnetic field down from 10 T</a:t>
            </a:r>
            <a:r>
              <a:rPr lang="en-US" sz="2400" dirty="0" smtClean="0">
                <a:sym typeface="Symbol"/>
              </a:rPr>
              <a:t> -- </a:t>
            </a:r>
            <a:r>
              <a:rPr lang="en-US" sz="2400" dirty="0" err="1" smtClean="0"/>
              <a:t>Larmor</a:t>
            </a:r>
            <a:r>
              <a:rPr lang="en-US" sz="2400" dirty="0" smtClean="0"/>
              <a:t> frequency decreases from ~ 50 MHz;</a:t>
            </a:r>
          </a:p>
          <a:p>
            <a:endParaRPr lang="en-US" sz="2400" dirty="0" smtClean="0"/>
          </a:p>
          <a:p>
            <a:r>
              <a:rPr lang="en-US" sz="2400" dirty="0" smtClean="0"/>
              <a:t>(3) Integrate for ~ 10 ms at each frequency, complete scan takes around 1000 s </a:t>
            </a:r>
            <a:r>
              <a:rPr lang="en-US" sz="2400" dirty="0" smtClean="0">
                <a:sym typeface="Symbol"/>
              </a:rPr>
              <a:t></a:t>
            </a:r>
            <a:r>
              <a:rPr lang="en-US" sz="2400" dirty="0" smtClean="0"/>
              <a:t> </a:t>
            </a:r>
            <a:r>
              <a:rPr lang="en-US" sz="2400" i="1" dirty="0" smtClean="0"/>
              <a:t>T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to complete.</a:t>
            </a:r>
            <a:endParaRPr lang="en-US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b="5793"/>
          <a:stretch>
            <a:fillRect/>
          </a:stretch>
        </p:blipFill>
        <p:spPr bwMode="auto">
          <a:xfrm>
            <a:off x="4953000" y="1876864"/>
            <a:ext cx="3896585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940188"/>
            <a:ext cx="8305800" cy="838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Experiments beginning!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20160527_1610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4900" y="2100262"/>
            <a:ext cx="6934200" cy="3900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940188"/>
            <a:ext cx="8305800" cy="838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Experiments beginning!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4053" y="2042160"/>
            <a:ext cx="5895894" cy="4434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940188"/>
            <a:ext cx="8305800" cy="838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Challenges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068" y="1924488"/>
            <a:ext cx="82917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(1) T</a:t>
            </a:r>
            <a:r>
              <a:rPr lang="en-US" sz="2400" baseline="-25000" dirty="0" smtClean="0"/>
              <a:t>1 </a:t>
            </a:r>
            <a:r>
              <a:rPr lang="en-US" sz="2400" dirty="0" smtClean="0"/>
              <a:t>acquires field dependence due to paramagnetic impurities – long T</a:t>
            </a:r>
            <a:r>
              <a:rPr lang="en-US" sz="2400" baseline="-25000" dirty="0" smtClean="0"/>
              <a:t>1 </a:t>
            </a:r>
            <a:r>
              <a:rPr lang="en-US" sz="2400" dirty="0" smtClean="0"/>
              <a:t>at high fields, short T</a:t>
            </a:r>
            <a:r>
              <a:rPr lang="en-US" sz="2400" baseline="-25000" dirty="0" smtClean="0"/>
              <a:t>1 </a:t>
            </a:r>
            <a:r>
              <a:rPr lang="en-US" sz="2400" dirty="0" smtClean="0"/>
              <a:t>at low fields: </a:t>
            </a:r>
          </a:p>
          <a:p>
            <a:r>
              <a:rPr lang="en-US" sz="2400" dirty="0" smtClean="0"/>
              <a:t>this is a problem for duty cycle and maintaining polarization at low fields.</a:t>
            </a:r>
          </a:p>
          <a:p>
            <a:endParaRPr lang="en-US" sz="2400" dirty="0" smtClean="0"/>
          </a:p>
          <a:p>
            <a:r>
              <a:rPr lang="en-US" sz="2400" dirty="0" smtClean="0"/>
              <a:t>(2) The chemical shift anisotropy (CSA) can broaden the resonance.</a:t>
            </a:r>
          </a:p>
          <a:p>
            <a:endParaRPr lang="en-US" sz="2400" dirty="0" smtClean="0"/>
          </a:p>
          <a:p>
            <a:r>
              <a:rPr lang="en-US" sz="2400" dirty="0" smtClean="0"/>
              <a:t>(3) Vibrations can be an issue for low frequencies/fields.</a:t>
            </a:r>
          </a:p>
          <a:p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Estimates of thermal drifts and magnetic field fluctuations indicate that they shouldn’t be a major problem.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940188"/>
            <a:ext cx="8305800" cy="838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Experimental strategy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68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5999872"/>
            <a:ext cx="8305800" cy="838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Experimental sensitivity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940188"/>
            <a:ext cx="8305800" cy="838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Phase 2 requirements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21336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400" dirty="0" smtClean="0"/>
              <a:t>(1)  Longer coherence time: </a:t>
            </a:r>
            <a:r>
              <a:rPr lang="en-US" sz="2400" i="1" dirty="0" smtClean="0"/>
              <a:t>T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</a:t>
            </a:r>
            <a:r>
              <a:rPr lang="en-US" sz="2400" dirty="0" smtClean="0">
                <a:sym typeface="Symbol"/>
              </a:rPr>
              <a:t> 1 s.</a:t>
            </a:r>
            <a:r>
              <a:rPr lang="en-US" sz="2400" dirty="0" smtClean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28956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400" dirty="0" smtClean="0"/>
              <a:t>(2)  </a:t>
            </a:r>
            <a:r>
              <a:rPr lang="en-US" sz="2400" dirty="0" err="1" smtClean="0"/>
              <a:t>Hyperpolarization</a:t>
            </a:r>
            <a:r>
              <a:rPr lang="en-US" sz="2400" dirty="0" smtClean="0"/>
              <a:t>: </a:t>
            </a:r>
            <a:r>
              <a:rPr lang="en-US" sz="2400" i="1" dirty="0" smtClean="0"/>
              <a:t>p</a:t>
            </a:r>
            <a:r>
              <a:rPr lang="en-US" sz="2400" dirty="0" smtClean="0"/>
              <a:t> </a:t>
            </a:r>
            <a:r>
              <a:rPr lang="en-US" sz="2400" dirty="0" smtClean="0">
                <a:sym typeface="Symbol"/>
              </a:rPr>
              <a:t> 1.</a:t>
            </a:r>
            <a:endParaRPr lang="en-US" sz="2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33400" y="36576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400" dirty="0" smtClean="0"/>
              <a:t>(3)  Larger sample size: </a:t>
            </a:r>
            <a:r>
              <a:rPr lang="en-US" sz="2400" i="1" dirty="0" smtClean="0"/>
              <a:t>V</a:t>
            </a:r>
            <a:r>
              <a:rPr lang="en-US" sz="2400" dirty="0" smtClean="0"/>
              <a:t> </a:t>
            </a:r>
            <a:r>
              <a:rPr lang="en-US" sz="2400" dirty="0" smtClean="0">
                <a:sym typeface="Symbol"/>
              </a:rPr>
              <a:t> 100-1000 cm</a:t>
            </a:r>
            <a:r>
              <a:rPr lang="en-US" sz="2400" baseline="30000" dirty="0" smtClean="0">
                <a:sym typeface="Symbol"/>
              </a:rPr>
              <a:t>3</a:t>
            </a:r>
            <a:r>
              <a:rPr lang="en-US" sz="2400" dirty="0" smtClean="0">
                <a:sym typeface="Symbol"/>
              </a:rPr>
              <a:t>.</a:t>
            </a:r>
            <a:endParaRPr lang="en-US" sz="2400" dirty="0" smtClean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4800600"/>
            <a:ext cx="8305800" cy="838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R&amp;D required!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7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CASPEr</a:t>
            </a:r>
            <a:r>
              <a:rPr lang="en-US" dirty="0" smtClean="0"/>
              <a:t> Wind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0940"/>
            <a:ext cx="8305800" cy="1473588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Axion</a:t>
            </a:r>
            <a:r>
              <a:rPr lang="en-US" dirty="0" smtClean="0"/>
              <a:t>/ALP-induced spin precession (</a:t>
            </a:r>
            <a:r>
              <a:rPr lang="en-US" dirty="0" err="1" smtClean="0"/>
              <a:t>axion</a:t>
            </a:r>
            <a:r>
              <a:rPr lang="en-US" dirty="0" smtClean="0"/>
              <a:t> wind)</a:t>
            </a:r>
            <a:endParaRPr lang="en-US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446270"/>
            <a:ext cx="3417570" cy="811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09600" y="3066871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Nonrelativistic</a:t>
            </a:r>
            <a:r>
              <a:rPr lang="en-US" sz="2400" dirty="0" smtClean="0"/>
              <a:t> limit of the </a:t>
            </a:r>
            <a:r>
              <a:rPr lang="en-US" sz="2400" dirty="0" err="1" smtClean="0"/>
              <a:t>axion-fermion</a:t>
            </a:r>
            <a:r>
              <a:rPr lang="en-US" sz="2400" dirty="0" smtClean="0"/>
              <a:t> coupling yields a Hamiltonian:</a:t>
            </a:r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514600"/>
            <a:ext cx="3840480" cy="3661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</a:t>
            </a:r>
            <a:endParaRPr lang="en-US" dirty="0"/>
          </a:p>
        </p:txBody>
      </p:sp>
      <p:pic>
        <p:nvPicPr>
          <p:cNvPr id="4" name="Picture 2" descr="http://upload.wikimedia.org/wikipedia/commons/d/d0/BlankMap-World-1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642" y="1927276"/>
            <a:ext cx="8862717" cy="4614832"/>
          </a:xfrm>
          <a:prstGeom prst="rect">
            <a:avLst/>
          </a:prstGeom>
          <a:noFill/>
        </p:spPr>
      </p:pic>
      <p:cxnSp>
        <p:nvCxnSpPr>
          <p:cNvPr id="15" name="Straight Connector 14"/>
          <p:cNvCxnSpPr>
            <a:stCxn id="5" idx="0"/>
          </p:cNvCxnSpPr>
          <p:nvPr/>
        </p:nvCxnSpPr>
        <p:spPr>
          <a:xfrm>
            <a:off x="4249616" y="2819400"/>
            <a:ext cx="398584" cy="3810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648200" y="838200"/>
            <a:ext cx="4343400" cy="58674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/>
          <p:cNvSpPr/>
          <p:nvPr/>
        </p:nvSpPr>
        <p:spPr>
          <a:xfrm>
            <a:off x="4203896" y="2819400"/>
            <a:ext cx="91440" cy="9144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652"/>
          <p:cNvGrpSpPr/>
          <p:nvPr/>
        </p:nvGrpSpPr>
        <p:grpSpPr>
          <a:xfrm>
            <a:off x="4724400" y="982392"/>
            <a:ext cx="4169411" cy="1295400"/>
            <a:chOff x="0" y="0"/>
            <a:chExt cx="3178810" cy="622300"/>
          </a:xfrm>
        </p:grpSpPr>
        <p:pic>
          <p:nvPicPr>
            <p:cNvPr id="7" name="image36.png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1083849" y="145733"/>
              <a:ext cx="972037" cy="322264"/>
            </a:xfrm>
            <a:prstGeom prst="rect">
              <a:avLst/>
            </a:prstGeom>
            <a:ln w="3175" cap="flat">
              <a:noFill/>
              <a:round/>
            </a:ln>
            <a:effectLst/>
          </p:spPr>
        </p:pic>
        <p:pic>
          <p:nvPicPr>
            <p:cNvPr id="8" name="image37.jpg"/>
            <p:cNvPicPr/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2059063" y="0"/>
              <a:ext cx="1119748" cy="622301"/>
            </a:xfrm>
            <a:prstGeom prst="rect">
              <a:avLst/>
            </a:prstGeom>
            <a:ln w="3175" cap="flat">
              <a:noFill/>
              <a:round/>
            </a:ln>
            <a:effectLst/>
          </p:spPr>
        </p:pic>
        <p:pic>
          <p:nvPicPr>
            <p:cNvPr id="9" name="image38.png"/>
            <p:cNvPicPr/>
            <p:nvPr/>
          </p:nvPicPr>
          <p:blipFill>
            <a:blip r:embed="rId5" cstate="print">
              <a:extLst/>
            </a:blip>
            <a:stretch>
              <a:fillRect/>
            </a:stretch>
          </p:blipFill>
          <p:spPr>
            <a:xfrm>
              <a:off x="0" y="45719"/>
              <a:ext cx="1087755" cy="537211"/>
            </a:xfrm>
            <a:prstGeom prst="rect">
              <a:avLst/>
            </a:prstGeom>
            <a:ln w="3175" cap="flat">
              <a:noFill/>
              <a:round/>
            </a:ln>
            <a:effectLst/>
          </p:spPr>
        </p:pic>
      </p:grpSp>
      <p:pic>
        <p:nvPicPr>
          <p:cNvPr id="10" name="Picture 17" descr="Wojciechowski_Savukov"/>
          <p:cNvPicPr>
            <a:picLocks noChangeAspect="1" noChangeArrowheads="1"/>
          </p:cNvPicPr>
          <p:nvPr/>
        </p:nvPicPr>
        <p:blipFill>
          <a:blip r:embed="rId6" cstate="print"/>
          <a:srcRect l="71980" t="10284" r="12561" b="65225"/>
          <a:stretch>
            <a:fillRect/>
          </a:stretch>
        </p:blipFill>
        <p:spPr bwMode="auto">
          <a:xfrm>
            <a:off x="4780672" y="2528668"/>
            <a:ext cx="1347391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Straight Connector 12"/>
          <p:cNvCxnSpPr>
            <a:stCxn id="5" idx="0"/>
          </p:cNvCxnSpPr>
          <p:nvPr/>
        </p:nvCxnSpPr>
        <p:spPr>
          <a:xfrm flipV="1">
            <a:off x="4249616" y="838200"/>
            <a:ext cx="398584" cy="1981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24264" y="3940076"/>
            <a:ext cx="335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Dmitry </a:t>
            </a:r>
            <a:r>
              <a:rPr lang="en-US" dirty="0" err="1" smtClean="0"/>
              <a:t>Budker</a:t>
            </a:r>
            <a:r>
              <a:rPr lang="en-US" dirty="0" smtClean="0"/>
              <a:t>,</a:t>
            </a:r>
          </a:p>
          <a:p>
            <a:r>
              <a:rPr lang="en-US" dirty="0" smtClean="0"/>
              <a:t>Arne </a:t>
            </a:r>
            <a:r>
              <a:rPr lang="en-US" dirty="0" err="1" smtClean="0"/>
              <a:t>Wickenbrock</a:t>
            </a:r>
            <a:r>
              <a:rPr lang="en-US" dirty="0" smtClean="0"/>
              <a:t>,</a:t>
            </a:r>
          </a:p>
          <a:p>
            <a:r>
              <a:rPr lang="en-US" dirty="0" smtClean="0"/>
              <a:t>John Blanchard,</a:t>
            </a:r>
          </a:p>
          <a:p>
            <a:r>
              <a:rPr lang="en-US" dirty="0" err="1" smtClean="0"/>
              <a:t>Samer</a:t>
            </a:r>
            <a:r>
              <a:rPr lang="en-US" dirty="0" smtClean="0"/>
              <a:t> </a:t>
            </a:r>
            <a:r>
              <a:rPr lang="en-US" dirty="0" err="1" smtClean="0"/>
              <a:t>Afach</a:t>
            </a:r>
            <a:r>
              <a:rPr lang="en-US" dirty="0" smtClean="0"/>
              <a:t>,</a:t>
            </a:r>
          </a:p>
          <a:p>
            <a:r>
              <a:rPr lang="en-US" dirty="0" smtClean="0"/>
              <a:t>Marina Gil </a:t>
            </a:r>
            <a:r>
              <a:rPr lang="en-US" dirty="0" err="1" smtClean="0"/>
              <a:t>Sendra</a:t>
            </a:r>
            <a:r>
              <a:rPr lang="en-US" dirty="0" smtClean="0"/>
              <a:t>,</a:t>
            </a:r>
          </a:p>
          <a:p>
            <a:r>
              <a:rPr lang="en-US" dirty="0" smtClean="0"/>
              <a:t>Martin </a:t>
            </a:r>
            <a:r>
              <a:rPr lang="en-US" dirty="0" err="1" smtClean="0"/>
              <a:t>Engler</a:t>
            </a:r>
            <a:r>
              <a:rPr lang="en-US" dirty="0" smtClean="0"/>
              <a:t>,</a:t>
            </a:r>
          </a:p>
          <a:p>
            <a:r>
              <a:rPr lang="en-US" dirty="0" smtClean="0"/>
              <a:t>Gary Centers,</a:t>
            </a:r>
            <a:endParaRPr lang="en-US" dirty="0" smtClean="0"/>
          </a:p>
          <a:p>
            <a:r>
              <a:rPr lang="en-US" dirty="0" err="1" smtClean="0"/>
              <a:t>Nataniel</a:t>
            </a:r>
            <a:r>
              <a:rPr lang="en-US" dirty="0" smtClean="0"/>
              <a:t> Figueroa (Mainz)</a:t>
            </a:r>
          </a:p>
        </p:txBody>
      </p:sp>
      <p:pic>
        <p:nvPicPr>
          <p:cNvPr id="14" name="Picture 2" descr="https://media.licdn.com/mpr/mpr/shrink_200_200/p/1/000/251/0f6/2c6ec5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34068" y="2514600"/>
            <a:ext cx="1188720" cy="1188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6" descr="Samer Afach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78880" y="3966866"/>
            <a:ext cx="1188720" cy="1188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106" name="Picture 2" descr="GilSendra20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34068" y="3962400"/>
            <a:ext cx="1188720" cy="1188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108" name="Picture 4" descr="Figueroa201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78880" y="5378548"/>
            <a:ext cx="1188720" cy="1188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110" name="Picture 6" descr="Blanchard201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78880" y="2514600"/>
            <a:ext cx="1188720" cy="1188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34068" y="5378548"/>
            <a:ext cx="1182854" cy="1188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45708" y="5378548"/>
            <a:ext cx="1188720" cy="1188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0940"/>
            <a:ext cx="8305800" cy="844060"/>
          </a:xfrm>
        </p:spPr>
        <p:txBody>
          <a:bodyPr>
            <a:normAutofit/>
          </a:bodyPr>
          <a:lstStyle/>
          <a:p>
            <a:r>
              <a:rPr lang="en-US" dirty="0" err="1" smtClean="0"/>
              <a:t>Axion</a:t>
            </a:r>
            <a:r>
              <a:rPr lang="en-US" dirty="0" smtClean="0"/>
              <a:t> wind detection</a:t>
            </a:r>
            <a:endParaRPr lang="en-US" dirty="0"/>
          </a:p>
        </p:txBody>
      </p:sp>
      <p:sp>
        <p:nvSpPr>
          <p:cNvPr id="3" name="Shape 332"/>
          <p:cNvSpPr/>
          <p:nvPr/>
        </p:nvSpPr>
        <p:spPr>
          <a:xfrm>
            <a:off x="6400800" y="4932463"/>
            <a:ext cx="1305164" cy="335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90" tIns="34290" rIns="34290" bIns="34290" anchor="ctr">
            <a:spAutoFit/>
          </a:bodyPr>
          <a:lstStyle>
            <a:lvl1pPr algn="ctr" defTabSz="422909">
              <a:spcBef>
                <a:spcPts val="1800"/>
              </a:spcBef>
              <a:defRPr>
                <a:solidFill>
                  <a:srgbClr val="FF2600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dirty="0" err="1">
                <a:solidFill>
                  <a:srgbClr val="FF2600"/>
                </a:solidFill>
              </a:rPr>
              <a:t>axion</a:t>
            </a:r>
            <a:r>
              <a:rPr dirty="0">
                <a:solidFill>
                  <a:srgbClr val="FF2600"/>
                </a:solidFill>
              </a:rPr>
              <a:t> “wind”</a:t>
            </a:r>
          </a:p>
        </p:txBody>
      </p:sp>
      <p:pic>
        <p:nvPicPr>
          <p:cNvPr id="4" name="pasted-image.pdf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821371" y="4960403"/>
            <a:ext cx="266701" cy="2794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oup 305"/>
          <p:cNvGrpSpPr/>
          <p:nvPr/>
        </p:nvGrpSpPr>
        <p:grpSpPr>
          <a:xfrm>
            <a:off x="3600541" y="3323082"/>
            <a:ext cx="971551" cy="1714501"/>
            <a:chOff x="0" y="0"/>
            <a:chExt cx="971550" cy="1714500"/>
          </a:xfrm>
        </p:grpSpPr>
        <p:sp>
          <p:nvSpPr>
            <p:cNvPr id="6" name="Shape 296"/>
            <p:cNvSpPr/>
            <p:nvPr/>
          </p:nvSpPr>
          <p:spPr>
            <a:xfrm flipH="1">
              <a:off x="-1" y="0"/>
              <a:ext cx="2" cy="400050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7" name="Shape 297"/>
            <p:cNvSpPr/>
            <p:nvPr/>
          </p:nvSpPr>
          <p:spPr>
            <a:xfrm flipH="1">
              <a:off x="480059" y="0"/>
              <a:ext cx="1" cy="400050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8" name="Shape 298"/>
            <p:cNvSpPr/>
            <p:nvPr/>
          </p:nvSpPr>
          <p:spPr>
            <a:xfrm>
              <a:off x="971550" y="0"/>
              <a:ext cx="0" cy="400050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9" name="Shape 299"/>
            <p:cNvSpPr/>
            <p:nvPr/>
          </p:nvSpPr>
          <p:spPr>
            <a:xfrm flipH="1">
              <a:off x="-1" y="662939"/>
              <a:ext cx="2" cy="400051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0" name="Shape 300"/>
            <p:cNvSpPr/>
            <p:nvPr/>
          </p:nvSpPr>
          <p:spPr>
            <a:xfrm flipH="1">
              <a:off x="480059" y="662939"/>
              <a:ext cx="1" cy="400051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1" name="Shape 301"/>
            <p:cNvSpPr/>
            <p:nvPr/>
          </p:nvSpPr>
          <p:spPr>
            <a:xfrm>
              <a:off x="971550" y="662939"/>
              <a:ext cx="0" cy="400051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2" name="Shape 302"/>
            <p:cNvSpPr/>
            <p:nvPr/>
          </p:nvSpPr>
          <p:spPr>
            <a:xfrm flipH="1">
              <a:off x="-1" y="1314450"/>
              <a:ext cx="2" cy="400050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" name="Shape 303"/>
            <p:cNvSpPr/>
            <p:nvPr/>
          </p:nvSpPr>
          <p:spPr>
            <a:xfrm flipH="1">
              <a:off x="480059" y="1314450"/>
              <a:ext cx="1" cy="400050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4" name="Shape 304"/>
            <p:cNvSpPr/>
            <p:nvPr/>
          </p:nvSpPr>
          <p:spPr>
            <a:xfrm>
              <a:off x="971550" y="1314450"/>
              <a:ext cx="0" cy="400050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  <p:grpSp>
        <p:nvGrpSpPr>
          <p:cNvPr id="15" name="Group 315"/>
          <p:cNvGrpSpPr/>
          <p:nvPr/>
        </p:nvGrpSpPr>
        <p:grpSpPr>
          <a:xfrm>
            <a:off x="3491957" y="3454526"/>
            <a:ext cx="1257300" cy="1497331"/>
            <a:chOff x="0" y="0"/>
            <a:chExt cx="1257299" cy="1497329"/>
          </a:xfrm>
        </p:grpSpPr>
        <p:sp>
          <p:nvSpPr>
            <p:cNvPr id="16" name="Shape 306"/>
            <p:cNvSpPr/>
            <p:nvPr/>
          </p:nvSpPr>
          <p:spPr>
            <a:xfrm flipH="1">
              <a:off x="0" y="0"/>
              <a:ext cx="285751" cy="285750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7" name="Shape 307"/>
            <p:cNvSpPr/>
            <p:nvPr/>
          </p:nvSpPr>
          <p:spPr>
            <a:xfrm flipH="1">
              <a:off x="480059" y="0"/>
              <a:ext cx="285751" cy="285750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8" name="Shape 308"/>
            <p:cNvSpPr/>
            <p:nvPr/>
          </p:nvSpPr>
          <p:spPr>
            <a:xfrm flipH="1">
              <a:off x="971550" y="0"/>
              <a:ext cx="285750" cy="285750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9" name="Shape 309"/>
            <p:cNvSpPr/>
            <p:nvPr/>
          </p:nvSpPr>
          <p:spPr>
            <a:xfrm flipH="1">
              <a:off x="0" y="594359"/>
              <a:ext cx="285751" cy="285751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20" name="Shape 310"/>
            <p:cNvSpPr/>
            <p:nvPr/>
          </p:nvSpPr>
          <p:spPr>
            <a:xfrm flipH="1">
              <a:off x="480059" y="594359"/>
              <a:ext cx="285751" cy="285751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21" name="Shape 311"/>
            <p:cNvSpPr/>
            <p:nvPr/>
          </p:nvSpPr>
          <p:spPr>
            <a:xfrm flipH="1">
              <a:off x="971550" y="594359"/>
              <a:ext cx="285750" cy="285751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22" name="Shape 312"/>
            <p:cNvSpPr/>
            <p:nvPr/>
          </p:nvSpPr>
          <p:spPr>
            <a:xfrm flipH="1">
              <a:off x="0" y="1211579"/>
              <a:ext cx="285751" cy="285751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23" name="Shape 313"/>
            <p:cNvSpPr/>
            <p:nvPr/>
          </p:nvSpPr>
          <p:spPr>
            <a:xfrm flipH="1">
              <a:off x="480059" y="1211579"/>
              <a:ext cx="285751" cy="285751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24" name="Shape 314"/>
            <p:cNvSpPr/>
            <p:nvPr/>
          </p:nvSpPr>
          <p:spPr>
            <a:xfrm flipH="1">
              <a:off x="971550" y="1211579"/>
              <a:ext cx="285750" cy="285751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  <p:grpSp>
        <p:nvGrpSpPr>
          <p:cNvPr id="25" name="Group 318"/>
          <p:cNvGrpSpPr/>
          <p:nvPr/>
        </p:nvGrpSpPr>
        <p:grpSpPr>
          <a:xfrm>
            <a:off x="1371600" y="2957322"/>
            <a:ext cx="1577433" cy="2286001"/>
            <a:chOff x="27524" y="0"/>
            <a:chExt cx="1577431" cy="2286000"/>
          </a:xfrm>
        </p:grpSpPr>
        <p:sp>
          <p:nvSpPr>
            <p:cNvPr id="26" name="Shape 316"/>
            <p:cNvSpPr/>
            <p:nvPr/>
          </p:nvSpPr>
          <p:spPr>
            <a:xfrm>
              <a:off x="1182046" y="0"/>
              <a:ext cx="422911" cy="228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noFill/>
            <a:ln w="12700" cap="flat">
              <a:solidFill>
                <a:srgbClr val="005493"/>
              </a:solidFill>
              <a:prstDash val="solid"/>
              <a:miter lim="400000"/>
            </a:ln>
            <a:effectLst/>
          </p:spPr>
          <p:txBody>
            <a:bodyPr wrap="square" lIns="34290" tIns="34290" rIns="34290" bIns="34290" numCol="1" anchor="ctr">
              <a:noAutofit/>
            </a:bodyPr>
            <a:lstStyle/>
            <a:p>
              <a:pPr lvl="0" algn="ctr" defTabSz="537209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7" name="Shape 317"/>
            <p:cNvSpPr/>
            <p:nvPr/>
          </p:nvSpPr>
          <p:spPr>
            <a:xfrm>
              <a:off x="27524" y="560730"/>
              <a:ext cx="1007339" cy="1148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90" tIns="34290" rIns="34290" bIns="34290" numCol="1" anchor="ctr">
              <a:spAutoFit/>
            </a:bodyPr>
            <a:lstStyle/>
            <a:p>
              <a:pPr lvl="0" algn="ctr" defTabSz="537209">
                <a:lnSpc>
                  <a:spcPct val="120000"/>
                </a:lnSpc>
              </a:pPr>
              <a:r>
                <a:rPr sz="2200">
                  <a:solidFill>
                    <a:srgbClr val="005493"/>
                  </a:solidFill>
                </a:rPr>
                <a:t>SQUID</a:t>
              </a:r>
            </a:p>
            <a:p>
              <a:pPr lvl="0" algn="ctr" defTabSz="537209">
                <a:lnSpc>
                  <a:spcPct val="120000"/>
                </a:lnSpc>
              </a:pPr>
              <a:r>
                <a:rPr sz="2200">
                  <a:solidFill>
                    <a:srgbClr val="005493"/>
                  </a:solidFill>
                </a:rPr>
                <a:t>pickup</a:t>
              </a:r>
            </a:p>
            <a:p>
              <a:pPr lvl="0" algn="ctr" defTabSz="537209">
                <a:lnSpc>
                  <a:spcPct val="120000"/>
                </a:lnSpc>
              </a:pPr>
              <a:r>
                <a:rPr sz="2200">
                  <a:solidFill>
                    <a:srgbClr val="005493"/>
                  </a:solidFill>
                </a:rPr>
                <a:t>loop</a:t>
              </a:r>
            </a:p>
          </p:txBody>
        </p:sp>
      </p:grpSp>
      <p:sp>
        <p:nvSpPr>
          <p:cNvPr id="28" name="Shape 319"/>
          <p:cNvSpPr/>
          <p:nvPr/>
        </p:nvSpPr>
        <p:spPr>
          <a:xfrm>
            <a:off x="6527537" y="2864488"/>
            <a:ext cx="3658" cy="1075357"/>
          </a:xfrm>
          <a:prstGeom prst="line">
            <a:avLst/>
          </a:prstGeom>
          <a:ln w="38100">
            <a:solidFill>
              <a:srgbClr val="0433FF"/>
            </a:solidFill>
            <a:miter lim="400000"/>
            <a:headEnd type="triangle"/>
          </a:ln>
        </p:spPr>
        <p:txBody>
          <a:bodyPr lIns="0" tIns="0" rIns="0" bIns="0"/>
          <a:lstStyle/>
          <a:p>
            <a:pPr lvl="0" defTabSz="457200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grpSp>
        <p:nvGrpSpPr>
          <p:cNvPr id="29" name="Group 326"/>
          <p:cNvGrpSpPr/>
          <p:nvPr/>
        </p:nvGrpSpPr>
        <p:grpSpPr>
          <a:xfrm>
            <a:off x="3164575" y="2281240"/>
            <a:ext cx="2948939" cy="2960371"/>
            <a:chOff x="0" y="0"/>
            <a:chExt cx="2948938" cy="2960369"/>
          </a:xfrm>
        </p:grpSpPr>
        <p:sp>
          <p:nvSpPr>
            <p:cNvPr id="30" name="Shape 320"/>
            <p:cNvSpPr/>
            <p:nvPr/>
          </p:nvSpPr>
          <p:spPr>
            <a:xfrm flipV="1">
              <a:off x="0" y="0"/>
              <a:ext cx="1103399" cy="66256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31" name="Shape 321"/>
            <p:cNvSpPr/>
            <p:nvPr/>
          </p:nvSpPr>
          <p:spPr>
            <a:xfrm flipV="1">
              <a:off x="1845540" y="2296529"/>
              <a:ext cx="1103399" cy="66257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32" name="Shape 322"/>
            <p:cNvSpPr/>
            <p:nvPr/>
          </p:nvSpPr>
          <p:spPr>
            <a:xfrm>
              <a:off x="2565" y="663840"/>
              <a:ext cx="1838330" cy="2296530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4290" tIns="34290" rIns="34290" bIns="34290" numCol="1" anchor="ctr">
              <a:noAutofit/>
            </a:bodyPr>
            <a:lstStyle/>
            <a:p>
              <a:pPr lvl="0" algn="ctr" defTabSz="537209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3" name="Shape 323"/>
            <p:cNvSpPr/>
            <p:nvPr/>
          </p:nvSpPr>
          <p:spPr>
            <a:xfrm flipV="1">
              <a:off x="1845540" y="0"/>
              <a:ext cx="1103399" cy="66256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34" name="Shape 324"/>
            <p:cNvSpPr/>
            <p:nvPr/>
          </p:nvSpPr>
          <p:spPr>
            <a:xfrm>
              <a:off x="1091866" y="0"/>
              <a:ext cx="1844359" cy="188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35" name="Shape 325"/>
            <p:cNvSpPr/>
            <p:nvPr/>
          </p:nvSpPr>
          <p:spPr>
            <a:xfrm flipV="1">
              <a:off x="2940287" y="8180"/>
              <a:ext cx="2305" cy="230625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  <p:pic>
        <p:nvPicPr>
          <p:cNvPr id="36" name="droppedImage.pdf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720932" y="3234589"/>
            <a:ext cx="517544" cy="337006"/>
          </a:xfrm>
          <a:prstGeom prst="rect">
            <a:avLst/>
          </a:prstGeom>
          <a:ln w="3175">
            <a:miter lim="400000"/>
          </a:ln>
        </p:spPr>
      </p:pic>
      <p:sp>
        <p:nvSpPr>
          <p:cNvPr id="37" name="Shape 328"/>
          <p:cNvSpPr/>
          <p:nvPr/>
        </p:nvSpPr>
        <p:spPr>
          <a:xfrm flipV="1">
            <a:off x="5766171" y="4790755"/>
            <a:ext cx="848564" cy="526695"/>
          </a:xfrm>
          <a:prstGeom prst="line">
            <a:avLst/>
          </a:prstGeom>
          <a:ln w="381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/>
          <a:lstStyle/>
          <a:p>
            <a:pPr lvl="0" defTabSz="457200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38" name="droppedImage.pdf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771991" y="3005139"/>
            <a:ext cx="205859" cy="329374"/>
          </a:xfrm>
          <a:prstGeom prst="rect">
            <a:avLst/>
          </a:prstGeom>
          <a:ln w="3175">
            <a:miter lim="400000"/>
          </a:ln>
        </p:spPr>
      </p:pic>
      <p:sp>
        <p:nvSpPr>
          <p:cNvPr id="41" name="Oval 40"/>
          <p:cNvSpPr/>
          <p:nvPr/>
        </p:nvSpPr>
        <p:spPr>
          <a:xfrm>
            <a:off x="3410995" y="3398041"/>
            <a:ext cx="381000" cy="152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410995" y="3590297"/>
            <a:ext cx="381000" cy="152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887239" y="3398041"/>
            <a:ext cx="381000" cy="152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887239" y="3590297"/>
            <a:ext cx="381000" cy="152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387306" y="3428371"/>
            <a:ext cx="381000" cy="152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387306" y="3620627"/>
            <a:ext cx="381000" cy="152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3415758" y="3999875"/>
            <a:ext cx="381000" cy="152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415758" y="4192131"/>
            <a:ext cx="381000" cy="152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3892002" y="3999875"/>
            <a:ext cx="381000" cy="152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892002" y="4192131"/>
            <a:ext cx="381000" cy="152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392069" y="4030205"/>
            <a:ext cx="381000" cy="152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392069" y="4222461"/>
            <a:ext cx="381000" cy="152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420529" y="4633282"/>
            <a:ext cx="381000" cy="152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3420529" y="4825538"/>
            <a:ext cx="381000" cy="152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896773" y="4633282"/>
            <a:ext cx="381000" cy="152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896773" y="4825538"/>
            <a:ext cx="381000" cy="152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4396840" y="4644560"/>
            <a:ext cx="381000" cy="152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4396840" y="4832053"/>
            <a:ext cx="381000" cy="152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Shape 330"/>
          <p:cNvSpPr/>
          <p:nvPr/>
        </p:nvSpPr>
        <p:spPr>
          <a:xfrm>
            <a:off x="1470417" y="5875378"/>
            <a:ext cx="6203173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422909">
              <a:spcBef>
                <a:spcPts val="2000"/>
              </a:spcBef>
              <a:defRPr>
                <a:solidFill>
                  <a:srgbClr val="941751"/>
                </a:solidFill>
              </a:defRPr>
            </a:lvl1pPr>
          </a:lstStyle>
          <a:p>
            <a:pPr lvl="0"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r>
              <a:rPr sz="2400" dirty="0" err="1">
                <a:solidFill>
                  <a:schemeClr val="tx1"/>
                </a:solidFill>
              </a:rPr>
              <a:t>Larmor</a:t>
            </a:r>
            <a:r>
              <a:rPr sz="2400" dirty="0">
                <a:solidFill>
                  <a:schemeClr val="tx1"/>
                </a:solidFill>
              </a:rPr>
              <a:t> frequency = </a:t>
            </a:r>
            <a:r>
              <a:rPr sz="2400" dirty="0" err="1" smtClean="0">
                <a:solidFill>
                  <a:schemeClr val="tx1"/>
                </a:solidFill>
              </a:rPr>
              <a:t>axion</a:t>
            </a:r>
            <a:r>
              <a:rPr lang="en-US" sz="2400" dirty="0" smtClean="0">
                <a:solidFill>
                  <a:schemeClr val="tx1"/>
                </a:solidFill>
              </a:rPr>
              <a:t> Compton frequency</a:t>
            </a:r>
            <a:r>
              <a:rPr sz="2400" dirty="0" smtClean="0">
                <a:solidFill>
                  <a:schemeClr val="tx1"/>
                </a:solidFill>
              </a:rPr>
              <a:t> </a:t>
            </a:r>
            <a:endParaRPr lang="en-US" sz="2400" dirty="0" smtClean="0">
              <a:solidFill>
                <a:schemeClr val="tx1"/>
              </a:solidFill>
            </a:endParaRPr>
          </a:p>
          <a:p>
            <a:pPr lvl="0"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r>
              <a:rPr sz="2400" dirty="0" smtClean="0">
                <a:solidFill>
                  <a:schemeClr val="tx1"/>
                </a:solidFill>
              </a:rPr>
              <a:t>➔ </a:t>
            </a:r>
            <a:r>
              <a:rPr sz="2400" dirty="0">
                <a:solidFill>
                  <a:schemeClr val="tx1"/>
                </a:solidFill>
              </a:rPr>
              <a:t>resonant </a:t>
            </a:r>
            <a:r>
              <a:rPr sz="2400" dirty="0" smtClean="0">
                <a:solidFill>
                  <a:schemeClr val="tx1"/>
                </a:solidFill>
              </a:rPr>
              <a:t>enhancement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  <a:endParaRPr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15" grpId="0" animBg="1" advAuto="0"/>
      <p:bldP spid="25" grpId="0" animBg="1" advAuto="0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0940"/>
            <a:ext cx="8305800" cy="844060"/>
          </a:xfrm>
        </p:spPr>
        <p:txBody>
          <a:bodyPr>
            <a:normAutofit/>
          </a:bodyPr>
          <a:lstStyle/>
          <a:p>
            <a:r>
              <a:rPr lang="en-US" dirty="0" smtClean="0"/>
              <a:t>Sample choice: liquid Xenon</a:t>
            </a:r>
            <a:endParaRPr lang="en-US" dirty="0"/>
          </a:p>
        </p:txBody>
      </p:sp>
      <p:pic>
        <p:nvPicPr>
          <p:cNvPr id="59" name="Screen Shot 2014-04-09 at 6.00.51 AM.png"/>
          <p:cNvPicPr/>
          <p:nvPr/>
        </p:nvPicPr>
        <p:blipFill>
          <a:blip r:embed="rId2" cstate="print">
            <a:extLst/>
          </a:blip>
          <a:srcRect l="17213" t="9407" r="31785" b="33333"/>
          <a:stretch>
            <a:fillRect/>
          </a:stretch>
        </p:blipFill>
        <p:spPr>
          <a:xfrm>
            <a:off x="609600" y="2209800"/>
            <a:ext cx="4267200" cy="1066800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  <p:sp>
        <p:nvSpPr>
          <p:cNvPr id="60" name="TextBox 59"/>
          <p:cNvSpPr txBox="1"/>
          <p:nvPr/>
        </p:nvSpPr>
        <p:spPr>
          <a:xfrm>
            <a:off x="609600" y="3741003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Relatively large sample can be hyperpolarized.</a:t>
            </a:r>
            <a:endParaRPr lang="en-US" sz="2400" dirty="0"/>
          </a:p>
        </p:txBody>
      </p:sp>
      <p:sp>
        <p:nvSpPr>
          <p:cNvPr id="61" name="TextBox 60"/>
          <p:cNvSpPr txBox="1"/>
          <p:nvPr/>
        </p:nvSpPr>
        <p:spPr>
          <a:xfrm>
            <a:off x="533400" y="4960203"/>
            <a:ext cx="4418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enhancement factor can be on the order of 10</a:t>
            </a:r>
            <a:r>
              <a:rPr lang="en-US" sz="2400" baseline="30000" dirty="0" smtClean="0"/>
              <a:t>6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8" name="Picture 7" descr="SEOP_Ce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2171700"/>
            <a:ext cx="2971800" cy="445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ASPEr-HF-design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47462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34000" y="0"/>
            <a:ext cx="3810000" cy="411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486400" y="533400"/>
            <a:ext cx="3352800" cy="16764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setup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940188"/>
            <a:ext cx="8305800" cy="838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Experiments beginning!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Team-Wind-In-La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981200"/>
            <a:ext cx="30480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Wind-Equipme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4712" y="2362200"/>
            <a:ext cx="5600700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228600"/>
            <a:ext cx="8305800" cy="838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Experimental sensitivity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426969"/>
            <a:ext cx="9143999" cy="4592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807464"/>
          </a:xfrm>
        </p:spPr>
        <p:txBody>
          <a:bodyPr/>
          <a:lstStyle/>
          <a:p>
            <a:r>
              <a:rPr lang="en-US" dirty="0" smtClean="0"/>
              <a:t>New idea: a </a:t>
            </a:r>
            <a:r>
              <a:rPr lang="en-US" dirty="0" err="1" smtClean="0"/>
              <a:t>precessing</a:t>
            </a:r>
            <a:r>
              <a:rPr lang="en-US" dirty="0" smtClean="0"/>
              <a:t> ferromagnetic needle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66800" y="5791200"/>
            <a:ext cx="7010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D. F. Jackson Kimball, A. O. </a:t>
            </a:r>
            <a:r>
              <a:rPr lang="en-US" sz="2400" dirty="0" err="1" smtClean="0"/>
              <a:t>Sushkov</a:t>
            </a:r>
            <a:r>
              <a:rPr lang="en-US" sz="2400" dirty="0" smtClean="0"/>
              <a:t>, and D. </a:t>
            </a:r>
            <a:r>
              <a:rPr lang="en-US" sz="2400" dirty="0" err="1" smtClean="0"/>
              <a:t>Budker</a:t>
            </a:r>
            <a:r>
              <a:rPr lang="en-US" sz="2400" dirty="0" smtClean="0"/>
              <a:t>, Phys. Rev. </a:t>
            </a:r>
            <a:r>
              <a:rPr lang="en-US" sz="2400" dirty="0" err="1" smtClean="0"/>
              <a:t>Lett</a:t>
            </a:r>
            <a:r>
              <a:rPr lang="en-US" sz="2400" dirty="0" smtClean="0"/>
              <a:t>. </a:t>
            </a:r>
            <a:r>
              <a:rPr lang="en-US" sz="2400" b="1" dirty="0" smtClean="0"/>
              <a:t>116</a:t>
            </a:r>
            <a:r>
              <a:rPr lang="en-US" sz="2400" dirty="0" smtClean="0"/>
              <a:t>, 190801 (2016).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9" y="0"/>
            <a:ext cx="913154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Ferromagnetic needles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267200" y="2785408"/>
            <a:ext cx="4686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Why do compass needles orient themselves along the ambient magnetic field, while atomic and nuclear spins </a:t>
            </a:r>
            <a:r>
              <a:rPr lang="en-US" sz="2400" dirty="0" err="1" smtClean="0"/>
              <a:t>precess</a:t>
            </a:r>
            <a:r>
              <a:rPr lang="en-US" sz="2400" dirty="0" smtClean="0"/>
              <a:t> about the field?</a:t>
            </a:r>
          </a:p>
        </p:txBody>
      </p:sp>
      <p:pic>
        <p:nvPicPr>
          <p:cNvPr id="14" name="Picture 2" descr="http://www.chuckrowtaichi.com/CompassNeed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52" y="2209800"/>
            <a:ext cx="3657600" cy="41539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Ferromagnetic needles</a:t>
            </a:r>
            <a:endParaRPr lang="en-US" dirty="0"/>
          </a:p>
        </p:txBody>
      </p:sp>
      <p:pic>
        <p:nvPicPr>
          <p:cNvPr id="5" name="Picture 3" descr="C:\Users\Derek Kimball\Desktop\Work\Research\Talks\Universe in an Atom\Gyroscope_precession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816" y="2209800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267200" y="2785408"/>
            <a:ext cx="4686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Why do compass needles orient themselves along the ambient magnetic field, while atomic and nuclear spins </a:t>
            </a:r>
            <a:r>
              <a:rPr lang="en-US" sz="2400" dirty="0" err="1" smtClean="0"/>
              <a:t>precess</a:t>
            </a:r>
            <a:r>
              <a:rPr lang="en-US" sz="2400" dirty="0" smtClean="0"/>
              <a:t> about the field?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Two regimes: tipping &amp; </a:t>
            </a:r>
            <a:r>
              <a:rPr lang="en-US" dirty="0" err="1" smtClean="0"/>
              <a:t>precessing</a:t>
            </a:r>
            <a:endParaRPr lang="en-US" dirty="0"/>
          </a:p>
        </p:txBody>
      </p:sp>
      <p:pic>
        <p:nvPicPr>
          <p:cNvPr id="6" name="Picture 2" descr="http://api.ning.com/files/ZU3paCOb3iljhodASPbQrrFgxgtO4w1SaLucX8tnrrSjjG5o2Q0Vb487Ju2lrdHsSoULcv074jLoTT46yyudat5cjX9a7ClP/WobbleTop.JPG"/>
          <p:cNvPicPr>
            <a:picLocks noChangeAspect="1" noChangeArrowheads="1"/>
          </p:cNvPicPr>
          <p:nvPr/>
        </p:nvPicPr>
        <p:blipFill>
          <a:blip r:embed="rId2" cstate="print"/>
          <a:srcRect l="31317"/>
          <a:stretch>
            <a:fillRect/>
          </a:stretch>
        </p:blipFill>
        <p:spPr bwMode="auto">
          <a:xfrm>
            <a:off x="1943100" y="2057400"/>
            <a:ext cx="5257800" cy="19812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0335" y="4316730"/>
            <a:ext cx="3783330" cy="170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</a:t>
            </a:r>
            <a:endParaRPr lang="en-US" dirty="0"/>
          </a:p>
        </p:txBody>
      </p:sp>
      <p:pic>
        <p:nvPicPr>
          <p:cNvPr id="4" name="Picture 2" descr="http://upload.wikimedia.org/wikipedia/commons/d/d0/BlankMap-World-1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642" y="1927276"/>
            <a:ext cx="8862717" cy="4614832"/>
          </a:xfrm>
          <a:prstGeom prst="rect">
            <a:avLst/>
          </a:prstGeom>
          <a:noFill/>
        </p:spPr>
      </p:pic>
      <p:sp>
        <p:nvSpPr>
          <p:cNvPr id="6" name="Flowchart: Connector 5"/>
          <p:cNvSpPr/>
          <p:nvPr/>
        </p:nvSpPr>
        <p:spPr>
          <a:xfrm>
            <a:off x="4203896" y="2819400"/>
            <a:ext cx="91440" cy="9144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Threshold for precession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0115" y="2109784"/>
            <a:ext cx="7303770" cy="4137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7024688" y="3048000"/>
            <a:ext cx="1066800" cy="289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Threshold for precession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5828" y="2265045"/>
            <a:ext cx="7332345" cy="3526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2975" y="946785"/>
            <a:ext cx="7258050" cy="560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057400" y="6096000"/>
            <a:ext cx="10668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57400" y="6096000"/>
            <a:ext cx="10668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A direct-current superconducting quantum interference device (d.c.-SQUID)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0472" y="2102023"/>
            <a:ext cx="6183056" cy="4679777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Idealized experiment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Magnetic field measurement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024688" y="4895848"/>
            <a:ext cx="10668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5828" y="2251710"/>
            <a:ext cx="7332345" cy="323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7543800" y="3276600"/>
            <a:ext cx="5334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Sensitivity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4393" y="2286000"/>
            <a:ext cx="7435215" cy="3617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024688" y="4895848"/>
            <a:ext cx="10668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305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about the Uncertainty Principle?</a:t>
            </a:r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7255" y="2667000"/>
            <a:ext cx="7349490" cy="3731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7543800" y="3581400"/>
            <a:ext cx="5334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305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about the Uncertainty Principle?</a:t>
            </a:r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0105" y="2687955"/>
            <a:ext cx="7463790" cy="3103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7177088" y="4953000"/>
            <a:ext cx="10668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162800" y="3429000"/>
            <a:ext cx="10668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3058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Averaging away the uncertainty?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5830" y="2583180"/>
            <a:ext cx="7292340" cy="2446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086600" y="3276600"/>
            <a:ext cx="10668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3058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Averaging away the uncertainty?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5830" y="2667000"/>
            <a:ext cx="7292340" cy="2068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</a:t>
            </a:r>
            <a:endParaRPr lang="en-US" dirty="0"/>
          </a:p>
        </p:txBody>
      </p:sp>
      <p:pic>
        <p:nvPicPr>
          <p:cNvPr id="4" name="Picture 2" descr="http://upload.wikimedia.org/wikipedia/commons/d/d0/BlankMap-World-1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642" y="1927276"/>
            <a:ext cx="8862717" cy="4614832"/>
          </a:xfrm>
          <a:prstGeom prst="rect">
            <a:avLst/>
          </a:prstGeom>
          <a:noFill/>
        </p:spPr>
      </p:pic>
      <p:sp>
        <p:nvSpPr>
          <p:cNvPr id="6" name="Flowchart: Connector 5"/>
          <p:cNvSpPr/>
          <p:nvPr/>
        </p:nvSpPr>
        <p:spPr>
          <a:xfrm>
            <a:off x="4203896" y="2819400"/>
            <a:ext cx="91440" cy="9144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/>
          <p:cNvSpPr/>
          <p:nvPr/>
        </p:nvSpPr>
        <p:spPr>
          <a:xfrm>
            <a:off x="1157068" y="2990556"/>
            <a:ext cx="91440" cy="9144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3058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Fluctuation-dissipation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2362200"/>
            <a:ext cx="7343775" cy="3754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086600" y="3276600"/>
            <a:ext cx="10668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305800" cy="1219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Spectral density of quantum fluctuations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524000" y="2492514"/>
            <a:ext cx="0" cy="3429000"/>
          </a:xfrm>
          <a:prstGeom prst="straightConnector1">
            <a:avLst/>
          </a:prstGeom>
          <a:ln w="508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495864" y="5921514"/>
            <a:ext cx="6733736" cy="0"/>
          </a:xfrm>
          <a:prstGeom prst="straightConnector1">
            <a:avLst/>
          </a:prstGeom>
          <a:ln w="508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566204" y="4507710"/>
            <a:ext cx="62484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70763" y="3858677"/>
            <a:ext cx="2016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ym typeface="Symbol"/>
              </a:rPr>
              <a:t>( 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S </a:t>
            </a:r>
            <a:r>
              <a:rPr lang="en-US" sz="3200" dirty="0" smtClean="0">
                <a:cs typeface="Times New Roman" pitchFamily="18" charset="0"/>
                <a:sym typeface="Symbol"/>
              </a:rPr>
              <a:t>)</a:t>
            </a:r>
            <a:r>
              <a:rPr lang="en-US" sz="3200" baseline="30000" dirty="0" smtClean="0">
                <a:cs typeface="Times New Roman" pitchFamily="18" charset="0"/>
                <a:sym typeface="Symbol"/>
              </a:rPr>
              <a:t>2 </a:t>
            </a:r>
            <a:r>
              <a:rPr lang="en-US" sz="3200" dirty="0" smtClean="0">
                <a:cs typeface="Times New Roman" pitchFamily="18" charset="0"/>
                <a:sym typeface="Symbol"/>
              </a:rPr>
              <a:t>/ 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f</a:t>
            </a:r>
            <a:r>
              <a:rPr lang="en-US" sz="3200" dirty="0" smtClean="0">
                <a:cs typeface="Times New Roman" pitchFamily="18" charset="0"/>
                <a:sym typeface="Symbol"/>
              </a:rPr>
              <a:t> </a:t>
            </a:r>
            <a:endParaRPr lang="en-US" sz="3200" baseline="30000" dirty="0"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3400" y="6073914"/>
            <a:ext cx="327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f</a:t>
            </a:r>
            <a:endParaRPr lang="en-US" sz="4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57996" y="4507710"/>
            <a:ext cx="76200" cy="1371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648264" y="3940314"/>
            <a:ext cx="1371600" cy="914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48000" y="3669510"/>
            <a:ext cx="4908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integration acts as a low-pass filter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2234624" y="2521803"/>
            <a:ext cx="56781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Quantum fluctuations are spread over a </a:t>
            </a:r>
          </a:p>
          <a:p>
            <a:r>
              <a:rPr lang="en-US" sz="2400" dirty="0" smtClean="0"/>
              <a:t>broad frequency band: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859" y="1351599"/>
            <a:ext cx="8281035" cy="5487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435247" y="895352"/>
            <a:ext cx="5099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(Needle floating in cryogenic vacuum, T </a:t>
            </a:r>
            <a:r>
              <a:rPr lang="en-US" dirty="0" smtClean="0">
                <a:sym typeface="Symbol"/>
              </a:rPr>
              <a:t> 0.1K</a:t>
            </a:r>
            <a:r>
              <a:rPr lang="en-US" dirty="0" smtClean="0"/>
              <a:t>.)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8451" y="2133600"/>
            <a:ext cx="720254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dirty="0" err="1" smtClean="0"/>
              <a:t>Magnons</a:t>
            </a:r>
            <a:r>
              <a:rPr lang="en-US" sz="2800" dirty="0" smtClean="0"/>
              <a:t>,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Phonons,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Thermal currents (Johnson-</a:t>
            </a:r>
            <a:r>
              <a:rPr lang="en-US" sz="2800" dirty="0" err="1" smtClean="0"/>
              <a:t>Nyquist</a:t>
            </a:r>
            <a:r>
              <a:rPr lang="en-US" sz="2800" dirty="0" smtClean="0"/>
              <a:t> noise),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b="1" dirty="0" smtClean="0"/>
              <a:t>Collisions with residual gas molecules,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Black-body radiation.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3058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Noise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3058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Suspension?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3860" y="1881084"/>
            <a:ext cx="81243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Seemingly cannot use light or mechanical support</a:t>
            </a:r>
          </a:p>
          <a:p>
            <a:r>
              <a:rPr lang="en-US" sz="2800" dirty="0" smtClean="0"/>
              <a:t>to reach ultimate sensitivity… still thinking…</a:t>
            </a:r>
            <a:endParaRPr lang="en-US" sz="2800" dirty="0"/>
          </a:p>
        </p:txBody>
      </p:sp>
      <p:pic>
        <p:nvPicPr>
          <p:cNvPr id="7" name="Picture 2" descr="https://upload.wikimedia.org/wikipedia/commons/5/55/Meissner_effect_p1390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3085336"/>
            <a:ext cx="4876800" cy="3486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990600"/>
            <a:ext cx="7772400" cy="816864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1980768"/>
            <a:ext cx="7772400" cy="4762936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New searches for oscillating moments induced by coherent oscillations of the </a:t>
            </a:r>
            <a:r>
              <a:rPr lang="en-US" sz="2800" dirty="0" err="1" smtClean="0"/>
              <a:t>axion</a:t>
            </a:r>
            <a:r>
              <a:rPr lang="en-US" sz="2800" dirty="0" smtClean="0"/>
              <a:t>/ALP field offer the possibility to investigate a significant fraction of unexplored parameter space!</a:t>
            </a:r>
          </a:p>
          <a:p>
            <a:endParaRPr lang="en-US" sz="2800" dirty="0" smtClean="0"/>
          </a:p>
          <a:p>
            <a:r>
              <a:rPr lang="en-US" sz="2800" dirty="0" smtClean="0"/>
              <a:t>If research and development of new samples and new </a:t>
            </a:r>
            <a:r>
              <a:rPr lang="en-US" sz="2800" dirty="0" err="1" smtClean="0"/>
              <a:t>hyperpolarization</a:t>
            </a:r>
            <a:r>
              <a:rPr lang="en-US" sz="2800" dirty="0" smtClean="0"/>
              <a:t> techniques succeed, we may be able to search for the QCD </a:t>
            </a:r>
            <a:r>
              <a:rPr lang="en-US" sz="2800" dirty="0" err="1" smtClean="0"/>
              <a:t>axion</a:t>
            </a:r>
            <a:r>
              <a:rPr lang="en-US" sz="2800" dirty="0" smtClean="0"/>
              <a:t> with </a:t>
            </a:r>
            <a:r>
              <a:rPr lang="en-US" sz="2800" i="1" dirty="0" err="1" smtClean="0"/>
              <a:t>f</a:t>
            </a:r>
            <a:r>
              <a:rPr lang="en-US" sz="2800" i="1" baseline="-25000" dirty="0" err="1" smtClean="0"/>
              <a:t>a</a:t>
            </a:r>
            <a:r>
              <a:rPr lang="en-US" sz="2800" i="1" dirty="0" smtClean="0"/>
              <a:t> </a:t>
            </a:r>
            <a:r>
              <a:rPr lang="en-US" sz="2800" dirty="0" smtClean="0"/>
              <a:t>near the GUT and Planck scale!</a:t>
            </a:r>
          </a:p>
          <a:p>
            <a:endParaRPr lang="en-US" sz="2800" dirty="0" smtClean="0"/>
          </a:p>
          <a:p>
            <a:r>
              <a:rPr lang="en-US" sz="2800" dirty="0" smtClean="0"/>
              <a:t>New sensors based on </a:t>
            </a:r>
            <a:r>
              <a:rPr lang="en-US" sz="2800" dirty="0" err="1" smtClean="0"/>
              <a:t>precessing</a:t>
            </a:r>
            <a:r>
              <a:rPr lang="en-US" sz="2800" dirty="0" smtClean="0"/>
              <a:t> ferromagnetic needles could open new possibilities for precision measurements.</a:t>
            </a:r>
          </a:p>
          <a:p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</a:t>
            </a:r>
            <a:endParaRPr lang="en-US" dirty="0"/>
          </a:p>
        </p:txBody>
      </p:sp>
      <p:pic>
        <p:nvPicPr>
          <p:cNvPr id="4" name="Picture 2" descr="http://upload.wikimedia.org/wikipedia/commons/d/d0/BlankMap-World-1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642" y="1927276"/>
            <a:ext cx="8862717" cy="4614832"/>
          </a:xfrm>
          <a:prstGeom prst="rect">
            <a:avLst/>
          </a:prstGeom>
          <a:noFill/>
        </p:spPr>
      </p:pic>
      <p:sp>
        <p:nvSpPr>
          <p:cNvPr id="6" name="Flowchart: Connector 5"/>
          <p:cNvSpPr/>
          <p:nvPr/>
        </p:nvSpPr>
        <p:spPr>
          <a:xfrm>
            <a:off x="4203896" y="2819400"/>
            <a:ext cx="91440" cy="9144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/>
          <p:cNvSpPr/>
          <p:nvPr/>
        </p:nvSpPr>
        <p:spPr>
          <a:xfrm>
            <a:off x="1157068" y="2990556"/>
            <a:ext cx="91440" cy="9144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24200" y="1905000"/>
            <a:ext cx="5867400" cy="48006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235117" y="1890932"/>
            <a:ext cx="1889083" cy="116360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5" idx="5"/>
          </p:cNvCxnSpPr>
          <p:nvPr/>
        </p:nvCxnSpPr>
        <p:spPr>
          <a:xfrm>
            <a:off x="1235117" y="3068605"/>
            <a:ext cx="1889083" cy="363699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9AAABC8C-B2A9-4D75-9AC1-B7ECC6586D4C@gateway"/>
          <p:cNvPicPr>
            <a:picLocks noChangeAspect="1" noChangeArrowheads="1"/>
          </p:cNvPicPr>
          <p:nvPr/>
        </p:nvPicPr>
        <p:blipFill>
          <a:blip r:embed="rId3" cstate="print"/>
          <a:srcRect t="14504" r="74809" b="45802"/>
          <a:stretch>
            <a:fillRect/>
          </a:stretch>
        </p:blipFill>
        <p:spPr bwMode="auto">
          <a:xfrm>
            <a:off x="4746676" y="2104439"/>
            <a:ext cx="1305657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7" descr="Wojciechowski_Savukov"/>
          <p:cNvPicPr>
            <a:picLocks noChangeAspect="1" noChangeArrowheads="1"/>
          </p:cNvPicPr>
          <p:nvPr/>
        </p:nvPicPr>
        <p:blipFill>
          <a:blip r:embed="rId4" cstate="print"/>
          <a:srcRect l="71980" t="10284" r="12561" b="65225"/>
          <a:stretch>
            <a:fillRect/>
          </a:stretch>
        </p:blipFill>
        <p:spPr bwMode="auto">
          <a:xfrm>
            <a:off x="6236494" y="2104439"/>
            <a:ext cx="1154906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4152" y="3630344"/>
            <a:ext cx="1106201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9" descr="C:\Users\Derek Kimball\Desktop\Personal\Photos\pic of me by damo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60083" y="5188634"/>
            <a:ext cx="20574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0" y="4758396"/>
            <a:ext cx="2667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Surjeet</a:t>
            </a:r>
            <a:r>
              <a:rPr lang="en-US" dirty="0" smtClean="0"/>
              <a:t> </a:t>
            </a:r>
            <a:r>
              <a:rPr lang="en-US" dirty="0" err="1" smtClean="0"/>
              <a:t>Rajendran</a:t>
            </a:r>
            <a:r>
              <a:rPr lang="en-US" dirty="0" smtClean="0"/>
              <a:t>,</a:t>
            </a:r>
          </a:p>
          <a:p>
            <a:r>
              <a:rPr lang="en-US" dirty="0" smtClean="0"/>
              <a:t>Tao Wang,</a:t>
            </a:r>
          </a:p>
          <a:p>
            <a:r>
              <a:rPr lang="en-US" dirty="0" smtClean="0"/>
              <a:t>Dmitry </a:t>
            </a:r>
            <a:r>
              <a:rPr lang="en-US" dirty="0" err="1" smtClean="0"/>
              <a:t>Budker</a:t>
            </a:r>
            <a:r>
              <a:rPr lang="en-US" dirty="0" smtClean="0"/>
              <a:t> (UCB),</a:t>
            </a:r>
          </a:p>
          <a:p>
            <a:r>
              <a:rPr lang="en-US" dirty="0" smtClean="0"/>
              <a:t>Peter Graham (Stanford),</a:t>
            </a:r>
          </a:p>
          <a:p>
            <a:r>
              <a:rPr lang="en-US" dirty="0" smtClean="0"/>
              <a:t>Derek Kimball (CSUEB)</a:t>
            </a:r>
          </a:p>
        </p:txBody>
      </p:sp>
      <p:pic>
        <p:nvPicPr>
          <p:cNvPr id="19" name="Picture 25" descr="CSUEB_Seal_CMYK_larg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23" y="5188634"/>
            <a:ext cx="1371600" cy="13716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23" y="2104439"/>
            <a:ext cx="1371600" cy="1371600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</p:pic>
      <p:sp>
        <p:nvSpPr>
          <p:cNvPr id="15362" name="AutoShape 2" descr="Image result for stanford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4" name="AutoShape 4" descr="Image result for stanford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66" name="Picture 6" descr="File:Stanford University seal 2003.sv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23" y="3657600"/>
            <a:ext cx="1371600" cy="13716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1741" y="2104439"/>
            <a:ext cx="1005345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</a:t>
            </a:r>
            <a:endParaRPr lang="en-US" dirty="0"/>
          </a:p>
        </p:txBody>
      </p:sp>
      <p:pic>
        <p:nvPicPr>
          <p:cNvPr id="4" name="Picture 2" descr="http://upload.wikimedia.org/wikipedia/commons/d/d0/BlankMap-World-1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642" y="1927276"/>
            <a:ext cx="8862717" cy="4614832"/>
          </a:xfrm>
          <a:prstGeom prst="rect">
            <a:avLst/>
          </a:prstGeom>
          <a:noFill/>
        </p:spPr>
      </p:pic>
      <p:sp>
        <p:nvSpPr>
          <p:cNvPr id="6" name="Flowchart: Connector 5"/>
          <p:cNvSpPr/>
          <p:nvPr/>
        </p:nvSpPr>
        <p:spPr>
          <a:xfrm>
            <a:off x="4203896" y="2819400"/>
            <a:ext cx="91440" cy="9144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/>
          <p:cNvSpPr/>
          <p:nvPr/>
        </p:nvSpPr>
        <p:spPr>
          <a:xfrm>
            <a:off x="1157068" y="2990556"/>
            <a:ext cx="91440" cy="9144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</a:t>
            </a:r>
            <a:endParaRPr lang="en-US" dirty="0"/>
          </a:p>
        </p:txBody>
      </p:sp>
      <p:pic>
        <p:nvPicPr>
          <p:cNvPr id="4" name="Picture 2" descr="http://upload.wikimedia.org/wikipedia/commons/d/d0/BlankMap-World-1c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642" y="1927276"/>
            <a:ext cx="8862717" cy="4614832"/>
          </a:xfrm>
          <a:prstGeom prst="rect">
            <a:avLst/>
          </a:prstGeom>
          <a:noFill/>
        </p:spPr>
      </p:pic>
      <p:sp>
        <p:nvSpPr>
          <p:cNvPr id="6" name="Flowchart: Connector 5"/>
          <p:cNvSpPr/>
          <p:nvPr/>
        </p:nvSpPr>
        <p:spPr>
          <a:xfrm>
            <a:off x="4203896" y="2819400"/>
            <a:ext cx="91440" cy="9144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/>
          <p:cNvSpPr/>
          <p:nvPr/>
        </p:nvSpPr>
        <p:spPr>
          <a:xfrm>
            <a:off x="1157068" y="2990556"/>
            <a:ext cx="91440" cy="9144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/>
          <p:cNvSpPr/>
          <p:nvPr/>
        </p:nvSpPr>
        <p:spPr>
          <a:xfrm>
            <a:off x="2194560" y="3058548"/>
            <a:ext cx="91440" cy="9144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1583</TotalTime>
  <Words>1143</Words>
  <Application>Microsoft Office PowerPoint</Application>
  <PresentationFormat>On-screen Show (4:3)</PresentationFormat>
  <Paragraphs>193</Paragraphs>
  <Slides>65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4" baseType="lpstr">
      <vt:lpstr>Arial</vt:lpstr>
      <vt:lpstr>Calibri</vt:lpstr>
      <vt:lpstr>Constantia</vt:lpstr>
      <vt:lpstr>Gill Sans</vt:lpstr>
      <vt:lpstr>Helvetica</vt:lpstr>
      <vt:lpstr>Symbol</vt:lpstr>
      <vt:lpstr>Times New Roman</vt:lpstr>
      <vt:lpstr>Wingdings 2</vt:lpstr>
      <vt:lpstr>Flow</vt:lpstr>
      <vt:lpstr>CASPEr: the Cosmic Axion Spin Precession Experiment</vt:lpstr>
      <vt:lpstr>Collaboration</vt:lpstr>
      <vt:lpstr>Collaboration</vt:lpstr>
      <vt:lpstr>Collaboration</vt:lpstr>
      <vt:lpstr>Collaboration</vt:lpstr>
      <vt:lpstr>Collaboration</vt:lpstr>
      <vt:lpstr>Collaboration</vt:lpstr>
      <vt:lpstr>Collaboration</vt:lpstr>
      <vt:lpstr>Collaboration</vt:lpstr>
      <vt:lpstr>Collaboration</vt:lpstr>
      <vt:lpstr>Collaboration</vt:lpstr>
      <vt:lpstr>Outline</vt:lpstr>
      <vt:lpstr>PowerPoint Presentation</vt:lpstr>
      <vt:lpstr>PowerPoint Presentation</vt:lpstr>
      <vt:lpstr>Motivation and theory</vt:lpstr>
      <vt:lpstr>Axions</vt:lpstr>
      <vt:lpstr>Axions: misalignment</vt:lpstr>
      <vt:lpstr>Axions: misalignment</vt:lpstr>
      <vt:lpstr>Axion mass</vt:lpstr>
      <vt:lpstr>Axion oscillations</vt:lpstr>
      <vt:lpstr>Inflation and axion cosmology</vt:lpstr>
      <vt:lpstr>Inflation and axion cosmology</vt:lpstr>
      <vt:lpstr>Axion couplings</vt:lpstr>
      <vt:lpstr>CASPEr Electric</vt:lpstr>
      <vt:lpstr>Axion-induced electric dipole moments (EDMs)</vt:lpstr>
      <vt:lpstr>Axion oscillation frequency</vt:lpstr>
      <vt:lpstr>Axion-induced oscillating EDM</vt:lpstr>
      <vt:lpstr>Nuclear Magnetic Resonance (NMR)</vt:lpstr>
      <vt:lpstr>EDM coupling to axion plays role of oscillating transverse magnetic field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CASPEr Wind</vt:lpstr>
      <vt:lpstr>Axion/ALP-induced spin precession (axion wind)</vt:lpstr>
      <vt:lpstr>Axion wind detection</vt:lpstr>
      <vt:lpstr>Sample choice: liquid Xenon</vt:lpstr>
      <vt:lpstr>PowerPoint Presentation</vt:lpstr>
      <vt:lpstr>PowerPoint Presentation</vt:lpstr>
      <vt:lpstr>PowerPoint Presentation</vt:lpstr>
      <vt:lpstr>New idea: a precessing ferromagnetic needle</vt:lpstr>
      <vt:lpstr>PowerPoint Presentation</vt:lpstr>
      <vt:lpstr>Ferromagnetic needles</vt:lpstr>
      <vt:lpstr>Ferromagnetic needles</vt:lpstr>
      <vt:lpstr>Two regimes: tipping &amp; precessing</vt:lpstr>
      <vt:lpstr>Threshold for precession</vt:lpstr>
      <vt:lpstr>Threshold for precession</vt:lpstr>
      <vt:lpstr>PowerPoint Presentation</vt:lpstr>
      <vt:lpstr>Idealized experiment</vt:lpstr>
      <vt:lpstr>Magnetic field measurement</vt:lpstr>
      <vt:lpstr>Sensitivity</vt:lpstr>
      <vt:lpstr>What about the Uncertainty Principle?</vt:lpstr>
      <vt:lpstr>What about the Uncertainty Principle?</vt:lpstr>
      <vt:lpstr>Averaging away the uncertainty?</vt:lpstr>
      <vt:lpstr>Averaging away the uncertainty?</vt:lpstr>
      <vt:lpstr>Fluctuation-dissipation</vt:lpstr>
      <vt:lpstr>Spectral density of quantum fluctuations</vt:lpstr>
      <vt:lpstr>PowerPoint Presentation</vt:lpstr>
      <vt:lpstr>Noise</vt:lpstr>
      <vt:lpstr>Suspension?</vt:lpstr>
      <vt:lpstr>Conclusions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CASPEr: the Cosmic Axion Spin Precession Experiment</dc:title>
  <dc:creator>Derek Kimball</dc:creator>
  <cp:lastModifiedBy>Derek Jackson Kimball</cp:lastModifiedBy>
  <cp:revision>160</cp:revision>
  <dcterms:created xsi:type="dcterms:W3CDTF">2015-06-13T07:03:04Z</dcterms:created>
  <dcterms:modified xsi:type="dcterms:W3CDTF">2017-01-12T06:52:51Z</dcterms:modified>
</cp:coreProperties>
</file>