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1" r:id="rId4"/>
    <p:sldId id="258" r:id="rId5"/>
    <p:sldId id="265" r:id="rId6"/>
    <p:sldId id="262" r:id="rId7"/>
    <p:sldId id="263" r:id="rId8"/>
    <p:sldId id="264" r:id="rId9"/>
    <p:sldId id="266" r:id="rId10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07" autoAdjust="0"/>
  </p:normalViewPr>
  <p:slideViewPr>
    <p:cSldViewPr snapToGrid="0" snapToObjects="1">
      <p:cViewPr varScale="1">
        <p:scale>
          <a:sx n="110" d="100"/>
          <a:sy n="110" d="100"/>
        </p:scale>
        <p:origin x="-312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A73D2-A361-5343-B320-E2E014D938CA}" type="datetimeFigureOut">
              <a:rPr kumimoji="1" lang="ja-JP" altLang="en-US" smtClean="0"/>
              <a:t>16/11/10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D88E9-6D52-7444-A1D0-23BCC05CFE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3739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A73D2-A361-5343-B320-E2E014D938CA}" type="datetimeFigureOut">
              <a:rPr kumimoji="1" lang="ja-JP" altLang="en-US" smtClean="0"/>
              <a:t>16/11/10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D88E9-6D52-7444-A1D0-23BCC05CFE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8454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A73D2-A361-5343-B320-E2E014D938CA}" type="datetimeFigureOut">
              <a:rPr kumimoji="1" lang="ja-JP" altLang="en-US" smtClean="0"/>
              <a:t>16/11/10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D88E9-6D52-7444-A1D0-23BCC05CFE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0480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A73D2-A361-5343-B320-E2E014D938CA}" type="datetimeFigureOut">
              <a:rPr kumimoji="1" lang="ja-JP" altLang="en-US" smtClean="0"/>
              <a:t>16/11/10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D88E9-6D52-7444-A1D0-23BCC05CFE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3360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A73D2-A361-5343-B320-E2E014D938CA}" type="datetimeFigureOut">
              <a:rPr kumimoji="1" lang="ja-JP" altLang="en-US" smtClean="0"/>
              <a:t>16/11/10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D88E9-6D52-7444-A1D0-23BCC05CFE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328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A73D2-A361-5343-B320-E2E014D938CA}" type="datetimeFigureOut">
              <a:rPr kumimoji="1" lang="ja-JP" altLang="en-US" smtClean="0"/>
              <a:t>16/11/10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D88E9-6D52-7444-A1D0-23BCC05CFE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9270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A73D2-A361-5343-B320-E2E014D938CA}" type="datetimeFigureOut">
              <a:rPr kumimoji="1" lang="ja-JP" altLang="en-US" smtClean="0"/>
              <a:t>16/11/10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D88E9-6D52-7444-A1D0-23BCC05CFE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3987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A73D2-A361-5343-B320-E2E014D938CA}" type="datetimeFigureOut">
              <a:rPr kumimoji="1" lang="ja-JP" altLang="en-US" smtClean="0"/>
              <a:t>16/11/10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D88E9-6D52-7444-A1D0-23BCC05CFE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6305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A73D2-A361-5343-B320-E2E014D938CA}" type="datetimeFigureOut">
              <a:rPr kumimoji="1" lang="ja-JP" altLang="en-US" smtClean="0"/>
              <a:t>16/11/10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D88E9-6D52-7444-A1D0-23BCC05CFE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8100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A73D2-A361-5343-B320-E2E014D938CA}" type="datetimeFigureOut">
              <a:rPr kumimoji="1" lang="ja-JP" altLang="en-US" smtClean="0"/>
              <a:t>16/11/10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D88E9-6D52-7444-A1D0-23BCC05CFE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3916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A73D2-A361-5343-B320-E2E014D938CA}" type="datetimeFigureOut">
              <a:rPr kumimoji="1" lang="ja-JP" altLang="en-US" smtClean="0"/>
              <a:t>16/11/10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D88E9-6D52-7444-A1D0-23BCC05CFE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1176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A73D2-A361-5343-B320-E2E014D938CA}" type="datetimeFigureOut">
              <a:rPr kumimoji="1" lang="ja-JP" altLang="en-US" smtClean="0"/>
              <a:t>16/11/10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D88E9-6D52-7444-A1D0-23BCC05CFE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7730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emf"/><Relationship Id="rId5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634050"/>
            <a:ext cx="7772400" cy="1470025"/>
          </a:xfrm>
        </p:spPr>
        <p:txBody>
          <a:bodyPr/>
          <a:lstStyle/>
          <a:p>
            <a:r>
              <a:rPr lang="en-US" altLang="ja-JP" b="1" dirty="0">
                <a:solidFill>
                  <a:srgbClr val="000090"/>
                </a:solidFill>
              </a:rPr>
              <a:t>Status of J-PARC Beam Monitor </a:t>
            </a:r>
            <a:endParaRPr lang="en-US" altLang="ja-JP" b="1" dirty="0">
              <a:solidFill>
                <a:srgbClr val="000090"/>
              </a:solidFill>
              <a:effectLst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85800" y="3270233"/>
            <a:ext cx="7772400" cy="3270233"/>
          </a:xfrm>
        </p:spPr>
        <p:txBody>
          <a:bodyPr>
            <a:normAutofit fontScale="92500"/>
          </a:bodyPr>
          <a:lstStyle/>
          <a:p>
            <a:r>
              <a:rPr kumimoji="1" lang="en-US" altLang="ja-JP" dirty="0" smtClean="0">
                <a:solidFill>
                  <a:srgbClr val="000090"/>
                </a:solidFill>
              </a:rPr>
              <a:t>Takeshi Toyama</a:t>
            </a:r>
          </a:p>
          <a:p>
            <a:r>
              <a:rPr lang="en-US" altLang="ja-JP" dirty="0" smtClean="0">
                <a:solidFill>
                  <a:srgbClr val="000090"/>
                </a:solidFill>
              </a:rPr>
              <a:t>Nov. 10, 2016</a:t>
            </a:r>
          </a:p>
          <a:p>
            <a:endParaRPr kumimoji="1" lang="en-US" altLang="ja-JP" dirty="0">
              <a:solidFill>
                <a:srgbClr val="000090"/>
              </a:solidFill>
            </a:endParaRPr>
          </a:p>
          <a:p>
            <a:r>
              <a:rPr lang="en-US" altLang="ja-JP" dirty="0" smtClean="0">
                <a:solidFill>
                  <a:srgbClr val="000090"/>
                </a:solidFill>
              </a:rPr>
              <a:t>@FNAL</a:t>
            </a:r>
          </a:p>
          <a:p>
            <a:r>
              <a:rPr lang="en-US" altLang="ja-JP" dirty="0">
                <a:solidFill>
                  <a:srgbClr val="000090"/>
                </a:solidFill>
              </a:rPr>
              <a:t>US-Japan Workshop on Accelerators and Beam Equipment for High- Intensity Neutrino Beams </a:t>
            </a:r>
            <a:endParaRPr lang="en-US" altLang="ja-JP" dirty="0">
              <a:solidFill>
                <a:srgbClr val="000090"/>
              </a:solidFill>
              <a:effectLst/>
            </a:endParaRPr>
          </a:p>
        </p:txBody>
      </p:sp>
      <p:pic>
        <p:nvPicPr>
          <p:cNvPr id="4" name="Picture 5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527"/>
            <a:ext cx="1671449" cy="64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8600" y="763"/>
            <a:ext cx="1080000" cy="68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251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スクリーンショット（2011-05-14 17.40.05）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89601"/>
            <a:ext cx="5040000" cy="5040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7862"/>
          </a:xfrm>
        </p:spPr>
        <p:txBody>
          <a:bodyPr>
            <a:noAutofit/>
          </a:bodyPr>
          <a:lstStyle/>
          <a:p>
            <a:r>
              <a:rPr lang="en-US" altLang="ja-JP" sz="2400" b="1" dirty="0" smtClean="0">
                <a:solidFill>
                  <a:srgbClr val="008000"/>
                </a:solidFill>
              </a:rPr>
              <a:t>Japan Proton Accelerator Research Complex</a:t>
            </a:r>
            <a:endParaRPr kumimoji="1" lang="ja-JP" altLang="en-US" sz="2400" b="1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4002" y="3069603"/>
            <a:ext cx="5039999" cy="3788399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8" name="円/楕円 7"/>
          <p:cNvSpPr>
            <a:spLocks noChangeAspect="1"/>
          </p:cNvSpPr>
          <p:nvPr/>
        </p:nvSpPr>
        <p:spPr>
          <a:xfrm>
            <a:off x="3276602" y="3205004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コネクタ 9"/>
          <p:cNvCxnSpPr>
            <a:stCxn id="8" idx="5"/>
          </p:cNvCxnSpPr>
          <p:nvPr/>
        </p:nvCxnSpPr>
        <p:spPr>
          <a:xfrm>
            <a:off x="3368787" y="3297188"/>
            <a:ext cx="735215" cy="512812"/>
          </a:xfrm>
          <a:prstGeom prst="line">
            <a:avLst/>
          </a:prstGeom>
          <a:ln w="190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テキスト ボックス 40"/>
          <p:cNvSpPr txBox="1"/>
          <p:nvPr/>
        </p:nvSpPr>
        <p:spPr>
          <a:xfrm>
            <a:off x="7685117" y="2700269"/>
            <a:ext cx="1436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Tokai, Ibaraki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grpSp>
        <p:nvGrpSpPr>
          <p:cNvPr id="5" name="図形グループ 4"/>
          <p:cNvGrpSpPr/>
          <p:nvPr/>
        </p:nvGrpSpPr>
        <p:grpSpPr>
          <a:xfrm>
            <a:off x="5715001" y="3112522"/>
            <a:ext cx="1121884" cy="989578"/>
            <a:chOff x="5715000" y="3112522"/>
            <a:chExt cx="1121884" cy="989578"/>
          </a:xfrm>
        </p:grpSpPr>
        <p:sp>
          <p:nvSpPr>
            <p:cNvPr id="6" name="平行四辺形 5"/>
            <p:cNvSpPr/>
            <p:nvPr/>
          </p:nvSpPr>
          <p:spPr>
            <a:xfrm>
              <a:off x="5715000" y="3376504"/>
              <a:ext cx="292100" cy="725596"/>
            </a:xfrm>
            <a:prstGeom prst="parallelogram">
              <a:avLst>
                <a:gd name="adj" fmla="val 11957"/>
              </a:avLst>
            </a:prstGeom>
            <a:noFill/>
            <a:ln w="3810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テキスト ボックス 3"/>
            <p:cNvSpPr txBox="1"/>
            <p:nvPr/>
          </p:nvSpPr>
          <p:spPr>
            <a:xfrm>
              <a:off x="5960284" y="3112522"/>
              <a:ext cx="876600" cy="923330"/>
            </a:xfrm>
            <a:prstGeom prst="rect">
              <a:avLst/>
            </a:prstGeom>
            <a:solidFill>
              <a:srgbClr val="0C391B">
                <a:alpha val="40000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FFFF00"/>
                  </a:solidFill>
                </a:rPr>
                <a:t>LINAC</a:t>
              </a:r>
            </a:p>
            <a:p>
              <a:r>
                <a:rPr lang="en-US" altLang="ja-JP" dirty="0" smtClean="0">
                  <a:solidFill>
                    <a:srgbClr val="FFFF00"/>
                  </a:solidFill>
                </a:rPr>
                <a:t>40mA</a:t>
              </a:r>
            </a:p>
            <a:p>
              <a:r>
                <a:rPr kumimoji="1" lang="en-US" altLang="ja-JP" dirty="0" smtClean="0">
                  <a:solidFill>
                    <a:srgbClr val="FFFF00"/>
                  </a:solidFill>
                </a:rPr>
                <a:t>(50mA)</a:t>
              </a:r>
              <a:endParaRPr kumimoji="1" lang="ja-JP" altLang="en-US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2" name="図形グループ 11"/>
          <p:cNvGrpSpPr/>
          <p:nvPr/>
        </p:nvGrpSpPr>
        <p:grpSpPr>
          <a:xfrm>
            <a:off x="5861051" y="3731220"/>
            <a:ext cx="2282064" cy="923330"/>
            <a:chOff x="5861050" y="3731220"/>
            <a:chExt cx="2282064" cy="923330"/>
          </a:xfrm>
        </p:grpSpPr>
        <p:sp>
          <p:nvSpPr>
            <p:cNvPr id="9" name="円/楕円 8"/>
            <p:cNvSpPr/>
            <p:nvPr/>
          </p:nvSpPr>
          <p:spPr>
            <a:xfrm>
              <a:off x="6464300" y="4038600"/>
              <a:ext cx="406400" cy="298450"/>
            </a:xfrm>
            <a:prstGeom prst="ellipse">
              <a:avLst/>
            </a:prstGeom>
            <a:noFill/>
            <a:ln w="3810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3" name="直線コネクタ 12"/>
            <p:cNvCxnSpPr>
              <a:stCxn id="6" idx="4"/>
              <a:endCxn id="9" idx="1"/>
            </p:cNvCxnSpPr>
            <p:nvPr/>
          </p:nvCxnSpPr>
          <p:spPr>
            <a:xfrm flipV="1">
              <a:off x="5861050" y="4082307"/>
              <a:ext cx="662766" cy="19793"/>
            </a:xfrm>
            <a:prstGeom prst="line">
              <a:avLst/>
            </a:prstGeom>
            <a:ln w="38100" cmpd="sng"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テキスト ボックス 21"/>
            <p:cNvSpPr txBox="1"/>
            <p:nvPr/>
          </p:nvSpPr>
          <p:spPr>
            <a:xfrm>
              <a:off x="6991161" y="3731220"/>
              <a:ext cx="1151953" cy="923330"/>
            </a:xfrm>
            <a:prstGeom prst="rect">
              <a:avLst/>
            </a:prstGeom>
            <a:solidFill>
              <a:srgbClr val="0C391B">
                <a:alpha val="40000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FFFF00"/>
                  </a:solidFill>
                </a:rPr>
                <a:t>3 </a:t>
              </a:r>
              <a:r>
                <a:rPr kumimoji="1" lang="en-US" altLang="ja-JP" dirty="0" err="1" smtClean="0">
                  <a:solidFill>
                    <a:srgbClr val="FFFF00"/>
                  </a:solidFill>
                </a:rPr>
                <a:t>GeV</a:t>
              </a:r>
              <a:r>
                <a:rPr kumimoji="1" lang="en-US" altLang="ja-JP" dirty="0" smtClean="0">
                  <a:solidFill>
                    <a:srgbClr val="FFFF00"/>
                  </a:solidFill>
                </a:rPr>
                <a:t> RCS</a:t>
              </a:r>
            </a:p>
            <a:p>
              <a:r>
                <a:rPr lang="en-US" altLang="ja-JP" dirty="0" smtClean="0">
                  <a:solidFill>
                    <a:srgbClr val="FFFF00"/>
                  </a:solidFill>
                </a:rPr>
                <a:t>500 kW</a:t>
              </a:r>
            </a:p>
            <a:p>
              <a:r>
                <a:rPr kumimoji="1" lang="en-US" altLang="ja-JP" dirty="0" smtClean="0">
                  <a:solidFill>
                    <a:srgbClr val="FFFF00"/>
                  </a:solidFill>
                </a:rPr>
                <a:t>(1MW)</a:t>
              </a:r>
              <a:endParaRPr kumimoji="1" lang="ja-JP" altLang="en-US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7" name="図形グループ 16"/>
          <p:cNvGrpSpPr/>
          <p:nvPr/>
        </p:nvGrpSpPr>
        <p:grpSpPr>
          <a:xfrm>
            <a:off x="4332518" y="4293345"/>
            <a:ext cx="3535132" cy="2471471"/>
            <a:chOff x="4332518" y="4293343"/>
            <a:chExt cx="3535132" cy="2471471"/>
          </a:xfrm>
        </p:grpSpPr>
        <p:grpSp>
          <p:nvGrpSpPr>
            <p:cNvPr id="15" name="図形グループ 14"/>
            <p:cNvGrpSpPr/>
            <p:nvPr/>
          </p:nvGrpSpPr>
          <p:grpSpPr>
            <a:xfrm>
              <a:off x="4718050" y="4293343"/>
              <a:ext cx="3149600" cy="1726457"/>
              <a:chOff x="4718050" y="4293343"/>
              <a:chExt cx="3149600" cy="1726457"/>
            </a:xfrm>
          </p:grpSpPr>
          <p:sp>
            <p:nvSpPr>
              <p:cNvPr id="11" name="円/楕円 10"/>
              <p:cNvSpPr/>
              <p:nvPr/>
            </p:nvSpPr>
            <p:spPr>
              <a:xfrm>
                <a:off x="4718050" y="4546600"/>
                <a:ext cx="3149600" cy="1473200"/>
              </a:xfrm>
              <a:prstGeom prst="ellipse">
                <a:avLst/>
              </a:prstGeom>
              <a:noFill/>
              <a:ln w="38100" cmpd="sng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4" name="直線コネクタ 13"/>
              <p:cNvCxnSpPr>
                <a:endCxn id="9" idx="5"/>
              </p:cNvCxnSpPr>
              <p:nvPr/>
            </p:nvCxnSpPr>
            <p:spPr>
              <a:xfrm flipV="1">
                <a:off x="5461000" y="4293343"/>
                <a:ext cx="1350184" cy="361207"/>
              </a:xfrm>
              <a:prstGeom prst="line">
                <a:avLst/>
              </a:prstGeom>
              <a:ln w="38100" cmpd="sng"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テキスト ボックス 24"/>
            <p:cNvSpPr txBox="1"/>
            <p:nvPr/>
          </p:nvSpPr>
          <p:spPr>
            <a:xfrm>
              <a:off x="4332518" y="5841484"/>
              <a:ext cx="169319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FFFF00"/>
                  </a:solidFill>
                </a:rPr>
                <a:t>30 </a:t>
              </a:r>
              <a:r>
                <a:rPr kumimoji="1" lang="en-US" altLang="ja-JP" dirty="0" err="1" smtClean="0">
                  <a:solidFill>
                    <a:srgbClr val="FFFF00"/>
                  </a:solidFill>
                </a:rPr>
                <a:t>GeV</a:t>
              </a:r>
              <a:r>
                <a:rPr kumimoji="1" lang="en-US" altLang="ja-JP" dirty="0" smtClean="0">
                  <a:solidFill>
                    <a:srgbClr val="FFFF00"/>
                  </a:solidFill>
                </a:rPr>
                <a:t> MR</a:t>
              </a:r>
            </a:p>
            <a:p>
              <a:r>
                <a:rPr lang="en-US" altLang="ja-JP" dirty="0" smtClean="0">
                  <a:solidFill>
                    <a:srgbClr val="FFFF00"/>
                  </a:solidFill>
                </a:rPr>
                <a:t>415kW</a:t>
              </a:r>
            </a:p>
            <a:p>
              <a:r>
                <a:rPr kumimoji="1" lang="en-US" altLang="ja-JP" dirty="0" smtClean="0">
                  <a:solidFill>
                    <a:srgbClr val="FFFF00"/>
                  </a:solidFill>
                </a:rPr>
                <a:t>(750kW) ← goal</a:t>
              </a:r>
            </a:p>
          </p:txBody>
        </p:sp>
      </p:grpSp>
      <p:grpSp>
        <p:nvGrpSpPr>
          <p:cNvPr id="16" name="図形グループ 15"/>
          <p:cNvGrpSpPr/>
          <p:nvPr/>
        </p:nvGrpSpPr>
        <p:grpSpPr>
          <a:xfrm>
            <a:off x="6226055" y="4362450"/>
            <a:ext cx="585129" cy="1277898"/>
            <a:chOff x="6226055" y="4362450"/>
            <a:chExt cx="585129" cy="1277898"/>
          </a:xfrm>
        </p:grpSpPr>
        <p:cxnSp>
          <p:nvCxnSpPr>
            <p:cNvPr id="18" name="直線コネクタ 17"/>
            <p:cNvCxnSpPr>
              <a:stCxn id="21" idx="0"/>
            </p:cNvCxnSpPr>
            <p:nvPr/>
          </p:nvCxnSpPr>
          <p:spPr>
            <a:xfrm flipV="1">
              <a:off x="6525434" y="4362450"/>
              <a:ext cx="53166" cy="425450"/>
            </a:xfrm>
            <a:prstGeom prst="line">
              <a:avLst/>
            </a:prstGeom>
            <a:ln w="38100" cmpd="sng"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平行四辺形 20"/>
            <p:cNvSpPr/>
            <p:nvPr/>
          </p:nvSpPr>
          <p:spPr>
            <a:xfrm>
              <a:off x="6239684" y="4787900"/>
              <a:ext cx="571500" cy="501650"/>
            </a:xfrm>
            <a:prstGeom prst="parallelogram">
              <a:avLst>
                <a:gd name="adj" fmla="val 0"/>
              </a:avLst>
            </a:prstGeom>
            <a:noFill/>
            <a:ln w="3810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6226055" y="5271016"/>
              <a:ext cx="5851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FFFF00"/>
                  </a:solidFill>
                </a:rPr>
                <a:t>MLF</a:t>
              </a:r>
              <a:endParaRPr kumimoji="1" lang="ja-JP" altLang="en-US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20" name="図形グループ 19"/>
          <p:cNvGrpSpPr/>
          <p:nvPr/>
        </p:nvGrpSpPr>
        <p:grpSpPr>
          <a:xfrm>
            <a:off x="5715001" y="5962650"/>
            <a:ext cx="2981944" cy="704266"/>
            <a:chOff x="5715000" y="5962650"/>
            <a:chExt cx="2981944" cy="704266"/>
          </a:xfrm>
        </p:grpSpPr>
        <p:sp>
          <p:nvSpPr>
            <p:cNvPr id="31" name="平行四辺形 30"/>
            <p:cNvSpPr/>
            <p:nvPr/>
          </p:nvSpPr>
          <p:spPr>
            <a:xfrm rot="1266520">
              <a:off x="6767292" y="6153575"/>
              <a:ext cx="713008" cy="414959"/>
            </a:xfrm>
            <a:prstGeom prst="parallelogram">
              <a:avLst>
                <a:gd name="adj" fmla="val 57173"/>
              </a:avLst>
            </a:prstGeom>
            <a:noFill/>
            <a:ln w="3810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2" name="直線コネクタ 31"/>
            <p:cNvCxnSpPr>
              <a:endCxn id="31" idx="5"/>
            </p:cNvCxnSpPr>
            <p:nvPr/>
          </p:nvCxnSpPr>
          <p:spPr>
            <a:xfrm>
              <a:off x="5715000" y="5962650"/>
              <a:ext cx="1186876" cy="312735"/>
            </a:xfrm>
            <a:prstGeom prst="line">
              <a:avLst/>
            </a:prstGeom>
            <a:ln w="38100" cmpd="sng"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テキスト ボックス 27"/>
            <p:cNvSpPr txBox="1"/>
            <p:nvPr/>
          </p:nvSpPr>
          <p:spPr>
            <a:xfrm>
              <a:off x="7423150" y="6297584"/>
              <a:ext cx="1273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FFFF00"/>
                  </a:solidFill>
                </a:rPr>
                <a:t>Hadron hall</a:t>
              </a:r>
              <a:endParaRPr kumimoji="1" lang="ja-JP" altLang="en-US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35" name="図形グループ 34"/>
          <p:cNvGrpSpPr/>
          <p:nvPr/>
        </p:nvGrpSpPr>
        <p:grpSpPr>
          <a:xfrm>
            <a:off x="3085837" y="4177784"/>
            <a:ext cx="4337314" cy="756166"/>
            <a:chOff x="3085836" y="4177784"/>
            <a:chExt cx="4337314" cy="756166"/>
          </a:xfrm>
        </p:grpSpPr>
        <p:grpSp>
          <p:nvGrpSpPr>
            <p:cNvPr id="34" name="図形グループ 33"/>
            <p:cNvGrpSpPr/>
            <p:nvPr/>
          </p:nvGrpSpPr>
          <p:grpSpPr>
            <a:xfrm>
              <a:off x="4136269" y="4177784"/>
              <a:ext cx="3286881" cy="756166"/>
              <a:chOff x="4136269" y="4177784"/>
              <a:chExt cx="3286881" cy="756166"/>
            </a:xfrm>
          </p:grpSpPr>
          <p:sp>
            <p:nvSpPr>
              <p:cNvPr id="30" name="円弧 29"/>
              <p:cNvSpPr/>
              <p:nvPr/>
            </p:nvSpPr>
            <p:spPr>
              <a:xfrm>
                <a:off x="6434916" y="4673602"/>
                <a:ext cx="988234" cy="260348"/>
              </a:xfrm>
              <a:prstGeom prst="arc">
                <a:avLst>
                  <a:gd name="adj1" fmla="val 16200000"/>
                  <a:gd name="adj2" fmla="val 21037874"/>
                </a:avLst>
              </a:prstGeom>
              <a:ln w="38100" cmpd="sng"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9" name="図形グループ 18"/>
              <p:cNvGrpSpPr/>
              <p:nvPr/>
            </p:nvGrpSpPr>
            <p:grpSpPr>
              <a:xfrm>
                <a:off x="4136269" y="4177784"/>
                <a:ext cx="2807456" cy="568841"/>
                <a:chOff x="4136269" y="4177784"/>
                <a:chExt cx="2807456" cy="568841"/>
              </a:xfrm>
            </p:grpSpPr>
            <p:cxnSp>
              <p:nvCxnSpPr>
                <p:cNvPr id="26" name="直線コネクタ 25"/>
                <p:cNvCxnSpPr>
                  <a:stCxn id="38" idx="2"/>
                </p:cNvCxnSpPr>
                <p:nvPr/>
              </p:nvCxnSpPr>
              <p:spPr>
                <a:xfrm>
                  <a:off x="5127451" y="4672013"/>
                  <a:ext cx="1816274" cy="7940"/>
                </a:xfrm>
                <a:prstGeom prst="line">
                  <a:avLst/>
                </a:prstGeom>
                <a:ln w="38100" cmpd="sng">
                  <a:solidFill>
                    <a:srgbClr val="FFFF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平行四辺形 37"/>
                <p:cNvSpPr/>
                <p:nvPr/>
              </p:nvSpPr>
              <p:spPr>
                <a:xfrm>
                  <a:off x="4924985" y="4597400"/>
                  <a:ext cx="221130" cy="149225"/>
                </a:xfrm>
                <a:prstGeom prst="parallelogram">
                  <a:avLst>
                    <a:gd name="adj" fmla="val 25014"/>
                  </a:avLst>
                </a:prstGeom>
                <a:noFill/>
                <a:ln w="38100" cmpd="sng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42" name="直線コネクタ 41"/>
                <p:cNvCxnSpPr/>
                <p:nvPr/>
              </p:nvCxnSpPr>
              <p:spPr>
                <a:xfrm>
                  <a:off x="4165481" y="4668043"/>
                  <a:ext cx="774000" cy="7940"/>
                </a:xfrm>
                <a:prstGeom prst="line">
                  <a:avLst/>
                </a:prstGeom>
                <a:ln w="38100" cmpd="sng">
                  <a:solidFill>
                    <a:srgbClr val="FFFF00"/>
                  </a:solidFill>
                  <a:prstDash val="sysDash"/>
                  <a:headEnd type="arrow"/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テキスト ボックス 28"/>
                <p:cNvSpPr txBox="1"/>
                <p:nvPr/>
              </p:nvSpPr>
              <p:spPr>
                <a:xfrm>
                  <a:off x="4136269" y="4177784"/>
                  <a:ext cx="11625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dirty="0" smtClean="0">
                      <a:solidFill>
                        <a:srgbClr val="FFFF00"/>
                      </a:solidFill>
                      <a:latin typeface="Symbol" charset="2"/>
                      <a:cs typeface="Symbol" charset="2"/>
                    </a:rPr>
                    <a:t>n</a:t>
                  </a:r>
                  <a:r>
                    <a:rPr kumimoji="1" lang="en-US" altLang="ja-JP" dirty="0" smtClean="0">
                      <a:solidFill>
                        <a:srgbClr val="FFFF00"/>
                      </a:solidFill>
                    </a:rPr>
                    <a:t> detector</a:t>
                  </a:r>
                  <a:endParaRPr kumimoji="1" lang="ja-JP" altLang="en-US" dirty="0">
                    <a:solidFill>
                      <a:srgbClr val="FFFF00"/>
                    </a:solidFill>
                  </a:endParaRPr>
                </a:p>
              </p:txBody>
            </p:sp>
          </p:grpSp>
        </p:grpSp>
        <p:sp>
          <p:nvSpPr>
            <p:cNvPr id="33" name="テキスト ボックス 32"/>
            <p:cNvSpPr txBox="1"/>
            <p:nvPr/>
          </p:nvSpPr>
          <p:spPr>
            <a:xfrm>
              <a:off x="3085836" y="4469884"/>
              <a:ext cx="10181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err="1" smtClean="0">
                  <a:solidFill>
                    <a:schemeClr val="accent3">
                      <a:lumMod val="50000"/>
                    </a:schemeClr>
                  </a:solidFill>
                </a:rPr>
                <a:t>Kamioka</a:t>
              </a:r>
              <a:endParaRPr kumimoji="1" lang="ja-JP" altLang="en-US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sp>
        <p:nvSpPr>
          <p:cNvPr id="36" name="正方形/長方形 35"/>
          <p:cNvSpPr/>
          <p:nvPr/>
        </p:nvSpPr>
        <p:spPr>
          <a:xfrm>
            <a:off x="7777670" y="4019036"/>
            <a:ext cx="1366330" cy="646331"/>
          </a:xfrm>
          <a:prstGeom prst="rect">
            <a:avLst/>
          </a:prstGeom>
          <a:solidFill>
            <a:srgbClr val="0C391B">
              <a:alpha val="40000"/>
            </a:srgbClr>
          </a:solidFill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rgbClr val="FFFF00"/>
                </a:solidFill>
              </a:rPr>
              <a:t>←</a:t>
            </a:r>
            <a:r>
              <a:rPr lang="en-US" altLang="ja-JP" dirty="0" smtClean="0">
                <a:solidFill>
                  <a:srgbClr val="FFFF00"/>
                </a:solidFill>
              </a:rPr>
              <a:t> operation</a:t>
            </a:r>
          </a:p>
          <a:p>
            <a:r>
              <a:rPr lang="en-US" altLang="ja-JP" dirty="0" smtClean="0">
                <a:solidFill>
                  <a:srgbClr val="FFFF00"/>
                </a:solidFill>
              </a:rPr>
              <a:t>← one shot</a:t>
            </a:r>
            <a:endParaRPr lang="en-US" altLang="ja-JP" dirty="0">
              <a:solidFill>
                <a:srgbClr val="FFFF00"/>
              </a:solidFill>
            </a:endParaRPr>
          </a:p>
        </p:txBody>
      </p:sp>
      <p:pic>
        <p:nvPicPr>
          <p:cNvPr id="39" name="Picture 5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527"/>
            <a:ext cx="1671449" cy="64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図 3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8600" y="763"/>
            <a:ext cx="1080000" cy="68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27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246"/>
    </mc:Choice>
    <mc:Fallback xmlns="">
      <p:transition xmlns:p14="http://schemas.microsoft.com/office/powerpoint/2010/main" spd="slow" advTm="10024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Recent</a:t>
            </a:r>
            <a:r>
              <a:rPr lang="ja-JP" altLang="en-US" dirty="0" smtClean="0"/>
              <a:t> </a:t>
            </a:r>
            <a:r>
              <a:rPr lang="ja-JP" altLang="ja-JP" dirty="0"/>
              <a:t>i</a:t>
            </a:r>
            <a:r>
              <a:rPr lang="en-US" altLang="ja-JP" dirty="0" err="1" smtClean="0"/>
              <a:t>ssues</a:t>
            </a:r>
            <a:r>
              <a:rPr lang="ja-JP" altLang="en-US" dirty="0" smtClean="0"/>
              <a:t> </a:t>
            </a:r>
            <a:r>
              <a:rPr lang="en-US" altLang="ja-JP" dirty="0" smtClean="0"/>
              <a:t>(1)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2332" y="1229346"/>
            <a:ext cx="8556154" cy="4996516"/>
          </a:xfrm>
        </p:spPr>
        <p:txBody>
          <a:bodyPr>
            <a:normAutofit lnSpcReduction="10000"/>
          </a:bodyPr>
          <a:lstStyle/>
          <a:p>
            <a:r>
              <a:rPr lang="ja-JP" altLang="ja-JP" dirty="0" smtClean="0"/>
              <a:t>M</a:t>
            </a:r>
            <a:r>
              <a:rPr lang="en-US" altLang="ja-JP" dirty="0" smtClean="0"/>
              <a:t>R</a:t>
            </a:r>
            <a:r>
              <a:rPr kumimoji="1" lang="ja-JP" altLang="en-US" dirty="0" smtClean="0"/>
              <a:t>  </a:t>
            </a:r>
          </a:p>
          <a:p>
            <a:pPr>
              <a:buFont typeface="Wingdings" charset="2"/>
              <a:buChar char="ü"/>
            </a:pPr>
            <a:r>
              <a:rPr lang="en-US" altLang="ja-JP" sz="2400" dirty="0" smtClean="0">
                <a:sym typeface="Wingdings"/>
              </a:rPr>
              <a:t>As</a:t>
            </a:r>
            <a:r>
              <a:rPr lang="ja-JP" altLang="en-US" sz="2400" dirty="0" smtClean="0">
                <a:sym typeface="Wingdings"/>
              </a:rPr>
              <a:t> </a:t>
            </a:r>
            <a:r>
              <a:rPr lang="en-US" altLang="ja-JP" sz="2400" dirty="0" smtClean="0">
                <a:sym typeface="Wingdings"/>
              </a:rPr>
              <a:t>the</a:t>
            </a:r>
            <a:r>
              <a:rPr lang="ja-JP" altLang="en-US" sz="2400" dirty="0" smtClean="0">
                <a:sym typeface="Wingdings"/>
              </a:rPr>
              <a:t> </a:t>
            </a:r>
            <a:r>
              <a:rPr lang="en-US" altLang="ja-JP" sz="2400" dirty="0" smtClean="0">
                <a:sym typeface="Wingdings"/>
              </a:rPr>
              <a:t>beam</a:t>
            </a:r>
            <a:r>
              <a:rPr lang="ja-JP" altLang="en-US" sz="2400" dirty="0" smtClean="0">
                <a:sym typeface="Wingdings"/>
              </a:rPr>
              <a:t> </a:t>
            </a:r>
            <a:r>
              <a:rPr lang="en-US" altLang="ja-JP" sz="2400" dirty="0" smtClean="0">
                <a:sym typeface="Wingdings"/>
              </a:rPr>
              <a:t>power</a:t>
            </a:r>
            <a:r>
              <a:rPr lang="ja-JP" altLang="en-US" sz="2400" dirty="0" smtClean="0">
                <a:sym typeface="Wingdings"/>
              </a:rPr>
              <a:t> </a:t>
            </a:r>
            <a:r>
              <a:rPr lang="en-US" altLang="ja-JP" sz="2400" dirty="0" smtClean="0">
                <a:sym typeface="Wingdings"/>
              </a:rPr>
              <a:t>gets</a:t>
            </a:r>
            <a:r>
              <a:rPr lang="ja-JP" altLang="en-US" sz="2400" dirty="0" smtClean="0">
                <a:sym typeface="Wingdings"/>
              </a:rPr>
              <a:t> </a:t>
            </a:r>
            <a:r>
              <a:rPr lang="en-US" altLang="ja-JP" sz="2400" dirty="0" smtClean="0">
                <a:sym typeface="Wingdings"/>
              </a:rPr>
              <a:t>higher,</a:t>
            </a:r>
            <a:r>
              <a:rPr lang="ja-JP" altLang="en-US" sz="2400" dirty="0" smtClean="0">
                <a:sym typeface="Wingdings"/>
              </a:rPr>
              <a:t> </a:t>
            </a:r>
            <a:r>
              <a:rPr lang="en-US" altLang="ja-JP" sz="2400" dirty="0" smtClean="0">
                <a:sym typeface="Wingdings"/>
              </a:rPr>
              <a:t>the</a:t>
            </a:r>
            <a:r>
              <a:rPr lang="ja-JP" altLang="en-US" sz="2400" dirty="0" smtClean="0">
                <a:sym typeface="Wingdings"/>
              </a:rPr>
              <a:t> </a:t>
            </a:r>
            <a:r>
              <a:rPr lang="en-US" altLang="ja-JP" sz="2400" dirty="0" smtClean="0">
                <a:sym typeface="Wingdings"/>
              </a:rPr>
              <a:t>following</a:t>
            </a:r>
            <a:r>
              <a:rPr lang="ja-JP" altLang="en-US" sz="2400" dirty="0" smtClean="0">
                <a:sym typeface="Wingdings"/>
              </a:rPr>
              <a:t> </a:t>
            </a:r>
            <a:r>
              <a:rPr lang="en-US" altLang="ja-JP" sz="2400" dirty="0" smtClean="0">
                <a:sym typeface="Wingdings"/>
              </a:rPr>
              <a:t>issues</a:t>
            </a:r>
            <a:r>
              <a:rPr lang="ja-JP" altLang="en-US" sz="2400" dirty="0" smtClean="0">
                <a:sym typeface="Wingdings"/>
              </a:rPr>
              <a:t> </a:t>
            </a:r>
            <a:r>
              <a:rPr lang="en-US" altLang="ja-JP" sz="2400" dirty="0" smtClean="0">
                <a:sym typeface="Wingdings"/>
              </a:rPr>
              <a:t>appear:</a:t>
            </a:r>
          </a:p>
          <a:p>
            <a:pPr marL="0" indent="0">
              <a:buNone/>
            </a:pPr>
            <a:endParaRPr lang="en-US" altLang="ja-JP" sz="2400" dirty="0" smtClean="0">
              <a:sym typeface="Wingdings"/>
            </a:endParaRPr>
          </a:p>
          <a:p>
            <a:pPr lvl="1"/>
            <a:r>
              <a:rPr lang="en-US" altLang="ja-JP" sz="2400" dirty="0" smtClean="0">
                <a:sym typeface="Wingdings"/>
              </a:rPr>
              <a:t>Beam loss diagnostics and controls</a:t>
            </a:r>
          </a:p>
          <a:p>
            <a:pPr lvl="1" indent="-20638">
              <a:buFont typeface="Arial"/>
              <a:buChar char="•"/>
              <a:tabLst>
                <a:tab pos="1339850" algn="l"/>
              </a:tabLst>
            </a:pPr>
            <a:r>
              <a:rPr lang="en-US" altLang="ja-JP" sz="2000" dirty="0" smtClean="0">
                <a:sym typeface="Wingdings"/>
              </a:rPr>
              <a:t> DCCT: better accuracy and precision @ ~0.1 %</a:t>
            </a:r>
          </a:p>
          <a:p>
            <a:pPr lvl="1" indent="-20638">
              <a:buFont typeface="Arial"/>
              <a:buChar char="•"/>
              <a:tabLst>
                <a:tab pos="1339850" algn="l"/>
              </a:tabLst>
            </a:pPr>
            <a:r>
              <a:rPr lang="en-US" altLang="ja-JP" sz="2000" dirty="0">
                <a:sym typeface="Wingdings"/>
              </a:rPr>
              <a:t> </a:t>
            </a:r>
            <a:r>
              <a:rPr lang="en-US" altLang="ja-JP" sz="2000" dirty="0" smtClean="0">
                <a:sym typeface="Wingdings"/>
              </a:rPr>
              <a:t>Beam loss measurement: more robust </a:t>
            </a:r>
          </a:p>
          <a:p>
            <a:pPr lvl="1" indent="-20638">
              <a:buFont typeface="Arial"/>
              <a:buChar char="•"/>
              <a:tabLst>
                <a:tab pos="1339850" algn="l"/>
              </a:tabLst>
            </a:pPr>
            <a:r>
              <a:rPr lang="en-US" altLang="ja-JP" sz="2000" dirty="0">
                <a:sym typeface="Wingdings"/>
              </a:rPr>
              <a:t> </a:t>
            </a:r>
            <a:r>
              <a:rPr lang="en-US" altLang="ja-JP" sz="2000" dirty="0" smtClean="0">
                <a:sym typeface="Wingdings"/>
              </a:rPr>
              <a:t>Aperture: widen the beam ducts at downstream of the collimator</a:t>
            </a:r>
            <a:endParaRPr lang="en-US" altLang="ja-JP" sz="2000" dirty="0">
              <a:sym typeface="Wingdings"/>
            </a:endParaRPr>
          </a:p>
          <a:p>
            <a:pPr lvl="1"/>
            <a:endParaRPr lang="en-US" altLang="ja-JP" sz="2000" dirty="0" smtClean="0">
              <a:sym typeface="Wingdings"/>
            </a:endParaRPr>
          </a:p>
          <a:p>
            <a:pPr lvl="1"/>
            <a:r>
              <a:rPr lang="en-US" altLang="ja-JP" sz="2400" dirty="0" smtClean="0">
                <a:sym typeface="Wingdings"/>
              </a:rPr>
              <a:t>Beam stability</a:t>
            </a:r>
            <a:r>
              <a:rPr lang="ja-JP" altLang="en-US" sz="2400" dirty="0" smtClean="0">
                <a:sym typeface="Wingdings"/>
              </a:rPr>
              <a:t> </a:t>
            </a:r>
            <a:endParaRPr lang="en-US" altLang="ja-JP" sz="2400" dirty="0" smtClean="0">
              <a:sym typeface="Wingdings"/>
            </a:endParaRPr>
          </a:p>
          <a:p>
            <a:pPr lvl="1" indent="-20638">
              <a:buFont typeface="Arial"/>
              <a:buChar char="•"/>
            </a:pPr>
            <a:r>
              <a:rPr lang="en-US" altLang="ja-JP" sz="2000" dirty="0" smtClean="0">
                <a:sym typeface="Wingdings"/>
              </a:rPr>
              <a:t> Beam size, profile and halo measurement </a:t>
            </a:r>
          </a:p>
          <a:p>
            <a:pPr marL="896938" lvl="1" indent="-174625" defTabSz="533400">
              <a:buFont typeface="Arial"/>
              <a:buChar char="•"/>
            </a:pPr>
            <a:r>
              <a:rPr lang="en-US" altLang="ja-JP" sz="2000" dirty="0" smtClean="0">
                <a:sym typeface="Wingdings"/>
              </a:rPr>
              <a:t>Tapered-coupler BPM for transverse feedback: wider frequency bandwidth, flatter frequency response, and better balance between electrodes</a:t>
            </a:r>
            <a:endParaRPr lang="en-US" altLang="ja-JP" sz="2000" dirty="0">
              <a:sym typeface="Wingdings"/>
            </a:endParaRPr>
          </a:p>
          <a:p>
            <a:pPr lvl="1"/>
            <a:endParaRPr lang="en-US" altLang="ja-JP" sz="2000" dirty="0" smtClean="0">
              <a:sym typeface="Wingdings"/>
            </a:endParaRPr>
          </a:p>
          <a:p>
            <a:pPr lvl="1"/>
            <a:endParaRPr lang="en-US" altLang="ja-JP" sz="2000" dirty="0">
              <a:sym typeface="Wingdings"/>
            </a:endParaRPr>
          </a:p>
          <a:p>
            <a:pPr lvl="1"/>
            <a:endParaRPr lang="en-US" altLang="ja-JP" sz="2000" dirty="0" smtClean="0">
              <a:sym typeface="Wingdings"/>
            </a:endParaRPr>
          </a:p>
          <a:p>
            <a:pPr lvl="1"/>
            <a:endParaRPr lang="en-US" altLang="ja-JP" sz="2000" dirty="0">
              <a:sym typeface="Wingdings"/>
            </a:endParaRPr>
          </a:p>
          <a:p>
            <a:pPr lvl="1"/>
            <a:endParaRPr lang="en-US" altLang="ja-JP" sz="2000" dirty="0" smtClean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488753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四角形吹き出し 105"/>
          <p:cNvSpPr/>
          <p:nvPr/>
        </p:nvSpPr>
        <p:spPr>
          <a:xfrm>
            <a:off x="3888685" y="1829967"/>
            <a:ext cx="719748" cy="1028373"/>
          </a:xfrm>
          <a:prstGeom prst="wedgeRectCallout">
            <a:avLst>
              <a:gd name="adj1" fmla="val 5922"/>
              <a:gd name="adj2" fmla="val 94096"/>
            </a:avLst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四角形吹き出し 73"/>
          <p:cNvSpPr/>
          <p:nvPr/>
        </p:nvSpPr>
        <p:spPr>
          <a:xfrm>
            <a:off x="2345647" y="5727700"/>
            <a:ext cx="898199" cy="1041400"/>
          </a:xfrm>
          <a:prstGeom prst="wedgeRectCallout">
            <a:avLst>
              <a:gd name="adj1" fmla="val -35451"/>
              <a:gd name="adj2" fmla="val -67901"/>
            </a:avLst>
          </a:prstGeom>
          <a:solidFill>
            <a:srgbClr val="FFFFFF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四角形吹き出し 63"/>
          <p:cNvSpPr/>
          <p:nvPr/>
        </p:nvSpPr>
        <p:spPr>
          <a:xfrm>
            <a:off x="63502" y="4014300"/>
            <a:ext cx="684518" cy="1108209"/>
          </a:xfrm>
          <a:prstGeom prst="wedgeRectCallout">
            <a:avLst>
              <a:gd name="adj1" fmla="val 48700"/>
              <a:gd name="adj2" fmla="val 78073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四角形吹き出し 64"/>
          <p:cNvSpPr/>
          <p:nvPr/>
        </p:nvSpPr>
        <p:spPr>
          <a:xfrm>
            <a:off x="832121" y="4014301"/>
            <a:ext cx="683999" cy="1096777"/>
          </a:xfrm>
          <a:prstGeom prst="wedgeRectCallout">
            <a:avLst>
              <a:gd name="adj1" fmla="val 26427"/>
              <a:gd name="adj2" fmla="val 67748"/>
            </a:avLst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四角形吹き出し 65"/>
          <p:cNvSpPr/>
          <p:nvPr/>
        </p:nvSpPr>
        <p:spPr>
          <a:xfrm>
            <a:off x="1596017" y="4014301"/>
            <a:ext cx="668180" cy="1096777"/>
          </a:xfrm>
          <a:prstGeom prst="wedgeRectCallout">
            <a:avLst>
              <a:gd name="adj1" fmla="val 33723"/>
              <a:gd name="adj2" fmla="val 77011"/>
            </a:avLst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四角形吹き出し 66"/>
          <p:cNvSpPr/>
          <p:nvPr/>
        </p:nvSpPr>
        <p:spPr>
          <a:xfrm>
            <a:off x="1872526" y="511235"/>
            <a:ext cx="1810302" cy="2218353"/>
          </a:xfrm>
          <a:prstGeom prst="wedgeRectCallout">
            <a:avLst>
              <a:gd name="adj1" fmla="val 37570"/>
              <a:gd name="adj2" fmla="val 71734"/>
            </a:avLst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12801" y="4047836"/>
            <a:ext cx="795003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/>
              <a:t>8 BPM</a:t>
            </a:r>
          </a:p>
          <a:p>
            <a:r>
              <a:rPr lang="en-US" altLang="ja-JP" sz="1100" dirty="0"/>
              <a:t>6</a:t>
            </a:r>
            <a:r>
              <a:rPr lang="en-US" altLang="ja-JP" sz="1100" dirty="0" smtClean="0"/>
              <a:t> SCT</a:t>
            </a:r>
          </a:p>
          <a:p>
            <a:r>
              <a:rPr lang="en-US" altLang="ja-JP" sz="1100" dirty="0"/>
              <a:t>5</a:t>
            </a:r>
            <a:r>
              <a:rPr kumimoji="1" lang="en-US" altLang="ja-JP" sz="1100" dirty="0" smtClean="0"/>
              <a:t> FCT</a:t>
            </a:r>
          </a:p>
          <a:p>
            <a:r>
              <a:rPr lang="en-US" altLang="ja-JP" sz="1100" dirty="0" smtClean="0"/>
              <a:t>4 WS/BSM</a:t>
            </a:r>
          </a:p>
          <a:p>
            <a:r>
              <a:rPr kumimoji="1" lang="en-US" altLang="ja-JP" sz="1100" dirty="0" smtClean="0"/>
              <a:t>4 BLM</a:t>
            </a:r>
            <a:endParaRPr kumimoji="1" lang="ja-JP" altLang="en-US" sz="1100" dirty="0"/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768620" y="4047836"/>
            <a:ext cx="826894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 smtClean="0"/>
              <a:t>29</a:t>
            </a:r>
            <a:r>
              <a:rPr kumimoji="1" lang="en-US" altLang="ja-JP" sz="1100" dirty="0" smtClean="0"/>
              <a:t> BPM</a:t>
            </a:r>
          </a:p>
          <a:p>
            <a:r>
              <a:rPr lang="en-US" altLang="ja-JP" sz="1100" dirty="0" smtClean="0"/>
              <a:t>18 SCT</a:t>
            </a:r>
          </a:p>
          <a:p>
            <a:r>
              <a:rPr kumimoji="1" lang="en-US" altLang="ja-JP" sz="1100" dirty="0" smtClean="0"/>
              <a:t>47 FCT</a:t>
            </a:r>
          </a:p>
          <a:p>
            <a:r>
              <a:rPr lang="en-US" altLang="ja-JP" sz="1100" dirty="0" smtClean="0"/>
              <a:t>4  WS/BSM</a:t>
            </a:r>
          </a:p>
          <a:p>
            <a:r>
              <a:rPr lang="en-US" altLang="ja-JP" sz="1100" dirty="0" smtClean="0"/>
              <a:t>53</a:t>
            </a:r>
            <a:r>
              <a:rPr kumimoji="1" lang="en-US" altLang="ja-JP" sz="1100" dirty="0" smtClean="0"/>
              <a:t> BLM</a:t>
            </a:r>
            <a:endParaRPr kumimoji="1" lang="ja-JP" altLang="en-US" sz="1100" dirty="0"/>
          </a:p>
        </p:txBody>
      </p:sp>
      <p:sp>
        <p:nvSpPr>
          <p:cNvPr id="71" name="正方形/長方形 70"/>
          <p:cNvSpPr/>
          <p:nvPr/>
        </p:nvSpPr>
        <p:spPr>
          <a:xfrm>
            <a:off x="1539420" y="4055077"/>
            <a:ext cx="806227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100" dirty="0" smtClean="0">
                <a:solidFill>
                  <a:srgbClr val="000000"/>
                </a:solidFill>
              </a:rPr>
              <a:t>17 BPM</a:t>
            </a:r>
            <a:endParaRPr lang="en-US" altLang="ja-JP" sz="1100" dirty="0">
              <a:solidFill>
                <a:srgbClr val="000000"/>
              </a:solidFill>
            </a:endParaRPr>
          </a:p>
          <a:p>
            <a:r>
              <a:rPr lang="en-US" altLang="ja-JP" sz="1100" dirty="0" smtClean="0">
                <a:solidFill>
                  <a:srgbClr val="000000"/>
                </a:solidFill>
              </a:rPr>
              <a:t>3  </a:t>
            </a:r>
            <a:r>
              <a:rPr lang="en-US" altLang="ja-JP" sz="1100" dirty="0">
                <a:solidFill>
                  <a:srgbClr val="000000"/>
                </a:solidFill>
              </a:rPr>
              <a:t>SCT</a:t>
            </a:r>
          </a:p>
          <a:p>
            <a:r>
              <a:rPr lang="en-US" altLang="ja-JP" sz="1100" dirty="0" smtClean="0">
                <a:solidFill>
                  <a:srgbClr val="000000"/>
                </a:solidFill>
              </a:rPr>
              <a:t>4  FCT</a:t>
            </a:r>
            <a:endParaRPr lang="en-US" altLang="ja-JP" sz="1100" dirty="0">
              <a:solidFill>
                <a:srgbClr val="000000"/>
              </a:solidFill>
            </a:endParaRPr>
          </a:p>
          <a:p>
            <a:r>
              <a:rPr lang="en-US" altLang="ja-JP" sz="1100" dirty="0">
                <a:solidFill>
                  <a:srgbClr val="000000"/>
                </a:solidFill>
              </a:rPr>
              <a:t>4</a:t>
            </a:r>
            <a:r>
              <a:rPr lang="en-US" altLang="ja-JP" sz="1100" dirty="0" smtClean="0">
                <a:solidFill>
                  <a:srgbClr val="000000"/>
                </a:solidFill>
              </a:rPr>
              <a:t> </a:t>
            </a:r>
            <a:r>
              <a:rPr lang="en-US" altLang="ja-JP" sz="1100" dirty="0">
                <a:solidFill>
                  <a:srgbClr val="000000"/>
                </a:solidFill>
              </a:rPr>
              <a:t>WS/BSM</a:t>
            </a:r>
          </a:p>
          <a:p>
            <a:r>
              <a:rPr lang="en-US" altLang="ja-JP" sz="1100" dirty="0" smtClean="0">
                <a:solidFill>
                  <a:srgbClr val="000000"/>
                </a:solidFill>
              </a:rPr>
              <a:t>30 </a:t>
            </a:r>
            <a:r>
              <a:rPr lang="en-US" altLang="ja-JP" sz="1100" dirty="0">
                <a:solidFill>
                  <a:srgbClr val="000000"/>
                </a:solidFill>
              </a:rPr>
              <a:t>BLM</a:t>
            </a:r>
            <a:endParaRPr lang="ja-JP" altLang="en-US" sz="1100" dirty="0">
              <a:solidFill>
                <a:srgbClr val="000000"/>
              </a:solidFill>
            </a:endParaRPr>
          </a:p>
        </p:txBody>
      </p:sp>
      <p:sp>
        <p:nvSpPr>
          <p:cNvPr id="73" name="四角形吹き出し 72"/>
          <p:cNvSpPr/>
          <p:nvPr/>
        </p:nvSpPr>
        <p:spPr>
          <a:xfrm>
            <a:off x="2320246" y="4014300"/>
            <a:ext cx="720000" cy="1096777"/>
          </a:xfrm>
          <a:prstGeom prst="wedgeRectCallout">
            <a:avLst>
              <a:gd name="adj1" fmla="val 39834"/>
              <a:gd name="adj2" fmla="val 75853"/>
            </a:avLst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正方形/長方形 71"/>
          <p:cNvSpPr/>
          <p:nvPr/>
        </p:nvSpPr>
        <p:spPr>
          <a:xfrm>
            <a:off x="2258038" y="4061531"/>
            <a:ext cx="891827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100" dirty="0" smtClean="0">
                <a:solidFill>
                  <a:srgbClr val="000000"/>
                </a:solidFill>
              </a:rPr>
              <a:t>48  BPM</a:t>
            </a:r>
            <a:endParaRPr lang="en-US" altLang="ja-JP" sz="1100" dirty="0">
              <a:solidFill>
                <a:srgbClr val="000000"/>
              </a:solidFill>
            </a:endParaRPr>
          </a:p>
          <a:p>
            <a:r>
              <a:rPr lang="en-US" altLang="ja-JP" sz="1100" dirty="0" smtClean="0">
                <a:solidFill>
                  <a:srgbClr val="000000"/>
                </a:solidFill>
              </a:rPr>
              <a:t>11  SCT</a:t>
            </a:r>
            <a:endParaRPr lang="en-US" altLang="ja-JP" sz="1100" dirty="0">
              <a:solidFill>
                <a:srgbClr val="000000"/>
              </a:solidFill>
            </a:endParaRPr>
          </a:p>
          <a:p>
            <a:r>
              <a:rPr lang="en-US" altLang="ja-JP" sz="1100" dirty="0" smtClean="0">
                <a:solidFill>
                  <a:srgbClr val="000000"/>
                </a:solidFill>
              </a:rPr>
              <a:t> 5   FCT</a:t>
            </a:r>
            <a:endParaRPr lang="en-US" altLang="ja-JP" sz="1100" dirty="0">
              <a:solidFill>
                <a:srgbClr val="000000"/>
              </a:solidFill>
            </a:endParaRPr>
          </a:p>
          <a:p>
            <a:r>
              <a:rPr lang="en-US" altLang="ja-JP" sz="1100" dirty="0" smtClean="0">
                <a:solidFill>
                  <a:srgbClr val="000000"/>
                </a:solidFill>
              </a:rPr>
              <a:t>24 </a:t>
            </a:r>
            <a:r>
              <a:rPr lang="en-US" altLang="ja-JP" sz="1100" dirty="0">
                <a:solidFill>
                  <a:srgbClr val="000000"/>
                </a:solidFill>
              </a:rPr>
              <a:t>WS/BSM</a:t>
            </a:r>
          </a:p>
          <a:p>
            <a:r>
              <a:rPr lang="en-US" altLang="ja-JP" sz="1100" dirty="0" smtClean="0">
                <a:solidFill>
                  <a:srgbClr val="000000"/>
                </a:solidFill>
              </a:rPr>
              <a:t>38 </a:t>
            </a:r>
            <a:r>
              <a:rPr lang="en-US" altLang="ja-JP" sz="1100" dirty="0">
                <a:solidFill>
                  <a:srgbClr val="000000"/>
                </a:solidFill>
              </a:rPr>
              <a:t>BLM</a:t>
            </a:r>
            <a:endParaRPr lang="ja-JP" altLang="en-US" sz="1100" dirty="0">
              <a:solidFill>
                <a:srgbClr val="000000"/>
              </a:solidFill>
            </a:endParaRPr>
          </a:p>
        </p:txBody>
      </p:sp>
      <p:sp>
        <p:nvSpPr>
          <p:cNvPr id="75" name="四角形吹き出し 74"/>
          <p:cNvSpPr/>
          <p:nvPr/>
        </p:nvSpPr>
        <p:spPr>
          <a:xfrm>
            <a:off x="4156247" y="4442175"/>
            <a:ext cx="1333166" cy="1431372"/>
          </a:xfrm>
          <a:prstGeom prst="wedgeRectCallout">
            <a:avLst>
              <a:gd name="adj1" fmla="val 23065"/>
              <a:gd name="adj2" fmla="val -112733"/>
            </a:avLst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正方形/長方形 75"/>
          <p:cNvSpPr/>
          <p:nvPr/>
        </p:nvSpPr>
        <p:spPr>
          <a:xfrm>
            <a:off x="1922625" y="559019"/>
            <a:ext cx="171447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-92075">
              <a:tabLst>
                <a:tab pos="357188" algn="l"/>
              </a:tabLst>
            </a:pPr>
            <a:r>
              <a:rPr lang="en-US" altLang="ja-JP" sz="1100" dirty="0" smtClean="0"/>
              <a:t>54 	BPM(COD)</a:t>
            </a:r>
          </a:p>
          <a:p>
            <a:pPr>
              <a:tabLst>
                <a:tab pos="357188" algn="l"/>
              </a:tabLst>
            </a:pPr>
            <a:r>
              <a:rPr lang="en-US" altLang="ja-JP" sz="1100" dirty="0" smtClean="0"/>
              <a:t>3 	BPM (RF)</a:t>
            </a:r>
            <a:endParaRPr lang="en-US" altLang="ja-JP" sz="1100" dirty="0"/>
          </a:p>
          <a:p>
            <a:pPr>
              <a:tabLst>
                <a:tab pos="357188" algn="l"/>
              </a:tabLst>
            </a:pPr>
            <a:r>
              <a:rPr lang="en-US" altLang="ja-JP" sz="1100" dirty="0" smtClean="0"/>
              <a:t>4 	BPM (fast)</a:t>
            </a:r>
          </a:p>
          <a:p>
            <a:pPr>
              <a:tabLst>
                <a:tab pos="357188" algn="l"/>
              </a:tabLst>
            </a:pPr>
            <a:r>
              <a:rPr lang="en-US" altLang="ja-JP" sz="1100" dirty="0" smtClean="0"/>
              <a:t>1	BPM (tune)</a:t>
            </a:r>
          </a:p>
          <a:p>
            <a:pPr>
              <a:tabLst>
                <a:tab pos="357188" algn="l"/>
              </a:tabLst>
            </a:pPr>
            <a:r>
              <a:rPr lang="en-US" altLang="ja-JP" sz="1100" dirty="0" smtClean="0"/>
              <a:t>2 	DCCT / SCT</a:t>
            </a:r>
            <a:endParaRPr lang="en-US" altLang="ja-JP" sz="1100" dirty="0"/>
          </a:p>
          <a:p>
            <a:pPr marL="92075" indent="-92075">
              <a:tabLst>
                <a:tab pos="357188" algn="l"/>
              </a:tabLst>
            </a:pPr>
            <a:r>
              <a:rPr lang="en-US" altLang="ja-JP" sz="1100" dirty="0" smtClean="0"/>
              <a:t>8		MCT, FCT, WCM</a:t>
            </a:r>
            <a:endParaRPr lang="en-US" altLang="ja-JP" sz="1100" dirty="0"/>
          </a:p>
          <a:p>
            <a:pPr>
              <a:tabLst>
                <a:tab pos="357188" algn="l"/>
              </a:tabLst>
            </a:pPr>
            <a:r>
              <a:rPr lang="en-US" altLang="ja-JP" sz="1100" dirty="0" smtClean="0"/>
              <a:t>2</a:t>
            </a:r>
            <a:r>
              <a:rPr lang="en-US" altLang="ja-JP" sz="1100" b="1" dirty="0" smtClean="0"/>
              <a:t> </a:t>
            </a:r>
            <a:r>
              <a:rPr lang="en-US" altLang="ja-JP" sz="1100" dirty="0" smtClean="0"/>
              <a:t>+1 	IPM</a:t>
            </a:r>
          </a:p>
          <a:p>
            <a:pPr marL="92075" indent="-92075">
              <a:tabLst>
                <a:tab pos="357188" algn="l"/>
              </a:tabLst>
            </a:pPr>
            <a:r>
              <a:rPr lang="en-US" altLang="ja-JP" sz="1100" dirty="0" smtClean="0"/>
              <a:t>7  	MWPM</a:t>
            </a:r>
            <a:endParaRPr lang="en-US" altLang="ja-JP" sz="1100" dirty="0"/>
          </a:p>
          <a:p>
            <a:pPr>
              <a:tabLst>
                <a:tab pos="357188" algn="l"/>
              </a:tabLst>
            </a:pPr>
            <a:r>
              <a:rPr lang="en-US" altLang="ja-JP" sz="1100" dirty="0" smtClean="0"/>
              <a:t>90 	BLM (proportional)</a:t>
            </a:r>
          </a:p>
          <a:p>
            <a:pPr marL="92075" indent="-92075">
              <a:tabLst>
                <a:tab pos="357188" algn="l"/>
              </a:tabLst>
            </a:pPr>
            <a:r>
              <a:rPr lang="en-US" altLang="ja-JP" sz="1100" dirty="0" smtClean="0"/>
              <a:t>24 	BLM (ionization)</a:t>
            </a:r>
          </a:p>
          <a:p>
            <a:pPr marL="92075" indent="-92075">
              <a:tabLst>
                <a:tab pos="357188" algn="l"/>
              </a:tabLst>
            </a:pPr>
            <a:r>
              <a:rPr lang="en-US" altLang="ja-JP" sz="1100" dirty="0" smtClean="0"/>
              <a:t>20  	BLM (scintillator)</a:t>
            </a:r>
          </a:p>
          <a:p>
            <a:pPr marL="92075" indent="-92075">
              <a:tabLst>
                <a:tab pos="357188" algn="l"/>
              </a:tabLst>
            </a:pPr>
            <a:r>
              <a:rPr lang="en-US" altLang="ja-JP" sz="1100" dirty="0" smtClean="0"/>
              <a:t>2 	Exciter</a:t>
            </a:r>
            <a:endParaRPr lang="ja-JP" altLang="en-US" sz="1100" dirty="0"/>
          </a:p>
        </p:txBody>
      </p:sp>
      <p:sp>
        <p:nvSpPr>
          <p:cNvPr id="78" name="正方形/長方形 77"/>
          <p:cNvSpPr/>
          <p:nvPr/>
        </p:nvSpPr>
        <p:spPr>
          <a:xfrm>
            <a:off x="63502" y="3761819"/>
            <a:ext cx="51962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100" dirty="0" smtClean="0"/>
              <a:t>MEBT</a:t>
            </a:r>
            <a:endParaRPr lang="en-US" altLang="ja-JP" sz="1100" dirty="0"/>
          </a:p>
        </p:txBody>
      </p:sp>
      <p:sp>
        <p:nvSpPr>
          <p:cNvPr id="79" name="正方形/長方形 78"/>
          <p:cNvSpPr/>
          <p:nvPr/>
        </p:nvSpPr>
        <p:spPr>
          <a:xfrm>
            <a:off x="803321" y="3752688"/>
            <a:ext cx="73609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100" dirty="0" smtClean="0"/>
              <a:t>DTL/SDTL</a:t>
            </a:r>
            <a:endParaRPr lang="en-US" altLang="ja-JP" sz="1100" dirty="0"/>
          </a:p>
        </p:txBody>
      </p:sp>
      <p:sp>
        <p:nvSpPr>
          <p:cNvPr id="80" name="正方形/長方形 79"/>
          <p:cNvSpPr/>
          <p:nvPr/>
        </p:nvSpPr>
        <p:spPr>
          <a:xfrm>
            <a:off x="1528099" y="3752689"/>
            <a:ext cx="48325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100" dirty="0" smtClean="0"/>
              <a:t>A0BT</a:t>
            </a:r>
            <a:endParaRPr lang="en-US" altLang="ja-JP" sz="1100" dirty="0"/>
          </a:p>
        </p:txBody>
      </p:sp>
      <p:sp>
        <p:nvSpPr>
          <p:cNvPr id="81" name="正方形/長方形 80"/>
          <p:cNvSpPr/>
          <p:nvPr/>
        </p:nvSpPr>
        <p:spPr>
          <a:xfrm>
            <a:off x="2190482" y="3755738"/>
            <a:ext cx="101114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100" dirty="0" smtClean="0"/>
              <a:t>L3BT &amp; dumps</a:t>
            </a:r>
            <a:endParaRPr lang="en-US" altLang="ja-JP" sz="1100" dirty="0"/>
          </a:p>
        </p:txBody>
      </p:sp>
      <p:sp>
        <p:nvSpPr>
          <p:cNvPr id="82" name="正方形/長方形 81"/>
          <p:cNvSpPr/>
          <p:nvPr/>
        </p:nvSpPr>
        <p:spPr>
          <a:xfrm>
            <a:off x="2126560" y="240114"/>
            <a:ext cx="40129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100" dirty="0" smtClean="0"/>
              <a:t>RCS</a:t>
            </a:r>
            <a:endParaRPr lang="en-US" altLang="ja-JP" sz="1100" dirty="0"/>
          </a:p>
        </p:txBody>
      </p:sp>
      <p:sp>
        <p:nvSpPr>
          <p:cNvPr id="85" name="正方形/長方形 84"/>
          <p:cNvSpPr/>
          <p:nvPr/>
        </p:nvSpPr>
        <p:spPr>
          <a:xfrm>
            <a:off x="4167662" y="4413646"/>
            <a:ext cx="136304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100" dirty="0" smtClean="0">
                <a:solidFill>
                  <a:srgbClr val="000000"/>
                </a:solidFill>
              </a:rPr>
              <a:t>5     FCT</a:t>
            </a:r>
          </a:p>
          <a:p>
            <a:r>
              <a:rPr lang="en-US" altLang="ja-JP" sz="1100" dirty="0" smtClean="0">
                <a:solidFill>
                  <a:srgbClr val="000000"/>
                </a:solidFill>
              </a:rPr>
              <a:t>14   BPM</a:t>
            </a:r>
          </a:p>
          <a:p>
            <a:r>
              <a:rPr lang="en-US" altLang="ja-JP" sz="1100" dirty="0" smtClean="0">
                <a:solidFill>
                  <a:srgbClr val="000000"/>
                </a:solidFill>
              </a:rPr>
              <a:t>5     SEEM</a:t>
            </a:r>
            <a:endParaRPr lang="en-US" altLang="ja-JP" sz="1100" dirty="0">
              <a:solidFill>
                <a:srgbClr val="000000"/>
              </a:solidFill>
            </a:endParaRPr>
          </a:p>
          <a:p>
            <a:r>
              <a:rPr lang="en-US" altLang="ja-JP" sz="1100" dirty="0" smtClean="0">
                <a:solidFill>
                  <a:srgbClr val="000000"/>
                </a:solidFill>
              </a:rPr>
              <a:t>50   BLM (proportional)</a:t>
            </a:r>
          </a:p>
          <a:p>
            <a:r>
              <a:rPr lang="en-US" altLang="ja-JP" sz="1100" dirty="0">
                <a:solidFill>
                  <a:srgbClr val="000000"/>
                </a:solidFill>
              </a:rPr>
              <a:t>4</a:t>
            </a:r>
            <a:r>
              <a:rPr lang="en-US" altLang="ja-JP" sz="1100" dirty="0" smtClean="0">
                <a:solidFill>
                  <a:srgbClr val="000000"/>
                </a:solidFill>
              </a:rPr>
              <a:t>     BLM (ionization)</a:t>
            </a:r>
          </a:p>
          <a:p>
            <a:r>
              <a:rPr lang="en-US" altLang="ja-JP" sz="1100" dirty="0" smtClean="0">
                <a:solidFill>
                  <a:srgbClr val="000000"/>
                </a:solidFill>
              </a:rPr>
              <a:t>1     OTR /  Fluorescent screen</a:t>
            </a:r>
          </a:p>
        </p:txBody>
      </p:sp>
      <p:sp>
        <p:nvSpPr>
          <p:cNvPr id="92" name="正方形/長方形 91"/>
          <p:cNvSpPr/>
          <p:nvPr/>
        </p:nvSpPr>
        <p:spPr>
          <a:xfrm>
            <a:off x="5751133" y="911557"/>
            <a:ext cx="111907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100" dirty="0" smtClean="0"/>
              <a:t>Abort dump line</a:t>
            </a:r>
            <a:endParaRPr lang="en-US" altLang="ja-JP" sz="1100" dirty="0"/>
          </a:p>
        </p:txBody>
      </p:sp>
      <p:sp>
        <p:nvSpPr>
          <p:cNvPr id="94" name="四角形吹き出し 93"/>
          <p:cNvSpPr/>
          <p:nvPr/>
        </p:nvSpPr>
        <p:spPr>
          <a:xfrm>
            <a:off x="5797952" y="1173167"/>
            <a:ext cx="1754695" cy="758666"/>
          </a:xfrm>
          <a:prstGeom prst="wedgeRectCallout">
            <a:avLst>
              <a:gd name="adj1" fmla="val -35451"/>
              <a:gd name="adj2" fmla="val 85773"/>
            </a:avLst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正方形/長方形 94"/>
          <p:cNvSpPr/>
          <p:nvPr/>
        </p:nvSpPr>
        <p:spPr>
          <a:xfrm>
            <a:off x="5797953" y="1191701"/>
            <a:ext cx="180952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100" b="1" dirty="0" smtClean="0">
                <a:solidFill>
                  <a:srgbClr val="0000FF"/>
                </a:solidFill>
              </a:rPr>
              <a:t>2      BPM rotated 45 degree</a:t>
            </a:r>
          </a:p>
          <a:p>
            <a:r>
              <a:rPr lang="en-US" altLang="ja-JP" sz="1100" dirty="0" smtClean="0"/>
              <a:t>1      SEEM</a:t>
            </a:r>
          </a:p>
          <a:p>
            <a:pPr marL="228600" indent="-228600">
              <a:buAutoNum type="arabicPlain" startAt="4"/>
            </a:pPr>
            <a:r>
              <a:rPr lang="en-US" altLang="ja-JP" sz="1100" dirty="0" smtClean="0"/>
              <a:t>BLM</a:t>
            </a:r>
          </a:p>
          <a:p>
            <a:r>
              <a:rPr lang="en-US" altLang="ja-JP" sz="1100" b="1" dirty="0">
                <a:solidFill>
                  <a:srgbClr val="0000FF"/>
                </a:solidFill>
              </a:rPr>
              <a:t>1</a:t>
            </a:r>
            <a:r>
              <a:rPr lang="en-US" altLang="ja-JP" sz="1100" dirty="0"/>
              <a:t> </a:t>
            </a:r>
            <a:r>
              <a:rPr lang="en-US" altLang="ja-JP" sz="1100" dirty="0" smtClean="0"/>
              <a:t>     </a:t>
            </a:r>
            <a:r>
              <a:rPr lang="en-US" altLang="ja-JP" sz="1100" b="1" dirty="0" smtClean="0">
                <a:solidFill>
                  <a:srgbClr val="0000FF"/>
                </a:solidFill>
              </a:rPr>
              <a:t>FCT</a:t>
            </a:r>
            <a:endParaRPr lang="en-US" altLang="ja-JP" sz="1100" dirty="0"/>
          </a:p>
        </p:txBody>
      </p:sp>
      <p:sp>
        <p:nvSpPr>
          <p:cNvPr id="96" name="正方形/長方形 95"/>
          <p:cNvSpPr/>
          <p:nvPr/>
        </p:nvSpPr>
        <p:spPr>
          <a:xfrm>
            <a:off x="4228514" y="4175182"/>
            <a:ext cx="58781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100" dirty="0" smtClean="0"/>
              <a:t>3-50BT</a:t>
            </a:r>
            <a:endParaRPr lang="en-US" altLang="ja-JP" sz="1100" dirty="0"/>
          </a:p>
        </p:txBody>
      </p:sp>
      <p:sp>
        <p:nvSpPr>
          <p:cNvPr id="4" name="正方形/長方形 3"/>
          <p:cNvSpPr/>
          <p:nvPr/>
        </p:nvSpPr>
        <p:spPr>
          <a:xfrm>
            <a:off x="241401" y="5369795"/>
            <a:ext cx="424339" cy="192178"/>
          </a:xfrm>
          <a:prstGeom prst="rect">
            <a:avLst/>
          </a:prstGeom>
          <a:solidFill>
            <a:srgbClr val="FFFF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コネクタ 5"/>
          <p:cNvCxnSpPr>
            <a:stCxn id="4" idx="3"/>
          </p:cNvCxnSpPr>
          <p:nvPr/>
        </p:nvCxnSpPr>
        <p:spPr>
          <a:xfrm>
            <a:off x="665740" y="5465884"/>
            <a:ext cx="2167627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正方形/長方形 7"/>
          <p:cNvSpPr/>
          <p:nvPr/>
        </p:nvSpPr>
        <p:spPr>
          <a:xfrm>
            <a:off x="807751" y="5417843"/>
            <a:ext cx="463755" cy="96089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1408770" y="5417197"/>
            <a:ext cx="463754" cy="96089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 flipV="1">
            <a:off x="2022373" y="5425849"/>
            <a:ext cx="713468" cy="86792"/>
          </a:xfrm>
          <a:prstGeom prst="rect">
            <a:avLst/>
          </a:prstGeom>
          <a:gradFill flip="none" rotWithShape="1">
            <a:gsLst>
              <a:gs pos="21000">
                <a:srgbClr val="65FCFF"/>
              </a:gs>
              <a:gs pos="100000">
                <a:srgbClr val="FFFFFF"/>
              </a:gs>
              <a:gs pos="99000">
                <a:schemeClr val="tx2">
                  <a:lumMod val="60000"/>
                  <a:lumOff val="40000"/>
                </a:schemeClr>
              </a:gs>
            </a:gsLst>
            <a:lin ang="16200000" scaled="0"/>
            <a:tileRect/>
          </a:gra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弧 12"/>
          <p:cNvSpPr>
            <a:spLocks noChangeAspect="1"/>
          </p:cNvSpPr>
          <p:nvPr/>
        </p:nvSpPr>
        <p:spPr>
          <a:xfrm>
            <a:off x="2575189" y="4949529"/>
            <a:ext cx="516355" cy="516357"/>
          </a:xfrm>
          <a:prstGeom prst="arc">
            <a:avLst>
              <a:gd name="adj1" fmla="val 23484"/>
              <a:gd name="adj2" fmla="val 5378021"/>
            </a:avLst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" name="直線コネクタ 14"/>
          <p:cNvCxnSpPr>
            <a:stCxn id="13" idx="0"/>
          </p:cNvCxnSpPr>
          <p:nvPr/>
        </p:nvCxnSpPr>
        <p:spPr>
          <a:xfrm flipV="1">
            <a:off x="3091537" y="4379526"/>
            <a:ext cx="0" cy="829944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/>
        </p:nvCxnSpPr>
        <p:spPr>
          <a:xfrm flipV="1">
            <a:off x="3091538" y="3768473"/>
            <a:ext cx="213167" cy="611055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正方形/長方形 76"/>
          <p:cNvSpPr/>
          <p:nvPr/>
        </p:nvSpPr>
        <p:spPr>
          <a:xfrm>
            <a:off x="248532" y="5310626"/>
            <a:ext cx="42099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100" dirty="0" smtClean="0"/>
              <a:t>RFQ</a:t>
            </a:r>
            <a:endParaRPr lang="en-US" altLang="ja-JP" sz="1100" dirty="0"/>
          </a:p>
        </p:txBody>
      </p:sp>
      <p:cxnSp>
        <p:nvCxnSpPr>
          <p:cNvPr id="37" name="直線コネクタ 36"/>
          <p:cNvCxnSpPr/>
          <p:nvPr/>
        </p:nvCxnSpPr>
        <p:spPr>
          <a:xfrm rot="3600000">
            <a:off x="7731337" y="3609721"/>
            <a:ext cx="1131800" cy="1960326"/>
          </a:xfrm>
          <a:prstGeom prst="line">
            <a:avLst/>
          </a:prstGeom>
          <a:ln w="1524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 rot="3600000">
            <a:off x="4735375" y="4587208"/>
            <a:ext cx="2263601" cy="0"/>
          </a:xfrm>
          <a:prstGeom prst="line">
            <a:avLst/>
          </a:prstGeom>
          <a:ln w="1524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>
            <a:cxnSpLocks noChangeAspect="1"/>
          </p:cNvCxnSpPr>
          <p:nvPr/>
        </p:nvCxnSpPr>
        <p:spPr>
          <a:xfrm rot="10800000">
            <a:off x="5939851" y="2479866"/>
            <a:ext cx="2274754" cy="0"/>
          </a:xfrm>
          <a:prstGeom prst="line">
            <a:avLst/>
          </a:prstGeom>
          <a:ln w="1524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円弧 37"/>
          <p:cNvSpPr>
            <a:spLocks noChangeAspect="1"/>
          </p:cNvSpPr>
          <p:nvPr/>
        </p:nvSpPr>
        <p:spPr>
          <a:xfrm rot="3600000">
            <a:off x="6326936" y="4423437"/>
            <a:ext cx="1516508" cy="1516501"/>
          </a:xfrm>
          <a:prstGeom prst="arc">
            <a:avLst>
              <a:gd name="adj1" fmla="val 19852800"/>
              <a:gd name="adj2" fmla="val 5367934"/>
            </a:avLst>
          </a:prstGeom>
          <a:ln w="1524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弧 41"/>
          <p:cNvSpPr>
            <a:spLocks noChangeAspect="1"/>
          </p:cNvSpPr>
          <p:nvPr/>
        </p:nvSpPr>
        <p:spPr>
          <a:xfrm rot="10800000">
            <a:off x="5206524" y="2479866"/>
            <a:ext cx="1516496" cy="1516502"/>
          </a:xfrm>
          <a:prstGeom prst="arc">
            <a:avLst>
              <a:gd name="adj1" fmla="val 19852800"/>
              <a:gd name="adj2" fmla="val 5367934"/>
            </a:avLst>
          </a:prstGeom>
          <a:ln w="1524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弧 40"/>
          <p:cNvSpPr>
            <a:spLocks noChangeAspect="1"/>
          </p:cNvSpPr>
          <p:nvPr/>
        </p:nvSpPr>
        <p:spPr>
          <a:xfrm rot="18000000">
            <a:off x="7442982" y="2479614"/>
            <a:ext cx="1516496" cy="1516501"/>
          </a:xfrm>
          <a:prstGeom prst="arc">
            <a:avLst>
              <a:gd name="adj1" fmla="val 19852800"/>
              <a:gd name="adj2" fmla="val 5356199"/>
            </a:avLst>
          </a:prstGeom>
          <a:ln w="1524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2" name="直線コネクタ 51"/>
          <p:cNvCxnSpPr/>
          <p:nvPr/>
        </p:nvCxnSpPr>
        <p:spPr>
          <a:xfrm>
            <a:off x="3926085" y="3329234"/>
            <a:ext cx="1115989" cy="0"/>
          </a:xfrm>
          <a:prstGeom prst="line">
            <a:avLst/>
          </a:prstGeom>
          <a:ln w="38100" cmpd="sng"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>
            <a:cxnSpLocks noChangeAspect="1"/>
          </p:cNvCxnSpPr>
          <p:nvPr/>
        </p:nvCxnSpPr>
        <p:spPr>
          <a:xfrm>
            <a:off x="4587689" y="3329236"/>
            <a:ext cx="818317" cy="567545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正方形/長方形 85"/>
          <p:cNvSpPr/>
          <p:nvPr/>
        </p:nvSpPr>
        <p:spPr>
          <a:xfrm>
            <a:off x="6215636" y="2905914"/>
            <a:ext cx="38186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100" dirty="0" smtClean="0"/>
              <a:t>MR</a:t>
            </a:r>
            <a:endParaRPr lang="en-US" altLang="ja-JP" sz="1100" dirty="0"/>
          </a:p>
        </p:txBody>
      </p:sp>
      <p:cxnSp>
        <p:nvCxnSpPr>
          <p:cNvPr id="87" name="直線コネクタ 86"/>
          <p:cNvCxnSpPr/>
          <p:nvPr/>
        </p:nvCxnSpPr>
        <p:spPr>
          <a:xfrm flipH="1" flipV="1">
            <a:off x="5661697" y="2166940"/>
            <a:ext cx="845902" cy="247796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正方形/長方形 90"/>
          <p:cNvSpPr/>
          <p:nvPr/>
        </p:nvSpPr>
        <p:spPr>
          <a:xfrm rot="1020000">
            <a:off x="5365902" y="1968797"/>
            <a:ext cx="292645" cy="281650"/>
          </a:xfrm>
          <a:prstGeom prst="rect">
            <a:avLst/>
          </a:prstGeom>
          <a:solidFill>
            <a:srgbClr val="FFFF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7" name="直線コネクタ 96"/>
          <p:cNvCxnSpPr/>
          <p:nvPr/>
        </p:nvCxnSpPr>
        <p:spPr>
          <a:xfrm flipH="1">
            <a:off x="8547270" y="3768471"/>
            <a:ext cx="515977" cy="530364"/>
          </a:xfrm>
          <a:prstGeom prst="line">
            <a:avLst/>
          </a:prstGeom>
          <a:ln w="38100" cmpd="sng"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直線コネクタ 106"/>
          <p:cNvCxnSpPr/>
          <p:nvPr/>
        </p:nvCxnSpPr>
        <p:spPr>
          <a:xfrm flipH="1">
            <a:off x="5968476" y="2524316"/>
            <a:ext cx="540147" cy="178914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0" name="円弧 109"/>
          <p:cNvSpPr>
            <a:spLocks noChangeAspect="1"/>
          </p:cNvSpPr>
          <p:nvPr/>
        </p:nvSpPr>
        <p:spPr>
          <a:xfrm>
            <a:off x="5716877" y="2677872"/>
            <a:ext cx="787513" cy="791999"/>
          </a:xfrm>
          <a:prstGeom prst="arc">
            <a:avLst>
              <a:gd name="adj1" fmla="val 10706704"/>
              <a:gd name="adj2" fmla="val 14956663"/>
            </a:avLst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2" name="直線コネクタ 111"/>
          <p:cNvCxnSpPr/>
          <p:nvPr/>
        </p:nvCxnSpPr>
        <p:spPr>
          <a:xfrm flipH="1">
            <a:off x="5715431" y="3080739"/>
            <a:ext cx="1" cy="595852"/>
          </a:xfrm>
          <a:prstGeom prst="line">
            <a:avLst/>
          </a:prstGeom>
          <a:ln w="38100" cmpd="sng"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" name="図形グループ 22"/>
          <p:cNvGrpSpPr/>
          <p:nvPr/>
        </p:nvGrpSpPr>
        <p:grpSpPr>
          <a:xfrm>
            <a:off x="6277144" y="2754177"/>
            <a:ext cx="2012129" cy="2504224"/>
            <a:chOff x="6277144" y="2965463"/>
            <a:chExt cx="2012129" cy="2292935"/>
          </a:xfrm>
        </p:grpSpPr>
        <p:sp>
          <p:nvSpPr>
            <p:cNvPr id="68" name="四角形吹き出し 67"/>
            <p:cNvSpPr/>
            <p:nvPr/>
          </p:nvSpPr>
          <p:spPr>
            <a:xfrm>
              <a:off x="6277144" y="3005195"/>
              <a:ext cx="1872000" cy="2204275"/>
            </a:xfrm>
            <a:prstGeom prst="wedgeRectCallout">
              <a:avLst>
                <a:gd name="adj1" fmla="val -5557"/>
                <a:gd name="adj2" fmla="val 73699"/>
              </a:avLst>
            </a:prstGeom>
            <a:solidFill>
              <a:srgbClr val="FFFFFF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正方形/長方形 82"/>
            <p:cNvSpPr/>
            <p:nvPr/>
          </p:nvSpPr>
          <p:spPr>
            <a:xfrm>
              <a:off x="6295373" y="2965463"/>
              <a:ext cx="1993900" cy="229293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ja-JP" sz="1100" dirty="0" smtClean="0"/>
                <a:t>2       DCCT</a:t>
              </a:r>
            </a:p>
            <a:p>
              <a:r>
                <a:rPr lang="en-US" altLang="ja-JP" sz="1100" dirty="0" smtClean="0"/>
                <a:t>7       FCT</a:t>
              </a:r>
              <a:endParaRPr lang="en-US" altLang="ja-JP" sz="1100" dirty="0"/>
            </a:p>
            <a:p>
              <a:r>
                <a:rPr lang="en-US" altLang="ja-JP" sz="1100" dirty="0" smtClean="0"/>
                <a:t>1</a:t>
              </a:r>
              <a:r>
                <a:rPr lang="en-US" altLang="ja-JP" sz="1100" b="1" dirty="0" smtClean="0">
                  <a:solidFill>
                    <a:srgbClr val="0000FF"/>
                  </a:solidFill>
                </a:rPr>
                <a:t>+1</a:t>
              </a:r>
              <a:r>
                <a:rPr lang="en-US" altLang="ja-JP" sz="1100" dirty="0" smtClean="0"/>
                <a:t> </a:t>
              </a:r>
              <a:r>
                <a:rPr lang="en-US" altLang="ja-JP" sz="1100" b="1" dirty="0" smtClean="0">
                  <a:solidFill>
                    <a:srgbClr val="0000FF"/>
                  </a:solidFill>
                </a:rPr>
                <a:t>  WCM</a:t>
              </a:r>
            </a:p>
            <a:p>
              <a:pPr marL="228600" indent="-228600">
                <a:buAutoNum type="arabicPlain" startAt="186"/>
              </a:pPr>
              <a:r>
                <a:rPr lang="en-US" altLang="ja-JP" sz="1100" dirty="0" smtClean="0"/>
                <a:t>BPM (COD, turn-by-turn)</a:t>
              </a:r>
            </a:p>
            <a:p>
              <a:r>
                <a:rPr lang="en-US" altLang="ja-JP" sz="1100" b="1" dirty="0" smtClean="0">
                  <a:solidFill>
                    <a:srgbClr val="0000FF"/>
                  </a:solidFill>
                </a:rPr>
                <a:t>1       16-electrode monitor</a:t>
              </a:r>
            </a:p>
            <a:p>
              <a:r>
                <a:rPr lang="en-US" altLang="ja-JP" sz="1100" dirty="0" smtClean="0"/>
                <a:t>2+</a:t>
              </a:r>
              <a:r>
                <a:rPr lang="en-US" altLang="ja-JP" sz="1100" b="1" dirty="0" smtClean="0">
                  <a:solidFill>
                    <a:srgbClr val="0000FF"/>
                  </a:solidFill>
                </a:rPr>
                <a:t>1   BPM (tapered-coupler)</a:t>
              </a:r>
            </a:p>
            <a:p>
              <a:r>
                <a:rPr lang="en-US" altLang="ja-JP" sz="1100" b="1" dirty="0" smtClean="0">
                  <a:solidFill>
                    <a:srgbClr val="0000FF"/>
                  </a:solidFill>
                </a:rPr>
                <a:t>238   BLM </a:t>
              </a:r>
              <a:r>
                <a:rPr lang="en-US" altLang="ja-JP" sz="1100" b="1" dirty="0">
                  <a:solidFill>
                    <a:srgbClr val="0000FF"/>
                  </a:solidFill>
                </a:rPr>
                <a:t>(proportional)</a:t>
              </a:r>
            </a:p>
            <a:p>
              <a:r>
                <a:rPr lang="en-US" altLang="ja-JP" sz="1100" b="1" dirty="0" smtClean="0">
                  <a:solidFill>
                    <a:srgbClr val="0000FF"/>
                  </a:solidFill>
                </a:rPr>
                <a:t>36      BLM </a:t>
              </a:r>
              <a:r>
                <a:rPr lang="en-US" altLang="ja-JP" sz="1100" b="1" dirty="0">
                  <a:solidFill>
                    <a:srgbClr val="0000FF"/>
                  </a:solidFill>
                </a:rPr>
                <a:t>(ionization)</a:t>
              </a:r>
            </a:p>
            <a:p>
              <a:r>
                <a:rPr lang="en-US" altLang="ja-JP" sz="1100" dirty="0" smtClean="0"/>
                <a:t>2        BLM (</a:t>
              </a:r>
              <a:r>
                <a:rPr lang="en-US" altLang="ja-JP" sz="1100" dirty="0"/>
                <a:t>scintillator</a:t>
              </a:r>
              <a:r>
                <a:rPr lang="en-US" altLang="ja-JP" sz="1100" dirty="0" smtClean="0"/>
                <a:t>)</a:t>
              </a:r>
            </a:p>
            <a:p>
              <a:r>
                <a:rPr lang="en-US" altLang="ja-JP" sz="1100" b="1" dirty="0" smtClean="0">
                  <a:solidFill>
                    <a:srgbClr val="0000FF"/>
                  </a:solidFill>
                </a:rPr>
                <a:t>1        SEEM/MRPM (for SX)</a:t>
              </a:r>
              <a:endParaRPr lang="en-US" altLang="ja-JP" sz="1100" b="1" dirty="0">
                <a:solidFill>
                  <a:srgbClr val="0000FF"/>
                </a:solidFill>
              </a:endParaRPr>
            </a:p>
            <a:p>
              <a:r>
                <a:rPr lang="en-US" altLang="ja-JP" sz="1100" strike="sngStrike" dirty="0">
                  <a:solidFill>
                    <a:srgbClr val="0000FF"/>
                  </a:solidFill>
                </a:rPr>
                <a:t>5</a:t>
              </a:r>
              <a:r>
                <a:rPr lang="en-US" altLang="ja-JP" sz="1100" strike="sngStrike" dirty="0" smtClean="0">
                  <a:solidFill>
                    <a:srgbClr val="0000FF"/>
                  </a:solidFill>
                </a:rPr>
                <a:t>        Luminescence screen</a:t>
              </a:r>
              <a:endParaRPr lang="en-US" altLang="ja-JP" sz="1100" strike="sngStrike" dirty="0">
                <a:solidFill>
                  <a:srgbClr val="0000FF"/>
                </a:solidFill>
              </a:endParaRPr>
            </a:p>
            <a:p>
              <a:r>
                <a:rPr lang="en-US" altLang="ja-JP" sz="1100" b="1" dirty="0" smtClean="0"/>
                <a:t>3        IPM</a:t>
              </a:r>
            </a:p>
            <a:p>
              <a:r>
                <a:rPr lang="en-US" altLang="ja-JP" sz="1100" dirty="0" smtClean="0"/>
                <a:t>2        Flying wire</a:t>
              </a:r>
            </a:p>
            <a:p>
              <a:r>
                <a:rPr lang="en-US" altLang="ja-JP" sz="1100" dirty="0" smtClean="0"/>
                <a:t>2</a:t>
              </a:r>
              <a:r>
                <a:rPr lang="en-US" altLang="ja-JP" sz="1100" b="1" dirty="0" smtClean="0">
                  <a:solidFill>
                    <a:srgbClr val="0000FF"/>
                  </a:solidFill>
                </a:rPr>
                <a:t>+</a:t>
              </a:r>
              <a:r>
                <a:rPr lang="en-US" altLang="ja-JP" sz="1100" dirty="0" smtClean="0"/>
                <a:t>2   Exciter</a:t>
              </a:r>
              <a:endParaRPr lang="ja-JP" altLang="en-US" sz="1100" dirty="0"/>
            </a:p>
          </p:txBody>
        </p:sp>
      </p:grpSp>
      <p:sp>
        <p:nvSpPr>
          <p:cNvPr id="115" name="四角形吹き出し 114"/>
          <p:cNvSpPr/>
          <p:nvPr/>
        </p:nvSpPr>
        <p:spPr>
          <a:xfrm>
            <a:off x="8261602" y="5122621"/>
            <a:ext cx="829687" cy="258351"/>
          </a:xfrm>
          <a:prstGeom prst="wedgeRectCallout">
            <a:avLst>
              <a:gd name="adj1" fmla="val -1591"/>
              <a:gd name="adj2" fmla="val -410564"/>
            </a:avLst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正方形/長方形 115"/>
          <p:cNvSpPr/>
          <p:nvPr/>
        </p:nvSpPr>
        <p:spPr>
          <a:xfrm>
            <a:off x="8284693" y="5123463"/>
            <a:ext cx="73879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100" dirty="0" smtClean="0"/>
              <a:t>1     SEEM</a:t>
            </a:r>
            <a:endParaRPr lang="en-US" altLang="ja-JP" sz="1100" dirty="0"/>
          </a:p>
        </p:txBody>
      </p:sp>
      <p:sp>
        <p:nvSpPr>
          <p:cNvPr id="117" name="正方形/長方形 116"/>
          <p:cNvSpPr/>
          <p:nvPr/>
        </p:nvSpPr>
        <p:spPr>
          <a:xfrm>
            <a:off x="4672313" y="2240966"/>
            <a:ext cx="43552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100" dirty="0" smtClean="0">
                <a:latin typeface="Symbol" charset="2"/>
                <a:cs typeface="Symbol" charset="2"/>
              </a:rPr>
              <a:t>n</a:t>
            </a:r>
            <a:r>
              <a:rPr lang="en-US" altLang="ja-JP" sz="1100" dirty="0" smtClean="0"/>
              <a:t> BT</a:t>
            </a:r>
            <a:endParaRPr lang="en-US" altLang="ja-JP" sz="1100" dirty="0"/>
          </a:p>
        </p:txBody>
      </p:sp>
      <p:sp>
        <p:nvSpPr>
          <p:cNvPr id="118" name="四角形吹き出し 117"/>
          <p:cNvSpPr/>
          <p:nvPr/>
        </p:nvSpPr>
        <p:spPr>
          <a:xfrm>
            <a:off x="4711700" y="2492566"/>
            <a:ext cx="721146" cy="261610"/>
          </a:xfrm>
          <a:prstGeom prst="wedgeRectCallout">
            <a:avLst>
              <a:gd name="adj1" fmla="val 106499"/>
              <a:gd name="adj2" fmla="val 24505"/>
            </a:avLst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正方形/長方形 118"/>
          <p:cNvSpPr/>
          <p:nvPr/>
        </p:nvSpPr>
        <p:spPr>
          <a:xfrm>
            <a:off x="4730417" y="2492566"/>
            <a:ext cx="64030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100" dirty="0" smtClean="0">
                <a:latin typeface="Symbol" charset="2"/>
                <a:cs typeface="Symbol" charset="2"/>
              </a:rPr>
              <a:t>1     </a:t>
            </a:r>
            <a:r>
              <a:rPr lang="en-US" altLang="ja-JP" sz="1100" dirty="0" smtClean="0"/>
              <a:t>FCT </a:t>
            </a:r>
            <a:endParaRPr lang="en-US" altLang="ja-JP" sz="11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962092" y="6417233"/>
            <a:ext cx="4181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/>
              <a:t>*Monitors n</a:t>
            </a:r>
            <a:r>
              <a:rPr kumimoji="1" lang="en-US" altLang="ja-JP" sz="1200" dirty="0" smtClean="0"/>
              <a:t>ot counted for beam transport lines to the utilities, </a:t>
            </a:r>
          </a:p>
          <a:p>
            <a:r>
              <a:rPr lang="en-US" altLang="ja-JP" sz="1200" dirty="0" smtClean="0"/>
              <a:t>3N BT, Hadron BT, </a:t>
            </a:r>
            <a:r>
              <a:rPr lang="en-US" altLang="ja-JP" sz="1200" dirty="0" smtClean="0">
                <a:latin typeface="Symbol" charset="2"/>
                <a:cs typeface="Symbol" charset="2"/>
              </a:rPr>
              <a:t>n</a:t>
            </a:r>
            <a:r>
              <a:rPr lang="en-US" altLang="ja-JP" sz="1200" dirty="0" smtClean="0"/>
              <a:t> BT</a:t>
            </a:r>
            <a:endParaRPr kumimoji="1" lang="ja-JP" altLang="en-US" sz="1200" dirty="0"/>
          </a:p>
        </p:txBody>
      </p:sp>
      <p:sp>
        <p:nvSpPr>
          <p:cNvPr id="101" name="正方形/長方形 100"/>
          <p:cNvSpPr/>
          <p:nvPr/>
        </p:nvSpPr>
        <p:spPr>
          <a:xfrm>
            <a:off x="8401052" y="4818722"/>
            <a:ext cx="789286" cy="261610"/>
          </a:xfrm>
          <a:prstGeom prst="rect">
            <a:avLst/>
          </a:prstGeom>
          <a:solidFill>
            <a:schemeClr val="bg1">
              <a:alpha val="34000"/>
            </a:schemeClr>
          </a:solidFill>
        </p:spPr>
        <p:txBody>
          <a:bodyPr wrap="none">
            <a:spAutoFit/>
          </a:bodyPr>
          <a:lstStyle/>
          <a:p>
            <a:r>
              <a:rPr lang="en-US" altLang="ja-JP" sz="1100" dirty="0" smtClean="0"/>
              <a:t>Hadron BT</a:t>
            </a:r>
            <a:endParaRPr lang="en-US" altLang="ja-JP" sz="1100" dirty="0"/>
          </a:p>
        </p:txBody>
      </p:sp>
      <p:sp>
        <p:nvSpPr>
          <p:cNvPr id="88" name="正方形/長方形 87"/>
          <p:cNvSpPr/>
          <p:nvPr/>
        </p:nvSpPr>
        <p:spPr>
          <a:xfrm>
            <a:off x="2361418" y="5679730"/>
            <a:ext cx="85750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100" dirty="0" smtClean="0">
                <a:solidFill>
                  <a:srgbClr val="000000"/>
                </a:solidFill>
              </a:rPr>
              <a:t>42   BPM</a:t>
            </a:r>
            <a:endParaRPr lang="en-US" altLang="ja-JP" sz="1100" dirty="0">
              <a:solidFill>
                <a:srgbClr val="000000"/>
              </a:solidFill>
            </a:endParaRPr>
          </a:p>
          <a:p>
            <a:r>
              <a:rPr lang="en-US" altLang="ja-JP" sz="1100" dirty="0" smtClean="0">
                <a:solidFill>
                  <a:srgbClr val="000000"/>
                </a:solidFill>
              </a:rPr>
              <a:t>21   </a:t>
            </a:r>
            <a:r>
              <a:rPr lang="en-US" altLang="ja-JP" sz="1100" dirty="0">
                <a:solidFill>
                  <a:srgbClr val="000000"/>
                </a:solidFill>
              </a:rPr>
              <a:t>SCT</a:t>
            </a:r>
          </a:p>
          <a:p>
            <a:r>
              <a:rPr lang="en-US" altLang="ja-JP" sz="1100" dirty="0" smtClean="0">
                <a:solidFill>
                  <a:srgbClr val="000000"/>
                </a:solidFill>
              </a:rPr>
              <a:t>41   </a:t>
            </a:r>
            <a:r>
              <a:rPr lang="en-US" altLang="ja-JP" sz="1100" dirty="0">
                <a:solidFill>
                  <a:srgbClr val="000000"/>
                </a:solidFill>
              </a:rPr>
              <a:t>FCT</a:t>
            </a:r>
          </a:p>
          <a:p>
            <a:r>
              <a:rPr lang="en-US" altLang="ja-JP" sz="1100" dirty="0" smtClean="0">
                <a:solidFill>
                  <a:srgbClr val="000000"/>
                </a:solidFill>
              </a:rPr>
              <a:t>4   WS</a:t>
            </a:r>
            <a:endParaRPr lang="en-US" altLang="ja-JP" sz="1100" dirty="0">
              <a:solidFill>
                <a:srgbClr val="000000"/>
              </a:solidFill>
            </a:endParaRPr>
          </a:p>
          <a:p>
            <a:r>
              <a:rPr lang="en-US" altLang="ja-JP" sz="1100" dirty="0" smtClean="0">
                <a:solidFill>
                  <a:srgbClr val="000000"/>
                </a:solidFill>
              </a:rPr>
              <a:t>3   BSM</a:t>
            </a:r>
            <a:endParaRPr lang="en-US" altLang="ja-JP" sz="1100" dirty="0">
              <a:solidFill>
                <a:srgbClr val="000000"/>
              </a:solidFill>
            </a:endParaRPr>
          </a:p>
          <a:p>
            <a:r>
              <a:rPr lang="en-US" altLang="ja-JP" sz="1100" dirty="0" smtClean="0">
                <a:solidFill>
                  <a:srgbClr val="000000"/>
                </a:solidFill>
              </a:rPr>
              <a:t>21 BLM</a:t>
            </a:r>
            <a:endParaRPr lang="ja-JP" altLang="en-US" sz="1100" dirty="0">
              <a:solidFill>
                <a:srgbClr val="000000"/>
              </a:solidFill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3342455" y="-5064"/>
            <a:ext cx="2888847" cy="466292"/>
          </a:xfrm>
          <a:noFill/>
        </p:spPr>
        <p:txBody>
          <a:bodyPr>
            <a:normAutofit/>
          </a:bodyPr>
          <a:lstStyle/>
          <a:p>
            <a:r>
              <a:rPr kumimoji="1" lang="en-US" altLang="ja-JP" sz="2400" b="1" dirty="0" smtClean="0">
                <a:solidFill>
                  <a:srgbClr val="000090"/>
                </a:solidFill>
              </a:rPr>
              <a:t>Monitors in J-PARC</a:t>
            </a:r>
            <a:endParaRPr kumimoji="1" lang="ja-JP" altLang="en-US" sz="2400" b="1" dirty="0">
              <a:solidFill>
                <a:srgbClr val="000090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783077" y="5463951"/>
            <a:ext cx="4861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b="1" dirty="0">
                <a:solidFill>
                  <a:srgbClr val="000000"/>
                </a:solidFill>
              </a:rPr>
              <a:t>ACS</a:t>
            </a:r>
            <a:endParaRPr lang="ja-JP" altLang="en-US" sz="1400" b="1" dirty="0">
              <a:solidFill>
                <a:srgbClr val="000000"/>
              </a:solidFill>
            </a:endParaRPr>
          </a:p>
        </p:txBody>
      </p:sp>
      <p:grpSp>
        <p:nvGrpSpPr>
          <p:cNvPr id="90" name="図形グループ 89"/>
          <p:cNvGrpSpPr>
            <a:grpSpLocks noChangeAspect="1"/>
          </p:cNvGrpSpPr>
          <p:nvPr/>
        </p:nvGrpSpPr>
        <p:grpSpPr>
          <a:xfrm>
            <a:off x="3321982" y="3153167"/>
            <a:ext cx="1060785" cy="1187997"/>
            <a:chOff x="3344709" y="3327727"/>
            <a:chExt cx="1000353" cy="1120316"/>
          </a:xfrm>
        </p:grpSpPr>
        <p:cxnSp>
          <p:nvCxnSpPr>
            <p:cNvPr id="93" name="直線コネクタ 92"/>
            <p:cNvCxnSpPr>
              <a:cxnSpLocks noChangeAspect="1"/>
            </p:cNvCxnSpPr>
            <p:nvPr/>
          </p:nvCxnSpPr>
          <p:spPr>
            <a:xfrm rot="19800000">
              <a:off x="3862738" y="3327727"/>
              <a:ext cx="254983" cy="441646"/>
            </a:xfrm>
            <a:prstGeom prst="line">
              <a:avLst/>
            </a:prstGeom>
            <a:ln w="139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円弧 97"/>
            <p:cNvSpPr>
              <a:spLocks noChangeAspect="1"/>
            </p:cNvSpPr>
            <p:nvPr/>
          </p:nvSpPr>
          <p:spPr>
            <a:xfrm rot="19800000">
              <a:off x="3769065" y="3628798"/>
              <a:ext cx="575997" cy="575999"/>
            </a:xfrm>
            <a:prstGeom prst="arc">
              <a:avLst>
                <a:gd name="adj1" fmla="val 19852800"/>
                <a:gd name="adj2" fmla="val 5367934"/>
              </a:avLst>
            </a:prstGeom>
            <a:ln w="139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99" name="直線コネクタ 98"/>
            <p:cNvCxnSpPr>
              <a:cxnSpLocks noChangeAspect="1"/>
            </p:cNvCxnSpPr>
            <p:nvPr/>
          </p:nvCxnSpPr>
          <p:spPr>
            <a:xfrm rot="19800000">
              <a:off x="3738160" y="4288500"/>
              <a:ext cx="503999" cy="0"/>
            </a:xfrm>
            <a:prstGeom prst="line">
              <a:avLst/>
            </a:prstGeom>
            <a:ln w="139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円弧 99"/>
            <p:cNvSpPr>
              <a:spLocks noChangeAspect="1"/>
            </p:cNvSpPr>
            <p:nvPr/>
          </p:nvSpPr>
          <p:spPr>
            <a:xfrm rot="5400000">
              <a:off x="3345372" y="3872043"/>
              <a:ext cx="576000" cy="575999"/>
            </a:xfrm>
            <a:prstGeom prst="arc">
              <a:avLst>
                <a:gd name="adj1" fmla="val 19852800"/>
                <a:gd name="adj2" fmla="val 5367934"/>
              </a:avLst>
            </a:prstGeom>
            <a:ln w="139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02" name="直線コネクタ 101"/>
            <p:cNvCxnSpPr/>
            <p:nvPr/>
          </p:nvCxnSpPr>
          <p:spPr>
            <a:xfrm rot="5400000">
              <a:off x="3075374" y="3925992"/>
              <a:ext cx="539999" cy="0"/>
            </a:xfrm>
            <a:prstGeom prst="line">
              <a:avLst/>
            </a:prstGeom>
            <a:ln w="139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円弧 102"/>
            <p:cNvSpPr>
              <a:spLocks noChangeAspect="1"/>
            </p:cNvSpPr>
            <p:nvPr/>
          </p:nvSpPr>
          <p:spPr>
            <a:xfrm rot="12600000">
              <a:off x="3344709" y="3388860"/>
              <a:ext cx="575999" cy="575999"/>
            </a:xfrm>
            <a:prstGeom prst="arc">
              <a:avLst>
                <a:gd name="adj1" fmla="val 19852800"/>
                <a:gd name="adj2" fmla="val 5356199"/>
              </a:avLst>
            </a:prstGeom>
            <a:ln w="13970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4" name="正方形/長方形 103"/>
          <p:cNvSpPr/>
          <p:nvPr/>
        </p:nvSpPr>
        <p:spPr>
          <a:xfrm>
            <a:off x="3852375" y="1573104"/>
            <a:ext cx="53443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100" dirty="0" smtClean="0">
                <a:latin typeface="Symbol" charset="2"/>
                <a:cs typeface="Symbol" charset="2"/>
              </a:rPr>
              <a:t>3N</a:t>
            </a:r>
            <a:r>
              <a:rPr lang="en-US" altLang="ja-JP" sz="1100" dirty="0" smtClean="0"/>
              <a:t> BT</a:t>
            </a:r>
            <a:endParaRPr lang="en-US" altLang="ja-JP" sz="1100" dirty="0"/>
          </a:p>
        </p:txBody>
      </p:sp>
      <p:sp>
        <p:nvSpPr>
          <p:cNvPr id="105" name="正方形/長方形 104"/>
          <p:cNvSpPr/>
          <p:nvPr/>
        </p:nvSpPr>
        <p:spPr>
          <a:xfrm>
            <a:off x="3875856" y="1876197"/>
            <a:ext cx="748923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100" dirty="0" smtClean="0">
                <a:latin typeface="+mj-lt"/>
                <a:cs typeface="Symbol" charset="2"/>
              </a:rPr>
              <a:t>1      </a:t>
            </a:r>
            <a:r>
              <a:rPr lang="en-US" altLang="ja-JP" sz="1100" dirty="0" smtClean="0"/>
              <a:t>FCT </a:t>
            </a:r>
          </a:p>
          <a:p>
            <a:r>
              <a:rPr lang="en-US" altLang="ja-JP" sz="1100" dirty="0" smtClean="0"/>
              <a:t>2</a:t>
            </a:r>
            <a:r>
              <a:rPr lang="en-US" altLang="ja-JP" sz="1100" dirty="0"/>
              <a:t> </a:t>
            </a:r>
            <a:r>
              <a:rPr lang="en-US" altLang="ja-JP" sz="1100" dirty="0" smtClean="0"/>
              <a:t>     BPM</a:t>
            </a:r>
          </a:p>
          <a:p>
            <a:r>
              <a:rPr lang="en-US" altLang="ja-JP" sz="1100" dirty="0" smtClean="0"/>
              <a:t>32    BLM</a:t>
            </a:r>
          </a:p>
          <a:p>
            <a:r>
              <a:rPr lang="en-US" altLang="ja-JP" sz="1100" dirty="0" smtClean="0"/>
              <a:t>2      </a:t>
            </a:r>
            <a:r>
              <a:rPr lang="en-US" altLang="ja-JP" sz="1100" dirty="0"/>
              <a:t>Halo </a:t>
            </a:r>
            <a:endParaRPr lang="en-US" altLang="ja-JP" sz="1100" dirty="0" smtClean="0"/>
          </a:p>
          <a:p>
            <a:r>
              <a:rPr lang="en-US" altLang="ja-JP" sz="1100" dirty="0" smtClean="0"/>
              <a:t>   monitor</a:t>
            </a:r>
            <a:endParaRPr lang="ja-JP" altLang="en-US" sz="1100" dirty="0"/>
          </a:p>
        </p:txBody>
      </p:sp>
      <p:sp>
        <p:nvSpPr>
          <p:cNvPr id="2" name="円/楕円 1"/>
          <p:cNvSpPr>
            <a:spLocks noChangeAspect="1"/>
          </p:cNvSpPr>
          <p:nvPr/>
        </p:nvSpPr>
        <p:spPr>
          <a:xfrm>
            <a:off x="5940444" y="2317866"/>
            <a:ext cx="324000" cy="324000"/>
          </a:xfrm>
          <a:prstGeom prst="ellipse">
            <a:avLst/>
          </a:prstGeom>
          <a:noFill/>
          <a:ln w="38100" cmpd="sng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円/楕円 83"/>
          <p:cNvSpPr>
            <a:spLocks noChangeAspect="1"/>
          </p:cNvSpPr>
          <p:nvPr/>
        </p:nvSpPr>
        <p:spPr>
          <a:xfrm>
            <a:off x="6215636" y="5284166"/>
            <a:ext cx="251998" cy="251998"/>
          </a:xfrm>
          <a:prstGeom prst="ellipse">
            <a:avLst/>
          </a:prstGeom>
          <a:noFill/>
          <a:ln w="38100" cmpd="sng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123924" y="2054361"/>
            <a:ext cx="27372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solidFill>
                  <a:srgbClr val="FF6600"/>
                </a:solidFill>
              </a:rPr>
              <a:t>Exciter 2</a:t>
            </a:r>
            <a:r>
              <a:rPr kumimoji="1" lang="ja-JP" altLang="en-US" sz="1400" b="1" dirty="0" smtClean="0">
                <a:solidFill>
                  <a:srgbClr val="FF6600"/>
                </a:solidFill>
              </a:rPr>
              <a:t> </a:t>
            </a:r>
            <a:r>
              <a:rPr kumimoji="1" lang="en-US" altLang="ja-JP" sz="1400" b="1" dirty="0" smtClean="0">
                <a:solidFill>
                  <a:srgbClr val="FF6600"/>
                </a:solidFill>
              </a:rPr>
              <a:t>for</a:t>
            </a:r>
            <a:r>
              <a:rPr kumimoji="1" lang="ja-JP" altLang="en-US" sz="1400" b="1" dirty="0" smtClean="0">
                <a:solidFill>
                  <a:srgbClr val="FF6600"/>
                </a:solidFill>
              </a:rPr>
              <a:t> </a:t>
            </a:r>
            <a:r>
              <a:rPr kumimoji="1" lang="en-US" altLang="ja-JP" sz="1400" b="1" dirty="0" smtClean="0">
                <a:solidFill>
                  <a:srgbClr val="FF6600"/>
                </a:solidFill>
              </a:rPr>
              <a:t>intra-bunch</a:t>
            </a:r>
            <a:r>
              <a:rPr kumimoji="1" lang="ja-JP" altLang="en-US" sz="1400" b="1" dirty="0" smtClean="0">
                <a:solidFill>
                  <a:srgbClr val="FF6600"/>
                </a:solidFill>
              </a:rPr>
              <a:t> </a:t>
            </a:r>
            <a:r>
              <a:rPr kumimoji="1" lang="en-US" altLang="ja-JP" sz="1400" b="1" dirty="0" smtClean="0">
                <a:solidFill>
                  <a:srgbClr val="FF6600"/>
                </a:solidFill>
              </a:rPr>
              <a:t>Feedback</a:t>
            </a:r>
            <a:endParaRPr kumimoji="1" lang="ja-JP" altLang="en-US" sz="1400" b="1" dirty="0">
              <a:solidFill>
                <a:srgbClr val="FF6600"/>
              </a:solidFill>
            </a:endParaRPr>
          </a:p>
        </p:txBody>
      </p:sp>
      <p:sp>
        <p:nvSpPr>
          <p:cNvPr id="108" name="テキスト ボックス 107"/>
          <p:cNvSpPr txBox="1"/>
          <p:nvPr/>
        </p:nvSpPr>
        <p:spPr>
          <a:xfrm rot="3357488">
            <a:off x="4956792" y="5373015"/>
            <a:ext cx="21852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solidFill>
                  <a:srgbClr val="FF6600"/>
                </a:solidFill>
              </a:rPr>
              <a:t>Exciter 1</a:t>
            </a:r>
            <a:r>
              <a:rPr kumimoji="1" lang="ja-JP" altLang="en-US" sz="1400" b="1" dirty="0" smtClean="0">
                <a:solidFill>
                  <a:srgbClr val="FF6600"/>
                </a:solidFill>
              </a:rPr>
              <a:t> </a:t>
            </a:r>
            <a:r>
              <a:rPr lang="en-US" altLang="ja-JP" sz="1400" b="1" dirty="0">
                <a:solidFill>
                  <a:srgbClr val="FF6600"/>
                </a:solidFill>
              </a:rPr>
              <a:t>for</a:t>
            </a:r>
            <a:r>
              <a:rPr lang="ja-JP" altLang="en-US" sz="1400" b="1" dirty="0">
                <a:solidFill>
                  <a:srgbClr val="FF6600"/>
                </a:solidFill>
              </a:rPr>
              <a:t> </a:t>
            </a:r>
            <a:r>
              <a:rPr lang="ja-JP" altLang="ja-JP" sz="1400" b="1" dirty="0" smtClean="0">
                <a:solidFill>
                  <a:srgbClr val="FF6600"/>
                </a:solidFill>
              </a:rPr>
              <a:t>B</a:t>
            </a:r>
            <a:r>
              <a:rPr lang="en-US" altLang="ja-JP" sz="1400" b="1" dirty="0" smtClean="0">
                <a:solidFill>
                  <a:srgbClr val="FF6600"/>
                </a:solidFill>
              </a:rPr>
              <a:t>XB</a:t>
            </a:r>
            <a:r>
              <a:rPr lang="ja-JP" altLang="en-US" sz="1400" b="1" dirty="0" smtClean="0">
                <a:solidFill>
                  <a:srgbClr val="FF6600"/>
                </a:solidFill>
              </a:rPr>
              <a:t> </a:t>
            </a:r>
            <a:r>
              <a:rPr lang="en-US" altLang="ja-JP" sz="1400" b="1" dirty="0" smtClean="0">
                <a:solidFill>
                  <a:srgbClr val="FF6600"/>
                </a:solidFill>
              </a:rPr>
              <a:t>Feedback</a:t>
            </a:r>
            <a:endParaRPr lang="ja-JP" altLang="en-US" sz="1400" b="1" dirty="0">
              <a:solidFill>
                <a:srgbClr val="FF6600"/>
              </a:solidFill>
            </a:endParaRPr>
          </a:p>
          <a:p>
            <a:endParaRPr kumimoji="1" lang="ja-JP" altLang="en-US" sz="1400" b="1" dirty="0">
              <a:solidFill>
                <a:srgbClr val="FF66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313774" y="375704"/>
            <a:ext cx="321594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>
                <a:solidFill>
                  <a:srgbClr val="0000FF"/>
                </a:solidFill>
              </a:rPr>
              <a:t>Blue:</a:t>
            </a:r>
            <a:r>
              <a:rPr kumimoji="1" lang="ja-JP" altLang="en-US" sz="1600" b="1" dirty="0" smtClean="0">
                <a:solidFill>
                  <a:srgbClr val="0000FF"/>
                </a:solidFill>
              </a:rPr>
              <a:t> </a:t>
            </a:r>
            <a:r>
              <a:rPr kumimoji="1" lang="en-US" altLang="ja-JP" sz="1600" b="1" dirty="0" smtClean="0">
                <a:solidFill>
                  <a:srgbClr val="0000FF"/>
                </a:solidFill>
              </a:rPr>
              <a:t>MR monitors added/modified </a:t>
            </a:r>
          </a:p>
          <a:p>
            <a:r>
              <a:rPr kumimoji="1" lang="ja-JP" altLang="en-US" sz="1600" b="1" dirty="0" smtClean="0">
                <a:solidFill>
                  <a:srgbClr val="0000FF"/>
                </a:solidFill>
              </a:rPr>
              <a:t>        </a:t>
            </a:r>
            <a:r>
              <a:rPr kumimoji="1" lang="en-US" altLang="ja-JP" sz="1600" b="1" dirty="0" smtClean="0">
                <a:solidFill>
                  <a:srgbClr val="0000FF"/>
                </a:solidFill>
              </a:rPr>
              <a:t>in FY</a:t>
            </a:r>
            <a:r>
              <a:rPr kumimoji="1" lang="ja-JP" altLang="en-US" sz="1600" b="1" dirty="0" smtClean="0">
                <a:solidFill>
                  <a:srgbClr val="0000FF"/>
                </a:solidFill>
              </a:rPr>
              <a:t> </a:t>
            </a:r>
            <a:r>
              <a:rPr lang="ja-JP" altLang="ja-JP" sz="1600" b="1" dirty="0" smtClean="0">
                <a:solidFill>
                  <a:srgbClr val="0000FF"/>
                </a:solidFill>
              </a:rPr>
              <a:t>2</a:t>
            </a:r>
            <a:r>
              <a:rPr lang="en-US" altLang="ja-JP" sz="1600" b="1" dirty="0" smtClean="0">
                <a:solidFill>
                  <a:srgbClr val="0000FF"/>
                </a:solidFill>
              </a:rPr>
              <a:t>015-</a:t>
            </a:r>
            <a:r>
              <a:rPr kumimoji="1" lang="en-US" altLang="ja-JP" sz="1600" b="1" dirty="0" smtClean="0">
                <a:solidFill>
                  <a:srgbClr val="0000FF"/>
                </a:solidFill>
              </a:rPr>
              <a:t>FY2016</a:t>
            </a:r>
            <a:endParaRPr kumimoji="1" lang="ja-JP" altLang="en-US" sz="1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36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9969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Recent</a:t>
            </a:r>
            <a:r>
              <a:rPr lang="ja-JP" altLang="en-US" dirty="0" smtClean="0"/>
              <a:t> </a:t>
            </a:r>
            <a:r>
              <a:rPr lang="ja-JP" altLang="ja-JP" dirty="0"/>
              <a:t>i</a:t>
            </a:r>
            <a:r>
              <a:rPr lang="en-US" altLang="ja-JP" dirty="0" err="1" smtClean="0"/>
              <a:t>ssues</a:t>
            </a:r>
            <a:r>
              <a:rPr lang="ja-JP" altLang="en-US" dirty="0" smtClean="0"/>
              <a:t> </a:t>
            </a:r>
            <a:r>
              <a:rPr lang="en-US" altLang="ja-JP" dirty="0" smtClean="0"/>
              <a:t>(2)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91664" y="760771"/>
            <a:ext cx="8859975" cy="3800842"/>
          </a:xfrm>
        </p:spPr>
        <p:txBody>
          <a:bodyPr>
            <a:normAutofit fontScale="92500" lnSpcReduction="10000"/>
          </a:bodyPr>
          <a:lstStyle/>
          <a:p>
            <a:r>
              <a:rPr lang="ja-JP" altLang="ja-JP" dirty="0" smtClean="0"/>
              <a:t>M</a:t>
            </a:r>
            <a:r>
              <a:rPr lang="en-US" altLang="ja-JP" dirty="0" smtClean="0"/>
              <a:t>R</a:t>
            </a:r>
            <a:r>
              <a:rPr kumimoji="1" lang="ja-JP" altLang="en-US" dirty="0" smtClean="0"/>
              <a:t>  </a:t>
            </a:r>
            <a:endParaRPr kumimoji="1" lang="en-US" altLang="ja-JP" dirty="0" smtClean="0"/>
          </a:p>
          <a:p>
            <a:pPr>
              <a:buFont typeface="Wingdings" charset="2"/>
              <a:buChar char="ü"/>
            </a:pPr>
            <a:r>
              <a:rPr lang="en-US" altLang="ja-JP" sz="2400" dirty="0" smtClean="0">
                <a:sym typeface="Wingdings"/>
              </a:rPr>
              <a:t>DCCTs</a:t>
            </a:r>
            <a:r>
              <a:rPr lang="ja-JP" altLang="en-US" sz="2400" dirty="0" smtClean="0">
                <a:sym typeface="Wingdings"/>
              </a:rPr>
              <a:t> </a:t>
            </a:r>
            <a:r>
              <a:rPr lang="ja-JP" altLang="ja-JP" sz="2400" dirty="0">
                <a:sym typeface="Wingdings"/>
              </a:rPr>
              <a:t>a</a:t>
            </a:r>
            <a:r>
              <a:rPr lang="en-US" altLang="ja-JP" sz="2400" dirty="0" smtClean="0">
                <a:sym typeface="Wingdings"/>
              </a:rPr>
              <a:t>re</a:t>
            </a:r>
            <a:r>
              <a:rPr lang="ja-JP" altLang="en-US" sz="2400" dirty="0" smtClean="0">
                <a:sym typeface="Wingdings"/>
              </a:rPr>
              <a:t> </a:t>
            </a:r>
            <a:r>
              <a:rPr lang="en-US" altLang="ja-JP" sz="2400" dirty="0" smtClean="0">
                <a:sym typeface="Wingdings"/>
              </a:rPr>
              <a:t>used</a:t>
            </a:r>
            <a:r>
              <a:rPr lang="ja-JP" altLang="en-US" sz="2400" dirty="0" smtClean="0">
                <a:sym typeface="Wingdings"/>
              </a:rPr>
              <a:t> </a:t>
            </a:r>
            <a:r>
              <a:rPr lang="en-US" altLang="ja-JP" sz="2400" dirty="0" smtClean="0">
                <a:sym typeface="Wingdings"/>
              </a:rPr>
              <a:t>for</a:t>
            </a:r>
            <a:r>
              <a:rPr lang="ja-JP" altLang="en-US" sz="2400" dirty="0" smtClean="0">
                <a:sym typeface="Wingdings"/>
              </a:rPr>
              <a:t> </a:t>
            </a:r>
            <a:r>
              <a:rPr lang="en-US" altLang="ja-JP" sz="2400" dirty="0" smtClean="0">
                <a:sym typeface="Wingdings"/>
              </a:rPr>
              <a:t>evaluating</a:t>
            </a:r>
            <a:r>
              <a:rPr lang="ja-JP" altLang="en-US" sz="2400" dirty="0" smtClean="0">
                <a:sym typeface="Wingdings"/>
              </a:rPr>
              <a:t> </a:t>
            </a:r>
            <a:r>
              <a:rPr lang="en-US" altLang="ja-JP" sz="2400" dirty="0" smtClean="0">
                <a:sym typeface="Wingdings"/>
              </a:rPr>
              <a:t>beam</a:t>
            </a:r>
            <a:r>
              <a:rPr lang="ja-JP" altLang="en-US" sz="2400" dirty="0" smtClean="0">
                <a:sym typeface="Wingdings"/>
              </a:rPr>
              <a:t> </a:t>
            </a:r>
            <a:r>
              <a:rPr lang="en-US" altLang="ja-JP" sz="2400" dirty="0" smtClean="0">
                <a:sym typeface="Wingdings"/>
              </a:rPr>
              <a:t>losses</a:t>
            </a:r>
            <a:r>
              <a:rPr lang="ja-JP" altLang="en-US" sz="2400" dirty="0" smtClean="0">
                <a:sym typeface="Wingdings"/>
              </a:rPr>
              <a:t>, </a:t>
            </a:r>
            <a:r>
              <a:rPr lang="en-US" altLang="ja-JP" sz="2400" dirty="0" smtClean="0">
                <a:sym typeface="Wingdings"/>
              </a:rPr>
              <a:t>as</a:t>
            </a:r>
            <a:r>
              <a:rPr lang="ja-JP" altLang="en-US" sz="2400" dirty="0" smtClean="0">
                <a:sym typeface="Wingdings"/>
              </a:rPr>
              <a:t> </a:t>
            </a:r>
            <a:r>
              <a:rPr lang="en-US" altLang="ja-JP" sz="2400" dirty="0" smtClean="0">
                <a:sym typeface="Wingdings"/>
              </a:rPr>
              <a:t>well</a:t>
            </a:r>
            <a:r>
              <a:rPr lang="ja-JP" altLang="en-US" sz="2400" dirty="0" smtClean="0">
                <a:sym typeface="Wingdings"/>
              </a:rPr>
              <a:t> </a:t>
            </a:r>
            <a:r>
              <a:rPr lang="en-US" altLang="ja-JP" sz="2400" dirty="0" smtClean="0">
                <a:sym typeface="Wingdings"/>
              </a:rPr>
              <a:t>as</a:t>
            </a:r>
            <a:r>
              <a:rPr lang="ja-JP" altLang="en-US" sz="2400" dirty="0" smtClean="0">
                <a:sym typeface="Wingdings"/>
              </a:rPr>
              <a:t> </a:t>
            </a:r>
            <a:r>
              <a:rPr lang="en-US" altLang="ja-JP" sz="2400" dirty="0" smtClean="0">
                <a:sym typeface="Wingdings"/>
              </a:rPr>
              <a:t>the</a:t>
            </a:r>
            <a:r>
              <a:rPr lang="ja-JP" altLang="en-US" sz="2400" dirty="0" smtClean="0">
                <a:sym typeface="Wingdings"/>
              </a:rPr>
              <a:t> </a:t>
            </a:r>
            <a:r>
              <a:rPr lang="en-US" altLang="ja-JP" sz="2400" dirty="0" smtClean="0">
                <a:sym typeface="Wingdings"/>
              </a:rPr>
              <a:t>beam</a:t>
            </a:r>
            <a:r>
              <a:rPr lang="ja-JP" altLang="en-US" sz="2400" dirty="0" smtClean="0">
                <a:sym typeface="Wingdings"/>
              </a:rPr>
              <a:t> </a:t>
            </a:r>
            <a:r>
              <a:rPr lang="en-US" altLang="ja-JP" sz="2400" dirty="0" smtClean="0">
                <a:sym typeface="Wingdings"/>
              </a:rPr>
              <a:t>intensity</a:t>
            </a:r>
            <a:r>
              <a:rPr lang="ja-JP" altLang="en-US" sz="2400" dirty="0" smtClean="0">
                <a:sym typeface="Wingdings"/>
              </a:rPr>
              <a:t> </a:t>
            </a:r>
            <a:r>
              <a:rPr lang="en-US" altLang="ja-JP" sz="2400" dirty="0" smtClean="0">
                <a:sym typeface="Wingdings"/>
              </a:rPr>
              <a:t>itself.</a:t>
            </a:r>
            <a:r>
              <a:rPr lang="ja-JP" altLang="en-US" sz="2400" dirty="0" smtClean="0">
                <a:sym typeface="Wingdings"/>
              </a:rPr>
              <a:t> </a:t>
            </a:r>
            <a:r>
              <a:rPr lang="en-US" altLang="ja-JP" sz="2400" dirty="0" smtClean="0">
                <a:sym typeface="Wingdings"/>
              </a:rPr>
              <a:t>Although</a:t>
            </a:r>
            <a:r>
              <a:rPr lang="ja-JP" altLang="en-US" sz="2400" dirty="0" smtClean="0">
                <a:sym typeface="Wingdings"/>
              </a:rPr>
              <a:t> </a:t>
            </a:r>
            <a:r>
              <a:rPr lang="en-US" altLang="ja-JP" sz="2400" dirty="0" smtClean="0">
                <a:sym typeface="Wingdings"/>
              </a:rPr>
              <a:t>digital</a:t>
            </a:r>
            <a:r>
              <a:rPr lang="ja-JP" altLang="en-US" sz="2400" dirty="0" smtClean="0">
                <a:sym typeface="Wingdings"/>
              </a:rPr>
              <a:t> </a:t>
            </a:r>
            <a:r>
              <a:rPr lang="en-US" altLang="ja-JP" sz="2400" dirty="0" smtClean="0">
                <a:sym typeface="Wingdings"/>
              </a:rPr>
              <a:t>signal</a:t>
            </a:r>
            <a:r>
              <a:rPr lang="ja-JP" altLang="en-US" sz="2400" dirty="0" smtClean="0">
                <a:sym typeface="Wingdings"/>
              </a:rPr>
              <a:t> </a:t>
            </a:r>
            <a:r>
              <a:rPr lang="en-US" altLang="ja-JP" sz="2400" dirty="0" smtClean="0">
                <a:sym typeface="Wingdings"/>
              </a:rPr>
              <a:t>processing</a:t>
            </a:r>
            <a:r>
              <a:rPr lang="ja-JP" altLang="en-US" sz="2400" dirty="0" smtClean="0">
                <a:sym typeface="Wingdings"/>
              </a:rPr>
              <a:t> </a:t>
            </a:r>
            <a:r>
              <a:rPr lang="en-US" altLang="ja-JP" sz="2400" dirty="0" smtClean="0">
                <a:sym typeface="Wingdings"/>
              </a:rPr>
              <a:t>to</a:t>
            </a:r>
            <a:r>
              <a:rPr lang="ja-JP" altLang="en-US" sz="2400" dirty="0" smtClean="0">
                <a:sym typeface="Wingdings"/>
              </a:rPr>
              <a:t> </a:t>
            </a:r>
            <a:r>
              <a:rPr lang="ja-JP" altLang="ja-JP" sz="2400" dirty="0" smtClean="0">
                <a:sym typeface="Wingdings"/>
              </a:rPr>
              <a:t>c</a:t>
            </a:r>
            <a:r>
              <a:rPr lang="en-US" altLang="ja-JP" sz="2400" dirty="0" err="1" smtClean="0">
                <a:sym typeface="Wingdings"/>
              </a:rPr>
              <a:t>orrect</a:t>
            </a:r>
            <a:r>
              <a:rPr lang="ja-JP" altLang="en-US" sz="2400" dirty="0" smtClean="0">
                <a:sym typeface="Wingdings"/>
              </a:rPr>
              <a:t> </a:t>
            </a:r>
            <a:r>
              <a:rPr lang="en-US" altLang="ja-JP" sz="2400" dirty="0" smtClean="0">
                <a:sym typeface="Wingdings"/>
              </a:rPr>
              <a:t>the</a:t>
            </a:r>
            <a:r>
              <a:rPr lang="ja-JP" altLang="en-US" sz="2400" dirty="0" smtClean="0">
                <a:sym typeface="Wingdings"/>
              </a:rPr>
              <a:t> </a:t>
            </a:r>
            <a:r>
              <a:rPr lang="en-US" altLang="ja-JP" sz="2400" dirty="0" smtClean="0">
                <a:sym typeface="Wingdings"/>
              </a:rPr>
              <a:t>imperfect</a:t>
            </a:r>
            <a:r>
              <a:rPr lang="ja-JP" altLang="en-US" sz="2400" dirty="0" smtClean="0">
                <a:sym typeface="Wingdings"/>
              </a:rPr>
              <a:t> </a:t>
            </a:r>
            <a:r>
              <a:rPr lang="en-US" altLang="ja-JP" sz="2400" dirty="0" smtClean="0">
                <a:sym typeface="Wingdings"/>
              </a:rPr>
              <a:t>circuit</a:t>
            </a:r>
            <a:r>
              <a:rPr lang="ja-JP" altLang="en-US" sz="2400" dirty="0" smtClean="0">
                <a:sym typeface="Wingdings"/>
              </a:rPr>
              <a:t> </a:t>
            </a:r>
            <a:r>
              <a:rPr lang="en-US" altLang="ja-JP" sz="2400" dirty="0" smtClean="0">
                <a:sym typeface="Wingdings"/>
              </a:rPr>
              <a:t>response</a:t>
            </a:r>
            <a:r>
              <a:rPr lang="ja-JP" altLang="en-US" sz="2400" dirty="0" smtClean="0">
                <a:sym typeface="Wingdings"/>
              </a:rPr>
              <a:t> </a:t>
            </a:r>
            <a:r>
              <a:rPr lang="en-US" altLang="ja-JP" sz="2400" dirty="0" smtClean="0">
                <a:sym typeface="Wingdings"/>
              </a:rPr>
              <a:t>of</a:t>
            </a:r>
            <a:r>
              <a:rPr lang="ja-JP" altLang="en-US" sz="2400" dirty="0" smtClean="0">
                <a:sym typeface="Wingdings"/>
              </a:rPr>
              <a:t> </a:t>
            </a:r>
            <a:r>
              <a:rPr lang="en-US" altLang="ja-JP" sz="2400" dirty="0" smtClean="0">
                <a:sym typeface="Wingdings"/>
              </a:rPr>
              <a:t>the</a:t>
            </a:r>
            <a:r>
              <a:rPr lang="ja-JP" altLang="en-US" sz="2400" dirty="0" smtClean="0">
                <a:sym typeface="Wingdings"/>
              </a:rPr>
              <a:t> </a:t>
            </a:r>
            <a:r>
              <a:rPr lang="en-US" altLang="ja-JP" sz="2400" dirty="0" smtClean="0">
                <a:sym typeface="Wingdings"/>
              </a:rPr>
              <a:t>order</a:t>
            </a:r>
            <a:r>
              <a:rPr lang="ja-JP" altLang="en-US" sz="2400" dirty="0" smtClean="0">
                <a:sym typeface="Wingdings"/>
              </a:rPr>
              <a:t> </a:t>
            </a:r>
            <a:r>
              <a:rPr lang="en-US" altLang="ja-JP" sz="2400" dirty="0" smtClean="0">
                <a:sym typeface="Wingdings"/>
              </a:rPr>
              <a:t>of</a:t>
            </a:r>
            <a:r>
              <a:rPr lang="ja-JP" altLang="en-US" sz="2400" dirty="0" smtClean="0">
                <a:sym typeface="Wingdings"/>
              </a:rPr>
              <a:t> </a:t>
            </a:r>
            <a:r>
              <a:rPr lang="en-US" altLang="ja-JP" sz="2400" dirty="0" smtClean="0">
                <a:sym typeface="Wingdings"/>
              </a:rPr>
              <a:t>0.1</a:t>
            </a:r>
            <a:r>
              <a:rPr lang="ja-JP" altLang="en-US" sz="2400" dirty="0" smtClean="0">
                <a:sym typeface="Wingdings"/>
              </a:rPr>
              <a:t> </a:t>
            </a:r>
            <a:r>
              <a:rPr lang="en-US" altLang="ja-JP" sz="2400" dirty="0" smtClean="0">
                <a:sym typeface="Wingdings"/>
              </a:rPr>
              <a:t>%</a:t>
            </a:r>
            <a:r>
              <a:rPr lang="ja-JP" altLang="en-US" sz="2400" dirty="0" smtClean="0">
                <a:sym typeface="Wingdings"/>
              </a:rPr>
              <a:t> </a:t>
            </a:r>
            <a:r>
              <a:rPr lang="en-US" altLang="ja-JP" sz="2400" dirty="0" smtClean="0">
                <a:sym typeface="Wingdings"/>
              </a:rPr>
              <a:t>was</a:t>
            </a:r>
            <a:r>
              <a:rPr lang="ja-JP" altLang="en-US" sz="2400" dirty="0" smtClean="0">
                <a:sym typeface="Wingdings"/>
              </a:rPr>
              <a:t> </a:t>
            </a:r>
            <a:r>
              <a:rPr lang="en-US" altLang="ja-JP" sz="2400" dirty="0" smtClean="0">
                <a:sym typeface="Wingdings"/>
              </a:rPr>
              <a:t>once</a:t>
            </a:r>
            <a:r>
              <a:rPr lang="ja-JP" altLang="en-US" sz="2400" dirty="0" smtClean="0">
                <a:sym typeface="Wingdings"/>
              </a:rPr>
              <a:t> </a:t>
            </a:r>
            <a:r>
              <a:rPr lang="en-US" altLang="ja-JP" sz="2400" dirty="0" smtClean="0">
                <a:sym typeface="Wingdings"/>
              </a:rPr>
              <a:t>applied</a:t>
            </a:r>
            <a:r>
              <a:rPr lang="ja-JP" altLang="en-US" sz="2400" dirty="0" smtClean="0">
                <a:sym typeface="Wingdings"/>
              </a:rPr>
              <a:t> </a:t>
            </a:r>
            <a:r>
              <a:rPr lang="en-US" altLang="ja-JP" sz="2400" dirty="0" smtClean="0">
                <a:sym typeface="Wingdings"/>
              </a:rPr>
              <a:t>successfully,</a:t>
            </a:r>
            <a:r>
              <a:rPr lang="ja-JP" altLang="en-US" sz="2400" dirty="0" smtClean="0">
                <a:sym typeface="Wingdings"/>
              </a:rPr>
              <a:t> </a:t>
            </a:r>
            <a:r>
              <a:rPr lang="en-US" altLang="ja-JP" sz="2400" dirty="0" smtClean="0">
                <a:sym typeface="Wingdings"/>
              </a:rPr>
              <a:t>strange behavior is recognized</a:t>
            </a:r>
            <a:r>
              <a:rPr lang="ja-JP" altLang="en-US" sz="2400" dirty="0" smtClean="0">
                <a:sym typeface="Wingdings"/>
              </a:rPr>
              <a:t> </a:t>
            </a:r>
            <a:r>
              <a:rPr lang="en-US" altLang="ja-JP" sz="2400" dirty="0" smtClean="0">
                <a:sym typeface="Wingdings"/>
              </a:rPr>
              <a:t>recently. </a:t>
            </a:r>
          </a:p>
          <a:p>
            <a:pPr>
              <a:buFont typeface="Wingdings" charset="2"/>
              <a:buChar char="ü"/>
            </a:pPr>
            <a:r>
              <a:rPr lang="en-US" altLang="ja-JP" sz="2400" dirty="0" smtClean="0">
                <a:sym typeface="Wingdings"/>
              </a:rPr>
              <a:t>Signal</a:t>
            </a:r>
            <a:r>
              <a:rPr lang="ja-JP" altLang="en-US" sz="2400" dirty="0" smtClean="0">
                <a:sym typeface="Wingdings"/>
              </a:rPr>
              <a:t> </a:t>
            </a:r>
            <a:r>
              <a:rPr lang="en-US" altLang="ja-JP" sz="2400" dirty="0" smtClean="0">
                <a:sym typeface="Wingdings"/>
              </a:rPr>
              <a:t>processing</a:t>
            </a:r>
            <a:r>
              <a:rPr lang="ja-JP" altLang="en-US" sz="2400" dirty="0" smtClean="0">
                <a:sym typeface="Wingdings"/>
              </a:rPr>
              <a:t> </a:t>
            </a:r>
            <a:r>
              <a:rPr lang="en-US" altLang="ja-JP" sz="2400" dirty="0" smtClean="0">
                <a:sym typeface="Wingdings"/>
              </a:rPr>
              <a:t>circuits</a:t>
            </a:r>
            <a:r>
              <a:rPr lang="ja-JP" altLang="en-US" sz="2400" dirty="0" smtClean="0">
                <a:sym typeface="Wingdings"/>
              </a:rPr>
              <a:t> </a:t>
            </a:r>
            <a:r>
              <a:rPr lang="ja-JP" altLang="ja-JP" sz="2400" dirty="0" smtClean="0">
                <a:sym typeface="Wingdings"/>
              </a:rPr>
              <a:t>o</a:t>
            </a:r>
            <a:r>
              <a:rPr lang="en-US" altLang="ja-JP" sz="2400" dirty="0" smtClean="0">
                <a:sym typeface="Wingdings"/>
              </a:rPr>
              <a:t>f</a:t>
            </a:r>
            <a:r>
              <a:rPr lang="ja-JP" altLang="en-US" sz="2400" dirty="0" smtClean="0">
                <a:sym typeface="Wingdings"/>
              </a:rPr>
              <a:t> </a:t>
            </a:r>
            <a:r>
              <a:rPr lang="en-US" altLang="ja-JP" sz="2400" dirty="0" smtClean="0">
                <a:sym typeface="Wingdings"/>
              </a:rPr>
              <a:t>the</a:t>
            </a:r>
            <a:r>
              <a:rPr lang="ja-JP" altLang="en-US" sz="2400" dirty="0" smtClean="0">
                <a:sym typeface="Wingdings"/>
              </a:rPr>
              <a:t> </a:t>
            </a:r>
            <a:r>
              <a:rPr lang="en-US" altLang="ja-JP" sz="2400" dirty="0" smtClean="0">
                <a:sym typeface="Wingdings"/>
              </a:rPr>
              <a:t>BLMs</a:t>
            </a:r>
            <a:r>
              <a:rPr lang="ja-JP" altLang="en-US" sz="2400" dirty="0" smtClean="0">
                <a:sym typeface="Wingdings"/>
              </a:rPr>
              <a:t> </a:t>
            </a:r>
            <a:r>
              <a:rPr lang="en-US" altLang="ja-JP" sz="2400" dirty="0" smtClean="0">
                <a:sym typeface="Wingdings"/>
              </a:rPr>
              <a:t>have</a:t>
            </a:r>
            <a:r>
              <a:rPr lang="ja-JP" altLang="en-US" sz="2400" dirty="0" smtClean="0">
                <a:sym typeface="Wingdings"/>
              </a:rPr>
              <a:t> </a:t>
            </a:r>
            <a:r>
              <a:rPr lang="en-US" altLang="ja-JP" sz="2400" dirty="0" smtClean="0">
                <a:sym typeface="Wingdings"/>
              </a:rPr>
              <a:t>been</a:t>
            </a:r>
            <a:r>
              <a:rPr lang="ja-JP" altLang="en-US" sz="2400" dirty="0" smtClean="0">
                <a:sym typeface="Wingdings"/>
              </a:rPr>
              <a:t> </a:t>
            </a:r>
            <a:r>
              <a:rPr lang="en-US" altLang="ja-JP" sz="2400" dirty="0" smtClean="0">
                <a:sym typeface="Wingdings"/>
              </a:rPr>
              <a:t>replaced</a:t>
            </a:r>
            <a:r>
              <a:rPr lang="ja-JP" altLang="en-US" sz="2400" dirty="0" smtClean="0">
                <a:sym typeface="Wingdings"/>
              </a:rPr>
              <a:t> </a:t>
            </a:r>
            <a:r>
              <a:rPr lang="en-US" altLang="ja-JP" sz="2400" dirty="0" smtClean="0">
                <a:sym typeface="Wingdings"/>
              </a:rPr>
              <a:t>with</a:t>
            </a:r>
            <a:r>
              <a:rPr lang="ja-JP" altLang="en-US" sz="2400" dirty="0" smtClean="0">
                <a:sym typeface="Wingdings"/>
              </a:rPr>
              <a:t> </a:t>
            </a:r>
            <a:r>
              <a:rPr lang="en-US" altLang="ja-JP" sz="2400" dirty="0" smtClean="0">
                <a:sym typeface="Wingdings"/>
              </a:rPr>
              <a:t>new</a:t>
            </a:r>
            <a:r>
              <a:rPr lang="ja-JP" altLang="en-US" sz="2400" dirty="0" smtClean="0">
                <a:sym typeface="Wingdings"/>
              </a:rPr>
              <a:t> </a:t>
            </a:r>
            <a:r>
              <a:rPr lang="en-US" altLang="ja-JP" sz="2400" dirty="0" smtClean="0">
                <a:sym typeface="Wingdings"/>
              </a:rPr>
              <a:t>one:</a:t>
            </a:r>
            <a:r>
              <a:rPr lang="ja-JP" altLang="en-US" sz="2400" dirty="0" smtClean="0">
                <a:sym typeface="Wingdings"/>
              </a:rPr>
              <a:t> </a:t>
            </a:r>
            <a:r>
              <a:rPr lang="en-US" altLang="ja-JP" sz="2400" dirty="0" smtClean="0">
                <a:sym typeface="Wingdings"/>
              </a:rPr>
              <a:t>modular,</a:t>
            </a:r>
            <a:r>
              <a:rPr lang="ja-JP" altLang="en-US" sz="2400" dirty="0" smtClean="0">
                <a:sym typeface="Wingdings"/>
              </a:rPr>
              <a:t> </a:t>
            </a:r>
            <a:r>
              <a:rPr lang="en-US" altLang="ja-JP" sz="2400" dirty="0" smtClean="0">
                <a:sym typeface="Wingdings"/>
              </a:rPr>
              <a:t>high</a:t>
            </a:r>
            <a:r>
              <a:rPr lang="ja-JP" altLang="en-US" sz="2400" dirty="0" smtClean="0">
                <a:sym typeface="Wingdings"/>
              </a:rPr>
              <a:t>e</a:t>
            </a:r>
            <a:r>
              <a:rPr lang="en-US" altLang="ja-JP" sz="2400" dirty="0" smtClean="0">
                <a:sym typeface="Wingdings"/>
              </a:rPr>
              <a:t>r</a:t>
            </a:r>
            <a:r>
              <a:rPr lang="ja-JP" altLang="en-US" sz="2400" dirty="0" smtClean="0">
                <a:sym typeface="Wingdings"/>
              </a:rPr>
              <a:t> </a:t>
            </a:r>
            <a:r>
              <a:rPr lang="en-US" altLang="ja-JP" sz="2400" dirty="0" smtClean="0">
                <a:sym typeface="Wingdings"/>
              </a:rPr>
              <a:t>dynamic</a:t>
            </a:r>
            <a:r>
              <a:rPr lang="ja-JP" altLang="en-US" sz="2400" dirty="0" smtClean="0">
                <a:sym typeface="Wingdings"/>
              </a:rPr>
              <a:t> </a:t>
            </a:r>
            <a:r>
              <a:rPr lang="en-US" altLang="ja-JP" sz="2400" dirty="0" smtClean="0">
                <a:sym typeface="Wingdings"/>
              </a:rPr>
              <a:t>range</a:t>
            </a:r>
            <a:r>
              <a:rPr lang="ja-JP" altLang="en-US" sz="2400" dirty="0" smtClean="0">
                <a:sym typeface="Wingdings"/>
              </a:rPr>
              <a:t> </a:t>
            </a:r>
            <a:r>
              <a:rPr lang="en-US" altLang="ja-JP" sz="2400" dirty="0" smtClean="0">
                <a:sym typeface="Wingdings"/>
              </a:rPr>
              <a:t>and</a:t>
            </a:r>
            <a:r>
              <a:rPr lang="ja-JP" altLang="en-US" sz="2400" dirty="0" smtClean="0">
                <a:sym typeface="Wingdings"/>
              </a:rPr>
              <a:t> </a:t>
            </a:r>
            <a:r>
              <a:rPr lang="en-US" altLang="ja-JP" sz="2400" dirty="0" smtClean="0">
                <a:sym typeface="Wingdings"/>
              </a:rPr>
              <a:t>faster</a:t>
            </a:r>
            <a:r>
              <a:rPr lang="ja-JP" altLang="en-US" sz="2400" dirty="0" smtClean="0">
                <a:sym typeface="Wingdings"/>
              </a:rPr>
              <a:t> </a:t>
            </a:r>
            <a:r>
              <a:rPr lang="en-US" altLang="ja-JP" sz="2400" dirty="0" smtClean="0">
                <a:sym typeface="Wingdings"/>
              </a:rPr>
              <a:t>ADC</a:t>
            </a:r>
            <a:r>
              <a:rPr lang="ja-JP" altLang="en-US" sz="2400" dirty="0" smtClean="0">
                <a:sym typeface="Wingdings"/>
              </a:rPr>
              <a:t>. </a:t>
            </a:r>
            <a:r>
              <a:rPr lang="en-US" altLang="ja-JP" sz="2400" dirty="0" smtClean="0">
                <a:sym typeface="Wingdings"/>
              </a:rPr>
              <a:t>Sufficient</a:t>
            </a:r>
            <a:r>
              <a:rPr lang="ja-JP" altLang="en-US" sz="2400" dirty="0" smtClean="0">
                <a:sym typeface="Wingdings"/>
              </a:rPr>
              <a:t> </a:t>
            </a:r>
            <a:r>
              <a:rPr lang="en-US" altLang="ja-JP" sz="2400" dirty="0" smtClean="0">
                <a:sym typeface="Wingdings"/>
              </a:rPr>
              <a:t>channels</a:t>
            </a:r>
            <a:r>
              <a:rPr lang="ja-JP" altLang="en-US" sz="2400" dirty="0" smtClean="0">
                <a:sym typeface="Wingdings"/>
              </a:rPr>
              <a:t> </a:t>
            </a:r>
            <a:r>
              <a:rPr lang="en-US" altLang="ja-JP" sz="2400" dirty="0" smtClean="0">
                <a:sym typeface="Wingdings"/>
              </a:rPr>
              <a:t>for</a:t>
            </a:r>
            <a:r>
              <a:rPr lang="ja-JP" altLang="en-US" sz="2400" dirty="0" smtClean="0">
                <a:sym typeface="Wingdings"/>
              </a:rPr>
              <a:t> </a:t>
            </a:r>
            <a:r>
              <a:rPr lang="en-US" altLang="ja-JP" sz="2400" dirty="0" smtClean="0">
                <a:sym typeface="Wingdings"/>
              </a:rPr>
              <a:t>Proportional-</a:t>
            </a:r>
            <a:r>
              <a:rPr lang="ja-JP" altLang="en-US" sz="2400" dirty="0" smtClean="0">
                <a:sym typeface="Wingdings"/>
              </a:rPr>
              <a:t> </a:t>
            </a:r>
            <a:r>
              <a:rPr lang="en-US" altLang="ja-JP" sz="2400" dirty="0" smtClean="0">
                <a:sym typeface="Wingdings"/>
              </a:rPr>
              <a:t>and</a:t>
            </a:r>
            <a:r>
              <a:rPr lang="ja-JP" altLang="en-US" sz="2400" dirty="0" smtClean="0">
                <a:sym typeface="Wingdings"/>
              </a:rPr>
              <a:t> </a:t>
            </a:r>
            <a:r>
              <a:rPr lang="en-US" altLang="ja-JP" sz="2400" dirty="0" smtClean="0">
                <a:sym typeface="Wingdings"/>
              </a:rPr>
              <a:t>Ionization-chambers.</a:t>
            </a:r>
            <a:r>
              <a:rPr lang="ja-JP" altLang="en-US" sz="2400" dirty="0" smtClean="0">
                <a:sym typeface="Wingdings"/>
              </a:rPr>
              <a:t> </a:t>
            </a:r>
            <a:endParaRPr lang="en-US" altLang="ja-JP" sz="2400" dirty="0" smtClean="0">
              <a:sym typeface="Wingdings"/>
            </a:endParaRPr>
          </a:p>
          <a:p>
            <a:pPr>
              <a:buFont typeface="Wingdings" charset="2"/>
              <a:buChar char="ü"/>
            </a:pPr>
            <a:r>
              <a:rPr lang="en-US" altLang="ja-JP" sz="2400" dirty="0" smtClean="0">
                <a:sym typeface="Wingdings"/>
              </a:rPr>
              <a:t>IPM</a:t>
            </a:r>
            <a:r>
              <a:rPr lang="ja-JP" altLang="en-US" sz="2400" dirty="0" smtClean="0">
                <a:sym typeface="Wingdings"/>
              </a:rPr>
              <a:t> </a:t>
            </a:r>
            <a:r>
              <a:rPr lang="ja-JP" altLang="ja-JP" sz="2400" dirty="0" smtClean="0">
                <a:sym typeface="Wingdings"/>
              </a:rPr>
              <a:t>i</a:t>
            </a:r>
            <a:r>
              <a:rPr lang="en-US" altLang="ja-JP" sz="2400" dirty="0" smtClean="0">
                <a:sym typeface="Wingdings"/>
              </a:rPr>
              <a:t>n</a:t>
            </a:r>
            <a:r>
              <a:rPr lang="ja-JP" altLang="en-US" sz="2400" dirty="0" smtClean="0">
                <a:sym typeface="Wingdings"/>
              </a:rPr>
              <a:t> </a:t>
            </a:r>
            <a:r>
              <a:rPr lang="ja-JP" altLang="ja-JP" sz="2400" dirty="0" smtClean="0">
                <a:sym typeface="Wingdings"/>
              </a:rPr>
              <a:t>t</a:t>
            </a:r>
            <a:r>
              <a:rPr lang="en-US" altLang="ja-JP" sz="2400" dirty="0" smtClean="0">
                <a:sym typeface="Wingdings"/>
              </a:rPr>
              <a:t>he</a:t>
            </a:r>
            <a:r>
              <a:rPr lang="ja-JP" altLang="en-US" sz="2400" dirty="0" smtClean="0">
                <a:sym typeface="Wingdings"/>
              </a:rPr>
              <a:t> </a:t>
            </a:r>
            <a:r>
              <a:rPr lang="en-US" altLang="ja-JP" sz="2400" dirty="0" smtClean="0">
                <a:sym typeface="Wingdings"/>
              </a:rPr>
              <a:t>MR:</a:t>
            </a:r>
            <a:r>
              <a:rPr lang="ja-JP" altLang="en-US" sz="2400" dirty="0" smtClean="0">
                <a:sym typeface="Wingdings"/>
              </a:rPr>
              <a:t> </a:t>
            </a:r>
            <a:r>
              <a:rPr lang="en-US" altLang="ja-JP" sz="2400" dirty="0" smtClean="0">
                <a:sym typeface="Wingdings"/>
              </a:rPr>
              <a:t>gathering ions (+); electron with a magnet is under study </a:t>
            </a:r>
            <a:endParaRPr lang="en-US" altLang="ja-JP" sz="2400" dirty="0">
              <a:sym typeface="Wingdings"/>
            </a:endParaRPr>
          </a:p>
          <a:p>
            <a:pPr marL="0" indent="0">
              <a:buNone/>
            </a:pPr>
            <a:r>
              <a:rPr lang="ja-JP" altLang="ja-JP" sz="2400" dirty="0" smtClean="0">
                <a:sym typeface="Wingdings"/>
              </a:rPr>
              <a:t> </a:t>
            </a:r>
            <a:r>
              <a:rPr lang="en-US" altLang="ja-JP" sz="2400" dirty="0" smtClean="0">
                <a:sym typeface="Wingdings"/>
              </a:rPr>
              <a:t> covered</a:t>
            </a:r>
            <a:r>
              <a:rPr lang="ja-JP" altLang="en-US" sz="2400" dirty="0" smtClean="0">
                <a:sym typeface="Wingdings"/>
              </a:rPr>
              <a:t> </a:t>
            </a:r>
            <a:r>
              <a:rPr lang="en-US" altLang="ja-JP" sz="2400" dirty="0" smtClean="0">
                <a:sym typeface="Wingdings"/>
              </a:rPr>
              <a:t>by</a:t>
            </a:r>
            <a:r>
              <a:rPr lang="ja-JP" altLang="en-US" sz="2400" dirty="0" smtClean="0">
                <a:sym typeface="Wingdings"/>
              </a:rPr>
              <a:t> </a:t>
            </a:r>
            <a:r>
              <a:rPr lang="en-US" altLang="ja-JP" sz="2400" dirty="0" err="1" smtClean="0">
                <a:sym typeface="Wingdings"/>
              </a:rPr>
              <a:t>Ken'ichirou</a:t>
            </a:r>
            <a:r>
              <a:rPr lang="en-US" altLang="ja-JP" sz="2400" dirty="0" smtClean="0">
                <a:sym typeface="Wingdings"/>
              </a:rPr>
              <a:t> </a:t>
            </a:r>
            <a:r>
              <a:rPr lang="en-US" altLang="ja-JP" sz="2400" dirty="0" err="1" smtClean="0">
                <a:sym typeface="Wingdings"/>
              </a:rPr>
              <a:t>Satou</a:t>
            </a:r>
            <a:endParaRPr lang="en-US" altLang="ja-JP" sz="2400" dirty="0" smtClean="0">
              <a:sym typeface="Wingdings"/>
            </a:endParaRPr>
          </a:p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640" y="3964059"/>
            <a:ext cx="1944917" cy="342901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20000">
            <a:off x="7133823" y="3925668"/>
            <a:ext cx="2093023" cy="3887999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2340156" y="4561613"/>
            <a:ext cx="19067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FF"/>
                </a:solidFill>
              </a:rPr>
              <a:t>New</a:t>
            </a:r>
            <a:r>
              <a:rPr kumimoji="1" lang="ja-JP" altLang="en-US" dirty="0" smtClean="0">
                <a:solidFill>
                  <a:srgbClr val="0000FF"/>
                </a:solidFill>
              </a:rPr>
              <a:t> </a:t>
            </a:r>
            <a:r>
              <a:rPr lang="ja-JP" altLang="ja-JP" dirty="0" smtClean="0">
                <a:solidFill>
                  <a:srgbClr val="0000FF"/>
                </a:solidFill>
              </a:rPr>
              <a:t>s</a:t>
            </a:r>
            <a:r>
              <a:rPr lang="en-US" altLang="ja-JP" dirty="0" err="1" smtClean="0">
                <a:solidFill>
                  <a:srgbClr val="0000FF"/>
                </a:solidFill>
              </a:rPr>
              <a:t>ignal</a:t>
            </a:r>
            <a:r>
              <a:rPr lang="ja-JP" altLang="en-US" dirty="0" smtClean="0">
                <a:solidFill>
                  <a:srgbClr val="0000FF"/>
                </a:solidFill>
              </a:rPr>
              <a:t> </a:t>
            </a:r>
            <a:endParaRPr lang="en-US" altLang="ja-JP" dirty="0" smtClean="0">
              <a:solidFill>
                <a:srgbClr val="0000FF"/>
              </a:solidFill>
            </a:endParaRPr>
          </a:p>
          <a:p>
            <a:r>
              <a:rPr lang="en-US" altLang="ja-JP" dirty="0" smtClean="0">
                <a:solidFill>
                  <a:srgbClr val="0000FF"/>
                </a:solidFill>
              </a:rPr>
              <a:t>processing</a:t>
            </a:r>
            <a:r>
              <a:rPr lang="ja-JP" altLang="en-US" dirty="0" smtClean="0">
                <a:solidFill>
                  <a:srgbClr val="0000FF"/>
                </a:solidFill>
              </a:rPr>
              <a:t> </a:t>
            </a:r>
            <a:r>
              <a:rPr lang="en-US" altLang="ja-JP" dirty="0" smtClean="0">
                <a:solidFill>
                  <a:srgbClr val="0000FF"/>
                </a:solidFill>
              </a:rPr>
              <a:t>circuits</a:t>
            </a:r>
          </a:p>
          <a:p>
            <a:r>
              <a:rPr kumimoji="1" lang="ja-JP" altLang="ja-JP" dirty="0" smtClean="0">
                <a:solidFill>
                  <a:srgbClr val="0000FF"/>
                </a:solidFill>
              </a:rPr>
              <a:t>f</a:t>
            </a:r>
            <a:r>
              <a:rPr kumimoji="1" lang="en-US" altLang="ja-JP" dirty="0" smtClean="0">
                <a:solidFill>
                  <a:srgbClr val="0000FF"/>
                </a:solidFill>
              </a:rPr>
              <a:t>or</a:t>
            </a:r>
            <a:r>
              <a:rPr kumimoji="1" lang="ja-JP" altLang="en-US" dirty="0" smtClean="0">
                <a:solidFill>
                  <a:srgbClr val="0000FF"/>
                </a:solidFill>
              </a:rPr>
              <a:t> </a:t>
            </a:r>
            <a:r>
              <a:rPr kumimoji="1" lang="en-US" altLang="ja-JP" dirty="0" smtClean="0">
                <a:solidFill>
                  <a:srgbClr val="0000FF"/>
                </a:solidFill>
              </a:rPr>
              <a:t>BLMs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684315" y="6446340"/>
            <a:ext cx="1505590" cy="307777"/>
          </a:xfrm>
          <a:prstGeom prst="rect">
            <a:avLst/>
          </a:prstGeom>
          <a:solidFill>
            <a:srgbClr val="FFFFFF">
              <a:alpha val="92000"/>
            </a:srgb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0000FF"/>
                </a:solidFill>
              </a:rPr>
              <a:t>Analog</a:t>
            </a:r>
            <a:r>
              <a:rPr kumimoji="1" lang="ja-JP" altLang="en-US" sz="1400" dirty="0" smtClean="0">
                <a:solidFill>
                  <a:srgbClr val="0000FF"/>
                </a:solidFill>
              </a:rPr>
              <a:t> </a:t>
            </a:r>
            <a:r>
              <a:rPr kumimoji="1" lang="en-US" altLang="ja-JP" sz="1400" dirty="0" smtClean="0">
                <a:solidFill>
                  <a:srgbClr val="0000FF"/>
                </a:solidFill>
              </a:rPr>
              <a:t>Processing</a:t>
            </a:r>
            <a:endParaRPr kumimoji="1" lang="ja-JP" altLang="en-US" sz="1400" dirty="0">
              <a:solidFill>
                <a:srgbClr val="0000FF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388529" y="6444851"/>
            <a:ext cx="1520406" cy="307777"/>
          </a:xfrm>
          <a:prstGeom prst="rect">
            <a:avLst/>
          </a:prstGeom>
          <a:solidFill>
            <a:srgbClr val="FFFFFF">
              <a:alpha val="92000"/>
            </a:srgb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solidFill>
                  <a:srgbClr val="0000FF"/>
                </a:solidFill>
              </a:rPr>
              <a:t> </a:t>
            </a:r>
            <a:r>
              <a:rPr kumimoji="1" lang="en-US" altLang="ja-JP" sz="1400" dirty="0" smtClean="0">
                <a:solidFill>
                  <a:srgbClr val="0000FF"/>
                </a:solidFill>
              </a:rPr>
              <a:t>Digital</a:t>
            </a:r>
            <a:r>
              <a:rPr kumimoji="1" lang="ja-JP" altLang="en-US" sz="1400" dirty="0" smtClean="0">
                <a:solidFill>
                  <a:srgbClr val="0000FF"/>
                </a:solidFill>
              </a:rPr>
              <a:t> </a:t>
            </a:r>
            <a:r>
              <a:rPr kumimoji="1" lang="en-US" altLang="ja-JP" sz="1400" dirty="0" smtClean="0">
                <a:solidFill>
                  <a:srgbClr val="0000FF"/>
                </a:solidFill>
              </a:rPr>
              <a:t>Processing</a:t>
            </a:r>
            <a:endParaRPr kumimoji="1" lang="ja-JP" altLang="en-US" sz="1400" dirty="0">
              <a:solidFill>
                <a:srgbClr val="0000FF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7102796" y="3918607"/>
            <a:ext cx="2256355" cy="3177347"/>
          </a:xfrm>
          <a:prstGeom prst="rect">
            <a:avLst/>
          </a:prstGeom>
          <a:noFill/>
          <a:ln w="1524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9859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Recent</a:t>
            </a:r>
            <a:r>
              <a:rPr lang="ja-JP" altLang="en-US" dirty="0" smtClean="0"/>
              <a:t> </a:t>
            </a:r>
            <a:r>
              <a:rPr lang="ja-JP" altLang="ja-JP" dirty="0" smtClean="0"/>
              <a:t>i</a:t>
            </a:r>
            <a:r>
              <a:rPr lang="en-US" altLang="ja-JP" dirty="0" err="1" smtClean="0"/>
              <a:t>ssues</a:t>
            </a:r>
            <a:r>
              <a:rPr lang="ja-JP" altLang="en-US" dirty="0" smtClean="0"/>
              <a:t> </a:t>
            </a:r>
            <a:r>
              <a:rPr lang="en-US" altLang="ja-JP" dirty="0" smtClean="0"/>
              <a:t>(3)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421667"/>
            <a:ext cx="8229600" cy="3972691"/>
          </a:xfrm>
        </p:spPr>
        <p:txBody>
          <a:bodyPr>
            <a:normAutofit fontScale="70000" lnSpcReduction="20000"/>
          </a:bodyPr>
          <a:lstStyle/>
          <a:p>
            <a:r>
              <a:rPr lang="ja-JP" altLang="ja-JP" dirty="0" smtClean="0"/>
              <a:t>M</a:t>
            </a:r>
            <a:r>
              <a:rPr lang="en-US" altLang="ja-JP" dirty="0" smtClean="0"/>
              <a:t>R</a:t>
            </a:r>
            <a:r>
              <a:rPr kumimoji="1" lang="ja-JP" altLang="en-US" dirty="0" smtClean="0"/>
              <a:t>  </a:t>
            </a:r>
            <a:endParaRPr kumimoji="1" lang="en-US" altLang="ja-JP" dirty="0" smtClean="0"/>
          </a:p>
          <a:p>
            <a:pPr>
              <a:buFont typeface="Wingdings" charset="2"/>
              <a:buChar char="ü"/>
            </a:pPr>
            <a:r>
              <a:rPr lang="en-US" altLang="ja-JP" dirty="0" smtClean="0">
                <a:sym typeface="Wingdings"/>
              </a:rPr>
              <a:t>One of the </a:t>
            </a:r>
            <a:r>
              <a:rPr lang="en-US" altLang="ja-JP" b="1" dirty="0" smtClean="0">
                <a:sym typeface="Wingdings"/>
              </a:rPr>
              <a:t>W</a:t>
            </a:r>
            <a:r>
              <a:rPr lang="en-US" altLang="ja-JP" dirty="0" smtClean="0">
                <a:sym typeface="Wingdings"/>
              </a:rPr>
              <a:t>all</a:t>
            </a:r>
            <a:r>
              <a:rPr lang="ja-JP" altLang="en-US" dirty="0" smtClean="0">
                <a:sym typeface="Wingdings"/>
              </a:rPr>
              <a:t> </a:t>
            </a:r>
            <a:r>
              <a:rPr lang="en-US" altLang="ja-JP" b="1" dirty="0" smtClean="0">
                <a:sym typeface="Wingdings"/>
              </a:rPr>
              <a:t>C</a:t>
            </a:r>
            <a:r>
              <a:rPr lang="en-US" altLang="ja-JP" dirty="0" smtClean="0">
                <a:sym typeface="Wingdings"/>
              </a:rPr>
              <a:t>urrent</a:t>
            </a:r>
            <a:r>
              <a:rPr lang="ja-JP" altLang="en-US" dirty="0" smtClean="0">
                <a:sym typeface="Wingdings"/>
              </a:rPr>
              <a:t> </a:t>
            </a:r>
            <a:r>
              <a:rPr lang="en-US" altLang="ja-JP" b="1" dirty="0" smtClean="0">
                <a:sym typeface="Wingdings"/>
              </a:rPr>
              <a:t>M</a:t>
            </a:r>
            <a:r>
              <a:rPr lang="en-US" altLang="ja-JP" dirty="0" smtClean="0">
                <a:sym typeface="Wingdings"/>
              </a:rPr>
              <a:t>onitor</a:t>
            </a:r>
            <a:r>
              <a:rPr lang="ja-JP" altLang="en-US" dirty="0" smtClean="0">
                <a:sym typeface="Wingdings"/>
              </a:rPr>
              <a:t> </a:t>
            </a:r>
            <a:r>
              <a:rPr lang="en-US" altLang="ja-JP" dirty="0" smtClean="0">
                <a:sym typeface="Wingdings"/>
              </a:rPr>
              <a:t>has</a:t>
            </a:r>
            <a:r>
              <a:rPr lang="ja-JP" altLang="en-US" dirty="0" smtClean="0">
                <a:sym typeface="Wingdings"/>
              </a:rPr>
              <a:t> </a:t>
            </a:r>
            <a:r>
              <a:rPr lang="en-US" altLang="ja-JP" dirty="0" smtClean="0">
                <a:sym typeface="Wingdings"/>
              </a:rPr>
              <a:t>been</a:t>
            </a:r>
            <a:r>
              <a:rPr lang="ja-JP" altLang="en-US" dirty="0" smtClean="0">
                <a:sym typeface="Wingdings"/>
              </a:rPr>
              <a:t> </a:t>
            </a:r>
            <a:r>
              <a:rPr lang="en-US" altLang="ja-JP" dirty="0" smtClean="0">
                <a:sym typeface="Wingdings"/>
              </a:rPr>
              <a:t>replaced, </a:t>
            </a:r>
          </a:p>
          <a:p>
            <a:pPr marL="0" indent="0">
              <a:buNone/>
            </a:pPr>
            <a:r>
              <a:rPr lang="en-US" altLang="ja-JP" dirty="0">
                <a:sym typeface="Wingdings"/>
              </a:rPr>
              <a:t> </a:t>
            </a:r>
            <a:r>
              <a:rPr lang="en-US" altLang="ja-JP" dirty="0" smtClean="0">
                <a:sym typeface="Wingdings"/>
              </a:rPr>
              <a:t>       from</a:t>
            </a:r>
            <a:r>
              <a:rPr lang="ja-JP" altLang="en-US" dirty="0" smtClean="0">
                <a:sym typeface="Wingdings"/>
              </a:rPr>
              <a:t> </a:t>
            </a:r>
            <a:r>
              <a:rPr lang="en-US" altLang="ja-JP" dirty="0" smtClean="0">
                <a:sym typeface="Wingdings"/>
              </a:rPr>
              <a:t>I.D.</a:t>
            </a:r>
            <a:r>
              <a:rPr lang="ja-JP" altLang="en-US" dirty="0" smtClean="0">
                <a:sym typeface="Wingdings"/>
              </a:rPr>
              <a:t> </a:t>
            </a:r>
            <a:r>
              <a:rPr lang="en-US" altLang="ja-JP" dirty="0" smtClean="0">
                <a:latin typeface="Symbol" charset="2"/>
                <a:cs typeface="Symbol" charset="2"/>
                <a:sym typeface="Wingdings"/>
              </a:rPr>
              <a:t>f</a:t>
            </a:r>
            <a:r>
              <a:rPr lang="en-US" altLang="ja-JP" dirty="0" smtClean="0">
                <a:sym typeface="Wingdings"/>
              </a:rPr>
              <a:t>134</a:t>
            </a:r>
            <a:r>
              <a:rPr lang="ja-JP" altLang="en-US" dirty="0" smtClean="0">
                <a:sym typeface="Wingdings"/>
              </a:rPr>
              <a:t>  </a:t>
            </a:r>
            <a:r>
              <a:rPr lang="en-US" altLang="ja-JP" dirty="0" smtClean="0">
                <a:sym typeface="Wingdings"/>
              </a:rPr>
              <a:t>to</a:t>
            </a:r>
            <a:r>
              <a:rPr lang="ja-JP" altLang="en-US" dirty="0" smtClean="0">
                <a:sym typeface="Wingdings"/>
              </a:rPr>
              <a:t> </a:t>
            </a:r>
            <a:r>
              <a:rPr lang="en-US" altLang="ja-JP" dirty="0">
                <a:sym typeface="Wingdings"/>
              </a:rPr>
              <a:t>I.D.</a:t>
            </a:r>
            <a:r>
              <a:rPr lang="ja-JP" altLang="en-US" dirty="0">
                <a:sym typeface="Wingdings"/>
              </a:rPr>
              <a:t> </a:t>
            </a:r>
            <a:r>
              <a:rPr lang="en-US" altLang="ja-JP" dirty="0" smtClean="0">
                <a:latin typeface="Symbol" charset="2"/>
                <a:cs typeface="Symbol" charset="2"/>
                <a:sym typeface="Wingdings"/>
              </a:rPr>
              <a:t>f</a:t>
            </a:r>
            <a:r>
              <a:rPr lang="en-US" altLang="ja-JP" dirty="0" smtClean="0">
                <a:sym typeface="Wingdings"/>
              </a:rPr>
              <a:t>165</a:t>
            </a:r>
          </a:p>
          <a:p>
            <a:pPr marL="0" indent="0">
              <a:buNone/>
            </a:pPr>
            <a:r>
              <a:rPr lang="en-US" altLang="ja-JP" dirty="0">
                <a:sym typeface="Wingdings"/>
              </a:rPr>
              <a:t> </a:t>
            </a:r>
            <a:r>
              <a:rPr lang="en-US" altLang="ja-JP" dirty="0" smtClean="0">
                <a:sym typeface="Wingdings"/>
              </a:rPr>
              <a:t>   to widen the  beam aperture. </a:t>
            </a:r>
          </a:p>
          <a:p>
            <a:pPr marL="0" indent="0">
              <a:buNone/>
            </a:pPr>
            <a:endParaRPr lang="en-US" altLang="ja-JP" dirty="0" smtClean="0">
              <a:sym typeface="Wingdings"/>
            </a:endParaRPr>
          </a:p>
          <a:p>
            <a:pPr>
              <a:buFont typeface="Wingdings" charset="2"/>
              <a:buChar char="ü"/>
            </a:pPr>
            <a:r>
              <a:rPr lang="en-US" altLang="ja-JP" b="1" dirty="0" smtClean="0">
                <a:sym typeface="Wingdings"/>
              </a:rPr>
              <a:t>F</a:t>
            </a:r>
            <a:r>
              <a:rPr lang="en-US" altLang="ja-JP" dirty="0" smtClean="0">
                <a:sym typeface="Wingdings"/>
              </a:rPr>
              <a:t>ast </a:t>
            </a:r>
            <a:r>
              <a:rPr lang="en-US" altLang="ja-JP" b="1" dirty="0" smtClean="0">
                <a:sym typeface="Wingdings"/>
              </a:rPr>
              <a:t>C</a:t>
            </a:r>
            <a:r>
              <a:rPr lang="en-US" altLang="ja-JP" dirty="0" smtClean="0">
                <a:sym typeface="Wingdings"/>
              </a:rPr>
              <a:t>urrent </a:t>
            </a:r>
            <a:r>
              <a:rPr lang="en-US" altLang="ja-JP" b="1" dirty="0" smtClean="0">
                <a:sym typeface="Wingdings"/>
              </a:rPr>
              <a:t>T</a:t>
            </a:r>
            <a:r>
              <a:rPr lang="en-US" altLang="ja-JP" dirty="0" smtClean="0">
                <a:sym typeface="Wingdings"/>
              </a:rPr>
              <a:t>ransformer is added </a:t>
            </a:r>
          </a:p>
          <a:p>
            <a:pPr marL="0" indent="0">
              <a:buNone/>
            </a:pPr>
            <a:r>
              <a:rPr lang="en-US" altLang="ja-JP" dirty="0">
                <a:sym typeface="Wingdings"/>
              </a:rPr>
              <a:t> </a:t>
            </a:r>
            <a:r>
              <a:rPr lang="en-US" altLang="ja-JP" dirty="0" smtClean="0">
                <a:sym typeface="Wingdings"/>
              </a:rPr>
              <a:t>     in the abort line. </a:t>
            </a:r>
          </a:p>
          <a:p>
            <a:pPr marL="0" indent="0">
              <a:buNone/>
            </a:pPr>
            <a:r>
              <a:rPr lang="en-US" altLang="ja-JP" dirty="0">
                <a:sym typeface="Wingdings"/>
              </a:rPr>
              <a:t> </a:t>
            </a:r>
            <a:r>
              <a:rPr lang="en-US" altLang="ja-JP" dirty="0" smtClean="0">
                <a:sym typeface="Wingdings"/>
              </a:rPr>
              <a:t>     To guarantee</a:t>
            </a:r>
            <a:r>
              <a:rPr lang="ja-JP" altLang="en-US" dirty="0" smtClean="0">
                <a:sym typeface="Wingdings"/>
              </a:rPr>
              <a:t> </a:t>
            </a:r>
            <a:r>
              <a:rPr lang="en-US" altLang="ja-JP" dirty="0" smtClean="0">
                <a:sym typeface="Wingdings"/>
              </a:rPr>
              <a:t>that</a:t>
            </a:r>
            <a:r>
              <a:rPr lang="ja-JP" altLang="en-US" dirty="0" smtClean="0">
                <a:sym typeface="Wingdings"/>
              </a:rPr>
              <a:t> </a:t>
            </a:r>
            <a:r>
              <a:rPr lang="ja-JP" altLang="ja-JP" dirty="0" smtClean="0">
                <a:sym typeface="Wingdings"/>
              </a:rPr>
              <a:t>t</a:t>
            </a:r>
            <a:r>
              <a:rPr lang="en-US" altLang="ja-JP" dirty="0" smtClean="0">
                <a:sym typeface="Wingdings"/>
              </a:rPr>
              <a:t>he</a:t>
            </a:r>
            <a:r>
              <a:rPr lang="ja-JP" altLang="en-US" dirty="0" smtClean="0">
                <a:sym typeface="Wingdings"/>
              </a:rPr>
              <a:t> </a:t>
            </a:r>
            <a:r>
              <a:rPr lang="en-US" altLang="ja-JP" dirty="0" smtClean="0">
                <a:sym typeface="Wingdings"/>
              </a:rPr>
              <a:t>aborted</a:t>
            </a:r>
            <a:r>
              <a:rPr lang="ja-JP" altLang="en-US" dirty="0" smtClean="0">
                <a:sym typeface="Wingdings"/>
              </a:rPr>
              <a:t> </a:t>
            </a:r>
            <a:r>
              <a:rPr lang="en-US" altLang="ja-JP" dirty="0" smtClean="0">
                <a:sym typeface="Wingdings"/>
              </a:rPr>
              <a:t>beam</a:t>
            </a:r>
            <a:r>
              <a:rPr lang="ja-JP" altLang="en-US" dirty="0" smtClean="0">
                <a:sym typeface="Wingdings"/>
              </a:rPr>
              <a:t> </a:t>
            </a:r>
            <a:r>
              <a:rPr lang="en-US" altLang="ja-JP" dirty="0" smtClean="0">
                <a:sym typeface="Wingdings"/>
              </a:rPr>
              <a:t>power</a:t>
            </a:r>
            <a:r>
              <a:rPr lang="ja-JP" altLang="en-US" dirty="0" smtClean="0">
                <a:sym typeface="Wingdings"/>
              </a:rPr>
              <a:t> </a:t>
            </a:r>
            <a:endParaRPr lang="en-US" altLang="ja-JP" dirty="0" smtClean="0">
              <a:sym typeface="Wingdings"/>
            </a:endParaRPr>
          </a:p>
          <a:p>
            <a:pPr marL="0" indent="0">
              <a:buNone/>
            </a:pPr>
            <a:r>
              <a:rPr lang="en-US" altLang="ja-JP" dirty="0">
                <a:sym typeface="Wingdings"/>
              </a:rPr>
              <a:t> </a:t>
            </a:r>
            <a:r>
              <a:rPr lang="en-US" altLang="ja-JP" dirty="0" smtClean="0">
                <a:sym typeface="Wingdings"/>
              </a:rPr>
              <a:t>     is</a:t>
            </a:r>
            <a:r>
              <a:rPr lang="ja-JP" altLang="en-US" dirty="0" smtClean="0">
                <a:sym typeface="Wingdings"/>
              </a:rPr>
              <a:t> </a:t>
            </a:r>
            <a:r>
              <a:rPr lang="en-US" altLang="ja-JP" dirty="0" smtClean="0">
                <a:sym typeface="Wingdings"/>
              </a:rPr>
              <a:t>under</a:t>
            </a:r>
            <a:r>
              <a:rPr lang="ja-JP" altLang="en-US" dirty="0" smtClean="0">
                <a:sym typeface="Wingdings"/>
              </a:rPr>
              <a:t> </a:t>
            </a:r>
            <a:r>
              <a:rPr lang="en-US" altLang="ja-JP" dirty="0" smtClean="0">
                <a:sym typeface="Wingdings"/>
              </a:rPr>
              <a:t>the</a:t>
            </a:r>
            <a:r>
              <a:rPr lang="ja-JP" altLang="en-US" dirty="0" smtClean="0">
                <a:sym typeface="Wingdings"/>
              </a:rPr>
              <a:t> </a:t>
            </a:r>
            <a:r>
              <a:rPr lang="en-US" altLang="ja-JP" dirty="0" smtClean="0">
                <a:sym typeface="Wingdings"/>
              </a:rPr>
              <a:t>allowable</a:t>
            </a:r>
            <a:r>
              <a:rPr lang="ja-JP" altLang="en-US" dirty="0" smtClean="0">
                <a:sym typeface="Wingdings"/>
              </a:rPr>
              <a:t> </a:t>
            </a:r>
            <a:r>
              <a:rPr lang="en-US" altLang="ja-JP" dirty="0" smtClean="0">
                <a:sym typeface="Wingdings"/>
              </a:rPr>
              <a:t>limit</a:t>
            </a:r>
            <a:r>
              <a:rPr lang="ja-JP" altLang="en-US" dirty="0" smtClean="0">
                <a:sym typeface="Wingdings"/>
              </a:rPr>
              <a:t> </a:t>
            </a:r>
            <a:r>
              <a:rPr lang="en-US" altLang="ja-JP" dirty="0" smtClean="0">
                <a:sym typeface="Wingdings"/>
              </a:rPr>
              <a:t>of</a:t>
            </a:r>
            <a:r>
              <a:rPr lang="ja-JP" altLang="en-US" dirty="0" smtClean="0">
                <a:sym typeface="Wingdings"/>
              </a:rPr>
              <a:t> </a:t>
            </a:r>
            <a:r>
              <a:rPr lang="en-US" altLang="ja-JP" dirty="0" smtClean="0">
                <a:sym typeface="Wingdings"/>
              </a:rPr>
              <a:t>the</a:t>
            </a:r>
            <a:r>
              <a:rPr lang="ja-JP" altLang="en-US" dirty="0" smtClean="0">
                <a:sym typeface="Wingdings"/>
              </a:rPr>
              <a:t> </a:t>
            </a:r>
            <a:r>
              <a:rPr lang="en-US" altLang="ja-JP" dirty="0" smtClean="0">
                <a:sym typeface="Wingdings"/>
              </a:rPr>
              <a:t>beam</a:t>
            </a:r>
            <a:r>
              <a:rPr lang="ja-JP" altLang="en-US" dirty="0" smtClean="0">
                <a:sym typeface="Wingdings"/>
              </a:rPr>
              <a:t> </a:t>
            </a:r>
            <a:r>
              <a:rPr lang="en-US" altLang="ja-JP" dirty="0" smtClean="0">
                <a:sym typeface="Wingdings"/>
              </a:rPr>
              <a:t>dump.</a:t>
            </a:r>
          </a:p>
          <a:p>
            <a:pPr marL="0" indent="0">
              <a:buNone/>
            </a:pPr>
            <a:endParaRPr lang="en-US" altLang="ja-JP" dirty="0" smtClean="0">
              <a:sym typeface="Wingdings"/>
            </a:endParaRPr>
          </a:p>
          <a:p>
            <a:pPr marL="0" indent="0">
              <a:buNone/>
            </a:pPr>
            <a:r>
              <a:rPr lang="en-US" altLang="ja-JP" dirty="0" smtClean="0">
                <a:sym typeface="Wingdings"/>
              </a:rPr>
              <a:t> covered by Hironori</a:t>
            </a:r>
            <a:r>
              <a:rPr lang="ja-JP" altLang="en-US" dirty="0" smtClean="0">
                <a:sym typeface="Wingdings"/>
              </a:rPr>
              <a:t> </a:t>
            </a:r>
            <a:r>
              <a:rPr lang="en-US" altLang="ja-JP" dirty="0" err="1" smtClean="0">
                <a:sym typeface="Wingdings"/>
              </a:rPr>
              <a:t>Kuboki</a:t>
            </a:r>
            <a:endParaRPr lang="en-US" altLang="ja-JP" dirty="0" smtClean="0">
              <a:sym typeface="Wingdings"/>
            </a:endParaRPr>
          </a:p>
          <a:p>
            <a:pPr>
              <a:buFont typeface="Wingdings" charset="2"/>
              <a:buChar char="ü"/>
            </a:pPr>
            <a:endParaRPr lang="en-US" altLang="ja-JP" dirty="0" smtClean="0">
              <a:sym typeface="Wingdings"/>
            </a:endParaRPr>
          </a:p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3269" y="2465400"/>
            <a:ext cx="2460069" cy="4320000"/>
          </a:xfrm>
          <a:prstGeom prst="rect">
            <a:avLst/>
          </a:prstGeom>
        </p:spPr>
      </p:pic>
      <p:sp>
        <p:nvSpPr>
          <p:cNvPr id="5" name="四角形吹き出し 4"/>
          <p:cNvSpPr/>
          <p:nvPr/>
        </p:nvSpPr>
        <p:spPr>
          <a:xfrm>
            <a:off x="4224198" y="6315534"/>
            <a:ext cx="2327491" cy="446564"/>
          </a:xfrm>
          <a:prstGeom prst="wedgeRectCallout">
            <a:avLst>
              <a:gd name="adj1" fmla="val 87755"/>
              <a:gd name="adj2" fmla="val -477531"/>
            </a:avLst>
          </a:prstGeom>
          <a:solidFill>
            <a:srgbClr val="FFFF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189242" y="6338836"/>
            <a:ext cx="2439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FF"/>
                </a:solidFill>
              </a:rPr>
              <a:t>45</a:t>
            </a:r>
            <a:r>
              <a:rPr lang="ja-JP" altLang="en-US" dirty="0" smtClean="0">
                <a:solidFill>
                  <a:srgbClr val="0000FF"/>
                </a:solidFill>
              </a:rPr>
              <a:t>-</a:t>
            </a:r>
            <a:r>
              <a:rPr lang="en-US" altLang="ja-JP" dirty="0" smtClean="0">
                <a:solidFill>
                  <a:srgbClr val="0000FF"/>
                </a:solidFill>
              </a:rPr>
              <a:t>degree</a:t>
            </a:r>
            <a:r>
              <a:rPr lang="ja-JP" altLang="en-US" dirty="0" smtClean="0">
                <a:solidFill>
                  <a:srgbClr val="0000FF"/>
                </a:solidFill>
              </a:rPr>
              <a:t> </a:t>
            </a:r>
            <a:r>
              <a:rPr lang="en-US" altLang="ja-JP" dirty="0" smtClean="0">
                <a:solidFill>
                  <a:srgbClr val="0000FF"/>
                </a:solidFill>
              </a:rPr>
              <a:t>rotated</a:t>
            </a:r>
            <a:r>
              <a:rPr kumimoji="1" lang="en-US" altLang="ja-JP" dirty="0" smtClean="0">
                <a:solidFill>
                  <a:srgbClr val="0000FF"/>
                </a:solidFill>
              </a:rPr>
              <a:t> BPM</a:t>
            </a:r>
          </a:p>
        </p:txBody>
      </p:sp>
      <p:sp>
        <p:nvSpPr>
          <p:cNvPr id="7" name="四角形吹き出し 6"/>
          <p:cNvSpPr/>
          <p:nvPr/>
        </p:nvSpPr>
        <p:spPr>
          <a:xfrm>
            <a:off x="7768206" y="6296200"/>
            <a:ext cx="791131" cy="393228"/>
          </a:xfrm>
          <a:prstGeom prst="wedgeRectCallout">
            <a:avLst>
              <a:gd name="adj1" fmla="val -12107"/>
              <a:gd name="adj2" fmla="val -490648"/>
            </a:avLst>
          </a:prstGeom>
          <a:solidFill>
            <a:srgbClr val="FFFF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873537" y="6320096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FF"/>
                </a:solidFill>
              </a:rPr>
              <a:t>FCT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838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6668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Recent</a:t>
            </a:r>
            <a:r>
              <a:rPr lang="ja-JP" altLang="en-US" dirty="0" smtClean="0"/>
              <a:t> </a:t>
            </a:r>
            <a:r>
              <a:rPr lang="ja-JP" altLang="ja-JP" dirty="0" smtClean="0"/>
              <a:t>i</a:t>
            </a:r>
            <a:r>
              <a:rPr lang="en-US" altLang="ja-JP" dirty="0" err="1" smtClean="0"/>
              <a:t>ssues</a:t>
            </a:r>
            <a:r>
              <a:rPr lang="ja-JP" altLang="en-US" dirty="0" smtClean="0"/>
              <a:t> </a:t>
            </a:r>
            <a:r>
              <a:rPr lang="en-US" altLang="ja-JP" dirty="0" smtClean="0"/>
              <a:t>(4)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332231"/>
            <a:ext cx="8229600" cy="3374726"/>
          </a:xfrm>
        </p:spPr>
        <p:txBody>
          <a:bodyPr>
            <a:normAutofit fontScale="85000" lnSpcReduction="20000"/>
          </a:bodyPr>
          <a:lstStyle/>
          <a:p>
            <a:r>
              <a:rPr lang="ja-JP" altLang="ja-JP" dirty="0" smtClean="0"/>
              <a:t>M</a:t>
            </a:r>
            <a:r>
              <a:rPr lang="en-US" altLang="ja-JP" dirty="0" smtClean="0"/>
              <a:t>R</a:t>
            </a:r>
            <a:r>
              <a:rPr kumimoji="1" lang="ja-JP" altLang="en-US" dirty="0" smtClean="0"/>
              <a:t>  </a:t>
            </a:r>
            <a:endParaRPr kumimoji="1" lang="en-US" altLang="ja-JP" dirty="0" smtClean="0"/>
          </a:p>
          <a:p>
            <a:pPr>
              <a:buFont typeface="Wingdings" charset="2"/>
              <a:buChar char="ü"/>
            </a:pPr>
            <a:r>
              <a:rPr lang="en-US" altLang="ja-JP" dirty="0" smtClean="0">
                <a:sym typeface="Wingdings"/>
              </a:rPr>
              <a:t>A</a:t>
            </a:r>
            <a:r>
              <a:rPr lang="ja-JP" altLang="en-US" dirty="0" smtClean="0">
                <a:sym typeface="Wingdings"/>
              </a:rPr>
              <a:t> </a:t>
            </a:r>
            <a:r>
              <a:rPr lang="en-US" altLang="ja-JP" dirty="0" smtClean="0">
                <a:sym typeface="Wingdings"/>
              </a:rPr>
              <a:t>16</a:t>
            </a:r>
            <a:r>
              <a:rPr lang="ja-JP" altLang="en-US" dirty="0" smtClean="0">
                <a:sym typeface="Wingdings"/>
              </a:rPr>
              <a:t> </a:t>
            </a:r>
            <a:r>
              <a:rPr lang="en-US" altLang="ja-JP" dirty="0" smtClean="0">
                <a:sym typeface="Wingdings"/>
              </a:rPr>
              <a:t>electrode</a:t>
            </a:r>
            <a:r>
              <a:rPr lang="ja-JP" altLang="en-US" dirty="0" smtClean="0">
                <a:sym typeface="Wingdings"/>
              </a:rPr>
              <a:t> </a:t>
            </a:r>
            <a:r>
              <a:rPr lang="en-US" altLang="ja-JP" dirty="0" smtClean="0">
                <a:sym typeface="Wingdings"/>
              </a:rPr>
              <a:t>beam</a:t>
            </a:r>
            <a:r>
              <a:rPr lang="ja-JP" altLang="en-US" dirty="0" smtClean="0">
                <a:sym typeface="Wingdings"/>
              </a:rPr>
              <a:t> </a:t>
            </a:r>
            <a:r>
              <a:rPr lang="en-US" altLang="ja-JP" dirty="0" smtClean="0">
                <a:sym typeface="Wingdings"/>
              </a:rPr>
              <a:t>monitor</a:t>
            </a:r>
            <a:r>
              <a:rPr lang="ja-JP" altLang="en-US" dirty="0" smtClean="0">
                <a:sym typeface="Wingdings"/>
              </a:rPr>
              <a:t> </a:t>
            </a:r>
            <a:r>
              <a:rPr lang="en-US" altLang="ja-JP" dirty="0" smtClean="0">
                <a:sym typeface="Wingdings"/>
              </a:rPr>
              <a:t>is</a:t>
            </a:r>
            <a:r>
              <a:rPr lang="ja-JP" altLang="en-US" dirty="0" smtClean="0">
                <a:sym typeface="Wingdings"/>
              </a:rPr>
              <a:t> </a:t>
            </a:r>
            <a:r>
              <a:rPr lang="en-US" altLang="ja-JP" dirty="0" smtClean="0">
                <a:sym typeface="Wingdings"/>
              </a:rPr>
              <a:t>developed</a:t>
            </a:r>
            <a:r>
              <a:rPr lang="ja-JP" altLang="en-US" dirty="0" smtClean="0">
                <a:sym typeface="Wingdings"/>
              </a:rPr>
              <a:t> </a:t>
            </a:r>
            <a:r>
              <a:rPr lang="en-US" altLang="ja-JP" dirty="0" smtClean="0">
                <a:sym typeface="Wingdings"/>
              </a:rPr>
              <a:t>and</a:t>
            </a:r>
            <a:r>
              <a:rPr lang="ja-JP" altLang="en-US" dirty="0" smtClean="0">
                <a:sym typeface="Wingdings"/>
              </a:rPr>
              <a:t> </a:t>
            </a:r>
            <a:r>
              <a:rPr lang="en-US" altLang="ja-JP" dirty="0" smtClean="0">
                <a:sym typeface="Wingdings"/>
              </a:rPr>
              <a:t>installed.</a:t>
            </a:r>
            <a:r>
              <a:rPr lang="ja-JP" altLang="en-US" dirty="0" smtClean="0">
                <a:sym typeface="Wingdings"/>
              </a:rPr>
              <a:t> </a:t>
            </a:r>
            <a:r>
              <a:rPr lang="en-US" altLang="ja-JP" dirty="0" smtClean="0">
                <a:sym typeface="Wingdings"/>
              </a:rPr>
              <a:t>Expecting</a:t>
            </a:r>
            <a:r>
              <a:rPr lang="ja-JP" altLang="en-US" dirty="0" smtClean="0">
                <a:sym typeface="Wingdings"/>
              </a:rPr>
              <a:t> </a:t>
            </a:r>
            <a:r>
              <a:rPr lang="en-US" altLang="ja-JP" dirty="0" smtClean="0">
                <a:sym typeface="Wingdings"/>
              </a:rPr>
              <a:t>better</a:t>
            </a:r>
            <a:r>
              <a:rPr lang="ja-JP" altLang="en-US" dirty="0" smtClean="0">
                <a:sym typeface="Wingdings"/>
              </a:rPr>
              <a:t> </a:t>
            </a:r>
            <a:r>
              <a:rPr lang="en-US" altLang="ja-JP" dirty="0" smtClean="0">
                <a:sym typeface="Wingdings"/>
              </a:rPr>
              <a:t>accuracy</a:t>
            </a:r>
            <a:r>
              <a:rPr lang="ja-JP" altLang="en-US" dirty="0" smtClean="0">
                <a:sym typeface="Wingdings"/>
              </a:rPr>
              <a:t> </a:t>
            </a:r>
            <a:r>
              <a:rPr lang="en-US" altLang="ja-JP" dirty="0" smtClean="0">
                <a:sym typeface="Wingdings"/>
              </a:rPr>
              <a:t>of</a:t>
            </a:r>
            <a:r>
              <a:rPr lang="ja-JP" altLang="en-US" dirty="0" smtClean="0">
                <a:sym typeface="Wingdings"/>
              </a:rPr>
              <a:t> </a:t>
            </a:r>
            <a:r>
              <a:rPr lang="ja-JP" altLang="ja-JP" dirty="0" smtClean="0">
                <a:sym typeface="Wingdings"/>
              </a:rPr>
              <a:t>q</a:t>
            </a:r>
            <a:r>
              <a:rPr lang="en-US" altLang="ja-JP" dirty="0" err="1" smtClean="0">
                <a:sym typeface="Wingdings"/>
              </a:rPr>
              <a:t>uadrupole</a:t>
            </a:r>
            <a:r>
              <a:rPr lang="ja-JP" altLang="en-US" dirty="0" smtClean="0">
                <a:sym typeface="Wingdings"/>
              </a:rPr>
              <a:t> </a:t>
            </a:r>
            <a:r>
              <a:rPr lang="en-US" altLang="ja-JP" dirty="0" smtClean="0">
                <a:sym typeface="Wingdings"/>
              </a:rPr>
              <a:t>modes</a:t>
            </a:r>
            <a:r>
              <a:rPr lang="ja-JP" altLang="en-US" dirty="0" smtClean="0">
                <a:sym typeface="Wingdings"/>
              </a:rPr>
              <a:t> </a:t>
            </a:r>
            <a:r>
              <a:rPr lang="en-US" altLang="ja-JP" dirty="0" smtClean="0">
                <a:sym typeface="Wingdings"/>
              </a:rPr>
              <a:t>and</a:t>
            </a:r>
            <a:r>
              <a:rPr lang="ja-JP" altLang="en-US" dirty="0" smtClean="0">
                <a:sym typeface="Wingdings"/>
              </a:rPr>
              <a:t> </a:t>
            </a:r>
            <a:r>
              <a:rPr lang="en-US" altLang="ja-JP" dirty="0" smtClean="0">
                <a:sym typeface="Wingdings"/>
              </a:rPr>
              <a:t>higher</a:t>
            </a:r>
            <a:r>
              <a:rPr lang="ja-JP" altLang="en-US" dirty="0" smtClean="0">
                <a:sym typeface="Wingdings"/>
              </a:rPr>
              <a:t> </a:t>
            </a:r>
            <a:r>
              <a:rPr lang="en-US" altLang="ja-JP" dirty="0" err="1" smtClean="0">
                <a:sym typeface="Wingdings"/>
              </a:rPr>
              <a:t>multipoles</a:t>
            </a:r>
            <a:r>
              <a:rPr lang="en-US" altLang="ja-JP" dirty="0" smtClean="0">
                <a:sym typeface="Wingdings"/>
              </a:rPr>
              <a:t>.</a:t>
            </a:r>
            <a:r>
              <a:rPr lang="ja-JP" altLang="en-US" dirty="0" smtClean="0">
                <a:sym typeface="Wingdings"/>
              </a:rPr>
              <a:t> </a:t>
            </a:r>
            <a:r>
              <a:rPr lang="en-US" altLang="ja-JP" dirty="0" smtClean="0">
                <a:sym typeface="Wingdings"/>
              </a:rPr>
              <a:t>Evaluation</a:t>
            </a:r>
            <a:r>
              <a:rPr lang="ja-JP" altLang="en-US" dirty="0" smtClean="0">
                <a:sym typeface="Wingdings"/>
              </a:rPr>
              <a:t> </a:t>
            </a:r>
            <a:r>
              <a:rPr lang="en-US" altLang="ja-JP" dirty="0" smtClean="0">
                <a:sym typeface="Wingdings"/>
              </a:rPr>
              <a:t>with</a:t>
            </a:r>
            <a:r>
              <a:rPr lang="ja-JP" altLang="en-US" dirty="0" smtClean="0">
                <a:sym typeface="Wingdings"/>
              </a:rPr>
              <a:t> </a:t>
            </a:r>
            <a:r>
              <a:rPr lang="en-US" altLang="ja-JP" dirty="0" smtClean="0">
                <a:sym typeface="Wingdings"/>
              </a:rPr>
              <a:t>the</a:t>
            </a:r>
            <a:r>
              <a:rPr lang="ja-JP" altLang="en-US" dirty="0" smtClean="0">
                <a:sym typeface="Wingdings"/>
              </a:rPr>
              <a:t> </a:t>
            </a:r>
            <a:r>
              <a:rPr lang="en-US" altLang="ja-JP" dirty="0" smtClean="0">
                <a:sym typeface="Wingdings"/>
              </a:rPr>
              <a:t>beam</a:t>
            </a:r>
            <a:r>
              <a:rPr lang="ja-JP" altLang="en-US" dirty="0" smtClean="0">
                <a:sym typeface="Wingdings"/>
              </a:rPr>
              <a:t> </a:t>
            </a:r>
            <a:r>
              <a:rPr lang="en-US" altLang="ja-JP" dirty="0" smtClean="0">
                <a:sym typeface="Wingdings"/>
              </a:rPr>
              <a:t>has</a:t>
            </a:r>
            <a:r>
              <a:rPr lang="ja-JP" altLang="en-US" dirty="0" smtClean="0">
                <a:sym typeface="Wingdings"/>
              </a:rPr>
              <a:t> </a:t>
            </a:r>
            <a:r>
              <a:rPr lang="en-US" altLang="ja-JP" dirty="0" smtClean="0">
                <a:sym typeface="Wingdings"/>
              </a:rPr>
              <a:t>just</a:t>
            </a:r>
            <a:r>
              <a:rPr lang="ja-JP" altLang="en-US" dirty="0" smtClean="0">
                <a:sym typeface="Wingdings"/>
              </a:rPr>
              <a:t> </a:t>
            </a:r>
            <a:r>
              <a:rPr lang="ja-JP" altLang="ja-JP" dirty="0" smtClean="0">
                <a:sym typeface="Wingdings"/>
              </a:rPr>
              <a:t>s</a:t>
            </a:r>
            <a:r>
              <a:rPr lang="en-US" altLang="ja-JP" dirty="0" err="1" smtClean="0">
                <a:sym typeface="Wingdings"/>
              </a:rPr>
              <a:t>tarted</a:t>
            </a:r>
            <a:r>
              <a:rPr lang="en-US" altLang="ja-JP" dirty="0" smtClean="0">
                <a:sym typeface="Wingdings"/>
              </a:rPr>
              <a:t>.</a:t>
            </a:r>
          </a:p>
          <a:p>
            <a:pPr marL="0" indent="0">
              <a:buNone/>
            </a:pPr>
            <a:r>
              <a:rPr lang="en-US" altLang="ja-JP" dirty="0" smtClean="0">
                <a:sym typeface="Wingdings"/>
              </a:rPr>
              <a:t> covered by me</a:t>
            </a:r>
            <a:r>
              <a:rPr lang="ja-JP" altLang="en-US" dirty="0" smtClean="0">
                <a:sym typeface="Wingdings"/>
              </a:rPr>
              <a:t> </a:t>
            </a:r>
            <a:r>
              <a:rPr lang="en-US" altLang="ja-JP" dirty="0" smtClean="0">
                <a:sym typeface="Wingdings"/>
              </a:rPr>
              <a:t>(for</a:t>
            </a:r>
            <a:r>
              <a:rPr lang="ja-JP" altLang="en-US" dirty="0" smtClean="0">
                <a:sym typeface="Wingdings"/>
              </a:rPr>
              <a:t> </a:t>
            </a:r>
            <a:r>
              <a:rPr lang="en-US" altLang="ja-JP" dirty="0" smtClean="0">
                <a:sym typeface="Wingdings"/>
              </a:rPr>
              <a:t>Nakanishi)</a:t>
            </a:r>
          </a:p>
          <a:p>
            <a:pPr>
              <a:buFont typeface="Wingdings" charset="2"/>
              <a:buChar char="ü"/>
            </a:pPr>
            <a:endParaRPr lang="en-US" altLang="ja-JP" dirty="0" smtClean="0">
              <a:sym typeface="Wingdings"/>
            </a:endParaRPr>
          </a:p>
          <a:p>
            <a:pPr marL="0" indent="0">
              <a:buNone/>
            </a:pPr>
            <a:r>
              <a:rPr lang="ja-JP" altLang="en-US" dirty="0" smtClean="0">
                <a:sym typeface="Wingdings"/>
              </a:rPr>
              <a:t> </a:t>
            </a:r>
            <a:endParaRPr kumimoji="1" lang="ja-JP" altLang="en-US" dirty="0"/>
          </a:p>
        </p:txBody>
      </p:sp>
      <p:grpSp>
        <p:nvGrpSpPr>
          <p:cNvPr id="4" name="図形グループ 3"/>
          <p:cNvGrpSpPr>
            <a:grpSpLocks noChangeAspect="1"/>
          </p:cNvGrpSpPr>
          <p:nvPr/>
        </p:nvGrpSpPr>
        <p:grpSpPr>
          <a:xfrm>
            <a:off x="853546" y="3612576"/>
            <a:ext cx="3441968" cy="3245424"/>
            <a:chOff x="4722085" y="1643863"/>
            <a:chExt cx="4529246" cy="4270616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24000" y="2146301"/>
              <a:ext cx="4320000" cy="3768178"/>
            </a:xfrm>
            <a:prstGeom prst="rect">
              <a:avLst/>
            </a:prstGeom>
          </p:spPr>
        </p:pic>
        <p:sp>
          <p:nvSpPr>
            <p:cNvPr id="6" name="テキスト ボックス 5"/>
            <p:cNvSpPr txBox="1"/>
            <p:nvPr/>
          </p:nvSpPr>
          <p:spPr>
            <a:xfrm>
              <a:off x="4722085" y="1643863"/>
              <a:ext cx="4529246" cy="486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0000FF"/>
                  </a:solidFill>
                </a:rPr>
                <a:t>Frequency response measurement</a:t>
              </a:r>
              <a:endParaRPr kumimoji="1" lang="ja-JP" altLang="en-US" dirty="0">
                <a:solidFill>
                  <a:srgbClr val="0000FF"/>
                </a:solidFill>
              </a:endParaRPr>
            </a:p>
          </p:txBody>
        </p:sp>
      </p:grpSp>
      <p:pic>
        <p:nvPicPr>
          <p:cNvPr id="7" name="図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8473" y="3769161"/>
            <a:ext cx="2520000" cy="3088839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5481953" y="3427910"/>
            <a:ext cx="2772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00FF"/>
                </a:solidFill>
              </a:rPr>
              <a:t>Installed at the address #15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974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280000">
            <a:off x="339433" y="3489323"/>
            <a:ext cx="2880000" cy="346046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1620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Recent</a:t>
            </a:r>
            <a:r>
              <a:rPr lang="ja-JP" altLang="en-US" dirty="0" smtClean="0"/>
              <a:t> </a:t>
            </a:r>
            <a:r>
              <a:rPr lang="ja-JP" altLang="ja-JP" dirty="0" smtClean="0"/>
              <a:t>i</a:t>
            </a:r>
            <a:r>
              <a:rPr lang="en-US" altLang="ja-JP" dirty="0" err="1" smtClean="0"/>
              <a:t>ssues</a:t>
            </a:r>
            <a:r>
              <a:rPr lang="ja-JP" altLang="en-US" dirty="0" smtClean="0"/>
              <a:t> </a:t>
            </a:r>
            <a:r>
              <a:rPr lang="en-US" altLang="ja-JP" dirty="0" smtClean="0"/>
              <a:t>(5)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057851"/>
            <a:ext cx="8229600" cy="2507319"/>
          </a:xfrm>
        </p:spPr>
        <p:txBody>
          <a:bodyPr>
            <a:noAutofit/>
          </a:bodyPr>
          <a:lstStyle/>
          <a:p>
            <a:r>
              <a:rPr lang="ja-JP" altLang="ja-JP" sz="2400" dirty="0" smtClean="0"/>
              <a:t>M</a:t>
            </a:r>
            <a:r>
              <a:rPr lang="en-US" altLang="ja-JP" sz="2400" dirty="0" smtClean="0"/>
              <a:t>R</a:t>
            </a:r>
            <a:r>
              <a:rPr kumimoji="1" lang="ja-JP" altLang="en-US" sz="2400" dirty="0" smtClean="0"/>
              <a:t>  </a:t>
            </a:r>
            <a:endParaRPr kumimoji="1" lang="en-US" altLang="ja-JP" sz="2400" dirty="0" smtClean="0"/>
          </a:p>
          <a:p>
            <a:pPr>
              <a:buFont typeface="Wingdings" charset="2"/>
              <a:buChar char="ü"/>
            </a:pPr>
            <a:r>
              <a:rPr lang="en-US" altLang="ja-JP" sz="2000" dirty="0" smtClean="0">
                <a:sym typeface="Wingdings"/>
              </a:rPr>
              <a:t>Pursue</a:t>
            </a:r>
            <a:r>
              <a:rPr lang="ja-JP" altLang="en-US" sz="2000" dirty="0" smtClean="0">
                <a:sym typeface="Wingdings"/>
              </a:rPr>
              <a:t> </a:t>
            </a:r>
            <a:r>
              <a:rPr lang="en-US" altLang="ja-JP" sz="2000" dirty="0" smtClean="0">
                <a:sym typeface="Wingdings"/>
              </a:rPr>
              <a:t>a</a:t>
            </a:r>
            <a:r>
              <a:rPr lang="ja-JP" altLang="en-US" sz="2000" dirty="0" smtClean="0">
                <a:sym typeface="Wingdings"/>
              </a:rPr>
              <a:t> </a:t>
            </a:r>
            <a:r>
              <a:rPr lang="en-US" altLang="ja-JP" sz="2000" dirty="0" smtClean="0">
                <a:sym typeface="Wingdings"/>
              </a:rPr>
              <a:t>better tapered-coupler</a:t>
            </a:r>
            <a:r>
              <a:rPr lang="ja-JP" altLang="en-US" sz="2000" dirty="0" smtClean="0">
                <a:sym typeface="Wingdings"/>
              </a:rPr>
              <a:t> </a:t>
            </a:r>
            <a:r>
              <a:rPr lang="en-US" altLang="ja-JP" sz="2000" dirty="0" smtClean="0">
                <a:sym typeface="Wingdings"/>
              </a:rPr>
              <a:t>BPM</a:t>
            </a:r>
            <a:r>
              <a:rPr lang="ja-JP" altLang="en-US" sz="2000" dirty="0" smtClean="0">
                <a:sym typeface="Wingdings"/>
              </a:rPr>
              <a:t> </a:t>
            </a:r>
            <a:r>
              <a:rPr lang="en-US" altLang="ja-JP" sz="2000" dirty="0" smtClean="0">
                <a:sym typeface="Wingdings"/>
              </a:rPr>
              <a:t>for</a:t>
            </a:r>
            <a:r>
              <a:rPr lang="ja-JP" altLang="en-US" sz="2000" dirty="0" smtClean="0">
                <a:sym typeface="Wingdings"/>
              </a:rPr>
              <a:t> </a:t>
            </a:r>
            <a:r>
              <a:rPr lang="en-US" altLang="ja-JP" sz="2000" dirty="0" smtClean="0">
                <a:sym typeface="Wingdings"/>
              </a:rPr>
              <a:t>the</a:t>
            </a:r>
            <a:r>
              <a:rPr lang="ja-JP" altLang="en-US" sz="2000" dirty="0" smtClean="0">
                <a:sym typeface="Wingdings"/>
              </a:rPr>
              <a:t> </a:t>
            </a:r>
            <a:r>
              <a:rPr lang="en-US" altLang="ja-JP" sz="2000" dirty="0" smtClean="0">
                <a:sym typeface="Wingdings"/>
              </a:rPr>
              <a:t>intra-bunch</a:t>
            </a:r>
            <a:r>
              <a:rPr lang="ja-JP" altLang="en-US" sz="2000" dirty="0" smtClean="0">
                <a:sym typeface="Wingdings"/>
              </a:rPr>
              <a:t> </a:t>
            </a:r>
            <a:r>
              <a:rPr lang="en-US" altLang="ja-JP" sz="2000" dirty="0" smtClean="0">
                <a:sym typeface="Wingdings"/>
              </a:rPr>
              <a:t>feedback</a:t>
            </a:r>
            <a:r>
              <a:rPr lang="ja-JP" altLang="en-US" sz="2000" dirty="0" smtClean="0">
                <a:sym typeface="Wingdings"/>
              </a:rPr>
              <a:t> </a:t>
            </a:r>
            <a:r>
              <a:rPr lang="en-US" altLang="ja-JP" sz="2000" dirty="0" smtClean="0">
                <a:sym typeface="Wingdings"/>
              </a:rPr>
              <a:t>system:</a:t>
            </a:r>
            <a:r>
              <a:rPr lang="ja-JP" altLang="en-US" sz="2000" dirty="0" smtClean="0">
                <a:sym typeface="Wingdings"/>
              </a:rPr>
              <a:t> </a:t>
            </a:r>
            <a:r>
              <a:rPr lang="en-US" altLang="ja-JP" sz="2000" dirty="0" smtClean="0">
                <a:sym typeface="Wingdings"/>
              </a:rPr>
              <a:t>wider and flat frequency response and</a:t>
            </a:r>
            <a:r>
              <a:rPr lang="ja-JP" altLang="en-US" sz="2000" dirty="0" smtClean="0">
                <a:sym typeface="Wingdings"/>
              </a:rPr>
              <a:t> </a:t>
            </a:r>
            <a:r>
              <a:rPr lang="en-US" altLang="ja-JP" sz="2000" dirty="0" smtClean="0">
                <a:sym typeface="Wingdings"/>
              </a:rPr>
              <a:t>more</a:t>
            </a:r>
            <a:r>
              <a:rPr lang="ja-JP" altLang="en-US" sz="2000" dirty="0" smtClean="0">
                <a:sym typeface="Wingdings"/>
              </a:rPr>
              <a:t> </a:t>
            </a:r>
            <a:r>
              <a:rPr lang="en-US" altLang="ja-JP" sz="2000" dirty="0" smtClean="0">
                <a:sym typeface="Wingdings"/>
              </a:rPr>
              <a:t>accurate</a:t>
            </a:r>
            <a:r>
              <a:rPr lang="ja-JP" altLang="en-US" sz="2000" dirty="0" smtClean="0">
                <a:sym typeface="Wingdings"/>
              </a:rPr>
              <a:t> </a:t>
            </a:r>
            <a:r>
              <a:rPr lang="en-US" altLang="ja-JP" sz="2000" dirty="0" smtClean="0">
                <a:sym typeface="Wingdings"/>
              </a:rPr>
              <a:t>response.</a:t>
            </a:r>
          </a:p>
          <a:p>
            <a:pPr marL="0" lvl="1" indent="0">
              <a:buNone/>
            </a:pPr>
            <a:r>
              <a:rPr lang="ja-JP" altLang="ja-JP" sz="2000" dirty="0">
                <a:sym typeface="Wingdings"/>
              </a:rPr>
              <a:t> </a:t>
            </a:r>
            <a:r>
              <a:rPr lang="ja-JP" altLang="en-US" sz="2000" dirty="0" smtClean="0">
                <a:sym typeface="Wingdings"/>
              </a:rPr>
              <a:t>   </a:t>
            </a:r>
            <a:r>
              <a:rPr lang="en-US" altLang="ja-JP" sz="2000" dirty="0" smtClean="0">
                <a:sym typeface="Wingdings"/>
              </a:rPr>
              <a:t>Especially</a:t>
            </a:r>
            <a:r>
              <a:rPr lang="ja-JP" altLang="en-US" sz="2000" dirty="0" smtClean="0">
                <a:sym typeface="Wingdings"/>
              </a:rPr>
              <a:t> </a:t>
            </a:r>
            <a:r>
              <a:rPr lang="en-US" altLang="ja-JP" sz="2000" dirty="0" smtClean="0">
                <a:sym typeface="Wingdings"/>
              </a:rPr>
              <a:t>better </a:t>
            </a:r>
            <a:r>
              <a:rPr lang="en-US" altLang="ja-JP" sz="2000" dirty="0">
                <a:sym typeface="Wingdings"/>
              </a:rPr>
              <a:t>balance between </a:t>
            </a:r>
            <a:r>
              <a:rPr lang="en-US" altLang="ja-JP" sz="2000" dirty="0" smtClean="0">
                <a:sym typeface="Wingdings"/>
              </a:rPr>
              <a:t>electrodes.</a:t>
            </a:r>
          </a:p>
          <a:p>
            <a:pPr marL="0" indent="0">
              <a:buNone/>
            </a:pPr>
            <a:r>
              <a:rPr lang="en-US" altLang="ja-JP" sz="2000" dirty="0" smtClean="0">
                <a:sym typeface="Wingdings"/>
              </a:rPr>
              <a:t> Followed</a:t>
            </a:r>
            <a:r>
              <a:rPr lang="ja-JP" altLang="en-US" sz="2000" dirty="0" smtClean="0">
                <a:sym typeface="Wingdings"/>
              </a:rPr>
              <a:t> </a:t>
            </a:r>
            <a:r>
              <a:rPr lang="en-US" altLang="ja-JP" sz="2000" dirty="0" smtClean="0">
                <a:sym typeface="Wingdings"/>
              </a:rPr>
              <a:t>by </a:t>
            </a:r>
            <a:r>
              <a:rPr lang="en-US" altLang="ja-JP" sz="2000" dirty="0" err="1" smtClean="0">
                <a:sym typeface="Wingdings"/>
              </a:rPr>
              <a:t>Wataru</a:t>
            </a:r>
            <a:r>
              <a:rPr lang="ja-JP" altLang="en-US" sz="2000" dirty="0" smtClean="0">
                <a:sym typeface="Wingdings"/>
              </a:rPr>
              <a:t> </a:t>
            </a:r>
            <a:r>
              <a:rPr lang="en-US" altLang="ja-JP" sz="2000" dirty="0" smtClean="0">
                <a:sym typeface="Wingdings"/>
              </a:rPr>
              <a:t>Uno</a:t>
            </a:r>
          </a:p>
          <a:p>
            <a:pPr marL="0" indent="0">
              <a:buNone/>
            </a:pPr>
            <a:endParaRPr lang="en-US" altLang="ja-JP" sz="2400" dirty="0" smtClean="0">
              <a:sym typeface="Wingdings"/>
            </a:endParaRPr>
          </a:p>
          <a:p>
            <a:pPr marL="0" indent="0">
              <a:buNone/>
            </a:pPr>
            <a:r>
              <a:rPr lang="ja-JP" altLang="en-US" sz="2400" dirty="0" smtClean="0">
                <a:sym typeface="Wingdings"/>
              </a:rPr>
              <a:t> </a:t>
            </a:r>
            <a:endParaRPr kumimoji="1" lang="ja-JP" altLang="en-US" sz="2400" dirty="0"/>
          </a:p>
        </p:txBody>
      </p:sp>
      <p:pic>
        <p:nvPicPr>
          <p:cNvPr id="4" name="図 3" descr="tapered-coupler_#15.png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0519" y="4094701"/>
            <a:ext cx="2263225" cy="2160000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313092" y="6377399"/>
            <a:ext cx="2728031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sz="1200" dirty="0">
                <a:solidFill>
                  <a:srgbClr val="0000FF"/>
                </a:solidFill>
              </a:rPr>
              <a:t> Exponential tapered-</a:t>
            </a:r>
            <a:r>
              <a:rPr lang="en-US" altLang="ja-JP" sz="1200" dirty="0" smtClean="0">
                <a:solidFill>
                  <a:srgbClr val="0000FF"/>
                </a:solidFill>
              </a:rPr>
              <a:t>coupler</a:t>
            </a:r>
            <a:endParaRPr lang="en-US" altLang="ja-JP" sz="1200" dirty="0" smtClean="0">
              <a:solidFill>
                <a:srgbClr val="0000FF"/>
              </a:solidFill>
              <a:latin typeface="+mj-ea"/>
            </a:endParaRPr>
          </a:p>
          <a:p>
            <a:r>
              <a:rPr lang="en-US" altLang="ja-JP" sz="1200" dirty="0" err="1" smtClean="0">
                <a:solidFill>
                  <a:srgbClr val="0000FF"/>
                </a:solidFill>
                <a:latin typeface="+mj-ea"/>
              </a:rPr>
              <a:t>Linnecar</a:t>
            </a:r>
            <a:r>
              <a:rPr lang="en-US" altLang="ja-JP" sz="1200" dirty="0" smtClean="0">
                <a:solidFill>
                  <a:srgbClr val="0000FF"/>
                </a:solidFill>
                <a:latin typeface="+mj-ea"/>
              </a:rPr>
              <a:t>, CERN</a:t>
            </a:r>
            <a:r>
              <a:rPr lang="en-US" altLang="ja-JP" sz="1200" dirty="0">
                <a:solidFill>
                  <a:srgbClr val="0000FF"/>
                </a:solidFill>
                <a:latin typeface="+mj-ea"/>
              </a:rPr>
              <a:t>-SPS-ARF-SPS/78/17 </a:t>
            </a:r>
            <a:endParaRPr lang="ja-JP" altLang="en-US" sz="1200" dirty="0">
              <a:solidFill>
                <a:srgbClr val="0000FF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471360" y="6442063"/>
            <a:ext cx="2749471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sz="1200" dirty="0" smtClean="0">
                <a:solidFill>
                  <a:srgbClr val="0000FF"/>
                </a:solidFill>
              </a:rPr>
              <a:t>Linear tapered-coupler of the J-PARC MR</a:t>
            </a:r>
            <a:endParaRPr lang="ja-JP" altLang="en-US" sz="1200" dirty="0">
              <a:solidFill>
                <a:srgbClr val="0000FF"/>
              </a:solidFill>
            </a:endParaRPr>
          </a:p>
        </p:txBody>
      </p:sp>
      <p:grpSp>
        <p:nvGrpSpPr>
          <p:cNvPr id="9" name="図形グループ 8"/>
          <p:cNvGrpSpPr>
            <a:grpSpLocks noChangeAspect="1"/>
          </p:cNvGrpSpPr>
          <p:nvPr/>
        </p:nvGrpSpPr>
        <p:grpSpPr>
          <a:xfrm>
            <a:off x="6259612" y="2541898"/>
            <a:ext cx="2773916" cy="4145519"/>
            <a:chOff x="7141028" y="47175"/>
            <a:chExt cx="4370973" cy="6532264"/>
          </a:xfrm>
        </p:grpSpPr>
        <p:sp>
          <p:nvSpPr>
            <p:cNvPr id="10" name="テキスト ボックス 9"/>
            <p:cNvSpPr txBox="1"/>
            <p:nvPr/>
          </p:nvSpPr>
          <p:spPr>
            <a:xfrm>
              <a:off x="7567745" y="6210107"/>
              <a:ext cx="3944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Cross section of monitor</a:t>
              </a:r>
              <a:endParaRPr kumimoji="1" lang="ja-JP" altLang="en-US" dirty="0"/>
            </a:p>
          </p:txBody>
        </p:sp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41941" y="3041720"/>
              <a:ext cx="3287486" cy="3099396"/>
            </a:xfrm>
            <a:prstGeom prst="rect">
              <a:avLst/>
            </a:prstGeom>
          </p:spPr>
        </p:pic>
        <p:sp>
          <p:nvSpPr>
            <p:cNvPr id="12" name="角丸四角形吹き出し 11"/>
            <p:cNvSpPr/>
            <p:nvPr/>
          </p:nvSpPr>
          <p:spPr>
            <a:xfrm>
              <a:off x="7141028" y="47175"/>
              <a:ext cx="4082143" cy="2994545"/>
            </a:xfrm>
            <a:prstGeom prst="wedgeRoundRectCallout">
              <a:avLst>
                <a:gd name="adj1" fmla="val -2033"/>
                <a:gd name="adj2" fmla="val 56321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00471" y="365125"/>
              <a:ext cx="3762273" cy="23472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6041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1620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Future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plan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2708" y="1184620"/>
            <a:ext cx="8686800" cy="405668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kumimoji="1" lang="en-US" altLang="ja-JP" sz="2800" dirty="0" smtClean="0"/>
          </a:p>
          <a:p>
            <a:pPr>
              <a:buFont typeface="Wingdings" charset="2"/>
              <a:buChar char="ü"/>
            </a:pPr>
            <a:r>
              <a:rPr lang="en-US" altLang="ja-JP" sz="2400" dirty="0" smtClean="0">
                <a:sym typeface="Wingdings"/>
              </a:rPr>
              <a:t>Upgrade</a:t>
            </a:r>
            <a:r>
              <a:rPr lang="ja-JP" altLang="en-US" sz="2400" dirty="0" smtClean="0">
                <a:sym typeface="Wingdings"/>
              </a:rPr>
              <a:t> </a:t>
            </a:r>
            <a:r>
              <a:rPr lang="en-US" altLang="ja-JP" sz="2400" dirty="0" smtClean="0">
                <a:sym typeface="Wingdings"/>
              </a:rPr>
              <a:t>of</a:t>
            </a:r>
            <a:r>
              <a:rPr lang="ja-JP" altLang="en-US" sz="2400" dirty="0" smtClean="0">
                <a:sym typeface="Wingdings"/>
              </a:rPr>
              <a:t> </a:t>
            </a:r>
            <a:r>
              <a:rPr lang="en-US" altLang="ja-JP" sz="2400" dirty="0" smtClean="0">
                <a:sym typeface="Wingdings"/>
              </a:rPr>
              <a:t>the</a:t>
            </a:r>
            <a:r>
              <a:rPr lang="ja-JP" altLang="en-US" sz="2400" dirty="0" smtClean="0">
                <a:sym typeface="Wingdings"/>
              </a:rPr>
              <a:t> </a:t>
            </a:r>
            <a:r>
              <a:rPr lang="en-US" altLang="ja-JP" sz="2400" dirty="0" smtClean="0">
                <a:sym typeface="Wingdings"/>
              </a:rPr>
              <a:t>processing</a:t>
            </a:r>
            <a:r>
              <a:rPr lang="ja-JP" altLang="en-US" sz="2400" dirty="0" smtClean="0">
                <a:sym typeface="Wingdings"/>
              </a:rPr>
              <a:t> </a:t>
            </a:r>
            <a:r>
              <a:rPr lang="en-US" altLang="ja-JP" sz="2400" dirty="0" smtClean="0">
                <a:sym typeface="Wingdings"/>
              </a:rPr>
              <a:t>circuit</a:t>
            </a:r>
            <a:r>
              <a:rPr lang="ja-JP" altLang="en-US" sz="2400" dirty="0" smtClean="0">
                <a:sym typeface="Wingdings"/>
              </a:rPr>
              <a:t> </a:t>
            </a:r>
            <a:r>
              <a:rPr lang="en-US" altLang="ja-JP" sz="2400" dirty="0" smtClean="0">
                <a:sym typeface="Wingdings"/>
              </a:rPr>
              <a:t>of</a:t>
            </a:r>
            <a:r>
              <a:rPr lang="ja-JP" altLang="en-US" sz="2400" dirty="0" smtClean="0">
                <a:sym typeface="Wingdings"/>
              </a:rPr>
              <a:t> </a:t>
            </a:r>
            <a:r>
              <a:rPr lang="en-US" altLang="ja-JP" sz="2400" dirty="0" smtClean="0">
                <a:sym typeface="Wingdings"/>
              </a:rPr>
              <a:t>the "regular"</a:t>
            </a:r>
            <a:r>
              <a:rPr lang="ja-JP" altLang="en-US" sz="2400" dirty="0" smtClean="0">
                <a:sym typeface="Wingdings"/>
              </a:rPr>
              <a:t> </a:t>
            </a:r>
            <a:r>
              <a:rPr lang="en-US" altLang="ja-JP" sz="2400" dirty="0" smtClean="0">
                <a:sym typeface="Wingdings"/>
              </a:rPr>
              <a:t>BPMs</a:t>
            </a:r>
          </a:p>
          <a:p>
            <a:pPr marL="0" indent="0">
              <a:buNone/>
            </a:pPr>
            <a:r>
              <a:rPr lang="en-US" altLang="ja-JP" sz="2400" dirty="0" smtClean="0">
                <a:sym typeface="Wingdings"/>
              </a:rPr>
              <a:t>             Resolve mechanical relay troubles</a:t>
            </a:r>
          </a:p>
          <a:p>
            <a:pPr marL="0" indent="0">
              <a:buNone/>
            </a:pPr>
            <a:r>
              <a:rPr lang="en-US" altLang="ja-JP" sz="2400" dirty="0">
                <a:sym typeface="Wingdings"/>
              </a:rPr>
              <a:t> </a:t>
            </a:r>
            <a:r>
              <a:rPr lang="en-US" altLang="ja-JP" sz="2400" dirty="0" smtClean="0">
                <a:sym typeface="Wingdings"/>
              </a:rPr>
              <a:t>            Obtain higher position accuracy and precision </a:t>
            </a:r>
          </a:p>
          <a:p>
            <a:pPr>
              <a:buFont typeface="Wingdings" charset="2"/>
              <a:buChar char="ü"/>
            </a:pPr>
            <a:endParaRPr lang="en-US" altLang="ja-JP" sz="2400" dirty="0" smtClean="0">
              <a:sym typeface="Wingdings"/>
            </a:endParaRPr>
          </a:p>
          <a:p>
            <a:pPr>
              <a:buFont typeface="Wingdings" charset="2"/>
              <a:buChar char="ü"/>
            </a:pPr>
            <a:r>
              <a:rPr lang="en-US" altLang="ja-JP" sz="2400" dirty="0" smtClean="0">
                <a:sym typeface="Wingdings"/>
              </a:rPr>
              <a:t>Beam tail and halo measurement with OTR/FL monitor in the MR</a:t>
            </a:r>
          </a:p>
          <a:p>
            <a:pPr marL="0" indent="0">
              <a:buNone/>
            </a:pPr>
            <a:r>
              <a:rPr lang="en-US" altLang="ja-JP" sz="2400" dirty="0">
                <a:sym typeface="Wingdings"/>
              </a:rPr>
              <a:t> </a:t>
            </a:r>
            <a:r>
              <a:rPr lang="en-US" altLang="ja-JP" sz="2400" dirty="0" smtClean="0">
                <a:sym typeface="Wingdings"/>
              </a:rPr>
              <a:t>             Study injected beam and initial few turns</a:t>
            </a:r>
            <a:endParaRPr lang="en-US" altLang="ja-JP" sz="2400" dirty="0">
              <a:sym typeface="Wingdings"/>
            </a:endParaRPr>
          </a:p>
          <a:p>
            <a:pPr>
              <a:buFont typeface="Wingdings" charset="2"/>
              <a:buChar char="ü"/>
            </a:pPr>
            <a:endParaRPr lang="en-US" altLang="ja-JP" sz="2400" dirty="0">
              <a:sym typeface="Wingdings"/>
            </a:endParaRPr>
          </a:p>
          <a:p>
            <a:pPr>
              <a:buFont typeface="Wingdings" charset="2"/>
              <a:buChar char="ü"/>
            </a:pPr>
            <a:r>
              <a:rPr lang="en-US" altLang="ja-JP" sz="2400" dirty="0" smtClean="0">
                <a:sym typeface="Wingdings"/>
              </a:rPr>
              <a:t>Intra-bunch feedback improvement: CLK~100 MHz  ~200 MHz</a:t>
            </a:r>
            <a:endParaRPr lang="en-US" altLang="ja-JP" sz="2800" dirty="0" smtClean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3948122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2514</TotalTime>
  <Words>781</Words>
  <Application>Microsoft Macintosh PowerPoint</Application>
  <PresentationFormat>画面に合わせる (4:3)</PresentationFormat>
  <Paragraphs>181</Paragraphs>
  <Slides>9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0" baseType="lpstr">
      <vt:lpstr>ホワイト</vt:lpstr>
      <vt:lpstr>Status of J-PARC Beam Monitor </vt:lpstr>
      <vt:lpstr>Japan Proton Accelerator Research Complex</vt:lpstr>
      <vt:lpstr>Recent issues (1)</vt:lpstr>
      <vt:lpstr>Monitors in J-PARC</vt:lpstr>
      <vt:lpstr>Recent issues (2)</vt:lpstr>
      <vt:lpstr>Recent issues (3)</vt:lpstr>
      <vt:lpstr>Recent issues (4)</vt:lpstr>
      <vt:lpstr>Recent issues (5)</vt:lpstr>
      <vt:lpstr>Future plan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Beam Diagnostics  in J-PARC Accelerators</dc:title>
  <dc:creator>takeshi toyama</dc:creator>
  <cp:lastModifiedBy>takeshi toyama</cp:lastModifiedBy>
  <cp:revision>263</cp:revision>
  <dcterms:created xsi:type="dcterms:W3CDTF">2016-11-07T22:21:35Z</dcterms:created>
  <dcterms:modified xsi:type="dcterms:W3CDTF">2016-11-10T14:56:43Z</dcterms:modified>
</cp:coreProperties>
</file>