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301" r:id="rId5"/>
    <p:sldId id="259" r:id="rId6"/>
    <p:sldId id="297" r:id="rId7"/>
    <p:sldId id="298" r:id="rId8"/>
    <p:sldId id="299" r:id="rId9"/>
    <p:sldId id="300" r:id="rId10"/>
    <p:sldId id="295" r:id="rId11"/>
    <p:sldId id="296" r:id="rId12"/>
    <p:sldId id="281" r:id="rId13"/>
    <p:sldId id="282" r:id="rId14"/>
    <p:sldId id="306" r:id="rId15"/>
    <p:sldId id="311" r:id="rId16"/>
    <p:sldId id="307" r:id="rId17"/>
    <p:sldId id="308" r:id="rId18"/>
    <p:sldId id="309" r:id="rId19"/>
    <p:sldId id="304" r:id="rId20"/>
    <p:sldId id="305" r:id="rId21"/>
    <p:sldId id="270" r:id="rId22"/>
    <p:sldId id="283" r:id="rId23"/>
    <p:sldId id="264" r:id="rId24"/>
    <p:sldId id="265" r:id="rId25"/>
    <p:sldId id="266" r:id="rId26"/>
    <p:sldId id="312" r:id="rId2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98B3"/>
    <a:srgbClr val="0A25C6"/>
    <a:srgbClr val="B49EAE"/>
    <a:srgbClr val="B59DB3"/>
    <a:srgbClr val="725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A577C-2FCC-4E9D-BD0D-C02560F0BE3F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5718D-5AC7-433E-BDA9-B5587F4E7C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10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4140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90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460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6055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3206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baseline="0" dirty="0" smtClean="0">
              <a:ea typeface="ＭＳ Ｐゴシック" charset="0"/>
              <a:cs typeface="ＭＳ Ｐゴシック" charset="0"/>
            </a:endParaRPr>
          </a:p>
          <a:p>
            <a:endParaRPr lang="en-US" altLang="ja-JP" baseline="0" dirty="0" smtClean="0">
              <a:ea typeface="ＭＳ Ｐゴシック" charset="0"/>
              <a:cs typeface="ＭＳ Ｐゴシック" charset="0"/>
            </a:endParaRPr>
          </a:p>
          <a:p>
            <a:endParaRPr lang="ja-JP" alt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21E2F1-C616-E144-A37E-5B83707D3552}" type="slidenum">
              <a:rPr lang="en-US" altLang="ja-JP" sz="1200"/>
              <a:pPr/>
              <a:t>23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2913043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05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7946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870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342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753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5296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7866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936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703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718D-5AC7-433E-BDA9-B5587F4E7C4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142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75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72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683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83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258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27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89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474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25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52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42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53491-F5DB-46CB-82BC-F90ADCDC1093}" type="datetimeFigureOut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BDCC5-0F63-44F4-8EDB-74AA1D1D2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8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RF upgrade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for MW </a:t>
            </a:r>
            <a:r>
              <a:rPr lang="en-US" altLang="ja-JP" dirty="0"/>
              <a:t>beam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4264572"/>
            <a:ext cx="6858000" cy="993228"/>
          </a:xfrm>
        </p:spPr>
        <p:txBody>
          <a:bodyPr/>
          <a:lstStyle/>
          <a:p>
            <a:r>
              <a:rPr kumimoji="1" lang="en-US" altLang="ja-JP" dirty="0" smtClean="0"/>
              <a:t>Chihiro </a:t>
            </a:r>
            <a:r>
              <a:rPr kumimoji="1" lang="en-US" altLang="ja-JP" dirty="0" err="1" smtClean="0"/>
              <a:t>Ohmori</a:t>
            </a:r>
            <a:endParaRPr kumimoji="1" lang="en-US" altLang="ja-JP" dirty="0" smtClean="0"/>
          </a:p>
          <a:p>
            <a:r>
              <a:rPr lang="en-US" altLang="ja-JP" dirty="0" smtClean="0"/>
              <a:t>KEK/J-PARC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516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3761" y="-15484"/>
            <a:ext cx="6663467" cy="1325563"/>
          </a:xfrm>
        </p:spPr>
        <p:txBody>
          <a:bodyPr/>
          <a:lstStyle/>
          <a:p>
            <a:r>
              <a:rPr kumimoji="1" lang="en-US" altLang="ja-JP" dirty="0" smtClean="0"/>
              <a:t>Beam Loading on FT3L cavity </a:t>
            </a:r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516971" y="1734626"/>
            <a:ext cx="4038600" cy="2640069"/>
            <a:chOff x="296555" y="3573016"/>
            <a:chExt cx="4038600" cy="264006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55" y="3645024"/>
              <a:ext cx="4038600" cy="256806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1655332" y="3573016"/>
              <a:ext cx="2617704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A</a:t>
              </a:r>
              <a:r>
                <a:rPr kumimoji="1" lang="en-US" altLang="ja-JP" dirty="0" smtClean="0"/>
                <a:t>node current during acc.</a:t>
              </a:r>
              <a:endParaRPr kumimoji="1" lang="ja-JP" altLang="en-US" dirty="0"/>
            </a:p>
          </p:txBody>
        </p:sp>
      </p:grpSp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5059055" y="1509626"/>
            <a:ext cx="4084945" cy="1545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471096" y="4074014"/>
            <a:ext cx="330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More RF power &amp; Inductive tuning of cavity</a:t>
            </a:r>
            <a:endParaRPr kumimoji="1" lang="ja-JP" altLang="en-US" sz="24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58353" y="4378881"/>
            <a:ext cx="4443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Inductive cavity tuning fits high intensity operation</a:t>
            </a:r>
            <a:r>
              <a:rPr kumimoji="1" lang="en-US" altLang="ja-JP" sz="1600" dirty="0" smtClean="0"/>
              <a:t>.</a:t>
            </a:r>
          </a:p>
        </p:txBody>
      </p:sp>
      <p:sp>
        <p:nvSpPr>
          <p:cNvPr id="35" name="日付プレースホルダー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6E03-3C17-431E-A459-4F740A234151}" type="datetime1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36" name="フッター プレースホルダー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37" name="スライド番号プレースホルダー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6C95-2712-49B2-BA55-4B950D8D9C13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0"/>
            <a:ext cx="2200275" cy="866775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1327008" y="333432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 beam</a:t>
            </a:r>
            <a:endParaRPr kumimoji="1" lang="ja-JP" altLang="en-US" dirty="0"/>
          </a:p>
        </p:txBody>
      </p:sp>
      <p:cxnSp>
        <p:nvCxnSpPr>
          <p:cNvPr id="41" name="直線矢印コネクタ 40"/>
          <p:cNvCxnSpPr/>
          <p:nvPr/>
        </p:nvCxnSpPr>
        <p:spPr>
          <a:xfrm flipV="1">
            <a:off x="1659724" y="3090664"/>
            <a:ext cx="432048" cy="338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325558" y="1313946"/>
            <a:ext cx="142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2E14 protons</a:t>
            </a:r>
            <a:endParaRPr kumimoji="1" lang="ja-JP" altLang="en-US" dirty="0"/>
          </a:p>
        </p:txBody>
      </p:sp>
      <p:cxnSp>
        <p:nvCxnSpPr>
          <p:cNvPr id="43" name="直線矢印コネクタ 42"/>
          <p:cNvCxnSpPr/>
          <p:nvPr/>
        </p:nvCxnSpPr>
        <p:spPr>
          <a:xfrm>
            <a:off x="971830" y="1676504"/>
            <a:ext cx="687894" cy="6202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76" y="1151138"/>
            <a:ext cx="4238095" cy="274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6127309" y="2225239"/>
            <a:ext cx="1831329" cy="1478413"/>
            <a:chOff x="5880538" y="3791437"/>
            <a:chExt cx="1831329" cy="1478413"/>
          </a:xfrm>
        </p:grpSpPr>
        <p:cxnSp>
          <p:nvCxnSpPr>
            <p:cNvPr id="6" name="直線コネクタ 5"/>
            <p:cNvCxnSpPr/>
            <p:nvPr/>
          </p:nvCxnSpPr>
          <p:spPr>
            <a:xfrm>
              <a:off x="6457950" y="4162097"/>
              <a:ext cx="691712" cy="738421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5880538" y="4900518"/>
              <a:ext cx="1292772" cy="369332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V="1">
              <a:off x="6419095" y="3798187"/>
              <a:ext cx="1292772" cy="369332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H="1">
              <a:off x="7149662" y="3791437"/>
              <a:ext cx="559517" cy="1121253"/>
            </a:xfrm>
            <a:prstGeom prst="line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テキスト ボックス 53"/>
          <p:cNvSpPr txBox="1"/>
          <p:nvPr/>
        </p:nvSpPr>
        <p:spPr>
          <a:xfrm>
            <a:off x="1272978" y="5129888"/>
            <a:ext cx="543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Original FT3L cavity design: 5 gaps for 70 kV/</a:t>
            </a:r>
            <a:r>
              <a:rPr kumimoji="1" lang="en-US" altLang="ja-JP" dirty="0" err="1" smtClean="0"/>
              <a:t>cav</a:t>
            </a:r>
            <a:r>
              <a:rPr kumimoji="1" lang="en-US" altLang="ja-JP" dirty="0" smtClean="0"/>
              <a:t> for 1Hz.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272978" y="5799443"/>
            <a:ext cx="783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Modified: 4 gaps operation for higher intensity with 56-60kV/</a:t>
            </a:r>
            <a:r>
              <a:rPr kumimoji="1" lang="en-US" altLang="ja-JP" dirty="0" err="1" smtClean="0"/>
              <a:t>cav</a:t>
            </a:r>
            <a:r>
              <a:rPr kumimoji="1" lang="en-US" altLang="ja-JP" dirty="0" smtClean="0"/>
              <a:t> for 1.16 s cycle.</a:t>
            </a:r>
            <a:endParaRPr kumimoji="1" lang="ja-JP" altLang="en-US" dirty="0"/>
          </a:p>
        </p:txBody>
      </p:sp>
      <p:sp>
        <p:nvSpPr>
          <p:cNvPr id="56" name="下矢印 55"/>
          <p:cNvSpPr/>
          <p:nvPr/>
        </p:nvSpPr>
        <p:spPr>
          <a:xfrm>
            <a:off x="3876085" y="5499220"/>
            <a:ext cx="833391" cy="3161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下カーブ矢印 2"/>
          <p:cNvSpPr/>
          <p:nvPr/>
        </p:nvSpPr>
        <p:spPr>
          <a:xfrm rot="7669814">
            <a:off x="7505927" y="3286935"/>
            <a:ext cx="255128" cy="868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730926" y="3054661"/>
            <a:ext cx="110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Inductive </a:t>
            </a:r>
          </a:p>
          <a:p>
            <a:r>
              <a:rPr lang="en-US" altLang="ja-JP" dirty="0" smtClean="0"/>
              <a:t>tuning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993390" y="1919292"/>
            <a:ext cx="123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Less power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39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4071"/>
            <a:ext cx="9144000" cy="649173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350302" y="269823"/>
            <a:ext cx="295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RFG</a:t>
            </a:r>
            <a:r>
              <a:rPr kumimoji="1" lang="ja-JP" altLang="en-US" dirty="0" smtClean="0"/>
              <a:t>山本さんによる計算結果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50302" y="115935"/>
            <a:ext cx="387638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Calculation by Yamamoto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0752" y="223656"/>
            <a:ext cx="18895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1.16 sec cycle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0417" y="821073"/>
            <a:ext cx="37444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Estimation of Anode Current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13437" y="1802806"/>
            <a:ext cx="412382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 smtClean="0"/>
              <a:t>Max. Anode Current</a:t>
            </a:r>
          </a:p>
          <a:p>
            <a:r>
              <a:rPr lang="en-US" altLang="ja-JP" sz="2000" dirty="0" smtClean="0"/>
              <a:t>Res. Freq.      w/0 Beam      with Beam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59447" y="4887312"/>
            <a:ext cx="43648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Adding 4 Inverter units to APS, max current </a:t>
            </a:r>
          </a:p>
          <a:p>
            <a:r>
              <a:rPr lang="en-US" altLang="ja-JP" dirty="0" smtClean="0"/>
              <a:t>becomes                          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58255" y="1051905"/>
            <a:ext cx="38790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Required Anode Current from a </a:t>
            </a:r>
            <a:r>
              <a:rPr lang="en-US" altLang="ja-JP" sz="2400" dirty="0" err="1" smtClean="0"/>
              <a:t>simle</a:t>
            </a:r>
            <a:r>
              <a:rPr lang="en-US" altLang="ja-JP" sz="2400" dirty="0" smtClean="0"/>
              <a:t> model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78965" y="5946393"/>
            <a:ext cx="2845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=&gt; 1.32MW can be handled!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2016/11/10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00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467546" y="4581128"/>
            <a:ext cx="8352926" cy="1821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467545" y="2577877"/>
            <a:ext cx="8352928" cy="19190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83069" y="1901"/>
            <a:ext cx="5778062" cy="1325563"/>
          </a:xfrm>
        </p:spPr>
        <p:txBody>
          <a:bodyPr/>
          <a:lstStyle/>
          <a:p>
            <a:r>
              <a:rPr lang="en-US" altLang="ja-JP" dirty="0" smtClean="0"/>
              <a:t>Compensation scheme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If I</a:t>
            </a:r>
            <a:r>
              <a:rPr lang="en-US" altLang="ja-JP" sz="2400" dirty="0" smtClean="0"/>
              <a:t>B</a:t>
            </a:r>
            <a:r>
              <a:rPr lang="en-US" altLang="ja-JP" dirty="0" smtClean="0"/>
              <a:t> ~ I</a:t>
            </a:r>
            <a:r>
              <a:rPr lang="en-US" altLang="ja-JP" sz="2400" dirty="0"/>
              <a:t>0</a:t>
            </a:r>
            <a:r>
              <a:rPr lang="en-US" altLang="ja-JP" dirty="0" smtClean="0"/>
              <a:t> or larger,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Feed Forward</a:t>
            </a:r>
          </a:p>
          <a:p>
            <a:pPr lvl="1"/>
            <a:r>
              <a:rPr kumimoji="1" lang="en-US" altLang="ja-JP" dirty="0" smtClean="0"/>
              <a:t>ISIS</a:t>
            </a:r>
            <a:endParaRPr kumimoji="1" lang="en-US" altLang="ja-JP" dirty="0"/>
          </a:p>
          <a:p>
            <a:pPr lvl="1"/>
            <a:r>
              <a:rPr lang="en-US" altLang="ja-JP" b="1" dirty="0" smtClean="0"/>
              <a:t>J-PARC</a:t>
            </a:r>
          </a:p>
          <a:p>
            <a:pPr lvl="1"/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Fast Feedback</a:t>
            </a:r>
          </a:p>
          <a:p>
            <a:pPr lvl="1"/>
            <a:r>
              <a:rPr kumimoji="1" lang="en-US" altLang="ja-JP" dirty="0" smtClean="0"/>
              <a:t>CERN PS</a:t>
            </a:r>
          </a:p>
          <a:p>
            <a:pPr lvl="1"/>
            <a:r>
              <a:rPr lang="en-US" altLang="ja-JP" dirty="0" smtClean="0"/>
              <a:t>AGS 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91" y="908720"/>
            <a:ext cx="2472901" cy="160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891" y="1151059"/>
            <a:ext cx="23622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2652307"/>
            <a:ext cx="2736305" cy="17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656" y="2697676"/>
            <a:ext cx="2250427" cy="153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53136"/>
            <a:ext cx="2372866" cy="169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656" y="4668043"/>
            <a:ext cx="2169329" cy="167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2015/10/13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HINT2015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6C95-2712-49B2-BA55-4B950D8D9C13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1560" y="3850608"/>
            <a:ext cx="399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 work in Tunnel.</a:t>
            </a:r>
          </a:p>
          <a:p>
            <a:r>
              <a:rPr lang="en-US" altLang="ja-JP" dirty="0" smtClean="0"/>
              <a:t>Need fine tuning for different conditions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3568" y="5977260"/>
            <a:ext cx="297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Fast Feedback AMP </a:t>
            </a:r>
            <a:r>
              <a:rPr kumimoji="1" lang="en-US" altLang="ja-JP" dirty="0" smtClean="0"/>
              <a:t>in Tunnel.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0"/>
            <a:ext cx="220027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5240" y="26472"/>
            <a:ext cx="6461904" cy="1143000"/>
          </a:xfrm>
        </p:spPr>
        <p:txBody>
          <a:bodyPr/>
          <a:lstStyle/>
          <a:p>
            <a:r>
              <a:rPr kumimoji="1" lang="en-US" altLang="ja-JP" dirty="0" smtClean="0"/>
              <a:t>Feed Forward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3393" y="1124744"/>
            <a:ext cx="8229600" cy="1512168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ja-JP" sz="4500" dirty="0" smtClean="0"/>
              <a:t>Feed Forward Compensation </a:t>
            </a:r>
            <a:r>
              <a:rPr kumimoji="1" lang="en-US" altLang="ja-JP" dirty="0" smtClean="0"/>
              <a:t>for Wideband cavity</a:t>
            </a:r>
          </a:p>
          <a:p>
            <a:pPr lvl="1"/>
            <a:r>
              <a:rPr lang="en-US" altLang="ja-JP" dirty="0" smtClean="0"/>
              <a:t>J-PARC adopts wide band cavities. Q=2 for RCS and Q&gt;20 for MR.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J-PARC adopts feed forward beam loading compensation because</a:t>
            </a:r>
          </a:p>
          <a:p>
            <a:pPr lvl="2"/>
            <a:r>
              <a:rPr kumimoji="1" lang="en-US" altLang="ja-JP" dirty="0" smtClean="0"/>
              <a:t>RCS system may not have enough gain (~20dB) by </a:t>
            </a:r>
            <a:r>
              <a:rPr lang="en-US" altLang="ja-JP" dirty="0" smtClean="0"/>
              <a:t>fast </a:t>
            </a:r>
            <a:r>
              <a:rPr kumimoji="1" lang="en-US" altLang="ja-JP" dirty="0" smtClean="0"/>
              <a:t>feedback. </a:t>
            </a:r>
          </a:p>
          <a:p>
            <a:pPr lvl="2"/>
            <a:r>
              <a:rPr lang="en-US" altLang="ja-JP" dirty="0" smtClean="0"/>
              <a:t>Feed forward does not need extra work in tunnel.</a:t>
            </a:r>
          </a:p>
          <a:p>
            <a:pPr lvl="1"/>
            <a:r>
              <a:rPr kumimoji="1" lang="en-US" altLang="ja-JP" dirty="0" smtClean="0"/>
              <a:t>J-PARC Feed Forward system works properly up to </a:t>
            </a:r>
            <a:r>
              <a:rPr kumimoji="1" lang="en-US" altLang="ja-JP" sz="2900" b="1" dirty="0" smtClean="0">
                <a:solidFill>
                  <a:srgbClr val="FF0000"/>
                </a:solidFill>
              </a:rPr>
              <a:t>1 MW-eq</a:t>
            </a:r>
            <a:r>
              <a:rPr lang="en-US" altLang="ja-JP" sz="2900" b="1" dirty="0" smtClean="0">
                <a:solidFill>
                  <a:srgbClr val="FF0000"/>
                </a:solidFill>
              </a:rPr>
              <a:t>. </a:t>
            </a:r>
            <a:r>
              <a:rPr lang="en-US" altLang="ja-JP" dirty="0" smtClean="0"/>
              <a:t>for RCS and </a:t>
            </a:r>
            <a:r>
              <a:rPr lang="en-US" altLang="ja-JP" dirty="0" smtClean="0">
                <a:solidFill>
                  <a:srgbClr val="FF0000"/>
                </a:solidFill>
              </a:rPr>
              <a:t>380 kW </a:t>
            </a:r>
            <a:r>
              <a:rPr lang="en-US" altLang="ja-JP" dirty="0" smtClean="0"/>
              <a:t>for MR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4" y="3068960"/>
            <a:ext cx="31527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2636912"/>
            <a:ext cx="5040560" cy="37964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51520" y="518351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Feedforward module can handle 3 harmonics.</a:t>
            </a:r>
          </a:p>
          <a:p>
            <a:r>
              <a:rPr lang="en-US" altLang="ja-JP" dirty="0" smtClean="0"/>
              <a:t>RCS: 2,4,6 (or 1-6 for single bunch)</a:t>
            </a:r>
          </a:p>
          <a:p>
            <a:r>
              <a:rPr kumimoji="1" lang="en-US" altLang="ja-JP" dirty="0" smtClean="0"/>
              <a:t>MR:8,9,10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2015/10/13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HINT2015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6C95-2712-49B2-BA55-4B950D8D9C13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0"/>
            <a:ext cx="2200275" cy="86677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091132" y="2636912"/>
            <a:ext cx="181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F. Tamura, J-PARC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077" name="Picture 5" descr="C:\Users\Letsohmori\AppData\Local\Microsoft\Windows\Temporary Internet Files\Content.IE5\MFZBCSR5\IMG_78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402" y="334114"/>
            <a:ext cx="2483767" cy="1862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グループ化 17"/>
          <p:cNvGrpSpPr/>
          <p:nvPr/>
        </p:nvGrpSpPr>
        <p:grpSpPr>
          <a:xfrm>
            <a:off x="5737491" y="548680"/>
            <a:ext cx="3406509" cy="1384461"/>
            <a:chOff x="5737491" y="548680"/>
            <a:chExt cx="3406509" cy="1384461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6588224" y="548680"/>
              <a:ext cx="2555776" cy="792088"/>
              <a:chOff x="6588224" y="548680"/>
              <a:chExt cx="2555776" cy="792088"/>
            </a:xfrm>
          </p:grpSpPr>
          <p:sp>
            <p:nvSpPr>
              <p:cNvPr id="15" name="円/楕円 14"/>
              <p:cNvSpPr/>
              <p:nvPr/>
            </p:nvSpPr>
            <p:spPr>
              <a:xfrm>
                <a:off x="6588224" y="980728"/>
                <a:ext cx="115212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7326052" y="548680"/>
                <a:ext cx="1817948" cy="61206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" name="右矢印 16"/>
            <p:cNvSpPr/>
            <p:nvPr/>
          </p:nvSpPr>
          <p:spPr>
            <a:xfrm rot="19750141">
              <a:off x="5737491" y="1778792"/>
              <a:ext cx="1751900" cy="154349"/>
            </a:xfrm>
            <a:prstGeom prst="rightArrow">
              <a:avLst/>
            </a:prstGeom>
            <a:solidFill>
              <a:schemeClr val="bg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21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kumimoji="1" lang="en-US" altLang="ja-JP" dirty="0" smtClean="0"/>
              <a:t>Feedback AMP from LIU Collaboration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040524"/>
            <a:ext cx="4416316" cy="5136439"/>
          </a:xfrm>
        </p:spPr>
        <p:txBody>
          <a:bodyPr/>
          <a:lstStyle/>
          <a:p>
            <a:r>
              <a:rPr kumimoji="1" lang="en-US" altLang="ja-JP" dirty="0" smtClean="0"/>
              <a:t>KEK contributes LIU (LHC Injector Upgrade)-PS&amp;PSB RF.</a:t>
            </a:r>
          </a:p>
          <a:p>
            <a:r>
              <a:rPr kumimoji="1" lang="en-US" altLang="ja-JP" dirty="0" smtClean="0"/>
              <a:t>FT3L cavities will be used to replace all PSB cavities and damper cavities in PS.</a:t>
            </a:r>
          </a:p>
          <a:p>
            <a:r>
              <a:rPr lang="en-US" altLang="ja-JP" dirty="0" smtClean="0"/>
              <a:t>These cavities are driven by Solid State AMP. </a:t>
            </a:r>
            <a:r>
              <a:rPr lang="en-US" altLang="ja-JP" b="1" dirty="0" smtClean="0">
                <a:solidFill>
                  <a:srgbClr val="FF0000"/>
                </a:solidFill>
              </a:rPr>
              <a:t>The solid state AMP may fit to FB AMP at J-PARC.</a:t>
            </a:r>
          </a:p>
          <a:p>
            <a:r>
              <a:rPr kumimoji="1" lang="en-US" altLang="ja-JP" dirty="0" smtClean="0"/>
              <a:t>Advantage: </a:t>
            </a:r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More beam &amp; shorter tuning time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7" y="1073510"/>
            <a:ext cx="3167743" cy="2375808"/>
          </a:xfr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7" y="3566597"/>
            <a:ext cx="3167743" cy="273636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924079" y="310493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PSB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49114" y="5992297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2016/11/10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551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7241" y="4630"/>
            <a:ext cx="7886700" cy="1325563"/>
          </a:xfrm>
        </p:spPr>
        <p:txBody>
          <a:bodyPr/>
          <a:lstStyle/>
          <a:p>
            <a:r>
              <a:rPr kumimoji="1" lang="en-US" altLang="ja-JP" dirty="0" smtClean="0"/>
              <a:t>Recent Progress for Damper 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154665"/>
            <a:ext cx="3271093" cy="22618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451" y="2025309"/>
            <a:ext cx="4968988" cy="34563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64" y="4446513"/>
            <a:ext cx="4724375" cy="2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5" y="1211349"/>
            <a:ext cx="8373989" cy="7594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5" y="4796396"/>
            <a:ext cx="6059476" cy="102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14" y="5889230"/>
            <a:ext cx="6081387" cy="74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 rot="20701332">
            <a:off x="5058437" y="5797992"/>
            <a:ext cx="4148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Damper works remarkably!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28184" y="5171978"/>
            <a:ext cx="2061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H. </a:t>
            </a:r>
            <a:r>
              <a:rPr kumimoji="1" lang="en-US" altLang="ja-JP" sz="1200" dirty="0" err="1" smtClean="0"/>
              <a:t>Damerau@Finemet</a:t>
            </a:r>
            <a:r>
              <a:rPr kumimoji="1" lang="en-US" altLang="ja-JP" sz="1200" dirty="0" smtClean="0"/>
              <a:t> Review</a:t>
            </a:r>
            <a:endParaRPr kumimoji="1"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17241" y="4411649"/>
            <a:ext cx="2687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H. </a:t>
            </a:r>
            <a:r>
              <a:rPr kumimoji="1" lang="en-US" altLang="ja-JP" sz="1600" dirty="0" err="1" smtClean="0"/>
              <a:t>Damerau@Finemet</a:t>
            </a:r>
            <a:r>
              <a:rPr kumimoji="1" lang="en-US" altLang="ja-JP" sz="1600" dirty="0" smtClean="0"/>
              <a:t> Review</a:t>
            </a:r>
            <a:endParaRPr kumimoji="1" lang="ja-JP" altLang="en-US" sz="160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41889" y="1729847"/>
            <a:ext cx="1140434" cy="387766"/>
            <a:chOff x="141889" y="1729847"/>
            <a:chExt cx="1140434" cy="387766"/>
          </a:xfrm>
        </p:grpSpPr>
        <p:cxnSp>
          <p:nvCxnSpPr>
            <p:cNvPr id="6" name="直線コネクタ 5"/>
            <p:cNvCxnSpPr/>
            <p:nvPr/>
          </p:nvCxnSpPr>
          <p:spPr>
            <a:xfrm flipV="1">
              <a:off x="141889" y="1729847"/>
              <a:ext cx="1140434" cy="78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852397" y="1748281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2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 !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2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192" y="274638"/>
            <a:ext cx="8820807" cy="63408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Feedback amplifier from LIU collaboration</a:t>
            </a:r>
            <a:endParaRPr kumimoji="1" lang="ja-JP" altLang="en-US" dirty="0"/>
          </a:p>
        </p:txBody>
      </p:sp>
      <p:pic>
        <p:nvPicPr>
          <p:cNvPr id="3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1080" y="891086"/>
            <a:ext cx="2880320" cy="216024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1400" y="1141852"/>
            <a:ext cx="2152156" cy="161411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49" y="3114744"/>
            <a:ext cx="2236596" cy="298212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914324" y="889264"/>
            <a:ext cx="2880321" cy="64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amplifier for PSB 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back-up</a:t>
            </a:r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scenario</a:t>
            </a:r>
          </a:p>
        </p:txBody>
      </p:sp>
      <p:sp>
        <p:nvSpPr>
          <p:cNvPr id="17" name="右矢印 16"/>
          <p:cNvSpPr/>
          <p:nvPr/>
        </p:nvSpPr>
        <p:spPr>
          <a:xfrm rot="20827168">
            <a:off x="3186721" y="1676498"/>
            <a:ext cx="1151920" cy="330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6118075" y="2307947"/>
            <a:ext cx="2980946" cy="2152800"/>
            <a:chOff x="546503" y="933453"/>
            <a:chExt cx="2980946" cy="2152800"/>
          </a:xfrm>
        </p:grpSpPr>
        <p:pic>
          <p:nvPicPr>
            <p:cNvPr id="3074" name="Picture 2" descr="C:\Users\Letsohmori\Pictures\201312CERN\IMG_452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03" y="933453"/>
              <a:ext cx="2870399" cy="21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1089217" y="933454"/>
              <a:ext cx="2438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SSA for PSB FT3L system</a:t>
              </a:r>
              <a:endParaRPr kumimoji="1" lang="ja-JP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1462938" y="5712043"/>
            <a:ext cx="242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J-PARC RF Cavity &amp; AMP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4228168" y="3339554"/>
            <a:ext cx="1526302" cy="2557155"/>
            <a:chOff x="4701881" y="3320117"/>
            <a:chExt cx="1526302" cy="2557155"/>
          </a:xfrm>
        </p:grpSpPr>
        <p:pic>
          <p:nvPicPr>
            <p:cNvPr id="3075" name="Picture 3" descr="C:\Users\Letsohmori\AppData\Local\Microsoft\Windows\Temporary Internet Files\Content.IE5\NUBULZ5Q\FullSizeRender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881" y="3320117"/>
              <a:ext cx="1526302" cy="2557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下矢印 26"/>
            <p:cNvSpPr/>
            <p:nvPr/>
          </p:nvSpPr>
          <p:spPr>
            <a:xfrm rot="5400000">
              <a:off x="5762588" y="4553458"/>
              <a:ext cx="83946" cy="84724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04" y="5049191"/>
              <a:ext cx="489458" cy="4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右矢印 24"/>
          <p:cNvSpPr/>
          <p:nvPr/>
        </p:nvSpPr>
        <p:spPr>
          <a:xfrm rot="12987890">
            <a:off x="5570209" y="2223134"/>
            <a:ext cx="920963" cy="217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30690" y="1841631"/>
            <a:ext cx="176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 half size of SSA</a:t>
            </a:r>
            <a:endParaRPr kumimoji="1" lang="ja-JP" altLang="en-US" dirty="0"/>
          </a:p>
        </p:txBody>
      </p:sp>
      <p:sp>
        <p:nvSpPr>
          <p:cNvPr id="28" name="右矢印 27"/>
          <p:cNvSpPr/>
          <p:nvPr/>
        </p:nvSpPr>
        <p:spPr>
          <a:xfrm rot="7983070">
            <a:off x="5657593" y="4806174"/>
            <a:ext cx="920963" cy="217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166021" y="5068628"/>
            <a:ext cx="170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 full size of SSA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246286" y="554244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2016/11/10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8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 2016-02-21 16.56.2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238" y="2828407"/>
            <a:ext cx="3600000" cy="2091892"/>
          </a:xfrm>
          <a:prstGeom prst="rect">
            <a:avLst/>
          </a:prstGeom>
        </p:spPr>
      </p:pic>
      <p:pic>
        <p:nvPicPr>
          <p:cNvPr id="7" name="図 6" descr="plot160210_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66" y="3611023"/>
            <a:ext cx="4320000" cy="3240000"/>
          </a:xfrm>
          <a:prstGeom prst="rect">
            <a:avLst/>
          </a:prstGeom>
        </p:spPr>
      </p:pic>
      <p:sp>
        <p:nvSpPr>
          <p:cNvPr id="15361" name="タイトル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>
                <a:latin typeface="Times New Roman"/>
                <a:ea typeface="ＭＳ Ｐゴシック" charset="0"/>
                <a:cs typeface="Times New Roman"/>
              </a:rPr>
              <a:t>2 </a:t>
            </a:r>
            <a:r>
              <a:rPr lang="en-US" altLang="ja-JP" sz="3200" dirty="0" err="1" smtClean="0">
                <a:latin typeface="Times New Roman"/>
                <a:ea typeface="ＭＳ Ｐゴシック" charset="0"/>
                <a:cs typeface="Times New Roman"/>
              </a:rPr>
              <a:t>nd</a:t>
            </a:r>
            <a:r>
              <a:rPr lang="en-US" altLang="ja-JP" sz="3200" dirty="0" smtClean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altLang="ja-JP" sz="3200" dirty="0" err="1" smtClean="0">
                <a:latin typeface="Times New Roman"/>
                <a:ea typeface="ＭＳ Ｐゴシック" charset="0"/>
                <a:cs typeface="Times New Roman"/>
              </a:rPr>
              <a:t>Haromonic</a:t>
            </a:r>
            <a:r>
              <a:rPr lang="en-US" altLang="ja-JP" sz="3200" dirty="0" smtClean="0">
                <a:latin typeface="Times New Roman"/>
                <a:ea typeface="ＭＳ Ｐゴシック" charset="0"/>
                <a:cs typeface="Times New Roman"/>
              </a:rPr>
              <a:t> RF Pattern</a:t>
            </a:r>
            <a:endParaRPr lang="ja-JP" altLang="en-US" sz="3200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083550"/>
            <a:ext cx="4837716" cy="227525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ja-JP" dirty="0" smtClean="0">
                <a:latin typeface="Times New Roman"/>
                <a:cs typeface="Times New Roman"/>
              </a:rPr>
              <a:t>RF pattern :</a:t>
            </a:r>
          </a:p>
          <a:p>
            <a:pPr lvl="1">
              <a:lnSpc>
                <a:spcPct val="110000"/>
              </a:lnSpc>
            </a:pPr>
            <a:r>
              <a:rPr lang="en-US" altLang="ja-JP" dirty="0" smtClean="0">
                <a:latin typeface="Times New Roman"/>
                <a:cs typeface="Times New Roman"/>
              </a:rPr>
              <a:t>Injection : </a:t>
            </a:r>
            <a:r>
              <a:rPr lang="en-US" altLang="ja-JP" strike="sngStrike" dirty="0" smtClean="0">
                <a:latin typeface="Times New Roman"/>
                <a:cs typeface="Times New Roman"/>
              </a:rPr>
              <a:t>120 kV </a:t>
            </a:r>
            <a:r>
              <a:rPr lang="en-US" altLang="ja-JP" dirty="0" smtClean="0">
                <a:latin typeface="Times New Roman"/>
                <a:cs typeface="Times New Roman"/>
              </a:rPr>
              <a:t>(fundamental), </a:t>
            </a:r>
            <a:r>
              <a:rPr lang="en-US" altLang="ja-JP" strike="sngStrike" dirty="0" smtClean="0">
                <a:latin typeface="Times New Roman"/>
                <a:cs typeface="Times New Roman"/>
              </a:rPr>
              <a:t>70 kV</a:t>
            </a:r>
            <a:r>
              <a:rPr lang="en-US" altLang="ja-JP" dirty="0" smtClean="0">
                <a:latin typeface="Times New Roman"/>
                <a:cs typeface="Times New Roman"/>
              </a:rPr>
              <a:t> (2</a:t>
            </a:r>
            <a:r>
              <a:rPr lang="en-US" altLang="ja-JP" baseline="30000" dirty="0" smtClean="0">
                <a:latin typeface="Times New Roman"/>
                <a:cs typeface="Times New Roman"/>
              </a:rPr>
              <a:t>nd</a:t>
            </a:r>
            <a:r>
              <a:rPr lang="en-US" altLang="ja-JP" dirty="0" smtClean="0">
                <a:latin typeface="Times New Roman"/>
                <a:cs typeface="Times New Roman"/>
              </a:rPr>
              <a:t> </a:t>
            </a:r>
            <a:r>
              <a:rPr lang="en-US" altLang="ja-JP" dirty="0" err="1" smtClean="0">
                <a:latin typeface="Times New Roman"/>
                <a:cs typeface="Times New Roman"/>
              </a:rPr>
              <a:t>harmmonic</a:t>
            </a:r>
            <a:r>
              <a:rPr lang="en-US" altLang="ja-JP" dirty="0" smtClean="0">
                <a:latin typeface="Times New Roman"/>
                <a:cs typeface="Times New Roman"/>
              </a:rPr>
              <a:t>)</a:t>
            </a:r>
          </a:p>
          <a:p>
            <a:pPr lvl="1">
              <a:lnSpc>
                <a:spcPct val="110000"/>
              </a:lnSpc>
            </a:pPr>
            <a:r>
              <a:rPr lang="en-US" altLang="ja-JP" dirty="0" smtClean="0">
                <a:latin typeface="Times New Roman"/>
                <a:cs typeface="Times New Roman"/>
              </a:rPr>
              <a:t>Acceleration : 280 kV → 256 kV (fundamental)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Times New Roman"/>
                <a:cs typeface="Times New Roman"/>
              </a:rPr>
              <a:t>Beam</a:t>
            </a:r>
            <a:r>
              <a:rPr lang="ja-JP" altLang="en-US" dirty="0" smtClean="0">
                <a:latin typeface="Times New Roman"/>
                <a:cs typeface="Times New Roman"/>
              </a:rPr>
              <a:t> </a:t>
            </a:r>
            <a:r>
              <a:rPr lang="en-US" altLang="ja-JP" dirty="0" smtClean="0">
                <a:latin typeface="Times New Roman"/>
                <a:cs typeface="Times New Roman"/>
              </a:rPr>
              <a:t>loading compensation effectively works to damp the synchrotron oscillation.</a:t>
            </a:r>
            <a:endParaRPr lang="en-US" altLang="ja-JP" dirty="0"/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Times New Roman"/>
                <a:cs typeface="Times New Roman"/>
              </a:rPr>
              <a:t>Bunching factor was measured to be 0.3 during injection.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20004" y="3262249"/>
            <a:ext cx="2843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Longitudinal wave forms during injection </a:t>
            </a:r>
          </a:p>
          <a:p>
            <a:r>
              <a:rPr lang="en-US" altLang="ja-JP" dirty="0" smtClean="0"/>
              <a:t>with </a:t>
            </a:r>
            <a:r>
              <a:rPr lang="en-US" altLang="ja-JP" dirty="0"/>
              <a:t>w</a:t>
            </a:r>
            <a:r>
              <a:rPr lang="en-US" altLang="ja-JP" dirty="0" smtClean="0"/>
              <a:t>all current monitor</a:t>
            </a:r>
          </a:p>
        </p:txBody>
      </p:sp>
      <p:pic>
        <p:nvPicPr>
          <p:cNvPr id="4" name="図 3" descr="スクリーンショット 2016-02-15 15.10.0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414" y="814005"/>
            <a:ext cx="3600000" cy="2070857"/>
          </a:xfrm>
          <a:prstGeom prst="rect">
            <a:avLst/>
          </a:prstGeom>
        </p:spPr>
      </p:pic>
      <p:pic>
        <p:nvPicPr>
          <p:cNvPr id="6" name="図 5" descr="スクリーンショット 2016-02-15 15.12.2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238" y="4942203"/>
            <a:ext cx="3600000" cy="190950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09110" y="5978959"/>
            <a:ext cx="39526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K1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9110" y="5496269"/>
            <a:ext cx="39526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K2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9110" y="4998089"/>
            <a:ext cx="39526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K3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9110" y="4515399"/>
            <a:ext cx="39526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K4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42834" y="1095556"/>
            <a:ext cx="224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160 kV                 85 kV</a:t>
            </a:r>
            <a:endParaRPr kumimoji="1"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2016/11/10</a:t>
            </a:r>
            <a:endParaRPr kumimoji="1" lang="ja-JP" altLang="en-US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10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plot151225_0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02"/>
          <a:stretch/>
        </p:blipFill>
        <p:spPr>
          <a:xfrm>
            <a:off x="1855615" y="4810380"/>
            <a:ext cx="2880000" cy="20476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Times New Roman"/>
                <a:cs typeface="Times New Roman"/>
              </a:rPr>
              <a:t>Longitudinal </a:t>
            </a:r>
            <a:r>
              <a:rPr lang="en-US" altLang="ja-JP" sz="3200" dirty="0" smtClean="0">
                <a:latin typeface="Times New Roman"/>
                <a:cs typeface="Times New Roman"/>
              </a:rPr>
              <a:t>Profiles with</a:t>
            </a:r>
            <a:br>
              <a:rPr lang="en-US" altLang="ja-JP" sz="3200" dirty="0" smtClean="0">
                <a:latin typeface="Times New Roman"/>
                <a:cs typeface="Times New Roman"/>
              </a:rPr>
            </a:br>
            <a:r>
              <a:rPr kumimoji="1" lang="en-US" altLang="ja-JP" sz="3200" dirty="0" smtClean="0">
                <a:latin typeface="Times New Roman"/>
                <a:cs typeface="Times New Roman"/>
              </a:rPr>
              <a:t>High Intensity Beam of 500 kW equiv</a:t>
            </a:r>
            <a:r>
              <a:rPr lang="en-US" altLang="ja-JP" sz="3200" dirty="0" smtClean="0">
                <a:latin typeface="Times New Roman"/>
                <a:cs typeface="Times New Roman"/>
              </a:rPr>
              <a:t>alent</a:t>
            </a:r>
            <a:endParaRPr kumimoji="1" lang="ja-JP" altLang="en-US" sz="3200" dirty="0">
              <a:latin typeface="Times New Roman"/>
              <a:cs typeface="Times New Roman"/>
            </a:endParaRPr>
          </a:p>
        </p:txBody>
      </p:sp>
      <p:pic>
        <p:nvPicPr>
          <p:cNvPr id="6" name="図 5" descr="plot151224_5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762" b="5161"/>
          <a:stretch/>
        </p:blipFill>
        <p:spPr>
          <a:xfrm>
            <a:off x="6343552" y="4809488"/>
            <a:ext cx="2800448" cy="2048512"/>
          </a:xfrm>
          <a:prstGeom prst="rect">
            <a:avLst/>
          </a:prstGeom>
        </p:spPr>
      </p:pic>
      <p:pic>
        <p:nvPicPr>
          <p:cNvPr id="7" name="図 6" descr="bfplot151224_2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681" y="1068388"/>
            <a:ext cx="2880000" cy="2097509"/>
          </a:xfrm>
          <a:prstGeom prst="rect">
            <a:avLst/>
          </a:prstGeom>
        </p:spPr>
      </p:pic>
      <p:pic>
        <p:nvPicPr>
          <p:cNvPr id="9" name="図 8" descr="sgplot151224_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458" y="3246794"/>
            <a:ext cx="2340000" cy="1755000"/>
          </a:xfrm>
          <a:prstGeom prst="rect">
            <a:avLst/>
          </a:prstGeom>
        </p:spPr>
      </p:pic>
      <p:pic>
        <p:nvPicPr>
          <p:cNvPr id="11" name="図 10" descr="sgplot151225_0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001" y="3277959"/>
            <a:ext cx="2340000" cy="1755000"/>
          </a:xfrm>
          <a:prstGeom prst="rect">
            <a:avLst/>
          </a:prstGeom>
        </p:spPr>
      </p:pic>
      <p:pic>
        <p:nvPicPr>
          <p:cNvPr id="4" name="図 3" descr="bfplot151225_06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8223" y="1123485"/>
            <a:ext cx="2880000" cy="2042411"/>
          </a:xfrm>
          <a:prstGeom prst="rect">
            <a:avLst/>
          </a:prstGeom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27618" y="1277055"/>
            <a:ext cx="1727997" cy="1439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</a:rPr>
              <a:t>(100 kV,  0 kV)</a:t>
            </a:r>
          </a:p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</a:rPr>
              <a:t>Bunching  factor</a:t>
            </a:r>
          </a:p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</a:rPr>
              <a:t>0.2 ~ 0.3</a:t>
            </a:r>
          </a:p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</a:rPr>
              <a:t>Bunch length</a:t>
            </a:r>
            <a:endParaRPr lang="en-US" altLang="ja-JP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</a:rPr>
              <a:t>~200 ns</a:t>
            </a: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4627424" y="1226256"/>
            <a:ext cx="1727997" cy="1439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</a:rPr>
              <a:t>(100 kV,  70 kV)</a:t>
            </a:r>
          </a:p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</a:rPr>
              <a:t>Bunching  factor</a:t>
            </a:r>
          </a:p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</a:rPr>
              <a:t>0.3 ~ 0.4</a:t>
            </a:r>
          </a:p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</a:rPr>
              <a:t>Bunch length</a:t>
            </a:r>
            <a:endParaRPr lang="en-US" altLang="ja-JP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altLang="ja-JP" dirty="0" smtClean="0">
                <a:latin typeface="Times New Roman"/>
                <a:cs typeface="Times New Roman"/>
              </a:rPr>
              <a:t>~400 ns</a:t>
            </a:r>
          </a:p>
        </p:txBody>
      </p:sp>
      <p:pic>
        <p:nvPicPr>
          <p:cNvPr id="3" name="図 2" descr="スクリーンショット 2016-01-27 14.40.4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3" y="3385060"/>
            <a:ext cx="2048613" cy="1471425"/>
          </a:xfrm>
          <a:prstGeom prst="rect">
            <a:avLst/>
          </a:prstGeom>
        </p:spPr>
      </p:pic>
      <p:pic>
        <p:nvPicPr>
          <p:cNvPr id="5" name="図 4" descr="スクリーンショット 2016-01-27 14.41.2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110" y="3326389"/>
            <a:ext cx="2087999" cy="149262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27618" y="2795982"/>
            <a:ext cx="156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Simulation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(100 kV, 0 kV)</a:t>
            </a:r>
            <a:endParaRPr kumimoji="1" lang="ja-JP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80626" y="2735576"/>
            <a:ext cx="1680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Simulation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  <a:latin typeface="Times New Roman"/>
                <a:cs typeface="Times New Roman"/>
              </a:rPr>
              <a:t>(100 kV, 70 kV)</a:t>
            </a:r>
            <a:endParaRPr kumimoji="1" lang="ja-JP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094671" y="187853"/>
            <a:ext cx="90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Tamura</a:t>
            </a:r>
          </a:p>
        </p:txBody>
      </p:sp>
    </p:spTree>
    <p:extLst>
      <p:ext uri="{BB962C8B-B14F-4D97-AF65-F5344CB8AC3E}">
        <p14:creationId xmlns:p14="http://schemas.microsoft.com/office/powerpoint/2010/main" val="21156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83508"/>
            <a:ext cx="7886700" cy="1325563"/>
          </a:xfrm>
        </p:spPr>
        <p:txBody>
          <a:bodyPr/>
          <a:lstStyle/>
          <a:p>
            <a:r>
              <a:rPr kumimoji="1" lang="en-US" altLang="ja-JP" dirty="0" smtClean="0"/>
              <a:t>Mid Term Plan</a:t>
            </a:r>
            <a:br>
              <a:rPr kumimoji="1" lang="en-US" altLang="ja-JP" dirty="0" smtClean="0"/>
            </a:br>
            <a:r>
              <a:rPr kumimoji="1" lang="en-US" altLang="ja-JP" sz="2000" dirty="0" smtClean="0"/>
              <a:t>Voltage Requirements</a:t>
            </a:r>
            <a:endParaRPr kumimoji="1" lang="ja-JP" altLang="en-US" sz="2000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456383"/>
              </p:ext>
            </p:extLst>
          </p:nvPr>
        </p:nvGraphicFramePr>
        <p:xfrm>
          <a:off x="628650" y="1409071"/>
          <a:ext cx="7293653" cy="2968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4411"/>
                <a:gridCol w="835573"/>
                <a:gridCol w="931732"/>
                <a:gridCol w="778313"/>
                <a:gridCol w="764589"/>
                <a:gridCol w="906811"/>
                <a:gridCol w="792224"/>
              </a:tblGrid>
              <a:tr h="2925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baseline="0" dirty="0">
                          <a:effectLst/>
                        </a:rPr>
                        <a:t>　</a:t>
                      </a:r>
                      <a:endParaRPr lang="ja-JP" alt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>
                          <a:effectLst/>
                        </a:rPr>
                        <a:t>Present </a:t>
                      </a:r>
                      <a:endParaRPr lang="en-US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 dirty="0">
                          <a:effectLst/>
                        </a:rPr>
                        <a:t>Upgrade 1</a:t>
                      </a:r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>
                          <a:effectLst/>
                        </a:rPr>
                        <a:t>Upgrade 2</a:t>
                      </a:r>
                      <a:endParaRPr lang="en-US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92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 dirty="0">
                          <a:effectLst/>
                        </a:rPr>
                        <a:t>Cycle 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Time (s)</a:t>
                      </a:r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>
                          <a:effectLst/>
                        </a:rPr>
                        <a:t>2.48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>
                          <a:effectLst/>
                        </a:rPr>
                        <a:t>1.28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>
                          <a:effectLst/>
                        </a:rPr>
                        <a:t>1.16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92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>
                          <a:effectLst/>
                        </a:rPr>
                        <a:t># of protons</a:t>
                      </a:r>
                      <a:endParaRPr lang="en-US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 dirty="0" smtClean="0">
                          <a:effectLst/>
                        </a:rPr>
                        <a:t>2.2E+14</a:t>
                      </a:r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>
                          <a:effectLst/>
                        </a:rPr>
                        <a:t>2.00E+14</a:t>
                      </a:r>
                      <a:endParaRPr lang="en-US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>
                          <a:effectLst/>
                        </a:rPr>
                        <a:t>3.20E+14</a:t>
                      </a:r>
                      <a:endParaRPr lang="en-US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36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>
                          <a:effectLst/>
                        </a:rPr>
                        <a:t>Beam Power (kW)</a:t>
                      </a:r>
                      <a:endParaRPr lang="en-US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 dirty="0" smtClean="0">
                          <a:effectLst/>
                        </a:rPr>
                        <a:t>425</a:t>
                      </a:r>
                      <a:endParaRPr lang="en-US" altLang="ja-JP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756 </a:t>
                      </a:r>
                      <a:endParaRPr lang="en-US" altLang="ja-JP" sz="1600" b="0" i="0" u="none" strike="noStrike" baseline="0" dirty="0">
                        <a:solidFill>
                          <a:srgbClr val="FF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1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1334</a:t>
                      </a:r>
                      <a:r>
                        <a:rPr lang="en-US" altLang="ja-JP" sz="1600" u="none" strike="noStrike" baseline="0" dirty="0">
                          <a:effectLst/>
                        </a:rPr>
                        <a:t> </a:t>
                      </a:r>
                      <a:endParaRPr lang="en-US" altLang="ja-JP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92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 dirty="0">
                          <a:effectLst/>
                        </a:rPr>
                        <a:t>Acc. 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Time (s)</a:t>
                      </a:r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>
                          <a:effectLst/>
                        </a:rPr>
                        <a:t>1.4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0.62</a:t>
                      </a:r>
                      <a:endParaRPr lang="en-US" altLang="ja-JP" sz="1600" b="0" i="0" u="none" strike="noStrike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0.57</a:t>
                      </a:r>
                      <a:endParaRPr lang="en-US" altLang="ja-JP" sz="1600" b="0" i="0" u="none" strike="noStrike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92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Smoothing (s)</a:t>
                      </a:r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>
                          <a:effectLst/>
                        </a:rPr>
                        <a:t>0.1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>
                          <a:effectLst/>
                        </a:rPr>
                        <a:t>0.1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>
                          <a:effectLst/>
                        </a:rPr>
                        <a:t>0.1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92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 dirty="0">
                          <a:effectLst/>
                        </a:rPr>
                        <a:t>RF 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Voltage (kV)</a:t>
                      </a:r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>
                          <a:effectLst/>
                        </a:rPr>
                        <a:t>280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504</a:t>
                      </a:r>
                      <a:endParaRPr lang="en-US" altLang="ja-JP" sz="1600" b="0" i="0" u="none" strike="noStrike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540</a:t>
                      </a:r>
                      <a:endParaRPr lang="en-US" altLang="ja-JP" sz="1600" b="0" i="0" u="none" strike="noStrike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92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>
                          <a:effectLst/>
                        </a:rPr>
                        <a:t>Max/Extraction</a:t>
                      </a:r>
                      <a:endParaRPr lang="en-US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280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255.92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504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453.6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540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486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</a:tr>
              <a:tr h="292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 dirty="0">
                          <a:effectLst/>
                        </a:rPr>
                        <a:t>Synch. Phase</a:t>
                      </a:r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21.85 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24.03 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31.13 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 dirty="0">
                          <a:effectLst/>
                        </a:rPr>
                        <a:t>35.06 </a:t>
                      </a:r>
                      <a:endParaRPr lang="en-US" altLang="ja-JP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32.27 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36.38 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</a:tr>
              <a:tr h="292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0" dirty="0">
                          <a:effectLst/>
                        </a:rPr>
                        <a:t>Ratio of RF bucket</a:t>
                      </a:r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1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1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1.10 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1.03 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>
                          <a:effectLst/>
                        </a:rPr>
                        <a:t>1.11 </a:t>
                      </a:r>
                      <a:endParaRPr lang="en-US" altLang="ja-JP" sz="1600" b="0" i="0" u="none" strike="noStrike" baseline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u="none" strike="noStrike" baseline="0" dirty="0">
                          <a:effectLst/>
                        </a:rPr>
                        <a:t>1.03 </a:t>
                      </a:r>
                      <a:endParaRPr lang="en-US" altLang="ja-JP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330914" y="4746504"/>
            <a:ext cx="8345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Upgrade</a:t>
            </a:r>
            <a:r>
              <a:rPr kumimoji="1" lang="ja-JP" altLang="en-US" dirty="0" smtClean="0"/>
              <a:t>　１：</a:t>
            </a:r>
            <a:r>
              <a:rPr kumimoji="1" lang="en-US" altLang="ja-JP" dirty="0" smtClean="0"/>
              <a:t>504kV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=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14 kV/cell X 36 cells</a:t>
            </a:r>
            <a:endParaRPr lang="en-US" altLang="ja-JP" dirty="0"/>
          </a:p>
          <a:p>
            <a:r>
              <a:rPr kumimoji="1" lang="en-US" altLang="ja-JP" dirty="0" smtClean="0"/>
              <a:t>Upgrade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540kV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=</a:t>
            </a:r>
            <a:r>
              <a:rPr kumimoji="1" lang="ja-JP" altLang="en-US" dirty="0" smtClean="0"/>
              <a:t>　 </a:t>
            </a:r>
            <a:r>
              <a:rPr kumimoji="1" lang="en-US" altLang="ja-JP" dirty="0" smtClean="0"/>
              <a:t>15kV/cell X 36 cells	*Bench test with 16 kV/cell&amp;60%Duty</a:t>
            </a:r>
            <a:endParaRPr kumimoji="1" lang="ja-JP" altLang="en-US" dirty="0"/>
          </a:p>
        </p:txBody>
      </p:sp>
      <p:sp>
        <p:nvSpPr>
          <p:cNvPr id="6" name="右矢印 5"/>
          <p:cNvSpPr/>
          <p:nvPr/>
        </p:nvSpPr>
        <p:spPr>
          <a:xfrm>
            <a:off x="133974" y="5674287"/>
            <a:ext cx="614597" cy="382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11764" y="5456371"/>
            <a:ext cx="7804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Two issues;</a:t>
            </a:r>
          </a:p>
          <a:p>
            <a:r>
              <a:rPr lang="en-US" altLang="ja-JP" dirty="0" smtClean="0"/>
              <a:t>1) 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H RF system (PS, AMP, DAMP, LLRF)  when 1.28 s cycle starts.</a:t>
            </a:r>
            <a:endParaRPr kumimoji="1" lang="en-US" altLang="ja-JP" dirty="0" smtClean="0"/>
          </a:p>
          <a:p>
            <a:r>
              <a:rPr lang="en-US" altLang="ja-JP" dirty="0" smtClean="0"/>
              <a:t>2) </a:t>
            </a:r>
            <a:r>
              <a:rPr lang="en-US" altLang="ja-JP" dirty="0"/>
              <a:t>C</a:t>
            </a:r>
            <a:r>
              <a:rPr lang="en-US" altLang="ja-JP" dirty="0" smtClean="0"/>
              <a:t>onsolidation of Anode PS for MW beam &amp; #10 Cavity system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84703" y="43136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Duty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58</a:t>
            </a:r>
            <a:r>
              <a:rPr kumimoji="1" lang="ja-JP" altLang="en-US" dirty="0" smtClean="0"/>
              <a:t>％</a:t>
            </a:r>
            <a:r>
              <a:rPr kumimoji="1" lang="en-US" altLang="ja-JP" dirty="0" smtClean="0"/>
              <a:t>	</a:t>
            </a:r>
            <a:r>
              <a:rPr kumimoji="1" lang="ja-JP" altLang="en-US" dirty="0" smtClean="0"/>
              <a:t>　　　　</a:t>
            </a:r>
            <a:r>
              <a:rPr kumimoji="1" lang="en-US" altLang="ja-JP" dirty="0" smtClean="0"/>
              <a:t>48%</a:t>
            </a:r>
            <a:r>
              <a:rPr kumimoji="1" lang="ja-JP" altLang="en-US" dirty="0" smtClean="0"/>
              <a:t>　　　　　　　　</a:t>
            </a:r>
            <a:r>
              <a:rPr lang="en-US" altLang="ja-JP" dirty="0" smtClean="0"/>
              <a:t>49</a:t>
            </a:r>
            <a:r>
              <a:rPr lang="ja-JP" altLang="en-US" dirty="0"/>
              <a:t>％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2016/11/10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Status of RF upgrade</a:t>
            </a:r>
          </a:p>
          <a:p>
            <a:r>
              <a:rPr lang="en-US" altLang="ja-JP" dirty="0" smtClean="0"/>
              <a:t>FT3L Cavities for Acceleration</a:t>
            </a:r>
          </a:p>
          <a:p>
            <a:r>
              <a:rPr lang="en-US" altLang="ja-JP" dirty="0"/>
              <a:t>Beam Loading Issues</a:t>
            </a:r>
          </a:p>
          <a:p>
            <a:r>
              <a:rPr kumimoji="1" lang="en-US" altLang="ja-JP" dirty="0" smtClean="0"/>
              <a:t>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Harmonic Cavities</a:t>
            </a:r>
          </a:p>
          <a:p>
            <a:r>
              <a:rPr kumimoji="1" lang="en-US" altLang="ja-JP" dirty="0" smtClean="0"/>
              <a:t>Mid-Term Plan</a:t>
            </a:r>
          </a:p>
          <a:p>
            <a:r>
              <a:rPr lang="en-US" altLang="ja-JP" dirty="0" smtClean="0"/>
              <a:t>Very Long Term Plan for Multi-MW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2016/11/10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6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4" y="379588"/>
            <a:ext cx="4254374" cy="303715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459" y="379588"/>
            <a:ext cx="4327278" cy="303715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4" y="3469259"/>
            <a:ext cx="4254374" cy="30367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459" y="3434250"/>
            <a:ext cx="4327278" cy="307174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90965" y="99403"/>
            <a:ext cx="7462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Simulation Results for 1.32 MW with 1.16 s cycle   </a:t>
            </a:r>
            <a:r>
              <a:rPr lang="en-US" altLang="ja-JP" sz="1400" dirty="0" smtClean="0"/>
              <a:t>M. Yamamoto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78118" y="5242034"/>
            <a:ext cx="169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100% emittance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78118" y="6373838"/>
            <a:ext cx="437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Acceleration by 540 kV 1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st</a:t>
            </a:r>
            <a:r>
              <a:rPr lang="en-US" altLang="ja-JP" dirty="0" smtClean="0">
                <a:solidFill>
                  <a:srgbClr val="FF0000"/>
                </a:solidFill>
              </a:rPr>
              <a:t> RF + 75 kV 2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nd</a:t>
            </a:r>
            <a:r>
              <a:rPr lang="en-US" altLang="ja-JP" dirty="0" smtClean="0">
                <a:solidFill>
                  <a:srgbClr val="FF0000"/>
                </a:solidFill>
              </a:rPr>
              <a:t> RF!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06186" y="1713501"/>
            <a:ext cx="193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0.57s acceleration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565408" y="2577663"/>
            <a:ext cx="3207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Loading compensation on more 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Harmonics </a:t>
            </a:r>
            <a:r>
              <a:rPr kumimoji="1" lang="en-US" altLang="ja-JP" dirty="0" smtClean="0">
                <a:solidFill>
                  <a:srgbClr val="FF0000"/>
                </a:solidFill>
              </a:rPr>
              <a:t>is needed.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57963" y="1122855"/>
            <a:ext cx="1410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3.19 E14 </a:t>
            </a:r>
            <a:r>
              <a:rPr kumimoji="1" lang="en-US" altLang="ja-JP" dirty="0" err="1" smtClean="0"/>
              <a:t>ppp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4021" y="1713501"/>
            <a:ext cx="3161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V</a:t>
            </a:r>
          </a:p>
          <a:p>
            <a:endParaRPr lang="en-US" altLang="ja-JP" dirty="0"/>
          </a:p>
          <a:p>
            <a:r>
              <a:rPr kumimoji="1" lang="en-US" altLang="ja-JP" dirty="0" smtClean="0">
                <a:latin typeface="Symbol" panose="05050102010706020507" pitchFamily="18" charset="2"/>
              </a:rPr>
              <a:t>f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67107" y="4288220"/>
            <a:ext cx="3978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Bf</a:t>
            </a:r>
          </a:p>
          <a:p>
            <a:endParaRPr lang="en-US" altLang="ja-JP" dirty="0"/>
          </a:p>
          <a:p>
            <a:r>
              <a:rPr lang="en-US" altLang="ja-JP" dirty="0" err="1" smtClean="0">
                <a:latin typeface="Symbol" panose="05050102010706020507" pitchFamily="18" charset="2"/>
              </a:rPr>
              <a:t>e</a:t>
            </a:r>
            <a:r>
              <a:rPr lang="en-US" altLang="ja-JP" dirty="0" err="1" smtClean="0"/>
              <a:t>L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pf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06981" y="3836071"/>
            <a:ext cx="392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Bunching factor, emittance, filling factor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7385" y="608645"/>
            <a:ext cx="210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Beam parameters &amp; 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95444" y="1403040"/>
            <a:ext cx="154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RF parameters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68923" y="583286"/>
            <a:ext cx="298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Beam Loading compensations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79826" y="129396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Injection 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60276" y="3763653"/>
            <a:ext cx="113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Extraction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06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An idea for long term: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kumimoji="1" lang="en-US" altLang="ja-JP" dirty="0" smtClean="0"/>
              <a:t>Multi-MW by Batch Compression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/>
              <a:t>RCS achieved 1MW. RCS study suggests 1.6 MW (133 TP) is reasonable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 smtClean="0"/>
              <a:t>FT3L cavities &amp; consolidation of power supplies</a:t>
            </a:r>
          </a:p>
          <a:p>
            <a:pPr lvl="1"/>
            <a:r>
              <a:rPr lang="en-US" altLang="ja-JP" dirty="0" smtClean="0"/>
              <a:t>But,3GeV injection seems difficult to inject to MR.</a:t>
            </a:r>
            <a:endParaRPr lang="en-US" altLang="ja-JP" dirty="0"/>
          </a:p>
          <a:p>
            <a:r>
              <a:rPr kumimoji="1" lang="en-US" altLang="ja-JP" dirty="0" smtClean="0"/>
              <a:t>One of future (Long-Term) plans of J-PARC is 6-8 GeV Booster to reduce the space charge effects.</a:t>
            </a:r>
          </a:p>
          <a:p>
            <a:pPr lvl="1"/>
            <a:r>
              <a:rPr lang="en-US" altLang="ja-JP" dirty="0" smtClean="0"/>
              <a:t>More beam can be accepted.</a:t>
            </a:r>
            <a:endParaRPr kumimoji="1" lang="en-US" altLang="ja-JP" dirty="0" smtClean="0"/>
          </a:p>
          <a:p>
            <a:r>
              <a:rPr lang="en-US" altLang="ja-JP" dirty="0" smtClean="0"/>
              <a:t>Bunch Manipulation by batch compression was studied to achieved Multi-MW beam for T2K with reasonable (achievable) technologies.</a:t>
            </a:r>
          </a:p>
          <a:p>
            <a:pPr lvl="1"/>
            <a:r>
              <a:rPr kumimoji="1" lang="en-US" altLang="ja-JP" dirty="0" smtClean="0"/>
              <a:t>w/o “super-fast” kicker magnets, w/o faster cycling than 1 sec. 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2016/11/10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86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3563888" y="2448882"/>
            <a:ext cx="5400600" cy="39764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79512" y="2456670"/>
            <a:ext cx="3240360" cy="3976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00550" y="72747"/>
            <a:ext cx="5314800" cy="1325563"/>
          </a:xfrm>
        </p:spPr>
        <p:txBody>
          <a:bodyPr/>
          <a:lstStyle/>
          <a:p>
            <a:r>
              <a:rPr lang="en-US" altLang="ja-JP" dirty="0" smtClean="0"/>
              <a:t>Bunch Manipulation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1296144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Slip Stacking at FNAL</a:t>
            </a:r>
          </a:p>
          <a:p>
            <a:r>
              <a:rPr lang="en-US" altLang="ja-JP" dirty="0" smtClean="0"/>
              <a:t>Batch compression at CERN</a:t>
            </a:r>
          </a:p>
          <a:p>
            <a:r>
              <a:rPr lang="en-US" altLang="ja-JP" dirty="0" smtClean="0"/>
              <a:t>Merging and </a:t>
            </a:r>
            <a:r>
              <a:rPr kumimoji="1" lang="en-US" altLang="ja-JP" dirty="0" smtClean="0"/>
              <a:t>splitting at CERN</a:t>
            </a:r>
            <a:endParaRPr kumimoji="1" lang="ja-JP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24374"/>
            <a:ext cx="3031668" cy="114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04245"/>
            <a:ext cx="2387434" cy="96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957" y="2677377"/>
            <a:ext cx="2774746" cy="119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964582" y="2456669"/>
            <a:ext cx="5958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effectLst/>
              </a:rPr>
              <a:t>“Handbook of Accelerator Physics and Engineering” World Scientific</a:t>
            </a:r>
            <a:endParaRPr kumimoji="1" lang="ja-JP" altLang="en-US" sz="16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67" y="3898860"/>
            <a:ext cx="2555483" cy="232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19085"/>
            <a:ext cx="4454928" cy="182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598508" y="6077189"/>
            <a:ext cx="1602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</a:t>
            </a:r>
            <a:r>
              <a:rPr kumimoji="1" lang="en-US" altLang="ja-JP" dirty="0" err="1" smtClean="0"/>
              <a:t>Seiya</a:t>
            </a:r>
            <a:r>
              <a:rPr kumimoji="1" lang="en-US" altLang="ja-JP" dirty="0" smtClean="0"/>
              <a:t>, PAC07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92336" y="6041352"/>
            <a:ext cx="214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H. </a:t>
            </a:r>
            <a:r>
              <a:rPr lang="en-US" altLang="ja-JP" dirty="0" err="1" smtClean="0"/>
              <a:t>Damerau</a:t>
            </a:r>
            <a:r>
              <a:rPr kumimoji="1" lang="en-US" altLang="ja-JP" dirty="0" smtClean="0"/>
              <a:t>, HB2014</a:t>
            </a:r>
            <a:endParaRPr kumimoji="1" lang="ja-JP" altLang="en-US" dirty="0"/>
          </a:p>
        </p:txBody>
      </p:sp>
      <p:sp>
        <p:nvSpPr>
          <p:cNvPr id="7" name="下矢印 6"/>
          <p:cNvSpPr/>
          <p:nvPr/>
        </p:nvSpPr>
        <p:spPr>
          <a:xfrm>
            <a:off x="5018330" y="3898860"/>
            <a:ext cx="1387373" cy="364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下矢印 16"/>
          <p:cNvSpPr/>
          <p:nvPr/>
        </p:nvSpPr>
        <p:spPr>
          <a:xfrm>
            <a:off x="7167928" y="3870031"/>
            <a:ext cx="1387373" cy="3646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2015/10/13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HINT2015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6C95-2712-49B2-BA55-4B950D8D9C13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0"/>
            <a:ext cx="2200275" cy="86677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943763" y="1374074"/>
            <a:ext cx="4170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1">
                    <a:lumMod val="50000"/>
                  </a:schemeClr>
                </a:solidFill>
              </a:rPr>
              <a:t>No manipulation at J-PARC!</a:t>
            </a:r>
            <a:endParaRPr kumimoji="1" lang="ja-JP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7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YoichiSato\Documents\WinUbuntuShare\MRInjEnergyUp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642" y="1597025"/>
            <a:ext cx="5726534" cy="4191000"/>
          </a:xfrm>
        </p:spPr>
      </p:pic>
      <p:sp>
        <p:nvSpPr>
          <p:cNvPr id="19459" name="テキスト ボックス 9"/>
          <p:cNvSpPr txBox="1">
            <a:spLocks noChangeArrowheads="1"/>
          </p:cNvSpPr>
          <p:nvPr/>
        </p:nvSpPr>
        <p:spPr bwMode="auto">
          <a:xfrm>
            <a:off x="5836668" y="3917640"/>
            <a:ext cx="3275863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3.2 </a:t>
            </a:r>
            <a:r>
              <a:rPr lang="en-US" altLang="ja-JP" sz="1600" dirty="0" err="1">
                <a:solidFill>
                  <a:srgbClr val="008000"/>
                </a:solidFill>
                <a:latin typeface="Helvetica" charset="0"/>
                <a:cs typeface="Helvetica" charset="0"/>
              </a:rPr>
              <a:t>GeV</a:t>
            </a:r>
            <a:r>
              <a:rPr lang="en-US" altLang="ja-JP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1600" dirty="0" err="1">
                <a:solidFill>
                  <a:srgbClr val="008000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: Ave </a:t>
            </a:r>
            <a:r>
              <a:rPr lang="en-US" altLang="ja-JP" sz="1600" dirty="0" err="1">
                <a:solidFill>
                  <a:srgbClr val="008000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 loss 1.5% </a:t>
            </a:r>
            <a:endParaRPr lang="en-US" altLang="ja-JP" sz="1600" dirty="0" smtClean="0">
              <a:solidFill>
                <a:srgbClr val="008000"/>
              </a:solidFill>
              <a:latin typeface="Helvetica" charset="0"/>
              <a:cs typeface="Helvetica" charset="0"/>
            </a:endParaRPr>
          </a:p>
          <a:p>
            <a:r>
              <a:rPr lang="en-US" altLang="ja-JP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(Total </a:t>
            </a:r>
            <a:r>
              <a:rPr lang="en-US" altLang="ja-JP" sz="1600" dirty="0" smtClean="0">
                <a:solidFill>
                  <a:srgbClr val="008000"/>
                </a:solidFill>
                <a:latin typeface="Helvetica" charset="0"/>
                <a:cs typeface="Helvetica" charset="0"/>
              </a:rPr>
              <a:t>loss ~ </a:t>
            </a:r>
            <a:r>
              <a:rPr lang="en-US" altLang="ja-JP" sz="1600" dirty="0" err="1" smtClean="0">
                <a:solidFill>
                  <a:srgbClr val="008000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 smtClean="0">
                <a:solidFill>
                  <a:srgbClr val="008000"/>
                </a:solidFill>
                <a:latin typeface="Helvetica" charset="0"/>
                <a:cs typeface="Helvetica" charset="0"/>
              </a:rPr>
              <a:t> loss x1.5:  </a:t>
            </a:r>
            <a:r>
              <a:rPr lang="en-US" altLang="ja-JP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3</a:t>
            </a:r>
            <a:r>
              <a:rPr lang="en-US" altLang="ja-JP" sz="1600" dirty="0" smtClean="0">
                <a:solidFill>
                  <a:srgbClr val="008000"/>
                </a:solidFill>
                <a:latin typeface="Helvetica" charset="0"/>
                <a:cs typeface="Helvetica" charset="0"/>
              </a:rPr>
              <a:t> kW</a:t>
            </a:r>
          </a:p>
          <a:p>
            <a:r>
              <a:rPr lang="en-US" altLang="ja-JP" sz="1600" dirty="0" smtClean="0">
                <a:solidFill>
                  <a:srgbClr val="008000"/>
                </a:solidFill>
                <a:latin typeface="Helvetica" charset="0"/>
                <a:cs typeface="Helvetica" charset="0"/>
              </a:rPr>
              <a:t>for MR 1.2 </a:t>
            </a:r>
            <a:r>
              <a:rPr lang="en-US" altLang="ja-JP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M</a:t>
            </a:r>
            <a:r>
              <a:rPr lang="en-US" altLang="ja-JP" sz="1600" dirty="0" smtClean="0">
                <a:solidFill>
                  <a:srgbClr val="008000"/>
                </a:solidFill>
                <a:latin typeface="Helvetica" charset="0"/>
                <a:cs typeface="Helvetica" charset="0"/>
              </a:rPr>
              <a:t>W @1.2 s cycle)</a:t>
            </a:r>
            <a:endParaRPr lang="ja-JP" altLang="en-US" sz="1600" dirty="0">
              <a:solidFill>
                <a:srgbClr val="008000"/>
              </a:solidFill>
              <a:latin typeface="Helvetica" charset="0"/>
              <a:cs typeface="Helvetica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5400000" flipH="1" flipV="1">
            <a:off x="4463058" y="4082257"/>
            <a:ext cx="1368425" cy="1587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コンテンツ プレースホルダ 2"/>
          <p:cNvSpPr txBox="1">
            <a:spLocks/>
          </p:cNvSpPr>
          <p:nvPr/>
        </p:nvSpPr>
        <p:spPr bwMode="auto">
          <a:xfrm>
            <a:off x="393700" y="849313"/>
            <a:ext cx="875030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Simulation of beam survival in the injection period of the MR </a:t>
            </a:r>
          </a:p>
          <a:p>
            <a:pPr>
              <a:spcBef>
                <a:spcPct val="20000"/>
              </a:spcBef>
            </a:pP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f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or the RCS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1MW</a:t>
            </a:r>
            <a:r>
              <a:rPr lang="ja-JP" altLang="en-US" sz="160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eq. beam (4e13 ppb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endParaRPr lang="en-US" altLang="ja-JP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6156" name="テキスト ボックス 15"/>
          <p:cNvSpPr txBox="1">
            <a:spLocks noChangeArrowheads="1"/>
          </p:cNvSpPr>
          <p:nvPr/>
        </p:nvSpPr>
        <p:spPr bwMode="auto">
          <a:xfrm>
            <a:off x="1502671" y="219288"/>
            <a:ext cx="610936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3200" dirty="0" smtClean="0">
                <a:latin typeface="+mj-lt"/>
                <a:ea typeface="+mn-ea"/>
                <a:cs typeface="Helvetica"/>
              </a:rPr>
              <a:t>MR Injection Energy and Beam </a:t>
            </a:r>
            <a:r>
              <a:rPr lang="en-US" altLang="ja-JP" sz="3200" dirty="0">
                <a:latin typeface="+mj-lt"/>
                <a:ea typeface="+mn-ea"/>
                <a:cs typeface="Helvetica"/>
              </a:rPr>
              <a:t>L</a:t>
            </a:r>
            <a:r>
              <a:rPr lang="en-US" altLang="ja-JP" sz="3200" dirty="0" smtClean="0">
                <a:latin typeface="+mj-lt"/>
                <a:ea typeface="+mn-ea"/>
                <a:cs typeface="Helvetica"/>
              </a:rPr>
              <a:t>oss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975712" y="2636912"/>
            <a:ext cx="1043876" cy="36933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3.4 </a:t>
            </a:r>
            <a:r>
              <a:rPr lang="en-US" altLang="ja-JP" dirty="0" err="1">
                <a:solidFill>
                  <a:srgbClr val="0000FF"/>
                </a:solidFill>
                <a:latin typeface="Helvetica" charset="0"/>
                <a:cs typeface="Helvetica" charset="0"/>
              </a:rPr>
              <a:t>GeV</a:t>
            </a:r>
            <a:r>
              <a:rPr lang="en-US" altLang="ja-JP" dirty="0">
                <a:solidFill>
                  <a:srgbClr val="0000FF"/>
                </a:solidFill>
                <a:latin typeface="Helvetica" charset="0"/>
                <a:cs typeface="Helvetica" charset="0"/>
              </a:rPr>
              <a:t> 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975712" y="2204864"/>
            <a:ext cx="1043876" cy="369332"/>
          </a:xfrm>
          <a:prstGeom prst="rect">
            <a:avLst/>
          </a:prstGeom>
          <a:ln>
            <a:solidFill>
              <a:srgbClr val="E438D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E438D1"/>
                </a:solidFill>
                <a:latin typeface="Helvetica" charset="0"/>
                <a:cs typeface="Helvetica" charset="0"/>
              </a:rPr>
              <a:t>3.6 </a:t>
            </a:r>
            <a:r>
              <a:rPr lang="en-US" altLang="ja-JP" dirty="0" err="1">
                <a:solidFill>
                  <a:srgbClr val="E438D1"/>
                </a:solidFill>
                <a:latin typeface="Helvetica" charset="0"/>
                <a:cs typeface="Helvetica" charset="0"/>
              </a:rPr>
              <a:t>GeV</a:t>
            </a:r>
            <a:r>
              <a:rPr lang="en-US" altLang="ja-JP" dirty="0">
                <a:solidFill>
                  <a:srgbClr val="E438D1"/>
                </a:solidFill>
                <a:latin typeface="Helvetica" charset="0"/>
                <a:cs typeface="Helvetica" charset="0"/>
              </a:rPr>
              <a:t> </a:t>
            </a:r>
            <a:endParaRPr lang="ja-JP" altLang="en-US" dirty="0">
              <a:solidFill>
                <a:srgbClr val="E438D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975712" y="1500859"/>
            <a:ext cx="104387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  <a:latin typeface="Helvetica" charset="0"/>
                <a:cs typeface="Helvetica" charset="0"/>
              </a:rPr>
              <a:t>6.0 </a:t>
            </a:r>
            <a:r>
              <a:rPr lang="en-US" altLang="ja-JP" dirty="0" err="1">
                <a:solidFill>
                  <a:schemeClr val="accent6">
                    <a:lumMod val="75000"/>
                  </a:schemeClr>
                </a:solidFill>
                <a:latin typeface="Helvetica" charset="0"/>
                <a:cs typeface="Helvetica" charset="0"/>
              </a:rPr>
              <a:t>GeV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latin typeface="Helvetica" charset="0"/>
                <a:cs typeface="Helvetica" charset="0"/>
              </a:rPr>
              <a:t> </a:t>
            </a:r>
            <a:endParaRPr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82849" y="5816600"/>
            <a:ext cx="99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Time [s]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5230" y="5461000"/>
            <a:ext cx="486889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0                  0.04               0.08                0.12                    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60919" y="5225534"/>
            <a:ext cx="633933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0.94 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387919" y="1720334"/>
            <a:ext cx="50555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1.0 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235519" y="4107934"/>
            <a:ext cx="633933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0.96 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273619" y="2888734"/>
            <a:ext cx="633933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0.98 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408360" y="3238500"/>
            <a:ext cx="203200" cy="863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9"/>
          <p:cNvSpPr txBox="1">
            <a:spLocks noChangeArrowheads="1"/>
          </p:cNvSpPr>
          <p:nvPr/>
        </p:nvSpPr>
        <p:spPr bwMode="auto">
          <a:xfrm>
            <a:off x="5836668" y="2901820"/>
            <a:ext cx="3275863" cy="83099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dirty="0" smtClean="0">
                <a:solidFill>
                  <a:srgbClr val="0000CC"/>
                </a:solidFill>
                <a:latin typeface="Helvetica" charset="0"/>
                <a:cs typeface="Helvetica" charset="0"/>
              </a:rPr>
              <a:t>3.4 </a:t>
            </a:r>
            <a:r>
              <a:rPr lang="en-US" altLang="ja-JP" sz="1600" dirty="0">
                <a:solidFill>
                  <a:srgbClr val="0000CC"/>
                </a:solidFill>
                <a:latin typeface="Helvetica" charset="0"/>
                <a:cs typeface="Helvetica" charset="0"/>
              </a:rPr>
              <a:t>GeV </a:t>
            </a:r>
            <a:r>
              <a:rPr lang="en-US" altLang="ja-JP" sz="1600" dirty="0" err="1">
                <a:solidFill>
                  <a:srgbClr val="0000CC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>
                <a:solidFill>
                  <a:srgbClr val="0000CC"/>
                </a:solidFill>
                <a:latin typeface="Helvetica" charset="0"/>
                <a:cs typeface="Helvetica" charset="0"/>
              </a:rPr>
              <a:t>: Ave </a:t>
            </a:r>
            <a:r>
              <a:rPr lang="en-US" altLang="ja-JP" sz="1600" dirty="0" err="1">
                <a:solidFill>
                  <a:srgbClr val="0000CC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>
                <a:solidFill>
                  <a:srgbClr val="0000CC"/>
                </a:solidFill>
                <a:latin typeface="Helvetica" charset="0"/>
                <a:cs typeface="Helvetica" charset="0"/>
              </a:rPr>
              <a:t> loss </a:t>
            </a:r>
            <a:r>
              <a:rPr lang="en-US" altLang="ja-JP" sz="1600" dirty="0" smtClean="0">
                <a:solidFill>
                  <a:srgbClr val="0000CC"/>
                </a:solidFill>
                <a:latin typeface="Helvetica" charset="0"/>
                <a:cs typeface="Helvetica" charset="0"/>
              </a:rPr>
              <a:t>0.75</a:t>
            </a:r>
            <a:r>
              <a:rPr lang="en-US" altLang="ja-JP" sz="1600" dirty="0">
                <a:solidFill>
                  <a:srgbClr val="0000CC"/>
                </a:solidFill>
                <a:latin typeface="Helvetica" charset="0"/>
                <a:cs typeface="Helvetica" charset="0"/>
              </a:rPr>
              <a:t>% </a:t>
            </a:r>
            <a:endParaRPr lang="en-US" altLang="ja-JP" sz="1600" dirty="0" smtClean="0">
              <a:solidFill>
                <a:srgbClr val="0000CC"/>
              </a:solidFill>
              <a:latin typeface="Helvetica" charset="0"/>
              <a:cs typeface="Helvetica" charset="0"/>
            </a:endParaRPr>
          </a:p>
          <a:p>
            <a:r>
              <a:rPr lang="en-US" altLang="ja-JP" sz="1600" dirty="0">
                <a:solidFill>
                  <a:srgbClr val="0000CC"/>
                </a:solidFill>
                <a:latin typeface="Helvetica" charset="0"/>
                <a:cs typeface="Helvetica" charset="0"/>
              </a:rPr>
              <a:t>(Total </a:t>
            </a:r>
            <a:r>
              <a:rPr lang="en-US" altLang="ja-JP" sz="1600" dirty="0" smtClean="0">
                <a:solidFill>
                  <a:srgbClr val="0000CC"/>
                </a:solidFill>
                <a:latin typeface="Helvetica" charset="0"/>
                <a:cs typeface="Helvetica" charset="0"/>
              </a:rPr>
              <a:t>loss ~ </a:t>
            </a:r>
            <a:r>
              <a:rPr lang="en-US" altLang="ja-JP" sz="1600" dirty="0" err="1" smtClean="0">
                <a:solidFill>
                  <a:srgbClr val="0000CC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 smtClean="0">
                <a:solidFill>
                  <a:srgbClr val="0000CC"/>
                </a:solidFill>
                <a:latin typeface="Helvetica" charset="0"/>
                <a:cs typeface="Helvetica" charset="0"/>
              </a:rPr>
              <a:t> loss x1.5:</a:t>
            </a:r>
            <a:r>
              <a:rPr lang="en-US" altLang="ja-JP" sz="1600" dirty="0">
                <a:solidFill>
                  <a:srgbClr val="0000CC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1600" dirty="0" smtClean="0">
                <a:solidFill>
                  <a:srgbClr val="0000CC"/>
                </a:solidFill>
                <a:latin typeface="Helvetica" charset="0"/>
                <a:cs typeface="Helvetica" charset="0"/>
              </a:rPr>
              <a:t> 1.7 kW</a:t>
            </a:r>
          </a:p>
          <a:p>
            <a:r>
              <a:rPr lang="en-US" altLang="ja-JP" sz="1600" dirty="0" smtClean="0">
                <a:solidFill>
                  <a:srgbClr val="0000CC"/>
                </a:solidFill>
                <a:latin typeface="Helvetica" charset="0"/>
                <a:cs typeface="Helvetica" charset="0"/>
              </a:rPr>
              <a:t>for MR 1.2 MW @1.2 s cycle)</a:t>
            </a:r>
            <a:endParaRPr lang="ja-JP" altLang="en-US" sz="1600" dirty="0">
              <a:solidFill>
                <a:srgbClr val="0000CC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3" name="テキスト ボックス 9"/>
          <p:cNvSpPr txBox="1">
            <a:spLocks noChangeArrowheads="1"/>
          </p:cNvSpPr>
          <p:nvPr/>
        </p:nvSpPr>
        <p:spPr bwMode="auto">
          <a:xfrm>
            <a:off x="5836666" y="1910442"/>
            <a:ext cx="3276000" cy="825218"/>
          </a:xfrm>
          <a:prstGeom prst="rect">
            <a:avLst/>
          </a:prstGeom>
          <a:solidFill>
            <a:srgbClr val="FFFF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dirty="0" smtClean="0">
                <a:solidFill>
                  <a:srgbClr val="FF00FF"/>
                </a:solidFill>
                <a:latin typeface="Helvetica" charset="0"/>
                <a:cs typeface="Helvetica" charset="0"/>
              </a:rPr>
              <a:t>3.6 </a:t>
            </a:r>
            <a:r>
              <a:rPr lang="en-US" altLang="ja-JP" sz="1600" dirty="0">
                <a:solidFill>
                  <a:srgbClr val="FF00FF"/>
                </a:solidFill>
                <a:latin typeface="Helvetica" charset="0"/>
                <a:cs typeface="Helvetica" charset="0"/>
              </a:rPr>
              <a:t>GeV </a:t>
            </a:r>
            <a:r>
              <a:rPr lang="en-US" altLang="ja-JP" sz="1600" dirty="0" err="1">
                <a:solidFill>
                  <a:srgbClr val="FF00FF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>
                <a:solidFill>
                  <a:srgbClr val="FF00FF"/>
                </a:solidFill>
                <a:latin typeface="Helvetica" charset="0"/>
                <a:cs typeface="Helvetica" charset="0"/>
              </a:rPr>
              <a:t>: Ave </a:t>
            </a:r>
            <a:r>
              <a:rPr lang="en-US" altLang="ja-JP" sz="1600" dirty="0" err="1">
                <a:solidFill>
                  <a:srgbClr val="FF00FF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>
                <a:solidFill>
                  <a:srgbClr val="FF00FF"/>
                </a:solidFill>
                <a:latin typeface="Helvetica" charset="0"/>
                <a:cs typeface="Helvetica" charset="0"/>
              </a:rPr>
              <a:t> loss </a:t>
            </a:r>
            <a:r>
              <a:rPr lang="en-US" altLang="ja-JP" sz="1600" dirty="0" smtClean="0">
                <a:solidFill>
                  <a:srgbClr val="FF00FF"/>
                </a:solidFill>
                <a:latin typeface="Helvetica" charset="0"/>
                <a:cs typeface="Helvetica" charset="0"/>
              </a:rPr>
              <a:t>0.38% </a:t>
            </a:r>
          </a:p>
          <a:p>
            <a:r>
              <a:rPr lang="en-US" altLang="ja-JP" sz="1600" dirty="0">
                <a:solidFill>
                  <a:srgbClr val="FF00FF"/>
                </a:solidFill>
                <a:latin typeface="Helvetica" charset="0"/>
                <a:cs typeface="Helvetica" charset="0"/>
              </a:rPr>
              <a:t>(Total </a:t>
            </a:r>
            <a:r>
              <a:rPr lang="en-US" altLang="ja-JP" sz="1600" dirty="0" smtClean="0">
                <a:solidFill>
                  <a:srgbClr val="FF00FF"/>
                </a:solidFill>
                <a:latin typeface="Helvetica" charset="0"/>
                <a:cs typeface="Helvetica" charset="0"/>
              </a:rPr>
              <a:t>loss ~ </a:t>
            </a:r>
            <a:r>
              <a:rPr lang="en-US" altLang="ja-JP" sz="1600" dirty="0" err="1" smtClean="0">
                <a:solidFill>
                  <a:srgbClr val="FF00FF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 smtClean="0">
                <a:solidFill>
                  <a:srgbClr val="FF00FF"/>
                </a:solidFill>
                <a:latin typeface="Helvetica" charset="0"/>
                <a:cs typeface="Helvetica" charset="0"/>
              </a:rPr>
              <a:t> loss x1.5:</a:t>
            </a:r>
            <a:r>
              <a:rPr lang="en-US" altLang="ja-JP" sz="1600" dirty="0">
                <a:solidFill>
                  <a:srgbClr val="FF00FF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1600" dirty="0" smtClean="0">
                <a:solidFill>
                  <a:srgbClr val="FF00FF"/>
                </a:solidFill>
                <a:latin typeface="Helvetica" charset="0"/>
                <a:cs typeface="Helvetica" charset="0"/>
              </a:rPr>
              <a:t>0.92 kW</a:t>
            </a:r>
          </a:p>
          <a:p>
            <a:r>
              <a:rPr lang="en-US" altLang="ja-JP" sz="1600" dirty="0" smtClean="0">
                <a:solidFill>
                  <a:srgbClr val="FF00FF"/>
                </a:solidFill>
                <a:latin typeface="Helvetica" charset="0"/>
                <a:cs typeface="Helvetica" charset="0"/>
              </a:rPr>
              <a:t>for MR 1.2</a:t>
            </a:r>
            <a:r>
              <a:rPr lang="en-US" altLang="ja-JP" sz="1600" dirty="0">
                <a:solidFill>
                  <a:srgbClr val="FF00FF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1600" dirty="0" smtClean="0">
                <a:solidFill>
                  <a:srgbClr val="FF00FF"/>
                </a:solidFill>
                <a:latin typeface="Helvetica" charset="0"/>
                <a:cs typeface="Helvetica" charset="0"/>
              </a:rPr>
              <a:t>MW @1.2 s cycle)</a:t>
            </a:r>
            <a:endParaRPr lang="ja-JP" altLang="en-US" sz="1600" dirty="0">
              <a:solidFill>
                <a:srgbClr val="FF00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975712" y="3203684"/>
            <a:ext cx="1044000" cy="36933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  <a:latin typeface="Helvetica" charset="0"/>
                <a:cs typeface="Helvetica" charset="0"/>
              </a:rPr>
              <a:t>3.2 </a:t>
            </a:r>
            <a:r>
              <a:rPr lang="en-US" altLang="ja-JP" dirty="0">
                <a:solidFill>
                  <a:srgbClr val="00B050"/>
                </a:solidFill>
                <a:latin typeface="Helvetica" charset="0"/>
                <a:cs typeface="Helvetica" charset="0"/>
              </a:rPr>
              <a:t>GeV 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-539251" y="3421024"/>
            <a:ext cx="151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Survival ratio 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3975712" y="3995772"/>
            <a:ext cx="1044000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3.0 </a:t>
            </a:r>
            <a:r>
              <a:rPr lang="en-US" altLang="ja-JP" dirty="0">
                <a:solidFill>
                  <a:srgbClr val="FF0000"/>
                </a:solidFill>
                <a:latin typeface="Helvetica" charset="0"/>
                <a:cs typeface="Helvetica" charset="0"/>
              </a:rPr>
              <a:t>GeV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29642" y="6216973"/>
            <a:ext cx="792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3-50BT: 60π cut 2.4% loss (</a:t>
            </a:r>
            <a:r>
              <a:rPr lang="en-US" altLang="ja-JP" dirty="0" smtClean="0"/>
              <a:t>3.2</a:t>
            </a:r>
            <a:r>
              <a:rPr lang="ja-JP" altLang="en-US" dirty="0" smtClean="0"/>
              <a:t> </a:t>
            </a:r>
            <a:r>
              <a:rPr lang="en-US" altLang="ja-JP" dirty="0" smtClean="0"/>
              <a:t>kW loss for 3GeV injection MR 1.2 </a:t>
            </a:r>
            <a:r>
              <a:rPr lang="en-US" altLang="ja-JP" dirty="0"/>
              <a:t>M</a:t>
            </a:r>
            <a:r>
              <a:rPr lang="en-US" altLang="ja-JP" dirty="0" smtClean="0"/>
              <a:t>W @1.2 s cycle)</a:t>
            </a:r>
          </a:p>
        </p:txBody>
      </p:sp>
      <p:sp>
        <p:nvSpPr>
          <p:cNvPr id="19458" name="テキスト ボックス 8"/>
          <p:cNvSpPr txBox="1">
            <a:spLocks noChangeArrowheads="1"/>
          </p:cNvSpPr>
          <p:nvPr/>
        </p:nvSpPr>
        <p:spPr bwMode="auto">
          <a:xfrm>
            <a:off x="5836668" y="4933292"/>
            <a:ext cx="327586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3.0 </a:t>
            </a:r>
            <a:r>
              <a:rPr lang="en-US" altLang="ja-JP" sz="1600" dirty="0" err="1">
                <a:solidFill>
                  <a:srgbClr val="FF0000"/>
                </a:solidFill>
                <a:latin typeface="Helvetica" charset="0"/>
                <a:cs typeface="Helvetica" charset="0"/>
              </a:rPr>
              <a:t>GeV</a:t>
            </a:r>
            <a:r>
              <a:rPr lang="en-US" altLang="ja-JP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1600" dirty="0" err="1">
                <a:solidFill>
                  <a:srgbClr val="FF0000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: Ave </a:t>
            </a:r>
            <a:r>
              <a:rPr lang="en-US" altLang="ja-JP" sz="1600" dirty="0" err="1">
                <a:solidFill>
                  <a:srgbClr val="FF0000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loss 3.2</a:t>
            </a:r>
            <a:r>
              <a:rPr lang="en-US" altLang="ja-JP" sz="1600" dirty="0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% 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(Total loss ~ </a:t>
            </a:r>
            <a:r>
              <a:rPr lang="en-US" altLang="ja-JP" sz="1600" dirty="0" err="1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Inj</a:t>
            </a:r>
            <a:r>
              <a:rPr lang="en-US" altLang="ja-JP" sz="1600" dirty="0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 loss x1.5:</a:t>
            </a:r>
            <a:r>
              <a:rPr lang="en-US" altLang="ja-JP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 6 kW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for </a:t>
            </a:r>
            <a:r>
              <a:rPr lang="en-US" altLang="ja-JP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MR </a:t>
            </a:r>
            <a:r>
              <a:rPr lang="en-US" altLang="ja-JP" sz="1600" dirty="0" smtClean="0">
                <a:solidFill>
                  <a:srgbClr val="FF0000"/>
                </a:solidFill>
                <a:latin typeface="Helvetica" charset="0"/>
                <a:cs typeface="Helvetica" charset="0"/>
              </a:rPr>
              <a:t>1.2 MW @1.2 s cycle)</a:t>
            </a:r>
            <a:endParaRPr lang="ja-JP" altLang="en-US" sz="1600" dirty="0">
              <a:solidFill>
                <a:srgbClr val="FF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765360" y="1211225"/>
            <a:ext cx="8232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Y. Sato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85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フリーフォーム 21"/>
          <p:cNvSpPr/>
          <p:nvPr/>
        </p:nvSpPr>
        <p:spPr>
          <a:xfrm>
            <a:off x="1032703" y="132451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フリーフォーム 22"/>
          <p:cNvSpPr/>
          <p:nvPr/>
        </p:nvSpPr>
        <p:spPr>
          <a:xfrm>
            <a:off x="1043066" y="155193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926624" y="1538491"/>
            <a:ext cx="1499690" cy="2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フリーフォーム 24"/>
          <p:cNvSpPr/>
          <p:nvPr/>
        </p:nvSpPr>
        <p:spPr>
          <a:xfrm>
            <a:off x="1576629" y="132451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フリーフォーム 25"/>
          <p:cNvSpPr/>
          <p:nvPr/>
        </p:nvSpPr>
        <p:spPr>
          <a:xfrm>
            <a:off x="1586991" y="155193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324422" y="862382"/>
            <a:ext cx="60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BR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フリーフォーム 31"/>
          <p:cNvSpPr/>
          <p:nvPr/>
        </p:nvSpPr>
        <p:spPr>
          <a:xfrm>
            <a:off x="3204007" y="134678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フリーフォーム 32"/>
          <p:cNvSpPr/>
          <p:nvPr/>
        </p:nvSpPr>
        <p:spPr>
          <a:xfrm>
            <a:off x="3214370" y="157421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3097928" y="1562809"/>
            <a:ext cx="572830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フリーフォーム 34"/>
          <p:cNvSpPr/>
          <p:nvPr/>
        </p:nvSpPr>
        <p:spPr>
          <a:xfrm>
            <a:off x="3747933" y="134678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フリーフォーム 35"/>
          <p:cNvSpPr/>
          <p:nvPr/>
        </p:nvSpPr>
        <p:spPr>
          <a:xfrm>
            <a:off x="3758295" y="157421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フリーフォーム 40"/>
          <p:cNvSpPr/>
          <p:nvPr/>
        </p:nvSpPr>
        <p:spPr>
          <a:xfrm>
            <a:off x="4317844" y="134678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フリーフォーム 41"/>
          <p:cNvSpPr/>
          <p:nvPr/>
        </p:nvSpPr>
        <p:spPr>
          <a:xfrm>
            <a:off x="4328206" y="157421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フリーフォーム 42"/>
          <p:cNvSpPr/>
          <p:nvPr/>
        </p:nvSpPr>
        <p:spPr>
          <a:xfrm>
            <a:off x="4861769" y="134678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フリーフォーム 43"/>
          <p:cNvSpPr/>
          <p:nvPr/>
        </p:nvSpPr>
        <p:spPr>
          <a:xfrm>
            <a:off x="4872132" y="157421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フリーフォーム 44"/>
          <p:cNvSpPr/>
          <p:nvPr/>
        </p:nvSpPr>
        <p:spPr>
          <a:xfrm>
            <a:off x="5431680" y="134678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フリーフォーム 45"/>
          <p:cNvSpPr/>
          <p:nvPr/>
        </p:nvSpPr>
        <p:spPr>
          <a:xfrm>
            <a:off x="5442042" y="157421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フリーフォーム 46"/>
          <p:cNvSpPr/>
          <p:nvPr/>
        </p:nvSpPr>
        <p:spPr>
          <a:xfrm>
            <a:off x="5975606" y="134678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フリーフォーム 47"/>
          <p:cNvSpPr/>
          <p:nvPr/>
        </p:nvSpPr>
        <p:spPr>
          <a:xfrm>
            <a:off x="5985968" y="157421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フリーフォーム 48"/>
          <p:cNvSpPr/>
          <p:nvPr/>
        </p:nvSpPr>
        <p:spPr>
          <a:xfrm>
            <a:off x="6545516" y="134678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フリーフォーム 49"/>
          <p:cNvSpPr/>
          <p:nvPr/>
        </p:nvSpPr>
        <p:spPr>
          <a:xfrm>
            <a:off x="6555879" y="157421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フリーフォーム 50"/>
          <p:cNvSpPr/>
          <p:nvPr/>
        </p:nvSpPr>
        <p:spPr>
          <a:xfrm>
            <a:off x="7089442" y="134678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フリーフォーム 51"/>
          <p:cNvSpPr/>
          <p:nvPr/>
        </p:nvSpPr>
        <p:spPr>
          <a:xfrm>
            <a:off x="7099804" y="157421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フリーフォーム 52"/>
          <p:cNvSpPr/>
          <p:nvPr/>
        </p:nvSpPr>
        <p:spPr>
          <a:xfrm>
            <a:off x="7659353" y="134678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フリーフォーム 53"/>
          <p:cNvSpPr/>
          <p:nvPr/>
        </p:nvSpPr>
        <p:spPr>
          <a:xfrm>
            <a:off x="7669715" y="157421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636270" y="867642"/>
            <a:ext cx="66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MR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フリーフォーム 108"/>
          <p:cNvSpPr/>
          <p:nvPr/>
        </p:nvSpPr>
        <p:spPr>
          <a:xfrm>
            <a:off x="1017890" y="186376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フリーフォーム 109"/>
          <p:cNvSpPr/>
          <p:nvPr/>
        </p:nvSpPr>
        <p:spPr>
          <a:xfrm>
            <a:off x="1028253" y="209119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1" name="直線矢印コネクタ 110"/>
          <p:cNvCxnSpPr/>
          <p:nvPr/>
        </p:nvCxnSpPr>
        <p:spPr>
          <a:xfrm flipV="1">
            <a:off x="911811" y="2077745"/>
            <a:ext cx="1499690" cy="2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フリーフォーム 111"/>
          <p:cNvSpPr/>
          <p:nvPr/>
        </p:nvSpPr>
        <p:spPr>
          <a:xfrm>
            <a:off x="1561816" y="186376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フリーフォーム 112"/>
          <p:cNvSpPr/>
          <p:nvPr/>
        </p:nvSpPr>
        <p:spPr>
          <a:xfrm>
            <a:off x="1572178" y="209119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フリーフォーム 115"/>
          <p:cNvSpPr/>
          <p:nvPr/>
        </p:nvSpPr>
        <p:spPr>
          <a:xfrm>
            <a:off x="3189194" y="188603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フリーフォーム 116"/>
          <p:cNvSpPr/>
          <p:nvPr/>
        </p:nvSpPr>
        <p:spPr>
          <a:xfrm>
            <a:off x="3199557" y="211346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8" name="直線矢印コネクタ 117"/>
          <p:cNvCxnSpPr/>
          <p:nvPr/>
        </p:nvCxnSpPr>
        <p:spPr>
          <a:xfrm>
            <a:off x="3083115" y="2102063"/>
            <a:ext cx="572830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フリーフォーム 118"/>
          <p:cNvSpPr/>
          <p:nvPr/>
        </p:nvSpPr>
        <p:spPr>
          <a:xfrm>
            <a:off x="3733120" y="188603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フリーフォーム 119"/>
          <p:cNvSpPr/>
          <p:nvPr/>
        </p:nvSpPr>
        <p:spPr>
          <a:xfrm>
            <a:off x="3743482" y="211346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フリーフォーム 120"/>
          <p:cNvSpPr/>
          <p:nvPr/>
        </p:nvSpPr>
        <p:spPr>
          <a:xfrm>
            <a:off x="4303031" y="188603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フリーフォーム 121"/>
          <p:cNvSpPr/>
          <p:nvPr/>
        </p:nvSpPr>
        <p:spPr>
          <a:xfrm>
            <a:off x="4313393" y="211346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フリーフォーム 122"/>
          <p:cNvSpPr/>
          <p:nvPr/>
        </p:nvSpPr>
        <p:spPr>
          <a:xfrm>
            <a:off x="4846956" y="188603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フリーフォーム 123"/>
          <p:cNvSpPr/>
          <p:nvPr/>
        </p:nvSpPr>
        <p:spPr>
          <a:xfrm>
            <a:off x="4857319" y="211346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フリーフォーム 124"/>
          <p:cNvSpPr/>
          <p:nvPr/>
        </p:nvSpPr>
        <p:spPr>
          <a:xfrm>
            <a:off x="5416867" y="188603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フリーフォーム 125"/>
          <p:cNvSpPr/>
          <p:nvPr/>
        </p:nvSpPr>
        <p:spPr>
          <a:xfrm>
            <a:off x="5427229" y="211346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フリーフォーム 126"/>
          <p:cNvSpPr/>
          <p:nvPr/>
        </p:nvSpPr>
        <p:spPr>
          <a:xfrm>
            <a:off x="5960793" y="188603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フリーフォーム 127"/>
          <p:cNvSpPr/>
          <p:nvPr/>
        </p:nvSpPr>
        <p:spPr>
          <a:xfrm>
            <a:off x="5971155" y="211346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フリーフォーム 128"/>
          <p:cNvSpPr/>
          <p:nvPr/>
        </p:nvSpPr>
        <p:spPr>
          <a:xfrm>
            <a:off x="6530703" y="188603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フリーフォーム 129"/>
          <p:cNvSpPr/>
          <p:nvPr/>
        </p:nvSpPr>
        <p:spPr>
          <a:xfrm>
            <a:off x="6541066" y="211346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フリーフォーム 130"/>
          <p:cNvSpPr/>
          <p:nvPr/>
        </p:nvSpPr>
        <p:spPr>
          <a:xfrm>
            <a:off x="7074629" y="188603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フリーフォーム 131"/>
          <p:cNvSpPr/>
          <p:nvPr/>
        </p:nvSpPr>
        <p:spPr>
          <a:xfrm>
            <a:off x="7084991" y="211346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フリーフォーム 132"/>
          <p:cNvSpPr/>
          <p:nvPr/>
        </p:nvSpPr>
        <p:spPr>
          <a:xfrm>
            <a:off x="7644540" y="188603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フリーフォーム 133"/>
          <p:cNvSpPr/>
          <p:nvPr/>
        </p:nvSpPr>
        <p:spPr>
          <a:xfrm>
            <a:off x="7654902" y="211346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フリーフォーム 142"/>
          <p:cNvSpPr/>
          <p:nvPr/>
        </p:nvSpPr>
        <p:spPr>
          <a:xfrm>
            <a:off x="1051491" y="2399387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フリーフォーム 143"/>
          <p:cNvSpPr/>
          <p:nvPr/>
        </p:nvSpPr>
        <p:spPr>
          <a:xfrm>
            <a:off x="1061854" y="2626815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直線矢印コネクタ 144"/>
          <p:cNvCxnSpPr/>
          <p:nvPr/>
        </p:nvCxnSpPr>
        <p:spPr>
          <a:xfrm flipV="1">
            <a:off x="945412" y="2613367"/>
            <a:ext cx="1499690" cy="2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フリーフォーム 145"/>
          <p:cNvSpPr/>
          <p:nvPr/>
        </p:nvSpPr>
        <p:spPr>
          <a:xfrm>
            <a:off x="1595417" y="2399387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フリーフォーム 146"/>
          <p:cNvSpPr/>
          <p:nvPr/>
        </p:nvSpPr>
        <p:spPr>
          <a:xfrm>
            <a:off x="1605779" y="2626815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フリーフォーム 149"/>
          <p:cNvSpPr/>
          <p:nvPr/>
        </p:nvSpPr>
        <p:spPr>
          <a:xfrm>
            <a:off x="3222795" y="242166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フリーフォーム 150"/>
          <p:cNvSpPr/>
          <p:nvPr/>
        </p:nvSpPr>
        <p:spPr>
          <a:xfrm>
            <a:off x="3233158" y="264908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2" name="直線矢印コネクタ 151"/>
          <p:cNvCxnSpPr/>
          <p:nvPr/>
        </p:nvCxnSpPr>
        <p:spPr>
          <a:xfrm>
            <a:off x="3116716" y="2637685"/>
            <a:ext cx="572830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フリーフォーム 152"/>
          <p:cNvSpPr/>
          <p:nvPr/>
        </p:nvSpPr>
        <p:spPr>
          <a:xfrm>
            <a:off x="3766721" y="242166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フリーフォーム 153"/>
          <p:cNvSpPr/>
          <p:nvPr/>
        </p:nvSpPr>
        <p:spPr>
          <a:xfrm>
            <a:off x="3777083" y="264908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フリーフォーム 154"/>
          <p:cNvSpPr/>
          <p:nvPr/>
        </p:nvSpPr>
        <p:spPr>
          <a:xfrm>
            <a:off x="4336632" y="242166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フリーフォーム 155"/>
          <p:cNvSpPr/>
          <p:nvPr/>
        </p:nvSpPr>
        <p:spPr>
          <a:xfrm>
            <a:off x="4346994" y="264908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フリーフォーム 156"/>
          <p:cNvSpPr/>
          <p:nvPr/>
        </p:nvSpPr>
        <p:spPr>
          <a:xfrm>
            <a:off x="4880557" y="242166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フリーフォーム 157"/>
          <p:cNvSpPr/>
          <p:nvPr/>
        </p:nvSpPr>
        <p:spPr>
          <a:xfrm>
            <a:off x="4890920" y="264908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フリーフォーム 158"/>
          <p:cNvSpPr/>
          <p:nvPr/>
        </p:nvSpPr>
        <p:spPr>
          <a:xfrm>
            <a:off x="5450468" y="242166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フリーフォーム 159"/>
          <p:cNvSpPr/>
          <p:nvPr/>
        </p:nvSpPr>
        <p:spPr>
          <a:xfrm>
            <a:off x="5460830" y="264908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フリーフォーム 160"/>
          <p:cNvSpPr/>
          <p:nvPr/>
        </p:nvSpPr>
        <p:spPr>
          <a:xfrm>
            <a:off x="5994394" y="242166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フリーフォーム 161"/>
          <p:cNvSpPr/>
          <p:nvPr/>
        </p:nvSpPr>
        <p:spPr>
          <a:xfrm>
            <a:off x="6004756" y="264908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フリーフォーム 162"/>
          <p:cNvSpPr/>
          <p:nvPr/>
        </p:nvSpPr>
        <p:spPr>
          <a:xfrm>
            <a:off x="6564304" y="242166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フリーフォーム 163"/>
          <p:cNvSpPr/>
          <p:nvPr/>
        </p:nvSpPr>
        <p:spPr>
          <a:xfrm>
            <a:off x="6574667" y="264908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フリーフォーム 164"/>
          <p:cNvSpPr/>
          <p:nvPr/>
        </p:nvSpPr>
        <p:spPr>
          <a:xfrm>
            <a:off x="7108230" y="242166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フリーフォーム 165"/>
          <p:cNvSpPr/>
          <p:nvPr/>
        </p:nvSpPr>
        <p:spPr>
          <a:xfrm>
            <a:off x="7118592" y="264908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フリーフォーム 166"/>
          <p:cNvSpPr/>
          <p:nvPr/>
        </p:nvSpPr>
        <p:spPr>
          <a:xfrm>
            <a:off x="7678141" y="242166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フリーフォーム 167"/>
          <p:cNvSpPr/>
          <p:nvPr/>
        </p:nvSpPr>
        <p:spPr>
          <a:xfrm>
            <a:off x="7688503" y="264908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フリーフォーム 176"/>
          <p:cNvSpPr/>
          <p:nvPr/>
        </p:nvSpPr>
        <p:spPr>
          <a:xfrm>
            <a:off x="1065018" y="293387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フリーフォーム 177"/>
          <p:cNvSpPr/>
          <p:nvPr/>
        </p:nvSpPr>
        <p:spPr>
          <a:xfrm>
            <a:off x="1075381" y="316130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9" name="直線矢印コネクタ 178"/>
          <p:cNvCxnSpPr/>
          <p:nvPr/>
        </p:nvCxnSpPr>
        <p:spPr>
          <a:xfrm flipV="1">
            <a:off x="958939" y="3147855"/>
            <a:ext cx="1499690" cy="2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フリーフォーム 179"/>
          <p:cNvSpPr/>
          <p:nvPr/>
        </p:nvSpPr>
        <p:spPr>
          <a:xfrm>
            <a:off x="1608944" y="2933875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フリーフォーム 180"/>
          <p:cNvSpPr/>
          <p:nvPr/>
        </p:nvSpPr>
        <p:spPr>
          <a:xfrm>
            <a:off x="1619306" y="3161303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" name="フリーフォーム 183"/>
          <p:cNvSpPr/>
          <p:nvPr/>
        </p:nvSpPr>
        <p:spPr>
          <a:xfrm>
            <a:off x="3236322" y="295614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" name="フリーフォーム 184"/>
          <p:cNvSpPr/>
          <p:nvPr/>
        </p:nvSpPr>
        <p:spPr>
          <a:xfrm>
            <a:off x="3246685" y="318357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6" name="直線矢印コネクタ 185"/>
          <p:cNvCxnSpPr/>
          <p:nvPr/>
        </p:nvCxnSpPr>
        <p:spPr>
          <a:xfrm>
            <a:off x="3130243" y="3172173"/>
            <a:ext cx="572830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フリーフォーム 186"/>
          <p:cNvSpPr/>
          <p:nvPr/>
        </p:nvSpPr>
        <p:spPr>
          <a:xfrm>
            <a:off x="3780248" y="295614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" name="フリーフォーム 187"/>
          <p:cNvSpPr/>
          <p:nvPr/>
        </p:nvSpPr>
        <p:spPr>
          <a:xfrm>
            <a:off x="3790610" y="318357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" name="フリーフォーム 188"/>
          <p:cNvSpPr/>
          <p:nvPr/>
        </p:nvSpPr>
        <p:spPr>
          <a:xfrm>
            <a:off x="4350159" y="295614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フリーフォーム 189"/>
          <p:cNvSpPr/>
          <p:nvPr/>
        </p:nvSpPr>
        <p:spPr>
          <a:xfrm>
            <a:off x="4360521" y="318357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" name="フリーフォーム 190"/>
          <p:cNvSpPr/>
          <p:nvPr/>
        </p:nvSpPr>
        <p:spPr>
          <a:xfrm>
            <a:off x="4894084" y="295614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" name="フリーフォーム 191"/>
          <p:cNvSpPr/>
          <p:nvPr/>
        </p:nvSpPr>
        <p:spPr>
          <a:xfrm>
            <a:off x="4904447" y="318357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3" name="フリーフォーム 192"/>
          <p:cNvSpPr/>
          <p:nvPr/>
        </p:nvSpPr>
        <p:spPr>
          <a:xfrm>
            <a:off x="5463995" y="295614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フリーフォーム 193"/>
          <p:cNvSpPr/>
          <p:nvPr/>
        </p:nvSpPr>
        <p:spPr>
          <a:xfrm>
            <a:off x="5474357" y="318357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フリーフォーム 194"/>
          <p:cNvSpPr/>
          <p:nvPr/>
        </p:nvSpPr>
        <p:spPr>
          <a:xfrm>
            <a:off x="6007921" y="295614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" name="フリーフォーム 195"/>
          <p:cNvSpPr/>
          <p:nvPr/>
        </p:nvSpPr>
        <p:spPr>
          <a:xfrm>
            <a:off x="6018283" y="318357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" name="フリーフォーム 196"/>
          <p:cNvSpPr/>
          <p:nvPr/>
        </p:nvSpPr>
        <p:spPr>
          <a:xfrm>
            <a:off x="6577831" y="295614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" name="フリーフォーム 197"/>
          <p:cNvSpPr/>
          <p:nvPr/>
        </p:nvSpPr>
        <p:spPr>
          <a:xfrm>
            <a:off x="6588194" y="318357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9" name="フリーフォーム 198"/>
          <p:cNvSpPr/>
          <p:nvPr/>
        </p:nvSpPr>
        <p:spPr>
          <a:xfrm>
            <a:off x="7121757" y="295614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0" name="フリーフォーム 199"/>
          <p:cNvSpPr/>
          <p:nvPr/>
        </p:nvSpPr>
        <p:spPr>
          <a:xfrm>
            <a:off x="7132119" y="318357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1" name="フリーフォーム 200"/>
          <p:cNvSpPr/>
          <p:nvPr/>
        </p:nvSpPr>
        <p:spPr>
          <a:xfrm>
            <a:off x="7691668" y="295614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2" name="フリーフォーム 201"/>
          <p:cNvSpPr/>
          <p:nvPr/>
        </p:nvSpPr>
        <p:spPr>
          <a:xfrm>
            <a:off x="7702030" y="318357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" name="フリーフォーム 210"/>
          <p:cNvSpPr/>
          <p:nvPr/>
        </p:nvSpPr>
        <p:spPr>
          <a:xfrm>
            <a:off x="1091003" y="347007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" name="フリーフォーム 211"/>
          <p:cNvSpPr/>
          <p:nvPr/>
        </p:nvSpPr>
        <p:spPr>
          <a:xfrm>
            <a:off x="1101366" y="369749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3" name="直線矢印コネクタ 212"/>
          <p:cNvCxnSpPr/>
          <p:nvPr/>
        </p:nvCxnSpPr>
        <p:spPr>
          <a:xfrm flipV="1">
            <a:off x="984924" y="3684051"/>
            <a:ext cx="1499690" cy="2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フリーフォーム 213"/>
          <p:cNvSpPr/>
          <p:nvPr/>
        </p:nvSpPr>
        <p:spPr>
          <a:xfrm>
            <a:off x="1634929" y="3470071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" name="フリーフォーム 214"/>
          <p:cNvSpPr/>
          <p:nvPr/>
        </p:nvSpPr>
        <p:spPr>
          <a:xfrm>
            <a:off x="1645291" y="3697499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0" name="直線矢印コネクタ 219"/>
          <p:cNvCxnSpPr/>
          <p:nvPr/>
        </p:nvCxnSpPr>
        <p:spPr>
          <a:xfrm>
            <a:off x="3156228" y="3708369"/>
            <a:ext cx="572830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フリーフォーム 217"/>
          <p:cNvSpPr/>
          <p:nvPr/>
        </p:nvSpPr>
        <p:spPr>
          <a:xfrm>
            <a:off x="3262308" y="3492345"/>
            <a:ext cx="464497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" name="フリーフォーム 218"/>
          <p:cNvSpPr/>
          <p:nvPr/>
        </p:nvSpPr>
        <p:spPr>
          <a:xfrm>
            <a:off x="3270754" y="3719773"/>
            <a:ext cx="439161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1" name="フリーフォーム 220"/>
          <p:cNvSpPr/>
          <p:nvPr/>
        </p:nvSpPr>
        <p:spPr>
          <a:xfrm>
            <a:off x="3705627" y="3492345"/>
            <a:ext cx="464497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2" name="フリーフォーム 221"/>
          <p:cNvSpPr/>
          <p:nvPr/>
        </p:nvSpPr>
        <p:spPr>
          <a:xfrm>
            <a:off x="3714071" y="3719773"/>
            <a:ext cx="439161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フリーフォーム 222"/>
          <p:cNvSpPr/>
          <p:nvPr/>
        </p:nvSpPr>
        <p:spPr>
          <a:xfrm>
            <a:off x="4170123" y="3492345"/>
            <a:ext cx="464497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4" name="フリーフォーム 223"/>
          <p:cNvSpPr/>
          <p:nvPr/>
        </p:nvSpPr>
        <p:spPr>
          <a:xfrm>
            <a:off x="4178569" y="3719773"/>
            <a:ext cx="439161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" name="フリーフォーム 224"/>
          <p:cNvSpPr/>
          <p:nvPr/>
        </p:nvSpPr>
        <p:spPr>
          <a:xfrm>
            <a:off x="4613441" y="3492345"/>
            <a:ext cx="464497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フリーフォーム 225"/>
          <p:cNvSpPr/>
          <p:nvPr/>
        </p:nvSpPr>
        <p:spPr>
          <a:xfrm>
            <a:off x="4621887" y="3719773"/>
            <a:ext cx="439161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フリーフォーム 226"/>
          <p:cNvSpPr/>
          <p:nvPr/>
        </p:nvSpPr>
        <p:spPr>
          <a:xfrm>
            <a:off x="5077938" y="3492345"/>
            <a:ext cx="464497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" name="フリーフォーム 227"/>
          <p:cNvSpPr/>
          <p:nvPr/>
        </p:nvSpPr>
        <p:spPr>
          <a:xfrm>
            <a:off x="5086384" y="3719773"/>
            <a:ext cx="439161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" name="フリーフォーム 228"/>
          <p:cNvSpPr/>
          <p:nvPr/>
        </p:nvSpPr>
        <p:spPr>
          <a:xfrm>
            <a:off x="5521257" y="3492345"/>
            <a:ext cx="464497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0" name="フリーフォーム 229"/>
          <p:cNvSpPr/>
          <p:nvPr/>
        </p:nvSpPr>
        <p:spPr>
          <a:xfrm>
            <a:off x="5529702" y="3719773"/>
            <a:ext cx="439161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1" name="フリーフォーム 230"/>
          <p:cNvSpPr/>
          <p:nvPr/>
        </p:nvSpPr>
        <p:spPr>
          <a:xfrm>
            <a:off x="5985753" y="3492345"/>
            <a:ext cx="464497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フリーフォーム 231"/>
          <p:cNvSpPr/>
          <p:nvPr/>
        </p:nvSpPr>
        <p:spPr>
          <a:xfrm>
            <a:off x="5994199" y="3719773"/>
            <a:ext cx="439161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" name="フリーフォーム 232"/>
          <p:cNvSpPr/>
          <p:nvPr/>
        </p:nvSpPr>
        <p:spPr>
          <a:xfrm>
            <a:off x="6429071" y="3492345"/>
            <a:ext cx="464497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4" name="フリーフォーム 233"/>
          <p:cNvSpPr/>
          <p:nvPr/>
        </p:nvSpPr>
        <p:spPr>
          <a:xfrm>
            <a:off x="6437517" y="3719773"/>
            <a:ext cx="439161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フリーフォーム 234"/>
          <p:cNvSpPr/>
          <p:nvPr/>
        </p:nvSpPr>
        <p:spPr>
          <a:xfrm>
            <a:off x="6893569" y="3492345"/>
            <a:ext cx="464497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6" name="フリーフォーム 235"/>
          <p:cNvSpPr/>
          <p:nvPr/>
        </p:nvSpPr>
        <p:spPr>
          <a:xfrm>
            <a:off x="6902014" y="3719773"/>
            <a:ext cx="439161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7" name="円/楕円 236"/>
          <p:cNvSpPr/>
          <p:nvPr/>
        </p:nvSpPr>
        <p:spPr>
          <a:xfrm>
            <a:off x="3435225" y="3636361"/>
            <a:ext cx="12968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8" name="円/楕円 237"/>
          <p:cNvSpPr/>
          <p:nvPr/>
        </p:nvSpPr>
        <p:spPr>
          <a:xfrm>
            <a:off x="3867518" y="3636361"/>
            <a:ext cx="12968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9" name="円/楕円 238"/>
          <p:cNvSpPr/>
          <p:nvPr/>
        </p:nvSpPr>
        <p:spPr>
          <a:xfrm>
            <a:off x="4343040" y="3636361"/>
            <a:ext cx="12968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0" name="円/楕円 239"/>
          <p:cNvSpPr/>
          <p:nvPr/>
        </p:nvSpPr>
        <p:spPr>
          <a:xfrm>
            <a:off x="4775333" y="3636361"/>
            <a:ext cx="12968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" name="円/楕円 240"/>
          <p:cNvSpPr/>
          <p:nvPr/>
        </p:nvSpPr>
        <p:spPr>
          <a:xfrm>
            <a:off x="5250856" y="3636361"/>
            <a:ext cx="12968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2" name="円/楕円 241"/>
          <p:cNvSpPr/>
          <p:nvPr/>
        </p:nvSpPr>
        <p:spPr>
          <a:xfrm>
            <a:off x="5683148" y="3636361"/>
            <a:ext cx="12968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3" name="円/楕円 242"/>
          <p:cNvSpPr/>
          <p:nvPr/>
        </p:nvSpPr>
        <p:spPr>
          <a:xfrm>
            <a:off x="6158671" y="3636361"/>
            <a:ext cx="12968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4" name="円/楕円 243"/>
          <p:cNvSpPr/>
          <p:nvPr/>
        </p:nvSpPr>
        <p:spPr>
          <a:xfrm>
            <a:off x="6590964" y="3636361"/>
            <a:ext cx="12968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" name="フリーフォーム 244"/>
          <p:cNvSpPr/>
          <p:nvPr/>
        </p:nvSpPr>
        <p:spPr>
          <a:xfrm>
            <a:off x="7351462" y="3493712"/>
            <a:ext cx="464497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" name="フリーフォーム 245"/>
          <p:cNvSpPr/>
          <p:nvPr/>
        </p:nvSpPr>
        <p:spPr>
          <a:xfrm>
            <a:off x="7359908" y="3721140"/>
            <a:ext cx="439161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9" name="フリーフォーム 248"/>
          <p:cNvSpPr/>
          <p:nvPr/>
        </p:nvSpPr>
        <p:spPr>
          <a:xfrm>
            <a:off x="7797083" y="3497582"/>
            <a:ext cx="464497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0" name="フリーフォーム 249"/>
          <p:cNvSpPr/>
          <p:nvPr/>
        </p:nvSpPr>
        <p:spPr>
          <a:xfrm>
            <a:off x="7805528" y="3725010"/>
            <a:ext cx="439161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3" name="フリーフォーム 252"/>
          <p:cNvSpPr/>
          <p:nvPr/>
        </p:nvSpPr>
        <p:spPr>
          <a:xfrm>
            <a:off x="1095866" y="4006957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4" name="フリーフォーム 253"/>
          <p:cNvSpPr/>
          <p:nvPr/>
        </p:nvSpPr>
        <p:spPr>
          <a:xfrm>
            <a:off x="1106229" y="4234385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5" name="直線矢印コネクタ 254"/>
          <p:cNvCxnSpPr/>
          <p:nvPr/>
        </p:nvCxnSpPr>
        <p:spPr>
          <a:xfrm flipV="1">
            <a:off x="989787" y="4220937"/>
            <a:ext cx="1499690" cy="2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フリーフォーム 255"/>
          <p:cNvSpPr/>
          <p:nvPr/>
        </p:nvSpPr>
        <p:spPr>
          <a:xfrm>
            <a:off x="1639792" y="4006957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7" name="フリーフォーム 256"/>
          <p:cNvSpPr/>
          <p:nvPr/>
        </p:nvSpPr>
        <p:spPr>
          <a:xfrm>
            <a:off x="1650154" y="4234385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9" name="直線矢印コネクタ 258"/>
          <p:cNvCxnSpPr/>
          <p:nvPr/>
        </p:nvCxnSpPr>
        <p:spPr>
          <a:xfrm>
            <a:off x="3161091" y="4245255"/>
            <a:ext cx="572830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フリーフォーム 259"/>
          <p:cNvSpPr/>
          <p:nvPr/>
        </p:nvSpPr>
        <p:spPr>
          <a:xfrm>
            <a:off x="3267171" y="4029231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1" name="フリーフォーム 260"/>
          <p:cNvSpPr/>
          <p:nvPr/>
        </p:nvSpPr>
        <p:spPr>
          <a:xfrm>
            <a:off x="3274308" y="4256659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2" name="フリーフォーム 261"/>
          <p:cNvSpPr/>
          <p:nvPr/>
        </p:nvSpPr>
        <p:spPr>
          <a:xfrm>
            <a:off x="3641787" y="4029231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3" name="フリーフォーム 262"/>
          <p:cNvSpPr/>
          <p:nvPr/>
        </p:nvSpPr>
        <p:spPr>
          <a:xfrm>
            <a:off x="3648922" y="4256659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4" name="フリーフォーム 263"/>
          <p:cNvSpPr/>
          <p:nvPr/>
        </p:nvSpPr>
        <p:spPr>
          <a:xfrm>
            <a:off x="4034298" y="4029231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5" name="フリーフォーム 264"/>
          <p:cNvSpPr/>
          <p:nvPr/>
        </p:nvSpPr>
        <p:spPr>
          <a:xfrm>
            <a:off x="4041435" y="4256659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" name="フリーフォーム 265"/>
          <p:cNvSpPr/>
          <p:nvPr/>
        </p:nvSpPr>
        <p:spPr>
          <a:xfrm>
            <a:off x="4408913" y="4029231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7" name="フリーフォーム 266"/>
          <p:cNvSpPr/>
          <p:nvPr/>
        </p:nvSpPr>
        <p:spPr>
          <a:xfrm>
            <a:off x="4416050" y="4256659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8" name="フリーフォーム 267"/>
          <p:cNvSpPr/>
          <p:nvPr/>
        </p:nvSpPr>
        <p:spPr>
          <a:xfrm>
            <a:off x="4801425" y="4029231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9" name="フリーフォーム 268"/>
          <p:cNvSpPr/>
          <p:nvPr/>
        </p:nvSpPr>
        <p:spPr>
          <a:xfrm>
            <a:off x="4808562" y="4256659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0" name="フリーフォーム 269"/>
          <p:cNvSpPr/>
          <p:nvPr/>
        </p:nvSpPr>
        <p:spPr>
          <a:xfrm>
            <a:off x="5176041" y="4029231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1" name="フリーフォーム 270"/>
          <p:cNvSpPr/>
          <p:nvPr/>
        </p:nvSpPr>
        <p:spPr>
          <a:xfrm>
            <a:off x="5183178" y="4256659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2" name="フリーフォーム 271"/>
          <p:cNvSpPr/>
          <p:nvPr/>
        </p:nvSpPr>
        <p:spPr>
          <a:xfrm>
            <a:off x="5568553" y="4029231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3" name="フリーフォーム 272"/>
          <p:cNvSpPr/>
          <p:nvPr/>
        </p:nvSpPr>
        <p:spPr>
          <a:xfrm>
            <a:off x="5575690" y="4256659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4" name="フリーフォーム 273"/>
          <p:cNvSpPr/>
          <p:nvPr/>
        </p:nvSpPr>
        <p:spPr>
          <a:xfrm>
            <a:off x="5943168" y="4029231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5" name="フリーフォーム 274"/>
          <p:cNvSpPr/>
          <p:nvPr/>
        </p:nvSpPr>
        <p:spPr>
          <a:xfrm>
            <a:off x="5950305" y="4256659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" name="フリーフォーム 275"/>
          <p:cNvSpPr/>
          <p:nvPr/>
        </p:nvSpPr>
        <p:spPr>
          <a:xfrm>
            <a:off x="6335681" y="4029231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7" name="フリーフォーム 276"/>
          <p:cNvSpPr/>
          <p:nvPr/>
        </p:nvSpPr>
        <p:spPr>
          <a:xfrm>
            <a:off x="6342817" y="4256659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8" name="円/楕円 277"/>
          <p:cNvSpPr/>
          <p:nvPr/>
        </p:nvSpPr>
        <p:spPr>
          <a:xfrm>
            <a:off x="3413290" y="4173247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9" name="円/楕円 278"/>
          <p:cNvSpPr/>
          <p:nvPr/>
        </p:nvSpPr>
        <p:spPr>
          <a:xfrm>
            <a:off x="3778589" y="4173247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0" name="円/楕円 279"/>
          <p:cNvSpPr/>
          <p:nvPr/>
        </p:nvSpPr>
        <p:spPr>
          <a:xfrm>
            <a:off x="4180418" y="4173247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1" name="円/楕円 280"/>
          <p:cNvSpPr/>
          <p:nvPr/>
        </p:nvSpPr>
        <p:spPr>
          <a:xfrm>
            <a:off x="4545716" y="4173247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2" name="円/楕円 281"/>
          <p:cNvSpPr/>
          <p:nvPr/>
        </p:nvSpPr>
        <p:spPr>
          <a:xfrm>
            <a:off x="4947546" y="4173247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3" name="円/楕円 282"/>
          <p:cNvSpPr/>
          <p:nvPr/>
        </p:nvSpPr>
        <p:spPr>
          <a:xfrm>
            <a:off x="5312844" y="4173247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4" name="円/楕円 283"/>
          <p:cNvSpPr/>
          <p:nvPr/>
        </p:nvSpPr>
        <p:spPr>
          <a:xfrm>
            <a:off x="5714673" y="4173247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" name="円/楕円 284"/>
          <p:cNvSpPr/>
          <p:nvPr/>
        </p:nvSpPr>
        <p:spPr>
          <a:xfrm>
            <a:off x="6079972" y="4173247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" name="フリーフォーム 285"/>
          <p:cNvSpPr/>
          <p:nvPr/>
        </p:nvSpPr>
        <p:spPr>
          <a:xfrm>
            <a:off x="6722612" y="4030598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7" name="フリーフォーム 286"/>
          <p:cNvSpPr/>
          <p:nvPr/>
        </p:nvSpPr>
        <p:spPr>
          <a:xfrm>
            <a:off x="6729749" y="4258026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8" name="フリーフォーム 287"/>
          <p:cNvSpPr/>
          <p:nvPr/>
        </p:nvSpPr>
        <p:spPr>
          <a:xfrm>
            <a:off x="7099173" y="4034468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9" name="フリーフォーム 288"/>
          <p:cNvSpPr/>
          <p:nvPr/>
        </p:nvSpPr>
        <p:spPr>
          <a:xfrm>
            <a:off x="7106310" y="4261896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0" name="円/楕円 289"/>
          <p:cNvSpPr/>
          <p:nvPr/>
        </p:nvSpPr>
        <p:spPr>
          <a:xfrm>
            <a:off x="6482467" y="4174273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" name="フリーフォーム 290"/>
          <p:cNvSpPr/>
          <p:nvPr/>
        </p:nvSpPr>
        <p:spPr>
          <a:xfrm>
            <a:off x="7478979" y="4040928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フリーフォーム 291"/>
          <p:cNvSpPr/>
          <p:nvPr/>
        </p:nvSpPr>
        <p:spPr>
          <a:xfrm>
            <a:off x="7486116" y="4268356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フリーフォーム 292"/>
          <p:cNvSpPr/>
          <p:nvPr/>
        </p:nvSpPr>
        <p:spPr>
          <a:xfrm>
            <a:off x="7855540" y="4044798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フリーフォーム 293"/>
          <p:cNvSpPr/>
          <p:nvPr/>
        </p:nvSpPr>
        <p:spPr>
          <a:xfrm>
            <a:off x="7862676" y="4272226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フリーフォーム 296"/>
          <p:cNvSpPr/>
          <p:nvPr/>
        </p:nvSpPr>
        <p:spPr>
          <a:xfrm>
            <a:off x="1091003" y="4553203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フリーフォーム 297"/>
          <p:cNvSpPr/>
          <p:nvPr/>
        </p:nvSpPr>
        <p:spPr>
          <a:xfrm>
            <a:off x="1101366" y="4780631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9" name="直線矢印コネクタ 298"/>
          <p:cNvCxnSpPr/>
          <p:nvPr/>
        </p:nvCxnSpPr>
        <p:spPr>
          <a:xfrm flipV="1">
            <a:off x="984924" y="4767183"/>
            <a:ext cx="1499690" cy="2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フリーフォーム 299"/>
          <p:cNvSpPr/>
          <p:nvPr/>
        </p:nvSpPr>
        <p:spPr>
          <a:xfrm>
            <a:off x="1634929" y="4553203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フリーフォーム 300"/>
          <p:cNvSpPr/>
          <p:nvPr/>
        </p:nvSpPr>
        <p:spPr>
          <a:xfrm>
            <a:off x="1645291" y="4780631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円/楕円 54"/>
          <p:cNvSpPr/>
          <p:nvPr/>
        </p:nvSpPr>
        <p:spPr>
          <a:xfrm>
            <a:off x="1279761" y="1468527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円/楕円 113"/>
          <p:cNvSpPr/>
          <p:nvPr/>
        </p:nvSpPr>
        <p:spPr>
          <a:xfrm>
            <a:off x="1269837" y="2010743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円/楕円 147"/>
          <p:cNvSpPr/>
          <p:nvPr/>
        </p:nvSpPr>
        <p:spPr>
          <a:xfrm>
            <a:off x="1292349" y="2549307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" name="円/楕円 181"/>
          <p:cNvSpPr/>
          <p:nvPr/>
        </p:nvSpPr>
        <p:spPr>
          <a:xfrm>
            <a:off x="1301412" y="3086731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8" name="円/楕円 257"/>
          <p:cNvSpPr/>
          <p:nvPr/>
        </p:nvSpPr>
        <p:spPr>
          <a:xfrm>
            <a:off x="1322079" y="4165707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円/楕円 301"/>
          <p:cNvSpPr/>
          <p:nvPr/>
        </p:nvSpPr>
        <p:spPr>
          <a:xfrm>
            <a:off x="1318821" y="4714954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3" name="直線矢印コネクタ 302"/>
          <p:cNvCxnSpPr/>
          <p:nvPr/>
        </p:nvCxnSpPr>
        <p:spPr>
          <a:xfrm>
            <a:off x="3156228" y="4791501"/>
            <a:ext cx="572830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フリーフォーム 303"/>
          <p:cNvSpPr/>
          <p:nvPr/>
        </p:nvSpPr>
        <p:spPr>
          <a:xfrm>
            <a:off x="3262308" y="4575477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5" name="フリーフォーム 304"/>
          <p:cNvSpPr/>
          <p:nvPr/>
        </p:nvSpPr>
        <p:spPr>
          <a:xfrm>
            <a:off x="3269445" y="4802905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フリーフォーム 305"/>
          <p:cNvSpPr/>
          <p:nvPr/>
        </p:nvSpPr>
        <p:spPr>
          <a:xfrm>
            <a:off x="3636924" y="4575477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" name="フリーフォーム 306"/>
          <p:cNvSpPr/>
          <p:nvPr/>
        </p:nvSpPr>
        <p:spPr>
          <a:xfrm>
            <a:off x="3644059" y="4802905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フリーフォーム 307"/>
          <p:cNvSpPr/>
          <p:nvPr/>
        </p:nvSpPr>
        <p:spPr>
          <a:xfrm>
            <a:off x="4029435" y="4575477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フリーフォーム 308"/>
          <p:cNvSpPr/>
          <p:nvPr/>
        </p:nvSpPr>
        <p:spPr>
          <a:xfrm>
            <a:off x="4036572" y="4802905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フリーフォーム 309"/>
          <p:cNvSpPr/>
          <p:nvPr/>
        </p:nvSpPr>
        <p:spPr>
          <a:xfrm>
            <a:off x="4404050" y="4575477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フリーフォーム 310"/>
          <p:cNvSpPr/>
          <p:nvPr/>
        </p:nvSpPr>
        <p:spPr>
          <a:xfrm>
            <a:off x="4411187" y="4802905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フリーフォーム 311"/>
          <p:cNvSpPr/>
          <p:nvPr/>
        </p:nvSpPr>
        <p:spPr>
          <a:xfrm>
            <a:off x="4796562" y="4575477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フリーフォーム 312"/>
          <p:cNvSpPr/>
          <p:nvPr/>
        </p:nvSpPr>
        <p:spPr>
          <a:xfrm>
            <a:off x="4803699" y="4802905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" name="フリーフォーム 313"/>
          <p:cNvSpPr/>
          <p:nvPr/>
        </p:nvSpPr>
        <p:spPr>
          <a:xfrm>
            <a:off x="5171178" y="4575477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フリーフォーム 314"/>
          <p:cNvSpPr/>
          <p:nvPr/>
        </p:nvSpPr>
        <p:spPr>
          <a:xfrm>
            <a:off x="5178315" y="4802905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フリーフォーム 315"/>
          <p:cNvSpPr/>
          <p:nvPr/>
        </p:nvSpPr>
        <p:spPr>
          <a:xfrm>
            <a:off x="5563690" y="4575477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フリーフォーム 316"/>
          <p:cNvSpPr/>
          <p:nvPr/>
        </p:nvSpPr>
        <p:spPr>
          <a:xfrm>
            <a:off x="5570827" y="4802905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8" name="フリーフォーム 317"/>
          <p:cNvSpPr/>
          <p:nvPr/>
        </p:nvSpPr>
        <p:spPr>
          <a:xfrm>
            <a:off x="5938305" y="4575477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9" name="フリーフォーム 318"/>
          <p:cNvSpPr/>
          <p:nvPr/>
        </p:nvSpPr>
        <p:spPr>
          <a:xfrm>
            <a:off x="5945442" y="4802905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フリーフォーム 319"/>
          <p:cNvSpPr/>
          <p:nvPr/>
        </p:nvSpPr>
        <p:spPr>
          <a:xfrm>
            <a:off x="6330818" y="4575477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1" name="フリーフォーム 320"/>
          <p:cNvSpPr/>
          <p:nvPr/>
        </p:nvSpPr>
        <p:spPr>
          <a:xfrm>
            <a:off x="6337954" y="4802905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2" name="円/楕円 321"/>
          <p:cNvSpPr/>
          <p:nvPr/>
        </p:nvSpPr>
        <p:spPr>
          <a:xfrm>
            <a:off x="3408427" y="4719493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円/楕円 322"/>
          <p:cNvSpPr/>
          <p:nvPr/>
        </p:nvSpPr>
        <p:spPr>
          <a:xfrm>
            <a:off x="3773726" y="4719493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4" name="円/楕円 323"/>
          <p:cNvSpPr/>
          <p:nvPr/>
        </p:nvSpPr>
        <p:spPr>
          <a:xfrm>
            <a:off x="4175555" y="4719493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5" name="円/楕円 324"/>
          <p:cNvSpPr/>
          <p:nvPr/>
        </p:nvSpPr>
        <p:spPr>
          <a:xfrm>
            <a:off x="4540853" y="4719493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6" name="円/楕円 325"/>
          <p:cNvSpPr/>
          <p:nvPr/>
        </p:nvSpPr>
        <p:spPr>
          <a:xfrm>
            <a:off x="4942683" y="4719493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" name="円/楕円 326"/>
          <p:cNvSpPr/>
          <p:nvPr/>
        </p:nvSpPr>
        <p:spPr>
          <a:xfrm>
            <a:off x="5307981" y="4719493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" name="円/楕円 327"/>
          <p:cNvSpPr/>
          <p:nvPr/>
        </p:nvSpPr>
        <p:spPr>
          <a:xfrm>
            <a:off x="5709810" y="4719493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円/楕円 328"/>
          <p:cNvSpPr/>
          <p:nvPr/>
        </p:nvSpPr>
        <p:spPr>
          <a:xfrm>
            <a:off x="6075109" y="4719493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" name="フリーフォーム 329"/>
          <p:cNvSpPr/>
          <p:nvPr/>
        </p:nvSpPr>
        <p:spPr>
          <a:xfrm>
            <a:off x="6717749" y="4576844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フリーフォーム 330"/>
          <p:cNvSpPr/>
          <p:nvPr/>
        </p:nvSpPr>
        <p:spPr>
          <a:xfrm>
            <a:off x="6724886" y="4804272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フリーフォーム 331"/>
          <p:cNvSpPr/>
          <p:nvPr/>
        </p:nvSpPr>
        <p:spPr>
          <a:xfrm>
            <a:off x="7094310" y="4580714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フリーフォーム 332"/>
          <p:cNvSpPr/>
          <p:nvPr/>
        </p:nvSpPr>
        <p:spPr>
          <a:xfrm>
            <a:off x="7101447" y="4808142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円/楕円 333"/>
          <p:cNvSpPr/>
          <p:nvPr/>
        </p:nvSpPr>
        <p:spPr>
          <a:xfrm>
            <a:off x="6477604" y="4720519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フリーフォーム 334"/>
          <p:cNvSpPr/>
          <p:nvPr/>
        </p:nvSpPr>
        <p:spPr>
          <a:xfrm>
            <a:off x="7474116" y="4587174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フリーフォーム 335"/>
          <p:cNvSpPr/>
          <p:nvPr/>
        </p:nvSpPr>
        <p:spPr>
          <a:xfrm>
            <a:off x="7481253" y="4814602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フリーフォーム 336"/>
          <p:cNvSpPr/>
          <p:nvPr/>
        </p:nvSpPr>
        <p:spPr>
          <a:xfrm>
            <a:off x="7850677" y="4591044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フリーフォーム 337"/>
          <p:cNvSpPr/>
          <p:nvPr/>
        </p:nvSpPr>
        <p:spPr>
          <a:xfrm>
            <a:off x="7857813" y="4818472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円/楕円 338"/>
          <p:cNvSpPr/>
          <p:nvPr/>
        </p:nvSpPr>
        <p:spPr>
          <a:xfrm>
            <a:off x="6860625" y="4715745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テキスト ボックス 340"/>
          <p:cNvSpPr txBox="1"/>
          <p:nvPr/>
        </p:nvSpPr>
        <p:spPr>
          <a:xfrm>
            <a:off x="219861" y="1319270"/>
            <a:ext cx="42191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K1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K2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K3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K4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K5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K6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K7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K8</a:t>
            </a:r>
            <a:endParaRPr kumimoji="1" lang="ja-JP" altLang="en-US" dirty="0"/>
          </a:p>
        </p:txBody>
      </p:sp>
      <p:sp>
        <p:nvSpPr>
          <p:cNvPr id="342" name="テキスト ボックス 341"/>
          <p:cNvSpPr txBox="1"/>
          <p:nvPr/>
        </p:nvSpPr>
        <p:spPr>
          <a:xfrm>
            <a:off x="8465609" y="1178752"/>
            <a:ext cx="67839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H=9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H=9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H=9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H=9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H=11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H=13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H=13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H=13</a:t>
            </a:r>
            <a:endParaRPr kumimoji="1" lang="ja-JP" altLang="en-US" dirty="0"/>
          </a:p>
        </p:txBody>
      </p:sp>
      <p:sp>
        <p:nvSpPr>
          <p:cNvPr id="343" name="テキスト ボックス 342"/>
          <p:cNvSpPr txBox="1"/>
          <p:nvPr/>
        </p:nvSpPr>
        <p:spPr>
          <a:xfrm>
            <a:off x="4281079" y="5563462"/>
            <a:ext cx="4295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 empty buckets -&gt; 1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s for Extraction Kicker</a:t>
            </a:r>
          </a:p>
          <a:p>
            <a:r>
              <a:rPr lang="en-US" altLang="ja-JP" dirty="0" smtClean="0"/>
              <a:t>Narrow injection bunch w/o 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H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              -&gt;200 ns for injection kicker</a:t>
            </a:r>
            <a:endParaRPr kumimoji="1" lang="ja-JP" altLang="en-US" dirty="0"/>
          </a:p>
        </p:txBody>
      </p:sp>
      <p:sp>
        <p:nvSpPr>
          <p:cNvPr id="345" name="円/楕円 344"/>
          <p:cNvSpPr/>
          <p:nvPr/>
        </p:nvSpPr>
        <p:spPr>
          <a:xfrm>
            <a:off x="1818473" y="1468903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6" name="円/楕円 345"/>
          <p:cNvSpPr/>
          <p:nvPr/>
        </p:nvSpPr>
        <p:spPr>
          <a:xfrm>
            <a:off x="1808549" y="2011119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7" name="円/楕円 346"/>
          <p:cNvSpPr/>
          <p:nvPr/>
        </p:nvSpPr>
        <p:spPr>
          <a:xfrm>
            <a:off x="1831061" y="2549683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" name="円/楕円 347"/>
          <p:cNvSpPr/>
          <p:nvPr/>
        </p:nvSpPr>
        <p:spPr>
          <a:xfrm>
            <a:off x="1840124" y="3087107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9" name="円/楕円 348"/>
          <p:cNvSpPr/>
          <p:nvPr/>
        </p:nvSpPr>
        <p:spPr>
          <a:xfrm>
            <a:off x="3450956" y="1486963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0" name="円/楕円 349"/>
          <p:cNvSpPr/>
          <p:nvPr/>
        </p:nvSpPr>
        <p:spPr>
          <a:xfrm>
            <a:off x="3441032" y="2029179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1" name="円/楕円 350"/>
          <p:cNvSpPr/>
          <p:nvPr/>
        </p:nvSpPr>
        <p:spPr>
          <a:xfrm>
            <a:off x="3463544" y="2567743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2" name="円/楕円 351"/>
          <p:cNvSpPr/>
          <p:nvPr/>
        </p:nvSpPr>
        <p:spPr>
          <a:xfrm>
            <a:off x="3472607" y="3105167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3" name="円/楕円 352"/>
          <p:cNvSpPr/>
          <p:nvPr/>
        </p:nvSpPr>
        <p:spPr>
          <a:xfrm>
            <a:off x="3989668" y="1487339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4" name="円/楕円 353"/>
          <p:cNvSpPr/>
          <p:nvPr/>
        </p:nvSpPr>
        <p:spPr>
          <a:xfrm>
            <a:off x="3979744" y="2029555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5" name="円/楕円 354"/>
          <p:cNvSpPr/>
          <p:nvPr/>
        </p:nvSpPr>
        <p:spPr>
          <a:xfrm>
            <a:off x="4002256" y="2568119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円/楕円 355"/>
          <p:cNvSpPr/>
          <p:nvPr/>
        </p:nvSpPr>
        <p:spPr>
          <a:xfrm>
            <a:off x="4011319" y="3105543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7" name="円/楕円 356"/>
          <p:cNvSpPr/>
          <p:nvPr/>
        </p:nvSpPr>
        <p:spPr>
          <a:xfrm>
            <a:off x="4541406" y="2025976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" name="円/楕円 357"/>
          <p:cNvSpPr/>
          <p:nvPr/>
        </p:nvSpPr>
        <p:spPr>
          <a:xfrm>
            <a:off x="4555131" y="2568192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9" name="円/楕円 358"/>
          <p:cNvSpPr/>
          <p:nvPr/>
        </p:nvSpPr>
        <p:spPr>
          <a:xfrm>
            <a:off x="4577643" y="3106756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0" name="円/楕円 359"/>
          <p:cNvSpPr/>
          <p:nvPr/>
        </p:nvSpPr>
        <p:spPr>
          <a:xfrm>
            <a:off x="5080118" y="2026352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1" name="円/楕円 360"/>
          <p:cNvSpPr/>
          <p:nvPr/>
        </p:nvSpPr>
        <p:spPr>
          <a:xfrm>
            <a:off x="5093843" y="2568568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2" name="円/楕円 361"/>
          <p:cNvSpPr/>
          <p:nvPr/>
        </p:nvSpPr>
        <p:spPr>
          <a:xfrm>
            <a:off x="5116355" y="3107132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3" name="円/楕円 362"/>
          <p:cNvSpPr/>
          <p:nvPr/>
        </p:nvSpPr>
        <p:spPr>
          <a:xfrm>
            <a:off x="5690508" y="2560135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4" name="円/楕円 363"/>
          <p:cNvSpPr/>
          <p:nvPr/>
        </p:nvSpPr>
        <p:spPr>
          <a:xfrm>
            <a:off x="5713020" y="3098699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5" name="円/楕円 364"/>
          <p:cNvSpPr/>
          <p:nvPr/>
        </p:nvSpPr>
        <p:spPr>
          <a:xfrm>
            <a:off x="6229220" y="2560511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6" name="円/楕円 365"/>
          <p:cNvSpPr/>
          <p:nvPr/>
        </p:nvSpPr>
        <p:spPr>
          <a:xfrm>
            <a:off x="6251732" y="3099075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7" name="円/楕円 366"/>
          <p:cNvSpPr/>
          <p:nvPr/>
        </p:nvSpPr>
        <p:spPr>
          <a:xfrm>
            <a:off x="6818740" y="3098831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" name="テキスト ボックス 368"/>
          <p:cNvSpPr txBox="1"/>
          <p:nvPr/>
        </p:nvSpPr>
        <p:spPr>
          <a:xfrm>
            <a:off x="401782" y="103376"/>
            <a:ext cx="8306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Batch Compression at J-PARC MR using 6-8 GeV Booster</a:t>
            </a:r>
            <a:endParaRPr kumimoji="1" lang="ja-JP" altLang="en-US" sz="2800" dirty="0"/>
          </a:p>
        </p:txBody>
      </p:sp>
      <p:sp>
        <p:nvSpPr>
          <p:cNvPr id="370" name="フリーフォーム 369"/>
          <p:cNvSpPr/>
          <p:nvPr/>
        </p:nvSpPr>
        <p:spPr>
          <a:xfrm>
            <a:off x="1100496" y="512464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1" name="フリーフォーム 370"/>
          <p:cNvSpPr/>
          <p:nvPr/>
        </p:nvSpPr>
        <p:spPr>
          <a:xfrm>
            <a:off x="1110859" y="535207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2" name="直線矢印コネクタ 371"/>
          <p:cNvCxnSpPr/>
          <p:nvPr/>
        </p:nvCxnSpPr>
        <p:spPr>
          <a:xfrm flipV="1">
            <a:off x="994417" y="5338629"/>
            <a:ext cx="1499690" cy="2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フリーフォーム 372"/>
          <p:cNvSpPr/>
          <p:nvPr/>
        </p:nvSpPr>
        <p:spPr>
          <a:xfrm>
            <a:off x="1644422" y="5124649"/>
            <a:ext cx="569911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4" name="フリーフォーム 373"/>
          <p:cNvSpPr/>
          <p:nvPr/>
        </p:nvSpPr>
        <p:spPr>
          <a:xfrm>
            <a:off x="1654784" y="5352077"/>
            <a:ext cx="538825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" name="円/楕円 374"/>
          <p:cNvSpPr/>
          <p:nvPr/>
        </p:nvSpPr>
        <p:spPr>
          <a:xfrm>
            <a:off x="1328314" y="5286400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6" name="直線矢印コネクタ 375"/>
          <p:cNvCxnSpPr/>
          <p:nvPr/>
        </p:nvCxnSpPr>
        <p:spPr>
          <a:xfrm>
            <a:off x="3165721" y="5362947"/>
            <a:ext cx="572830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フリーフォーム 376"/>
          <p:cNvSpPr/>
          <p:nvPr/>
        </p:nvSpPr>
        <p:spPr>
          <a:xfrm>
            <a:off x="3271801" y="5146923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" name="フリーフォーム 377"/>
          <p:cNvSpPr/>
          <p:nvPr/>
        </p:nvSpPr>
        <p:spPr>
          <a:xfrm>
            <a:off x="3278938" y="5374351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フリーフォーム 378"/>
          <p:cNvSpPr/>
          <p:nvPr/>
        </p:nvSpPr>
        <p:spPr>
          <a:xfrm>
            <a:off x="3646417" y="5146923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フリーフォーム 379"/>
          <p:cNvSpPr/>
          <p:nvPr/>
        </p:nvSpPr>
        <p:spPr>
          <a:xfrm>
            <a:off x="3653552" y="5374351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フリーフォーム 380"/>
          <p:cNvSpPr/>
          <p:nvPr/>
        </p:nvSpPr>
        <p:spPr>
          <a:xfrm>
            <a:off x="4038928" y="5146923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フリーフォーム 381"/>
          <p:cNvSpPr/>
          <p:nvPr/>
        </p:nvSpPr>
        <p:spPr>
          <a:xfrm>
            <a:off x="4046065" y="5374351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フリーフォーム 382"/>
          <p:cNvSpPr/>
          <p:nvPr/>
        </p:nvSpPr>
        <p:spPr>
          <a:xfrm>
            <a:off x="4413543" y="5146923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フリーフォーム 383"/>
          <p:cNvSpPr/>
          <p:nvPr/>
        </p:nvSpPr>
        <p:spPr>
          <a:xfrm>
            <a:off x="4420680" y="5374351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フリーフォーム 384"/>
          <p:cNvSpPr/>
          <p:nvPr/>
        </p:nvSpPr>
        <p:spPr>
          <a:xfrm>
            <a:off x="4806055" y="5146923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フリーフォーム 385"/>
          <p:cNvSpPr/>
          <p:nvPr/>
        </p:nvSpPr>
        <p:spPr>
          <a:xfrm>
            <a:off x="4813192" y="5374351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フリーフォーム 386"/>
          <p:cNvSpPr/>
          <p:nvPr/>
        </p:nvSpPr>
        <p:spPr>
          <a:xfrm>
            <a:off x="5180671" y="5146923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フリーフォーム 387"/>
          <p:cNvSpPr/>
          <p:nvPr/>
        </p:nvSpPr>
        <p:spPr>
          <a:xfrm>
            <a:off x="5187808" y="5374351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" name="フリーフォーム 388"/>
          <p:cNvSpPr/>
          <p:nvPr/>
        </p:nvSpPr>
        <p:spPr>
          <a:xfrm>
            <a:off x="5573183" y="5146923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フリーフォーム 389"/>
          <p:cNvSpPr/>
          <p:nvPr/>
        </p:nvSpPr>
        <p:spPr>
          <a:xfrm>
            <a:off x="5580320" y="5374351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フリーフォーム 390"/>
          <p:cNvSpPr/>
          <p:nvPr/>
        </p:nvSpPr>
        <p:spPr>
          <a:xfrm>
            <a:off x="5947798" y="5146923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2" name="フリーフォーム 391"/>
          <p:cNvSpPr/>
          <p:nvPr/>
        </p:nvSpPr>
        <p:spPr>
          <a:xfrm>
            <a:off x="5954935" y="5374351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フリーフォーム 392"/>
          <p:cNvSpPr/>
          <p:nvPr/>
        </p:nvSpPr>
        <p:spPr>
          <a:xfrm>
            <a:off x="6340311" y="5146923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フリーフォーム 393"/>
          <p:cNvSpPr/>
          <p:nvPr/>
        </p:nvSpPr>
        <p:spPr>
          <a:xfrm>
            <a:off x="6347447" y="5374351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5" name="円/楕円 394"/>
          <p:cNvSpPr/>
          <p:nvPr/>
        </p:nvSpPr>
        <p:spPr>
          <a:xfrm>
            <a:off x="3417920" y="5290939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6" name="円/楕円 395"/>
          <p:cNvSpPr/>
          <p:nvPr/>
        </p:nvSpPr>
        <p:spPr>
          <a:xfrm>
            <a:off x="3783219" y="5290939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円/楕円 396"/>
          <p:cNvSpPr/>
          <p:nvPr/>
        </p:nvSpPr>
        <p:spPr>
          <a:xfrm>
            <a:off x="4185048" y="5290939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円/楕円 397"/>
          <p:cNvSpPr/>
          <p:nvPr/>
        </p:nvSpPr>
        <p:spPr>
          <a:xfrm>
            <a:off x="4550346" y="5290939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円/楕円 398"/>
          <p:cNvSpPr/>
          <p:nvPr/>
        </p:nvSpPr>
        <p:spPr>
          <a:xfrm>
            <a:off x="4952176" y="5290939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円/楕円 399"/>
          <p:cNvSpPr/>
          <p:nvPr/>
        </p:nvSpPr>
        <p:spPr>
          <a:xfrm>
            <a:off x="5317474" y="5290939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円/楕円 400"/>
          <p:cNvSpPr/>
          <p:nvPr/>
        </p:nvSpPr>
        <p:spPr>
          <a:xfrm>
            <a:off x="5719303" y="5290939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円/楕円 401"/>
          <p:cNvSpPr/>
          <p:nvPr/>
        </p:nvSpPr>
        <p:spPr>
          <a:xfrm>
            <a:off x="6084602" y="5290939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フリーフォーム 402"/>
          <p:cNvSpPr/>
          <p:nvPr/>
        </p:nvSpPr>
        <p:spPr>
          <a:xfrm>
            <a:off x="6727242" y="5148290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フリーフォーム 403"/>
          <p:cNvSpPr/>
          <p:nvPr/>
        </p:nvSpPr>
        <p:spPr>
          <a:xfrm>
            <a:off x="6734379" y="5375718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フリーフォーム 404"/>
          <p:cNvSpPr/>
          <p:nvPr/>
        </p:nvSpPr>
        <p:spPr>
          <a:xfrm>
            <a:off x="7103803" y="5152160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フリーフォーム 405"/>
          <p:cNvSpPr/>
          <p:nvPr/>
        </p:nvSpPr>
        <p:spPr>
          <a:xfrm>
            <a:off x="7110940" y="5379588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7" name="円/楕円 406"/>
          <p:cNvSpPr/>
          <p:nvPr/>
        </p:nvSpPr>
        <p:spPr>
          <a:xfrm>
            <a:off x="6487097" y="5291965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フリーフォーム 407"/>
          <p:cNvSpPr/>
          <p:nvPr/>
        </p:nvSpPr>
        <p:spPr>
          <a:xfrm>
            <a:off x="7483609" y="5158620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" name="フリーフォーム 408"/>
          <p:cNvSpPr/>
          <p:nvPr/>
        </p:nvSpPr>
        <p:spPr>
          <a:xfrm>
            <a:off x="7490746" y="5386048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" name="フリーフォーム 409"/>
          <p:cNvSpPr/>
          <p:nvPr/>
        </p:nvSpPr>
        <p:spPr>
          <a:xfrm>
            <a:off x="7860170" y="5162490"/>
            <a:ext cx="392512" cy="227428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フリーフォーム 410"/>
          <p:cNvSpPr/>
          <p:nvPr/>
        </p:nvSpPr>
        <p:spPr>
          <a:xfrm>
            <a:off x="7867306" y="5389918"/>
            <a:ext cx="371102" cy="18288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" name="円/楕円 411"/>
          <p:cNvSpPr/>
          <p:nvPr/>
        </p:nvSpPr>
        <p:spPr>
          <a:xfrm>
            <a:off x="6870118" y="5287191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円/楕円 412"/>
          <p:cNvSpPr/>
          <p:nvPr/>
        </p:nvSpPr>
        <p:spPr>
          <a:xfrm>
            <a:off x="7250309" y="5303710"/>
            <a:ext cx="10959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円/楕円 339"/>
          <p:cNvSpPr/>
          <p:nvPr/>
        </p:nvSpPr>
        <p:spPr>
          <a:xfrm>
            <a:off x="7366080" y="3121434"/>
            <a:ext cx="106606" cy="144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2016/11/10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05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-76309"/>
            <a:ext cx="7886700" cy="1325563"/>
          </a:xfrm>
        </p:spPr>
        <p:txBody>
          <a:bodyPr/>
          <a:lstStyle/>
          <a:p>
            <a:r>
              <a:rPr lang="en-US" altLang="ja-JP" dirty="0" smtClean="0"/>
              <a:t>Batch Compression at J-PARC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2251" y="3875622"/>
            <a:ext cx="3756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K4-K5:80 </a:t>
            </a:r>
            <a:r>
              <a:rPr kumimoji="1" lang="en-US" altLang="ja-JP" dirty="0" err="1" smtClean="0"/>
              <a:t>ms</a:t>
            </a:r>
            <a:r>
              <a:rPr kumimoji="1" lang="en-US" altLang="ja-JP" dirty="0" smtClean="0"/>
              <a:t> for H=9 to H=13</a:t>
            </a:r>
          </a:p>
          <a:p>
            <a:r>
              <a:rPr kumimoji="1" lang="en-US" altLang="ja-JP" dirty="0" smtClean="0"/>
              <a:t>H=9: V=60 kV</a:t>
            </a:r>
          </a:p>
          <a:p>
            <a:r>
              <a:rPr lang="en-US" altLang="ja-JP" dirty="0" smtClean="0"/>
              <a:t>H=13: V=87 kV</a:t>
            </a:r>
            <a:endParaRPr kumimoji="1" lang="en-US" altLang="ja-JP" dirty="0"/>
          </a:p>
          <a:p>
            <a:r>
              <a:rPr lang="en-US" altLang="ja-JP" dirty="0" smtClean="0"/>
              <a:t>Total Injection time 120 </a:t>
            </a:r>
            <a:r>
              <a:rPr lang="en-US" altLang="ja-JP" dirty="0" err="1" smtClean="0"/>
              <a:t>ms</a:t>
            </a:r>
            <a:r>
              <a:rPr lang="en-US" altLang="ja-JP" dirty="0" smtClean="0"/>
              <a:t> to 280 </a:t>
            </a:r>
            <a:r>
              <a:rPr lang="en-US" altLang="ja-JP" dirty="0" err="1" smtClean="0"/>
              <a:t>ms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251" y="925502"/>
            <a:ext cx="3035456" cy="290209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28650" y="5068807"/>
            <a:ext cx="8027134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Increasing injection energy, MR can store more beam.</a:t>
            </a:r>
          </a:p>
          <a:p>
            <a:r>
              <a:rPr lang="en-US" altLang="ja-JP" b="1" dirty="0" smtClean="0"/>
              <a:t>Recent simulation suggests RCS has a capability to handle 1.6 MW beam.</a:t>
            </a:r>
          </a:p>
          <a:p>
            <a:r>
              <a:rPr lang="en-US" altLang="ja-JP" b="1" dirty="0" smtClean="0"/>
              <a:t>Batch Compression fits </a:t>
            </a:r>
            <a:r>
              <a:rPr kumimoji="1" lang="en-US" altLang="ja-JP" b="1" dirty="0" smtClean="0"/>
              <a:t>6 (8) GeV booste</a:t>
            </a:r>
            <a:r>
              <a:rPr lang="en-US" altLang="ja-JP" b="1" dirty="0" smtClean="0"/>
              <a:t>r scenario to achieve ~3 MW beam power.</a:t>
            </a:r>
          </a:p>
          <a:p>
            <a:r>
              <a:rPr lang="en-US" altLang="ja-JP" b="1" dirty="0"/>
              <a:t>	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Need cavities for compression &amp; consolidation of </a:t>
            </a:r>
            <a:r>
              <a:rPr lang="en-US" altLang="ja-JP" b="1" dirty="0" smtClean="0">
                <a:solidFill>
                  <a:srgbClr val="FF0000"/>
                </a:solidFill>
              </a:rPr>
              <a:t>RF p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ower supplies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 flipV="1">
            <a:off x="5139559" y="3389032"/>
            <a:ext cx="1050420" cy="438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グループ化 32"/>
          <p:cNvGrpSpPr/>
          <p:nvPr/>
        </p:nvGrpSpPr>
        <p:grpSpPr>
          <a:xfrm>
            <a:off x="2655446" y="925502"/>
            <a:ext cx="851338" cy="2901225"/>
            <a:chOff x="3610302" y="1170422"/>
            <a:chExt cx="851338" cy="2901225"/>
          </a:xfrm>
        </p:grpSpPr>
        <p:cxnSp>
          <p:nvCxnSpPr>
            <p:cNvPr id="27" name="直線コネクタ 26"/>
            <p:cNvCxnSpPr/>
            <p:nvPr/>
          </p:nvCxnSpPr>
          <p:spPr>
            <a:xfrm>
              <a:off x="3618185" y="2704256"/>
              <a:ext cx="843455" cy="1944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4461640" y="2905553"/>
              <a:ext cx="0" cy="116609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3610302" y="1170422"/>
              <a:ext cx="7012" cy="15144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グループ化 31"/>
          <p:cNvGrpSpPr/>
          <p:nvPr/>
        </p:nvGrpSpPr>
        <p:grpSpPr>
          <a:xfrm>
            <a:off x="2663329" y="2466233"/>
            <a:ext cx="878400" cy="1361368"/>
            <a:chOff x="3618185" y="2711153"/>
            <a:chExt cx="878400" cy="1361368"/>
          </a:xfrm>
        </p:grpSpPr>
        <p:cxnSp>
          <p:nvCxnSpPr>
            <p:cNvPr id="24" name="直線コネクタ 23"/>
            <p:cNvCxnSpPr/>
            <p:nvPr/>
          </p:nvCxnSpPr>
          <p:spPr>
            <a:xfrm flipV="1">
              <a:off x="3618185" y="2711153"/>
              <a:ext cx="878400" cy="19527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3618186" y="2906427"/>
              <a:ext cx="0" cy="116609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直線コネクタ 33"/>
          <p:cNvCxnSpPr/>
          <p:nvPr/>
        </p:nvCxnSpPr>
        <p:spPr>
          <a:xfrm>
            <a:off x="2663328" y="2252475"/>
            <a:ext cx="878400" cy="194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グループ化 34"/>
          <p:cNvGrpSpPr/>
          <p:nvPr/>
        </p:nvGrpSpPr>
        <p:grpSpPr>
          <a:xfrm>
            <a:off x="2655446" y="2231035"/>
            <a:ext cx="950398" cy="1382808"/>
            <a:chOff x="3618186" y="2689713"/>
            <a:chExt cx="950398" cy="1382808"/>
          </a:xfrm>
        </p:grpSpPr>
        <p:cxnSp>
          <p:nvCxnSpPr>
            <p:cNvPr id="36" name="直線コネクタ 35"/>
            <p:cNvCxnSpPr/>
            <p:nvPr/>
          </p:nvCxnSpPr>
          <p:spPr>
            <a:xfrm flipV="1">
              <a:off x="3618186" y="2689713"/>
              <a:ext cx="950398" cy="21671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3618186" y="2906427"/>
              <a:ext cx="0" cy="116609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直線コネクタ 37"/>
          <p:cNvCxnSpPr/>
          <p:nvPr/>
        </p:nvCxnSpPr>
        <p:spPr>
          <a:xfrm>
            <a:off x="2655444" y="2038717"/>
            <a:ext cx="950400" cy="19440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グループ化 38"/>
          <p:cNvGrpSpPr/>
          <p:nvPr/>
        </p:nvGrpSpPr>
        <p:grpSpPr>
          <a:xfrm>
            <a:off x="2655086" y="1998793"/>
            <a:ext cx="1012704" cy="1401292"/>
            <a:chOff x="3618186" y="2671229"/>
            <a:chExt cx="1012704" cy="1401292"/>
          </a:xfrm>
        </p:grpSpPr>
        <p:cxnSp>
          <p:nvCxnSpPr>
            <p:cNvPr id="40" name="直線コネクタ 39"/>
            <p:cNvCxnSpPr/>
            <p:nvPr/>
          </p:nvCxnSpPr>
          <p:spPr>
            <a:xfrm flipV="1">
              <a:off x="3618186" y="2671229"/>
              <a:ext cx="1012704" cy="23519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3618186" y="2906427"/>
              <a:ext cx="0" cy="1166094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線コネクタ 41"/>
          <p:cNvCxnSpPr/>
          <p:nvPr/>
        </p:nvCxnSpPr>
        <p:spPr>
          <a:xfrm>
            <a:off x="2655085" y="1824959"/>
            <a:ext cx="1012705" cy="17383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グループ化 42"/>
          <p:cNvGrpSpPr/>
          <p:nvPr/>
        </p:nvGrpSpPr>
        <p:grpSpPr>
          <a:xfrm>
            <a:off x="2662458" y="1772106"/>
            <a:ext cx="1095306" cy="1414221"/>
            <a:chOff x="3618186" y="2658300"/>
            <a:chExt cx="1095306" cy="1414221"/>
          </a:xfrm>
        </p:grpSpPr>
        <p:cxnSp>
          <p:nvCxnSpPr>
            <p:cNvPr id="44" name="直線コネクタ 43"/>
            <p:cNvCxnSpPr/>
            <p:nvPr/>
          </p:nvCxnSpPr>
          <p:spPr>
            <a:xfrm flipV="1">
              <a:off x="3618186" y="2658300"/>
              <a:ext cx="1095306" cy="2481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3618186" y="2906427"/>
              <a:ext cx="0" cy="116609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直線コネクタ 45"/>
          <p:cNvCxnSpPr/>
          <p:nvPr/>
        </p:nvCxnSpPr>
        <p:spPr>
          <a:xfrm>
            <a:off x="3757764" y="897132"/>
            <a:ext cx="7373" cy="8925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>
            <a:off x="2653646" y="1785035"/>
            <a:ext cx="0" cy="116609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3520835" y="1452256"/>
            <a:ext cx="769763" cy="1600438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     H=13</a:t>
            </a:r>
          </a:p>
          <a:p>
            <a:endParaRPr lang="en-US" altLang="ja-JP" sz="1400" dirty="0" smtClean="0"/>
          </a:p>
          <a:p>
            <a:r>
              <a:rPr lang="en-US" altLang="ja-JP" sz="1400" dirty="0" smtClean="0"/>
              <a:t>   H=12</a:t>
            </a:r>
          </a:p>
          <a:p>
            <a:r>
              <a:rPr kumimoji="1" lang="en-US" altLang="ja-JP" sz="1400" dirty="0" smtClean="0"/>
              <a:t>  H=11</a:t>
            </a:r>
          </a:p>
          <a:p>
            <a:r>
              <a:rPr lang="en-US" altLang="ja-JP" sz="1400" dirty="0" smtClean="0"/>
              <a:t> H=10</a:t>
            </a:r>
          </a:p>
          <a:p>
            <a:endParaRPr kumimoji="1" lang="en-US" altLang="ja-JP" sz="1400" dirty="0" smtClean="0"/>
          </a:p>
          <a:p>
            <a:r>
              <a:rPr kumimoji="1" lang="en-US" altLang="ja-JP" sz="1400" dirty="0" smtClean="0"/>
              <a:t>H=9</a:t>
            </a:r>
            <a:endParaRPr kumimoji="1" lang="ja-JP" altLang="en-US" sz="14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483608" y="3839949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0V          V</a:t>
            </a:r>
            <a:r>
              <a:rPr kumimoji="1" lang="en-US" altLang="ja-JP" sz="1400" dirty="0" smtClean="0"/>
              <a:t>H</a:t>
            </a:r>
            <a:endParaRPr kumimoji="1" lang="ja-JP" altLang="en-US" sz="1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2016/11/10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9905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All cavities are replaced by new FT3L cavities.</a:t>
            </a:r>
          </a:p>
          <a:p>
            <a:r>
              <a:rPr lang="en-US" altLang="ja-JP" dirty="0" smtClean="0"/>
              <a:t>504 (540) kV is available for 1.28 (1.16) sec. cycle.</a:t>
            </a:r>
          </a:p>
          <a:p>
            <a:r>
              <a:rPr lang="en-US" altLang="ja-JP" dirty="0" smtClean="0"/>
              <a:t>Before 2018, need new RF AMP and APS for 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H</a:t>
            </a:r>
          </a:p>
          <a:p>
            <a:r>
              <a:rPr kumimoji="1" lang="en-US" altLang="ja-JP" dirty="0" smtClean="0"/>
              <a:t>For MW beam, need consolidation of APS.</a:t>
            </a:r>
          </a:p>
          <a:p>
            <a:r>
              <a:rPr lang="en-US" altLang="ja-JP" dirty="0" smtClean="0"/>
              <a:t>Batch Compression fits to 6 GeV booster scenario for 3 MW beam.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2016/11/10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3391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Status of RF upgrade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61841" y="1540918"/>
            <a:ext cx="3282925" cy="4351338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In 2014-2016, all (9) cavities were replaced.</a:t>
            </a:r>
          </a:p>
          <a:p>
            <a:r>
              <a:rPr lang="en-US" altLang="ja-JP" dirty="0" smtClean="0"/>
              <a:t>Available voltage </a:t>
            </a:r>
            <a:r>
              <a:rPr lang="en-US" altLang="ja-JP" dirty="0"/>
              <a:t>:</a:t>
            </a:r>
            <a:r>
              <a:rPr lang="en-US" altLang="ja-JP" dirty="0" smtClean="0"/>
              <a:t> 280 kV =&gt; 504 kV for 1.28 sec. cycle </a:t>
            </a:r>
            <a:r>
              <a:rPr lang="en-US" altLang="ja-JP" sz="1900" dirty="0" smtClean="0"/>
              <a:t>(540 kV for 1.16 s cycle).</a:t>
            </a:r>
          </a:p>
          <a:p>
            <a:pPr lvl="1"/>
            <a:r>
              <a:rPr lang="en-US" altLang="ja-JP" dirty="0" smtClean="0"/>
              <a:t>For 2.48 sec cycle,</a:t>
            </a:r>
          </a:p>
          <a:p>
            <a:pPr lvl="2"/>
            <a:r>
              <a:rPr lang="en-US" altLang="ja-JP" dirty="0" smtClean="0"/>
              <a:t>5 cavities for acceleration</a:t>
            </a:r>
          </a:p>
          <a:p>
            <a:pPr lvl="2"/>
            <a:r>
              <a:rPr lang="en-US" altLang="ja-JP" dirty="0" smtClean="0"/>
              <a:t>2 cavities for 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H</a:t>
            </a:r>
          </a:p>
          <a:p>
            <a:pPr lvl="2"/>
            <a:r>
              <a:rPr lang="en-US" altLang="ja-JP" dirty="0" smtClean="0"/>
              <a:t>2 reserved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66" y="1540918"/>
            <a:ext cx="5647630" cy="4235722"/>
          </a:xfrm>
        </p:spPr>
      </p:pic>
      <p:sp>
        <p:nvSpPr>
          <p:cNvPr id="4" name="テキスト ボックス 3"/>
          <p:cNvSpPr txBox="1"/>
          <p:nvPr/>
        </p:nvSpPr>
        <p:spPr>
          <a:xfrm rot="1848959">
            <a:off x="3819296" y="4085265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123 4 567      8  9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1B63-2458-4245-A436-45D9294A4F32}" type="datetime1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US-Japan Workshop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11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3762" y="-15484"/>
            <a:ext cx="6657990" cy="1325563"/>
          </a:xfrm>
        </p:spPr>
        <p:txBody>
          <a:bodyPr/>
          <a:lstStyle/>
          <a:p>
            <a:r>
              <a:rPr lang="en-US" altLang="ja-JP" dirty="0" smtClean="0"/>
              <a:t>Status (Reuse of old cavities)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78787" y="1052207"/>
            <a:ext cx="8956262" cy="1683962"/>
            <a:chOff x="0" y="982921"/>
            <a:chExt cx="8956262" cy="1683962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95900"/>
              <a:ext cx="4182105" cy="1129168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603" y="982921"/>
              <a:ext cx="4367659" cy="1249150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465150" y="1777733"/>
              <a:ext cx="3176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4 cavities/Long Straight, 27 cells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119530" y="1807511"/>
              <a:ext cx="3165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3 cavities/ long straight, 43 cells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583753" y="982921"/>
              <a:ext cx="2372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Space b</a:t>
              </a:r>
              <a:r>
                <a:rPr kumimoji="1" lang="en-US" altLang="ja-JP" dirty="0" smtClean="0"/>
                <a:t>etween Kickers </a:t>
              </a:r>
              <a:endParaRPr kumimoji="1" lang="ja-JP" altLang="en-US" dirty="0"/>
            </a:p>
          </p:txBody>
        </p:sp>
        <p:sp>
          <p:nvSpPr>
            <p:cNvPr id="21" name="右矢印 20"/>
            <p:cNvSpPr/>
            <p:nvPr/>
          </p:nvSpPr>
          <p:spPr>
            <a:xfrm>
              <a:off x="4300875" y="1385431"/>
              <a:ext cx="252028" cy="5760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2517" y="982921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Ins C</a:t>
              </a:r>
              <a:endParaRPr kumimoji="1" lang="ja-JP" altLang="en-US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788024" y="991969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Ins C</a:t>
              </a:r>
              <a:endParaRPr kumimoji="1" lang="ja-JP" altLang="en-US" dirty="0"/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>
              <a:off x="7478702" y="1352253"/>
              <a:ext cx="117634" cy="2844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1554784" y="2292324"/>
              <a:ext cx="2608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accent4"/>
                  </a:solidFill>
                </a:rPr>
                <a:t>2014 Before Replacement</a:t>
              </a:r>
              <a:endParaRPr kumimoji="1" lang="ja-JP" alt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425094" y="2297551"/>
              <a:ext cx="2463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chemeClr val="accent4"/>
                  </a:solidFill>
                </a:rPr>
                <a:t>2016 After </a:t>
              </a:r>
              <a:r>
                <a:rPr kumimoji="1" lang="en-US" altLang="ja-JP" dirty="0" smtClean="0">
                  <a:solidFill>
                    <a:schemeClr val="accent4"/>
                  </a:solidFill>
                </a:rPr>
                <a:t>Replacement</a:t>
              </a:r>
              <a:endParaRPr kumimoji="1" lang="ja-JP" alt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35" name="日付プレースホルダー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387C-707F-4C2B-86C5-BC3E0949CCC3}" type="datetime1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36" name="フッター プレースホルダー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37" name="スライド番号プレースホルダー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6C95-2712-49B2-BA55-4B950D8D9C13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0"/>
            <a:ext cx="2200275" cy="866775"/>
          </a:xfrm>
          <a:prstGeom prst="rect">
            <a:avLst/>
          </a:prstGeom>
        </p:spPr>
      </p:pic>
      <p:pic>
        <p:nvPicPr>
          <p:cNvPr id="44" name="コンテンツ プレースホルダー 4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54" r="-2155"/>
          <a:stretch/>
        </p:blipFill>
        <p:spPr>
          <a:xfrm>
            <a:off x="571902" y="3073375"/>
            <a:ext cx="4000098" cy="2291698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436542" y="2641831"/>
            <a:ext cx="1502617" cy="858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436542" y="1479400"/>
            <a:ext cx="71287" cy="11641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1701" y="5467831"/>
            <a:ext cx="813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Old cavities are stored in tunnel for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H cavity use in another straight section (INS-A)</a:t>
            </a:r>
            <a:endParaRPr kumimoji="1" lang="ja-JP" altLang="en-US" dirty="0"/>
          </a:p>
        </p:txBody>
      </p:sp>
      <p:sp>
        <p:nvSpPr>
          <p:cNvPr id="45" name="右矢印 44"/>
          <p:cNvSpPr/>
          <p:nvPr/>
        </p:nvSpPr>
        <p:spPr>
          <a:xfrm>
            <a:off x="4707360" y="4016194"/>
            <a:ext cx="616971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97112" y="3073375"/>
            <a:ext cx="3121572" cy="234117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571225" y="3145529"/>
            <a:ext cx="19725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Installation in 2018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18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781" y="192459"/>
            <a:ext cx="7951400" cy="598450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073200" y="6176963"/>
            <a:ext cx="166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Kinsho</a:t>
            </a:r>
            <a:r>
              <a:rPr kumimoji="1" lang="en-US" altLang="ja-JP" dirty="0" smtClean="0"/>
              <a:t>@IPAC16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6685355" y="3350171"/>
            <a:ext cx="2388747" cy="253916"/>
            <a:chOff x="6685355" y="3350171"/>
            <a:chExt cx="2388747" cy="253916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6685355" y="3350171"/>
              <a:ext cx="1141659" cy="25391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050" dirty="0" smtClean="0"/>
                <a:t>Reuse of Old Cav.</a:t>
              </a:r>
              <a:endParaRPr kumimoji="1" lang="ja-JP" altLang="en-US" sz="105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063889" y="3350171"/>
              <a:ext cx="1010213" cy="25391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050" dirty="0" smtClean="0"/>
                <a:t>Air-cooled Cav.</a:t>
              </a:r>
              <a:endParaRPr kumimoji="1" lang="ja-JP" altLang="en-US" sz="1050" dirty="0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435772" y="3346307"/>
            <a:ext cx="1557111" cy="253916"/>
            <a:chOff x="2435772" y="3346307"/>
            <a:chExt cx="1557111" cy="253916"/>
          </a:xfrm>
        </p:grpSpPr>
        <p:sp>
          <p:nvSpPr>
            <p:cNvPr id="2" name="テキスト ボックス 1"/>
            <p:cNvSpPr txBox="1"/>
            <p:nvPr/>
          </p:nvSpPr>
          <p:spPr>
            <a:xfrm>
              <a:off x="3356170" y="3346307"/>
              <a:ext cx="636713" cy="25391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050" dirty="0" smtClean="0"/>
                <a:t>Old Cav.</a:t>
              </a:r>
              <a:endParaRPr kumimoji="1" lang="ja-JP" altLang="en-US" sz="1050" dirty="0"/>
            </a:p>
          </p:txBody>
        </p:sp>
        <p:cxnSp>
          <p:nvCxnSpPr>
            <p:cNvPr id="12" name="直線コネクタ 11"/>
            <p:cNvCxnSpPr/>
            <p:nvPr/>
          </p:nvCxnSpPr>
          <p:spPr>
            <a:xfrm flipV="1">
              <a:off x="2435772" y="3476296"/>
              <a:ext cx="859221" cy="12735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/>
        </p:nvGrpSpPr>
        <p:grpSpPr>
          <a:xfrm>
            <a:off x="4470418" y="3009411"/>
            <a:ext cx="1517688" cy="340760"/>
            <a:chOff x="4470418" y="3009411"/>
            <a:chExt cx="1517688" cy="340760"/>
          </a:xfrm>
        </p:grpSpPr>
        <p:sp>
          <p:nvSpPr>
            <p:cNvPr id="7" name="右矢印 6"/>
            <p:cNvSpPr/>
            <p:nvPr/>
          </p:nvSpPr>
          <p:spPr>
            <a:xfrm>
              <a:off x="4470418" y="3086214"/>
              <a:ext cx="598195" cy="263957"/>
            </a:xfrm>
            <a:prstGeom prst="right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128427" y="3009411"/>
              <a:ext cx="859679" cy="336896"/>
            </a:xfrm>
            <a:prstGeom prst="rect">
              <a:avLst/>
            </a:prstGeom>
            <a:solidFill>
              <a:srgbClr val="BA98B3"/>
            </a:solidFill>
            <a:ln>
              <a:solidFill>
                <a:srgbClr val="B59D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kumimoji="1" lang="ja-JP" altLang="en-US" sz="1200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010926" y="3210561"/>
            <a:ext cx="2522207" cy="393526"/>
            <a:chOff x="4010926" y="3210561"/>
            <a:chExt cx="2522207" cy="393526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4010926" y="3350171"/>
              <a:ext cx="1518711" cy="253916"/>
              <a:chOff x="4010926" y="3350171"/>
              <a:chExt cx="1518711" cy="253916"/>
            </a:xfrm>
          </p:grpSpPr>
          <p:sp>
            <p:nvSpPr>
              <p:cNvPr id="8" name="テキスト ボックス 7"/>
              <p:cNvSpPr txBox="1"/>
              <p:nvPr/>
            </p:nvSpPr>
            <p:spPr>
              <a:xfrm>
                <a:off x="4750256" y="3350171"/>
                <a:ext cx="779381" cy="25391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50" dirty="0" smtClean="0"/>
                  <a:t>2 new Cav.</a:t>
                </a:r>
                <a:endParaRPr kumimoji="1" lang="ja-JP" altLang="en-US" sz="1050" dirty="0"/>
              </a:p>
            </p:txBody>
          </p:sp>
          <p:sp>
            <p:nvSpPr>
              <p:cNvPr id="5" name="右矢印 4"/>
              <p:cNvSpPr/>
              <p:nvPr/>
            </p:nvSpPr>
            <p:spPr>
              <a:xfrm>
                <a:off x="4010926" y="3373819"/>
                <a:ext cx="739330" cy="17342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右矢印 17"/>
            <p:cNvSpPr/>
            <p:nvPr/>
          </p:nvSpPr>
          <p:spPr>
            <a:xfrm rot="20159831">
              <a:off x="5934938" y="3210561"/>
              <a:ext cx="598195" cy="195820"/>
            </a:xfrm>
            <a:prstGeom prst="rightArrow">
              <a:avLst/>
            </a:prstGeom>
            <a:solidFill>
              <a:srgbClr val="0A25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5227791" y="3023114"/>
            <a:ext cx="3281390" cy="350705"/>
          </a:xfrm>
          <a:prstGeom prst="rect">
            <a:avLst/>
          </a:prstGeom>
          <a:noFill/>
          <a:ln>
            <a:solidFill>
              <a:srgbClr val="B59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1200" dirty="0" smtClean="0"/>
              <a:t>=====Consolidation of power supplies=</a:t>
            </a:r>
            <a:r>
              <a:rPr lang="en-US" altLang="ja-JP" sz="1200" dirty="0" smtClean="0">
                <a:sym typeface="Wingdings" panose="05000000000000000000" pitchFamily="2" charset="2"/>
              </a:rPr>
              <a:t>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05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 FT3L Cavity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355834"/>
            <a:ext cx="7886700" cy="4821129"/>
          </a:xfrm>
        </p:spPr>
        <p:txBody>
          <a:bodyPr/>
          <a:lstStyle/>
          <a:p>
            <a:r>
              <a:rPr kumimoji="1" lang="en-US" altLang="ja-JP" dirty="0" smtClean="0"/>
              <a:t>Development takes 10 yrs. 9 cavities were replaced to new FT3L cavities.</a:t>
            </a:r>
          </a:p>
          <a:p>
            <a:r>
              <a:rPr lang="en-US" altLang="ja-JP" dirty="0" smtClean="0"/>
              <a:t>FT3L ring cores were loaded in the new cavities.</a:t>
            </a:r>
            <a:endParaRPr kumimoji="1" lang="en-US" altLang="ja-JP" dirty="0" smtClean="0"/>
          </a:p>
          <a:p>
            <a:r>
              <a:rPr lang="en-US" altLang="ja-JP" dirty="0" smtClean="0"/>
              <a:t>“</a:t>
            </a:r>
            <a:r>
              <a:rPr lang="en-US" altLang="ja-JP" dirty="0" err="1" smtClean="0"/>
              <a:t>Finemet</a:t>
            </a:r>
            <a:r>
              <a:rPr lang="en-US" altLang="ja-JP" dirty="0" smtClean="0"/>
              <a:t>® FT3L” is the name of </a:t>
            </a:r>
            <a:r>
              <a:rPr lang="en-US" altLang="ja-JP" dirty="0" err="1" smtClean="0"/>
              <a:t>nano</a:t>
            </a:r>
            <a:r>
              <a:rPr lang="en-US" altLang="ja-JP" dirty="0" smtClean="0"/>
              <a:t>-crystalline material which was annealed under transverse magnetic field. It has two times higher impedance than ordinary </a:t>
            </a:r>
            <a:r>
              <a:rPr lang="en-US" altLang="ja-JP" dirty="0" err="1" smtClean="0"/>
              <a:t>nano</a:t>
            </a:r>
            <a:r>
              <a:rPr lang="en-US" altLang="ja-JP" dirty="0" smtClean="0"/>
              <a:t>-crystalline material-</a:t>
            </a:r>
            <a:r>
              <a:rPr lang="en-US" altLang="ja-JP" dirty="0" err="1" smtClean="0"/>
              <a:t>Finemet</a:t>
            </a:r>
            <a:r>
              <a:rPr lang="en-US" altLang="ja-JP" dirty="0" smtClean="0"/>
              <a:t>® FT3M.</a:t>
            </a:r>
          </a:p>
          <a:p>
            <a:r>
              <a:rPr kumimoji="1" lang="en-US" altLang="ja-JP" dirty="0" smtClean="0"/>
              <a:t>FT3L and FT3M cores were made of thin ribbons. Especially, 13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m-thick ribbon is used FT3L for accelerator uses. 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2016/11/10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902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508"/>
            <a:ext cx="7886700" cy="1325563"/>
          </a:xfrm>
        </p:spPr>
        <p:txBody>
          <a:bodyPr/>
          <a:lstStyle/>
          <a:p>
            <a:r>
              <a:rPr kumimoji="1" lang="en-US" altLang="ja-JP" dirty="0" smtClean="0"/>
              <a:t>Magnetic Annealing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131930"/>
            <a:ext cx="3886200" cy="4843189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Nano-Crystalline is formed during annealing from amorphous.</a:t>
            </a:r>
          </a:p>
          <a:p>
            <a:r>
              <a:rPr lang="en-US" altLang="ja-JP" dirty="0" smtClean="0"/>
              <a:t>Crystalline has “easy-magnetized axis”. It affects magnetic domain.</a:t>
            </a:r>
          </a:p>
          <a:p>
            <a:r>
              <a:rPr lang="en-US" altLang="ja-JP" dirty="0" smtClean="0"/>
              <a:t>Magnetic annealing controls directions of magnetism of crystalline. It is perpendicular in FT3L. </a:t>
            </a:r>
          </a:p>
          <a:p>
            <a:r>
              <a:rPr lang="en-US" altLang="ja-JP" dirty="0" smtClean="0"/>
              <a:t> Major RF loss in magnetic alloy is “domain wall” displacement.  FT3L has less displacement motion than others. </a:t>
            </a:r>
          </a:p>
          <a:p>
            <a:r>
              <a:rPr kumimoji="1" lang="en-US" altLang="ja-JP" dirty="0" smtClean="0"/>
              <a:t>FT3L has a half power loss than FT3M which was used in old MR cavities.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998688"/>
            <a:ext cx="3886200" cy="2978209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55" y="3901278"/>
            <a:ext cx="2897597" cy="217319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909159" y="6047708"/>
            <a:ext cx="618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Magnetic annealing oven was tested  </a:t>
            </a:r>
            <a:r>
              <a:rPr lang="en-US" altLang="ja-JP" dirty="0" smtClean="0"/>
              <a:t>in</a:t>
            </a:r>
            <a:r>
              <a:rPr kumimoji="1" lang="en-US" altLang="ja-JP" dirty="0" smtClean="0"/>
              <a:t> NU1 building of J-PARC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53427" y="1351373"/>
            <a:ext cx="111720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FT3M</a:t>
            </a:r>
          </a:p>
          <a:p>
            <a:r>
              <a:rPr lang="en-US" altLang="ja-JP" dirty="0" smtClean="0"/>
              <a:t>Annealing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en-US" altLang="ja-JP" dirty="0" smtClean="0"/>
              <a:t>FT3L</a:t>
            </a:r>
          </a:p>
          <a:p>
            <a:r>
              <a:rPr lang="en-US" altLang="ja-JP" dirty="0" smtClean="0"/>
              <a:t>Mag. Annealing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55749" y="758208"/>
            <a:ext cx="8963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Direction of easy-mag. axis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52082" y="758208"/>
            <a:ext cx="189186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RF          </a:t>
            </a:r>
            <a:r>
              <a:rPr kumimoji="1" lang="en-US" altLang="ja-JP" dirty="0" err="1" smtClean="0"/>
              <a:t>RF</a:t>
            </a:r>
            <a:r>
              <a:rPr kumimoji="1" lang="en-US" altLang="ja-JP" dirty="0" smtClean="0"/>
              <a:t>        </a:t>
            </a:r>
            <a:r>
              <a:rPr kumimoji="1" lang="en-US" altLang="ja-JP" dirty="0" err="1" smtClean="0"/>
              <a:t>RF</a:t>
            </a:r>
            <a:endParaRPr kumimoji="1" lang="en-US" altLang="ja-JP" dirty="0" smtClean="0"/>
          </a:p>
          <a:p>
            <a:r>
              <a:rPr lang="en-US" altLang="ja-JP" dirty="0" smtClean="0"/>
              <a:t>OFF       ON       </a:t>
            </a:r>
            <a:r>
              <a:rPr lang="en-US" altLang="ja-JP" dirty="0" err="1" smtClean="0"/>
              <a:t>ON</a:t>
            </a:r>
            <a:endParaRPr kumimoji="1" lang="ja-JP" altLang="en-US" dirty="0"/>
          </a:p>
        </p:txBody>
      </p:sp>
      <p:sp>
        <p:nvSpPr>
          <p:cNvPr id="10" name="下矢印 9"/>
          <p:cNvSpPr/>
          <p:nvPr/>
        </p:nvSpPr>
        <p:spPr>
          <a:xfrm>
            <a:off x="7582237" y="1081373"/>
            <a:ext cx="129473" cy="2466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/>
          <p:cNvSpPr/>
          <p:nvPr/>
        </p:nvSpPr>
        <p:spPr>
          <a:xfrm flipV="1">
            <a:off x="8234107" y="1074706"/>
            <a:ext cx="109840" cy="2453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4553427" y="2475175"/>
            <a:ext cx="4346207" cy="15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日付プレースホルダー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71C8-E6AD-42BD-A733-43FAF7309282}" type="datetime1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BDCC5-0F63-44F4-8EDB-74AA1D1D2E3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1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4798367" y="1124743"/>
            <a:ext cx="4235273" cy="4243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461181" y="2778442"/>
            <a:ext cx="3388413" cy="29406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53409" y="10565"/>
            <a:ext cx="5653909" cy="1325563"/>
          </a:xfrm>
        </p:spPr>
        <p:txBody>
          <a:bodyPr/>
          <a:lstStyle/>
          <a:p>
            <a:r>
              <a:rPr kumimoji="1" lang="en-US" altLang="ja-JP" dirty="0" smtClean="0"/>
              <a:t>Higher Field Gradient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257082"/>
            <a:ext cx="4798368" cy="208597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By the FT3L cavities, available voltage and field gradient  are improved !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80" y="1534630"/>
            <a:ext cx="3861341" cy="3670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コンテンツ プレースホルダ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1" y="3107124"/>
            <a:ext cx="3244397" cy="2539987"/>
          </a:xfrm>
          <a:prstGeom prst="rect">
            <a:avLst/>
          </a:prstGeom>
          <a:effectLst/>
        </p:spPr>
      </p:pic>
      <p:sp>
        <p:nvSpPr>
          <p:cNvPr id="9" name="テキスト ボックス 8"/>
          <p:cNvSpPr txBox="1"/>
          <p:nvPr/>
        </p:nvSpPr>
        <p:spPr>
          <a:xfrm>
            <a:off x="5477559" y="5469477"/>
            <a:ext cx="2629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First FT3L cavity in FY2014</a:t>
            </a:r>
          </a:p>
          <a:p>
            <a:r>
              <a:rPr lang="en-US" altLang="ja-JP" dirty="0" smtClean="0"/>
              <a:t>=&gt; 5 FT3L cavities in FY15</a:t>
            </a:r>
            <a:endParaRPr lang="en-US" altLang="ja-JP" dirty="0"/>
          </a:p>
          <a:p>
            <a:r>
              <a:rPr lang="en-US" altLang="ja-JP" dirty="0" smtClean="0"/>
              <a:t>=&gt; 9 FT3L cavities in FY16.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77618" y="1124744"/>
            <a:ext cx="2951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Comparison of Field Gradient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21221" y="2788168"/>
            <a:ext cx="275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Characteristics of materials</a:t>
            </a:r>
            <a:r>
              <a:rPr lang="en-US" altLang="ja-JP" dirty="0" smtClean="0"/>
              <a:t>.</a:t>
            </a:r>
            <a:endParaRPr kumimoji="1" lang="en-US" altLang="ja-JP" dirty="0" smtClean="0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FE4CF-8526-46E1-851E-F093C5C5CB61}" type="datetime1">
              <a:rPr kumimoji="1" lang="ja-JP" altLang="en-US" smtClean="0"/>
              <a:t>2016/11/10</a:t>
            </a:fld>
            <a:endParaRPr kumimoji="1" lang="ja-JP" altLang="en-US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US-Japan Workshop</a:t>
            </a:r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76C95-2712-49B2-BA55-4B950D8D9C13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" y="0"/>
            <a:ext cx="2200275" cy="86677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59357" y="5761185"/>
            <a:ext cx="3618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Because of high saturation field, characteristics </a:t>
            </a:r>
            <a:r>
              <a:rPr lang="en-US" altLang="ja-JP" dirty="0"/>
              <a:t> </a:t>
            </a:r>
            <a:r>
              <a:rPr lang="en-US" altLang="ja-JP" dirty="0" smtClean="0"/>
              <a:t>are stable.</a:t>
            </a:r>
          </a:p>
        </p:txBody>
      </p:sp>
    </p:spTree>
    <p:extLst>
      <p:ext uri="{BB962C8B-B14F-4D97-AF65-F5344CB8AC3E}">
        <p14:creationId xmlns:p14="http://schemas.microsoft.com/office/powerpoint/2010/main" val="241813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72" y="525252"/>
            <a:ext cx="2419973" cy="22048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5561" y="522803"/>
            <a:ext cx="8229600" cy="990600"/>
          </a:xfrm>
        </p:spPr>
        <p:txBody>
          <a:bodyPr/>
          <a:lstStyle/>
          <a:p>
            <a:pPr algn="l"/>
            <a:r>
              <a:rPr kumimoji="1" lang="en-US" altLang="ja-JP" dirty="0" smtClean="0">
                <a:solidFill>
                  <a:srgbClr val="FF0000"/>
                </a:solidFill>
              </a:rPr>
              <a:t>Assembly of FT3L </a:t>
            </a:r>
            <a:r>
              <a:rPr lang="en-US" altLang="ja-JP" dirty="0" smtClean="0">
                <a:solidFill>
                  <a:srgbClr val="FF0000"/>
                </a:solidFill>
              </a:rPr>
              <a:t>cavity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83" y="4565458"/>
            <a:ext cx="2500621" cy="18754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Letsohmori\Documents\RF_documents\conferences\PRL\prl_f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3954" y="2665804"/>
            <a:ext cx="2699792" cy="20259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14" y="1422541"/>
            <a:ext cx="2506026" cy="1503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98" y="4889971"/>
            <a:ext cx="2329535" cy="1747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テキスト ボックス 11"/>
          <p:cNvSpPr txBox="1"/>
          <p:nvPr/>
        </p:nvSpPr>
        <p:spPr>
          <a:xfrm>
            <a:off x="6529647" y="6041904"/>
            <a:ext cx="21980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Cutting &amp; Polishing 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83954" y="2728520"/>
            <a:ext cx="288032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into water tank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20220" y="2298086"/>
            <a:ext cx="122764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FT3L core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72499" y="620688"/>
            <a:ext cx="2056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Cavity assembling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6" cy="360000"/>
          </a:xfrm>
          <a:prstGeom prst="rect">
            <a:avLst/>
          </a:prstGeom>
          <a:noFill/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i-FI" altLang="ja-JP" smtClean="0"/>
              <a:t>C. Ohmori- IPAC2015@Richmond May 2015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54A84-C19B-4925-A42B-87413E01E1BC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9" y="2909370"/>
            <a:ext cx="2808313" cy="1982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テキスト ボックス 22"/>
          <p:cNvSpPr txBox="1"/>
          <p:nvPr/>
        </p:nvSpPr>
        <p:spPr>
          <a:xfrm>
            <a:off x="309099" y="2926462"/>
            <a:ext cx="288719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Molding with 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</a:t>
            </a:r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viscosity resin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環状矢印 24"/>
          <p:cNvSpPr/>
          <p:nvPr/>
        </p:nvSpPr>
        <p:spPr>
          <a:xfrm rot="5400000" flipH="1">
            <a:off x="2955529" y="1533794"/>
            <a:ext cx="3546892" cy="4049312"/>
          </a:xfrm>
          <a:prstGeom prst="circularArrow">
            <a:avLst>
              <a:gd name="adj1" fmla="val 7940"/>
              <a:gd name="adj2" fmla="val 990604"/>
              <a:gd name="adj3" fmla="val 18436084"/>
              <a:gd name="adj4" fmla="val 2327559"/>
              <a:gd name="adj5" fmla="val 1814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19" y="4889971"/>
            <a:ext cx="2346879" cy="176015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761427" y="4889971"/>
            <a:ext cx="22022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Water-proof coating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13" y="1575821"/>
            <a:ext cx="1473798" cy="1105349"/>
          </a:xfrm>
          <a:prstGeom prst="rect">
            <a:avLst/>
          </a:prstGeom>
        </p:spPr>
      </p:pic>
      <p:sp>
        <p:nvSpPr>
          <p:cNvPr id="19" name="右矢印 18"/>
          <p:cNvSpPr/>
          <p:nvPr/>
        </p:nvSpPr>
        <p:spPr>
          <a:xfrm>
            <a:off x="1284861" y="1916832"/>
            <a:ext cx="334811" cy="38125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9862" y="2298086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KEK-made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oven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16843</TotalTime>
  <Words>1694</Words>
  <Application>Microsoft Office PowerPoint</Application>
  <PresentationFormat>画面に合わせる (4:3)</PresentationFormat>
  <Paragraphs>431</Paragraphs>
  <Slides>26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Helvetica</vt:lpstr>
      <vt:lpstr>Symbol</vt:lpstr>
      <vt:lpstr>Times New Roman</vt:lpstr>
      <vt:lpstr>Wingdings</vt:lpstr>
      <vt:lpstr>Office テーマ</vt:lpstr>
      <vt:lpstr>RF upgrade  for MW beam</vt:lpstr>
      <vt:lpstr>Contents</vt:lpstr>
      <vt:lpstr>Status of RF upgrade</vt:lpstr>
      <vt:lpstr>Status (Reuse of old cavities) </vt:lpstr>
      <vt:lpstr>PowerPoint プレゼンテーション</vt:lpstr>
      <vt:lpstr>New FT3L Cavity</vt:lpstr>
      <vt:lpstr>Magnetic Annealing</vt:lpstr>
      <vt:lpstr>Higher Field Gradient</vt:lpstr>
      <vt:lpstr>Assembly of FT3L cavity</vt:lpstr>
      <vt:lpstr>Beam Loading on FT3L cavity </vt:lpstr>
      <vt:lpstr>PowerPoint プレゼンテーション</vt:lpstr>
      <vt:lpstr>Compensation scheme</vt:lpstr>
      <vt:lpstr>Feed Forward</vt:lpstr>
      <vt:lpstr>Feedback AMP from LIU Collaboration</vt:lpstr>
      <vt:lpstr>Recent Progress for Damper </vt:lpstr>
      <vt:lpstr>Feedback amplifier from LIU collaboration</vt:lpstr>
      <vt:lpstr>2 nd Haromonic RF Pattern</vt:lpstr>
      <vt:lpstr>Longitudinal Profiles with High Intensity Beam of 500 kW equivalent</vt:lpstr>
      <vt:lpstr>Mid Term Plan Voltage Requirements</vt:lpstr>
      <vt:lpstr>PowerPoint プレゼンテーション</vt:lpstr>
      <vt:lpstr>An idea for long term: Multi-MW by Batch Compression </vt:lpstr>
      <vt:lpstr>Bunch Manipulation</vt:lpstr>
      <vt:lpstr>PowerPoint プレゼンテーション</vt:lpstr>
      <vt:lpstr>PowerPoint プレゼンテーション</vt:lpstr>
      <vt:lpstr>Batch Compression at J-PARC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upgrade  for MW beam</dc:title>
  <dc:creator>大森千広</dc:creator>
  <cp:lastModifiedBy>大森千広</cp:lastModifiedBy>
  <cp:revision>84</cp:revision>
  <cp:lastPrinted>2016-11-10T14:37:01Z</cp:lastPrinted>
  <dcterms:created xsi:type="dcterms:W3CDTF">2016-10-04T02:07:01Z</dcterms:created>
  <dcterms:modified xsi:type="dcterms:W3CDTF">2016-11-10T15:44:35Z</dcterms:modified>
</cp:coreProperties>
</file>