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0"/>
  </p:notesMasterIdLst>
  <p:handoutMasterIdLst>
    <p:handoutMasterId r:id="rId31"/>
  </p:handoutMasterIdLst>
  <p:sldIdLst>
    <p:sldId id="265" r:id="rId3"/>
    <p:sldId id="292" r:id="rId4"/>
    <p:sldId id="301" r:id="rId5"/>
    <p:sldId id="288" r:id="rId6"/>
    <p:sldId id="304" r:id="rId7"/>
    <p:sldId id="300" r:id="rId8"/>
    <p:sldId id="274" r:id="rId9"/>
    <p:sldId id="302" r:id="rId10"/>
    <p:sldId id="303" r:id="rId11"/>
    <p:sldId id="276" r:id="rId12"/>
    <p:sldId id="289" r:id="rId13"/>
    <p:sldId id="278" r:id="rId14"/>
    <p:sldId id="306" r:id="rId15"/>
    <p:sldId id="307" r:id="rId16"/>
    <p:sldId id="305" r:id="rId17"/>
    <p:sldId id="283" r:id="rId18"/>
    <p:sldId id="293" r:id="rId19"/>
    <p:sldId id="294" r:id="rId20"/>
    <p:sldId id="295" r:id="rId21"/>
    <p:sldId id="313" r:id="rId22"/>
    <p:sldId id="296" r:id="rId23"/>
    <p:sldId id="308" r:id="rId24"/>
    <p:sldId id="312" r:id="rId25"/>
    <p:sldId id="310" r:id="rId26"/>
    <p:sldId id="314" r:id="rId27"/>
    <p:sldId id="311" r:id="rId28"/>
    <p:sldId id="299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4" autoAdjust="0"/>
    <p:restoredTop sz="94660"/>
  </p:normalViewPr>
  <p:slideViewPr>
    <p:cSldViewPr snapToGrid="0" snapToObjects="1">
      <p:cViewPr>
        <p:scale>
          <a:sx n="165" d="100"/>
          <a:sy n="165" d="100"/>
        </p:scale>
        <p:origin x="-7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https://fermicloud-my.sharepoint.com/personal/gromanov_services_fnal_gov/Documents/HOM_2ndHar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R/Q</a:t>
            </a:r>
            <a:r>
              <a:rPr lang="en-US" b="1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different models, EM solver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3638888888889"/>
          <c:y val="0.171759259259259"/>
          <c:w val="0.806361111111111"/>
          <c:h val="0.642137649460484"/>
        </c:manualLayout>
      </c:layout>
      <c:scatterChart>
        <c:scatterStyle val="lineMarker"/>
        <c:varyColors val="0"/>
        <c:ser>
          <c:idx val="0"/>
          <c:order val="0"/>
          <c:tx>
            <c:v>CST old tube, mu=4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HOMwithTetrode!$T$4:$T$11</c:f>
              <c:numCache>
                <c:formatCode>General</c:formatCode>
                <c:ptCount val="8"/>
                <c:pt idx="0">
                  <c:v>70.25265593164998</c:v>
                </c:pt>
                <c:pt idx="1">
                  <c:v>129.088498523</c:v>
                </c:pt>
                <c:pt idx="2">
                  <c:v>151.2167008207</c:v>
                </c:pt>
                <c:pt idx="3">
                  <c:v>176.40720193002</c:v>
                </c:pt>
                <c:pt idx="4">
                  <c:v>189.38005516296</c:v>
                </c:pt>
                <c:pt idx="5">
                  <c:v>207.00552302918</c:v>
                </c:pt>
                <c:pt idx="6">
                  <c:v>228.89207611382</c:v>
                </c:pt>
                <c:pt idx="7">
                  <c:v>256.75998116645</c:v>
                </c:pt>
              </c:numCache>
            </c:numRef>
          </c:xVal>
          <c:yVal>
            <c:numRef>
              <c:f>HOMwithTetrode!$V$4:$V$11</c:f>
              <c:numCache>
                <c:formatCode>General</c:formatCode>
                <c:ptCount val="8"/>
                <c:pt idx="0">
                  <c:v>57.24900108024899</c:v>
                </c:pt>
                <c:pt idx="1">
                  <c:v>7.5724297625841</c:v>
                </c:pt>
                <c:pt idx="2">
                  <c:v>0.0044158771352978</c:v>
                </c:pt>
                <c:pt idx="3">
                  <c:v>62.333319084741</c:v>
                </c:pt>
                <c:pt idx="4">
                  <c:v>0.00411864478202</c:v>
                </c:pt>
                <c:pt idx="5">
                  <c:v>9.050130976008007</c:v>
                </c:pt>
                <c:pt idx="6">
                  <c:v>12.10513777237</c:v>
                </c:pt>
                <c:pt idx="7">
                  <c:v>0.0064641211747154</c:v>
                </c:pt>
              </c:numCache>
            </c:numRef>
          </c:yVal>
          <c:smooth val="0"/>
        </c:ser>
        <c:ser>
          <c:idx val="1"/>
          <c:order val="1"/>
          <c:tx>
            <c:v>SuperFish no tube, mu=3.5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HOMwithTetrode!$W$4:$W$11</c:f>
              <c:numCache>
                <c:formatCode>General</c:formatCode>
                <c:ptCount val="8"/>
                <c:pt idx="0">
                  <c:v>71.36</c:v>
                </c:pt>
                <c:pt idx="3">
                  <c:v>169.7</c:v>
                </c:pt>
                <c:pt idx="7">
                  <c:v>254.8</c:v>
                </c:pt>
              </c:numCache>
            </c:numRef>
          </c:xVal>
          <c:yVal>
            <c:numRef>
              <c:f>HOMwithTetrode!$Z$4:$Z$11</c:f>
              <c:numCache>
                <c:formatCode>General</c:formatCode>
                <c:ptCount val="8"/>
                <c:pt idx="0">
                  <c:v>54.12662721893492</c:v>
                </c:pt>
                <c:pt idx="3">
                  <c:v>106.6097227912058</c:v>
                </c:pt>
                <c:pt idx="7">
                  <c:v>22.20688995215311</c:v>
                </c:pt>
              </c:numCache>
            </c:numRef>
          </c:yVal>
          <c:smooth val="0"/>
        </c:ser>
        <c:ser>
          <c:idx val="2"/>
          <c:order val="2"/>
          <c:tx>
            <c:v>CST new tube, mu=4</c:v>
          </c:tx>
          <c:spPr>
            <a:ln w="19050" cap="rnd">
              <a:solidFill>
                <a:srgbClr val="FD39E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D39E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HOMwithTetrode!$Z$18:$Z$26</c:f>
              <c:numCache>
                <c:formatCode>General</c:formatCode>
                <c:ptCount val="9"/>
                <c:pt idx="0">
                  <c:v>69.24927771679396</c:v>
                </c:pt>
                <c:pt idx="1">
                  <c:v>142.25694928049</c:v>
                </c:pt>
                <c:pt idx="2">
                  <c:v>153.92912772765</c:v>
                </c:pt>
                <c:pt idx="3">
                  <c:v>188.13514046457</c:v>
                </c:pt>
                <c:pt idx="4">
                  <c:v>190.04288580084</c:v>
                </c:pt>
                <c:pt idx="5">
                  <c:v>212.69557744075</c:v>
                </c:pt>
                <c:pt idx="6">
                  <c:v>229.12506346204</c:v>
                </c:pt>
                <c:pt idx="7">
                  <c:v>258.60166213021</c:v>
                </c:pt>
                <c:pt idx="8">
                  <c:v>284.69314618836</c:v>
                </c:pt>
              </c:numCache>
            </c:numRef>
          </c:xVal>
          <c:yVal>
            <c:numRef>
              <c:f>HOMwithTetrode!$AB$18:$AB$26</c:f>
              <c:numCache>
                <c:formatCode>General</c:formatCode>
                <c:ptCount val="9"/>
                <c:pt idx="0">
                  <c:v>54.956334178948</c:v>
                </c:pt>
                <c:pt idx="1">
                  <c:v>17.452064100226</c:v>
                </c:pt>
                <c:pt idx="2">
                  <c:v>0.019844038725452</c:v>
                </c:pt>
                <c:pt idx="3">
                  <c:v>48.065500066066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6.1658921021302</c:v>
                </c:pt>
                <c:pt idx="8">
                  <c:v>28.606810602691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370840"/>
        <c:axId val="-2117179176"/>
      </c:scatterChart>
      <c:valAx>
        <c:axId val="-2120370840"/>
        <c:scaling>
          <c:orientation val="minMax"/>
          <c:min val="5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F,</a:t>
                </a:r>
                <a:r>
                  <a:rPr lang="en-US" sz="14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MHz</a:t>
                </a:r>
                <a:endParaRPr lang="en-US"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117179176"/>
        <c:crosses val="autoZero"/>
        <c:crossBetween val="midCat"/>
      </c:valAx>
      <c:valAx>
        <c:axId val="-2117179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R/Q, </a:t>
                </a:r>
                <a:r>
                  <a:rPr lang="el-GR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en-US"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1203708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5883677317583"/>
          <c:y val="0.268707189040394"/>
          <c:w val="0.401581183193094"/>
          <c:h val="0.188907560335446"/>
        </c:manualLayout>
      </c:layout>
      <c:overlay val="0"/>
      <c:spPr>
        <a:solidFill>
          <a:srgbClr val="FFCCFF">
            <a:alpha val="37000"/>
          </a:srgb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375B2DA-DEC5-7F41-B28E-EA0CA7FE80C7}" type="datetimeFigureOut">
              <a:rPr lang="en-US"/>
              <a:pPr>
                <a:defRPr/>
              </a:pPr>
              <a:t>11/4/16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17BBF33-BB53-F147-8F08-302B0E8E4C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98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8DFC21B-49CA-BA48-BC77-64681B0DFF38}" type="datetimeFigureOut">
              <a:rPr lang="en-US"/>
              <a:pPr>
                <a:defRPr/>
              </a:pPr>
              <a:t>11/4/16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A5910E0-AE36-D442-AC7C-DEE4F2BE1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910E0-AE36-D442-AC7C-DEE4F2BE1F2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0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910E0-AE36-D442-AC7C-DEE4F2BE1F2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3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333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21B04D65-FDB1-9D47-B7AC-43233F80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4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34983-A9E1-2543-88EF-B24812D56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3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0D97-348B-D940-8966-498CD1107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2888-4F29-B948-9A78-75C1D2D2C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696A7-EFFF-864C-B59B-E3E7501D0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BCA08-E1EA-0347-A76A-3B27323DA4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7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08E2-15CB-ED49-8ED2-3B092A587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6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AFDD-624A-DA43-9994-DDFB5248A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4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B4E15145-AA62-4448-8E9B-9E634C48F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0" r:id="rId3"/>
    <p:sldLayoutId id="2147484091" r:id="rId4"/>
    <p:sldLayoutId id="2147484092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 smtClean="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2BC4D05D-6884-4643-9112-05E98BECB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beamdocs.fnal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2</a:t>
            </a:r>
            <a:r>
              <a:rPr lang="en-US" baseline="30000" dirty="0" smtClean="0">
                <a:latin typeface="Helvetica" charset="0"/>
              </a:rPr>
              <a:t>nd</a:t>
            </a:r>
            <a:r>
              <a:rPr lang="en-US" dirty="0" smtClean="0">
                <a:latin typeface="Helvetica" charset="0"/>
              </a:rPr>
              <a:t> harmonic cavity for Booster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C.Y. Tan 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US-J Mini Workshop</a:t>
            </a: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9 −10 Nov 2016</a:t>
            </a:r>
            <a:endParaRPr lang="en-US" dirty="0">
              <a:latin typeface="Helvetica" charset="0"/>
            </a:endParaRPr>
          </a:p>
          <a:p>
            <a:pPr eaLnBrk="1" hangingPunct="1"/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Garnet properties (RF)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7116"/>
            <a:ext cx="3007995" cy="194754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64661"/>
            <a:ext cx="3429000" cy="312293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38" y="3247566"/>
            <a:ext cx="4114800" cy="2740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1227667"/>
            <a:ext cx="4921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coax cavity was made with the garnet. It is critical to make the bottom shorting plate as thin as possible. Any localized non uniformity in B dominates Q measurements!</a:t>
            </a:r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41655"/>
              </p:ext>
            </p:extLst>
          </p:nvPr>
        </p:nvGraphicFramePr>
        <p:xfrm>
          <a:off x="3848100" y="2640013"/>
          <a:ext cx="1333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Equation" r:id="rId6" imgW="1333500" imgH="228600" progId="Equation.3">
                  <p:embed/>
                </p:oleObj>
              </mc:Choice>
              <mc:Fallback>
                <p:oleObj name="Equation" r:id="rId6" imgW="1333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48100" y="2640013"/>
                        <a:ext cx="1333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21759"/>
              </p:ext>
            </p:extLst>
          </p:nvPr>
        </p:nvGraphicFramePr>
        <p:xfrm>
          <a:off x="4727222" y="3597133"/>
          <a:ext cx="1333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Equation" r:id="rId8" imgW="1333500" imgH="228600" progId="Equation.3">
                  <p:embed/>
                </p:oleObj>
              </mc:Choice>
              <mc:Fallback>
                <p:oleObj name="Equation" r:id="rId8" imgW="1333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7222" y="3597133"/>
                        <a:ext cx="1333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6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Stycast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9778" y="1143000"/>
            <a:ext cx="82126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also important to know the RF properties of the glue that is used to glue the garnet sectors together and to the alumina cooling disk.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779" y="2487295"/>
            <a:ext cx="3414888" cy="18726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811888" y="2173111"/>
            <a:ext cx="410351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76 MHz quarter wave resonator was made from standard 3-1/8” transmission line. A 2” thick ring of epoxy with an OD/ID of ~3”/1.375” was made to fit into the end of the resonator.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 smtClean="0"/>
              <a:t>measured </a:t>
            </a:r>
            <a:r>
              <a:rPr lang="en-US" sz="1600" dirty="0" err="1"/>
              <a:t>tan</a:t>
            </a:r>
            <a:r>
              <a:rPr lang="en-US" sz="1600" i="1" dirty="0" err="1"/>
              <a:t>δe</a:t>
            </a:r>
            <a:r>
              <a:rPr lang="en-US" sz="1600" baseline="-25000" dirty="0" err="1"/>
              <a:t>e</a:t>
            </a:r>
            <a:r>
              <a:rPr lang="en-US" sz="1600" dirty="0"/>
              <a:t> </a:t>
            </a:r>
            <a:r>
              <a:rPr lang="en-US" sz="1600" dirty="0" smtClean="0"/>
              <a:t>= 0.017 at 76 MHz, </a:t>
            </a:r>
            <a:r>
              <a:rPr lang="en-US" sz="1600" dirty="0"/>
              <a:t>substantially smaller than the vendor’s value of 0.028 at 1 M</a:t>
            </a:r>
            <a:r>
              <a:rPr lang="en-US" sz="1600" dirty="0" smtClean="0"/>
              <a:t>Hz  (</a:t>
            </a:r>
            <a:r>
              <a:rPr lang="en-US" sz="1600" dirty="0" err="1" smtClean="0"/>
              <a:t>mHz</a:t>
            </a:r>
            <a:r>
              <a:rPr lang="en-US" sz="1600" dirty="0" smtClean="0"/>
              <a:t>?).</a:t>
            </a:r>
          </a:p>
          <a:p>
            <a:endParaRPr lang="en-US" sz="1600" dirty="0"/>
          </a:p>
          <a:p>
            <a:r>
              <a:rPr lang="en-US" sz="1600" dirty="0" smtClean="0"/>
              <a:t>More measurements with a ½ wave resonator shows that </a:t>
            </a:r>
            <a:r>
              <a:rPr lang="en-US" sz="1600" dirty="0"/>
              <a:t>that with </a:t>
            </a:r>
            <a:r>
              <a:rPr lang="en-US" sz="1600" dirty="0" smtClean="0"/>
              <a:t>four </a:t>
            </a:r>
            <a:r>
              <a:rPr lang="en-US" sz="1600" dirty="0"/>
              <a:t>0.5" thick </a:t>
            </a:r>
            <a:r>
              <a:rPr lang="en-US" sz="1600" dirty="0" err="1"/>
              <a:t>AlN</a:t>
            </a:r>
            <a:r>
              <a:rPr lang="en-US" sz="1600" dirty="0"/>
              <a:t> rings (total thickness = </a:t>
            </a:r>
            <a:r>
              <a:rPr lang="en-US" sz="1600" dirty="0" smtClean="0"/>
              <a:t>2”) and three thin layers of </a:t>
            </a:r>
            <a:r>
              <a:rPr lang="en-US" sz="1600" dirty="0" err="1" smtClean="0"/>
              <a:t>Stycast</a:t>
            </a:r>
            <a:r>
              <a:rPr lang="en-US" sz="1600" dirty="0" smtClean="0"/>
              <a:t>  (total thickness 0.0081”) does not change the Q. </a:t>
            </a:r>
            <a:r>
              <a:rPr lang="en-US" sz="1600" u="sng" dirty="0" smtClean="0"/>
              <a:t>We are at the </a:t>
            </a:r>
            <a:r>
              <a:rPr lang="en-US" sz="1600" u="sng" dirty="0"/>
              <a:t>l</a:t>
            </a:r>
            <a:r>
              <a:rPr lang="en-US" sz="1600" u="sng" dirty="0" smtClean="0"/>
              <a:t>imits of measurement for thin layers. Must rely on simulations to get detailed heating profiles.</a:t>
            </a:r>
            <a:endParaRPr lang="en-US" sz="1600" u="sng" dirty="0" smtClean="0"/>
          </a:p>
          <a:p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3346"/>
            <a:ext cx="4557889" cy="153167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7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profile of garnet stack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93465"/>
            <a:ext cx="4668082" cy="5258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139" y="1227668"/>
            <a:ext cx="41162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Temperature delta’s for the garnet stack with </a:t>
            </a:r>
            <a:r>
              <a:rPr lang="en-US" sz="2000" dirty="0" err="1" smtClean="0"/>
              <a:t>tanδe</a:t>
            </a:r>
            <a:r>
              <a:rPr lang="en-US" sz="2000" dirty="0" smtClean="0"/>
              <a:t> = 0.02. Temperature rise is 60 </a:t>
            </a:r>
            <a:r>
              <a:rPr lang="en-US" sz="2000" dirty="0" err="1" smtClean="0"/>
              <a:t>degC</a:t>
            </a:r>
            <a:r>
              <a:rPr lang="en-US" sz="2000" dirty="0" smtClean="0"/>
              <a:t>. This </a:t>
            </a:r>
            <a:r>
              <a:rPr lang="en-US" sz="2000" dirty="0" err="1" smtClean="0"/>
              <a:t>sim</a:t>
            </a:r>
            <a:r>
              <a:rPr lang="en-US" sz="2000" dirty="0" smtClean="0"/>
              <a:t> was done with  0.1mm glue layers and the sides, 10% duty factor.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139" y="2864556"/>
            <a:ext cx="2506627" cy="34744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02037" y="3089224"/>
            <a:ext cx="1609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This is with no losses in the glue. Max delta temp is 47.5 </a:t>
            </a:r>
            <a:r>
              <a:rPr lang="en-US" sz="1400" dirty="0" err="1" smtClean="0"/>
              <a:t>degC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shim to tuner makes field more uniform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1679" y="1541591"/>
            <a:ext cx="4016711" cy="36717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58390" y="1541592"/>
            <a:ext cx="4621400" cy="3671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227" y="1085189"/>
            <a:ext cx="281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Permeability in the garnet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603" y="5276125"/>
            <a:ext cx="820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Gyromagnetic </a:t>
            </a:r>
            <a:r>
              <a:rPr lang="en-US" sz="1800" dirty="0">
                <a:solidFill>
                  <a:srgbClr val="00B050"/>
                </a:solidFill>
              </a:rPr>
              <a:t>resonance field at 75 MHz (32 </a:t>
            </a:r>
            <a:r>
              <a:rPr lang="en-US" sz="1800" dirty="0" err="1">
                <a:solidFill>
                  <a:srgbClr val="00B050"/>
                </a:solidFill>
              </a:rPr>
              <a:t>Oe</a:t>
            </a:r>
            <a:r>
              <a:rPr lang="en-US" sz="1800" dirty="0" smtClean="0">
                <a:solidFill>
                  <a:srgbClr val="00B050"/>
                </a:solidFill>
              </a:rPr>
              <a:t>) </a:t>
            </a:r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the field seems sufficiently far from the </a:t>
            </a:r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resonance</a:t>
            </a:r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sz="1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Non uniform fields create hot spots in the garnet. This creates problems with localized heating if not taken care of.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26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garnet ring with alumina cooling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92" y="939028"/>
            <a:ext cx="8231978" cy="52776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9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 the early days, a transmission line (TL) model was used in parallel with the CST model</a:t>
            </a:r>
          </a:p>
          <a:p>
            <a:pPr lvl="1"/>
            <a:r>
              <a:rPr lang="en-US" dirty="0" smtClean="0"/>
              <a:t>The TL model was used to double check the CST model results.</a:t>
            </a:r>
          </a:p>
          <a:p>
            <a:pPr lvl="1"/>
            <a:r>
              <a:rPr lang="en-US" dirty="0" smtClean="0"/>
              <a:t>The TL model was very useful for understanding that strong coupling made the dimensions of the PA coupler very critical.</a:t>
            </a:r>
          </a:p>
          <a:p>
            <a:pPr lvl="2"/>
            <a:r>
              <a:rPr lang="en-US" dirty="0" smtClean="0"/>
              <a:t>Impacts the frequency range of the cavity.</a:t>
            </a:r>
            <a:endParaRPr lang="en-US" dirty="0" smtClean="0"/>
          </a:p>
          <a:p>
            <a:pPr lvl="2"/>
            <a:r>
              <a:rPr lang="en-US" dirty="0" smtClean="0"/>
              <a:t>Impacts the impedance seen by the Y567.</a:t>
            </a:r>
          </a:p>
          <a:p>
            <a:pPr lvl="1"/>
            <a:r>
              <a:rPr lang="en-US" dirty="0" smtClean="0"/>
              <a:t>TL model was used to calculate</a:t>
            </a:r>
          </a:p>
          <a:p>
            <a:pPr lvl="2"/>
            <a:r>
              <a:rPr lang="en-US" dirty="0" smtClean="0"/>
              <a:t>Resonant frequencies as a function of μ.</a:t>
            </a:r>
          </a:p>
          <a:p>
            <a:pPr lvl="2"/>
            <a:r>
              <a:rPr lang="en-US" dirty="0" smtClean="0"/>
              <a:t>Shunt impedance (Engineer’s definition </a:t>
            </a:r>
            <a:r>
              <a:rPr lang="en-US" i="1" dirty="0" smtClean="0"/>
              <a:t>P</a:t>
            </a:r>
            <a:r>
              <a:rPr lang="en-US" dirty="0" smtClean="0"/>
              <a:t> = </a:t>
            </a:r>
            <a:r>
              <a:rPr lang="en-US" i="1" dirty="0" smtClean="0"/>
              <a:t>V</a:t>
            </a:r>
            <a:r>
              <a:rPr lang="en-US" i="1" baseline="-25000" dirty="0" smtClean="0"/>
              <a:t>p</a:t>
            </a:r>
            <a:r>
              <a:rPr lang="en-US" baseline="30000" dirty="0" smtClean="0"/>
              <a:t>2</a:t>
            </a:r>
            <a:r>
              <a:rPr lang="en-US" dirty="0" smtClean="0"/>
              <a:t>/(2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s</a:t>
            </a:r>
            <a:r>
              <a:rPr lang="en-US" dirty="0" smtClean="0"/>
              <a:t>))</a:t>
            </a:r>
          </a:p>
          <a:p>
            <a:pPr lvl="2"/>
            <a:r>
              <a:rPr lang="en-US" dirty="0" smtClean="0"/>
              <a:t>R/Q</a:t>
            </a:r>
          </a:p>
          <a:p>
            <a:pPr lvl="2"/>
            <a:r>
              <a:rPr lang="en-US" dirty="0" smtClean="0"/>
              <a:t>Q</a:t>
            </a:r>
          </a:p>
          <a:p>
            <a:pPr lvl="2"/>
            <a:r>
              <a:rPr lang="en-US" dirty="0" err="1" smtClean="0"/>
              <a:t>Stepup</a:t>
            </a:r>
            <a:r>
              <a:rPr lang="en-US" dirty="0" smtClean="0"/>
              <a:t> ratio</a:t>
            </a:r>
          </a:p>
          <a:p>
            <a:r>
              <a:rPr lang="en-US" sz="2000" dirty="0" smtClean="0"/>
              <a:t>However, as the CST model matured, it is used for the final design.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2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8465"/>
            <a:ext cx="4826000" cy="2464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890" y="3410078"/>
            <a:ext cx="4718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Ignored Alumina cooling disks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Ignored bend in the neck.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Models Y567 as a 60 pF capacitor.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80272"/>
              </p:ext>
            </p:extLst>
          </p:nvPr>
        </p:nvGraphicFramePr>
        <p:xfrm>
          <a:off x="5085521" y="1249134"/>
          <a:ext cx="4031492" cy="4914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Document" r:id="rId4" imgW="6553200" imgH="7988300" progId="Word.Document.12">
                  <p:embed/>
                </p:oleObj>
              </mc:Choice>
              <mc:Fallback>
                <p:oleObj name="Document" r:id="rId4" imgW="6553200" imgH="7988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5521" y="1249134"/>
                        <a:ext cx="4031492" cy="4914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38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 model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09969"/>
            <a:ext cx="2734733" cy="18649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22" y="1009970"/>
            <a:ext cx="2793471" cy="190499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14962"/>
            <a:ext cx="2734733" cy="188139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22" y="2914962"/>
            <a:ext cx="2793471" cy="189378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71" y="1009969"/>
            <a:ext cx="2734733" cy="1848477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8000" y="5037667"/>
            <a:ext cx="8283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TL model allowed to calculate the effect of changes made to the cavity quickly. Also became a guide to the CST model, especially for making the coupling between the PA and the cavity work.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12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CST </a:t>
            </a:r>
            <a:r>
              <a:rPr lang="en-US" dirty="0" smtClean="0"/>
              <a:t>model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383" r="30459"/>
          <a:stretch/>
        </p:blipFill>
        <p:spPr>
          <a:xfrm>
            <a:off x="628842" y="1133354"/>
            <a:ext cx="2306783" cy="267321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672" y="1037867"/>
            <a:ext cx="3513665" cy="2396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672" y="3849073"/>
            <a:ext cx="3561387" cy="24074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849073"/>
            <a:ext cx="3561147" cy="24287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70543" y="5603394"/>
            <a:ext cx="1308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Engineer’s definition </a:t>
            </a:r>
            <a:r>
              <a:rPr lang="en-US" sz="1000" i="1" dirty="0" smtClean="0"/>
              <a:t>P</a:t>
            </a:r>
            <a:r>
              <a:rPr lang="en-US" sz="1000" dirty="0" smtClean="0"/>
              <a:t> = </a:t>
            </a:r>
            <a:r>
              <a:rPr lang="en-US" sz="1000" i="1" dirty="0" smtClean="0"/>
              <a:t>V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/2</a:t>
            </a:r>
            <a:r>
              <a:rPr lang="en-US" sz="1000" i="1" dirty="0" smtClean="0"/>
              <a:t>R</a:t>
            </a:r>
            <a:endParaRPr lang="en-US" sz="1000" i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3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losses at windows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96290" y="1746145"/>
            <a:ext cx="372598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Acc. Voltage =  100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injection: I=140 A, F= 75.96 MHz, constant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extraction: I=700, F=106.63 MHz, constant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</a:t>
            </a:r>
            <a:r>
              <a:rPr lang="el-GR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Repetition rate 15 Hz</a:t>
            </a:r>
          </a:p>
          <a:p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losses: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window:          thermal losses of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 W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Conical window:    thermal losses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46.5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  <a:p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simulations will be done to add the brazing lips.</a:t>
            </a:r>
          </a:p>
          <a:p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11027"/>
          <a:stretch/>
        </p:blipFill>
        <p:spPr>
          <a:xfrm>
            <a:off x="228598" y="3890123"/>
            <a:ext cx="4960815" cy="2095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r="11032"/>
          <a:stretch/>
        </p:blipFill>
        <p:spPr>
          <a:xfrm>
            <a:off x="228597" y="1144835"/>
            <a:ext cx="4960815" cy="20954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06450" y="3411321"/>
            <a:ext cx="3902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Distributions at coil I = 700 A, F = 106.63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9236" y="2900307"/>
            <a:ext cx="152317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electric field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9003" y="5571318"/>
            <a:ext cx="179728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dielectric losses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5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C.Y. Tan, W. </a:t>
            </a:r>
            <a:r>
              <a:rPr lang="en-US" dirty="0" err="1" smtClean="0"/>
              <a:t>Pellico</a:t>
            </a:r>
            <a:r>
              <a:rPr lang="en-US" dirty="0" smtClean="0"/>
              <a:t> (Proton source)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Madrak</a:t>
            </a:r>
            <a:r>
              <a:rPr lang="en-US" dirty="0" smtClean="0"/>
              <a:t>, J. </a:t>
            </a:r>
            <a:r>
              <a:rPr lang="en-US" dirty="0" err="1" smtClean="0"/>
              <a:t>Dey</a:t>
            </a:r>
            <a:r>
              <a:rPr lang="en-US" dirty="0" smtClean="0"/>
              <a:t>, D. Sun, J. Reid (RF </a:t>
            </a:r>
            <a:r>
              <a:rPr lang="en-US" dirty="0" err="1" smtClean="0"/>
              <a:t>dept</a:t>
            </a:r>
            <a:r>
              <a:rPr lang="en-US" dirty="0" smtClean="0"/>
              <a:t>) </a:t>
            </a:r>
          </a:p>
          <a:p>
            <a:r>
              <a:rPr lang="en-US" dirty="0" smtClean="0"/>
              <a:t>G. Romanov, I. </a:t>
            </a:r>
            <a:r>
              <a:rPr lang="en-US" dirty="0" err="1" smtClean="0"/>
              <a:t>Tereckhine</a:t>
            </a:r>
            <a:r>
              <a:rPr lang="en-US" dirty="0" smtClean="0"/>
              <a:t>, A. Makarov (Tech Division)</a:t>
            </a:r>
          </a:p>
          <a:p>
            <a:r>
              <a:rPr lang="en-US" dirty="0" smtClean="0"/>
              <a:t>K. Duel, M. </a:t>
            </a:r>
            <a:r>
              <a:rPr lang="en-US" dirty="0" err="1" smtClean="0"/>
              <a:t>Slabaugh</a:t>
            </a:r>
            <a:r>
              <a:rPr lang="en-US" dirty="0" smtClean="0"/>
              <a:t> (Mechanical support)</a:t>
            </a:r>
          </a:p>
          <a:p>
            <a:r>
              <a:rPr lang="en-US" dirty="0" smtClean="0"/>
              <a:t>M. </a:t>
            </a:r>
            <a:r>
              <a:rPr lang="en-US" dirty="0" err="1" smtClean="0"/>
              <a:t>Kufer</a:t>
            </a:r>
            <a:r>
              <a:rPr lang="en-US" dirty="0" smtClean="0"/>
              <a:t> (EE support)</a:t>
            </a:r>
          </a:p>
          <a:p>
            <a:r>
              <a:rPr lang="en-US" dirty="0" smtClean="0"/>
              <a:t>J. </a:t>
            </a:r>
            <a:r>
              <a:rPr lang="en-US" dirty="0" err="1" smtClean="0"/>
              <a:t>Kuharik</a:t>
            </a:r>
            <a:r>
              <a:rPr lang="en-US" dirty="0" smtClean="0"/>
              <a:t> (Grad student)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7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RF windows have sent to manufacturer.</a:t>
            </a:r>
          </a:p>
          <a:p>
            <a:pPr lvl="1"/>
            <a:r>
              <a:rPr lang="en-US" dirty="0" smtClean="0"/>
              <a:t>Technically challenging to make sure that we can actually braze the windows to the cavity.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Content Placeholder 2" descr="kduel_F10061853---DWG1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8759" r="11289" b="1776"/>
          <a:stretch/>
        </p:blipFill>
        <p:spPr bwMode="auto">
          <a:xfrm>
            <a:off x="228600" y="3120484"/>
            <a:ext cx="4529808" cy="291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 descr="kduel_F10061867---DWG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8587" r="17447" b="1263"/>
          <a:stretch/>
        </p:blipFill>
        <p:spPr>
          <a:xfrm>
            <a:off x="4785613" y="2986355"/>
            <a:ext cx="4115500" cy="318482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2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modes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999" t="5792" r="34426"/>
          <a:stretch/>
        </p:blipFill>
        <p:spPr>
          <a:xfrm>
            <a:off x="212179" y="1088770"/>
            <a:ext cx="1573428" cy="1942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4717" t="5929" r="34697"/>
          <a:stretch/>
        </p:blipFill>
        <p:spPr>
          <a:xfrm>
            <a:off x="1826794" y="1275757"/>
            <a:ext cx="1655805" cy="20401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6509" t="6335" r="31302"/>
          <a:stretch/>
        </p:blipFill>
        <p:spPr>
          <a:xfrm>
            <a:off x="51990" y="3694792"/>
            <a:ext cx="1645006" cy="2028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2966" r="32866"/>
          <a:stretch/>
        </p:blipFill>
        <p:spPr>
          <a:xfrm>
            <a:off x="1835032" y="3680192"/>
            <a:ext cx="1639331" cy="1942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2887" t="1164" r="32942"/>
          <a:stretch/>
        </p:blipFill>
        <p:spPr>
          <a:xfrm>
            <a:off x="3573217" y="3683689"/>
            <a:ext cx="1655805" cy="19390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5192" y="3033580"/>
            <a:ext cx="139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mode,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69.25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4175" y="5657124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258.42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8838" y="5653057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284.7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9698" y="3246438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142.26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179" y="5660649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188.14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30949" r="30597"/>
          <a:stretch/>
        </p:blipFill>
        <p:spPr>
          <a:xfrm>
            <a:off x="3583215" y="1277132"/>
            <a:ext cx="1628441" cy="19384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7789" y="3244949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154 MHz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882185"/>
              </p:ext>
            </p:extLst>
          </p:nvPr>
        </p:nvGraphicFramePr>
        <p:xfrm>
          <a:off x="5325792" y="1087395"/>
          <a:ext cx="3703394" cy="2530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325792" y="3695957"/>
            <a:ext cx="38117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R/Q for operating mode is almost the same in all three models.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HOMs associated with the tuner are almost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HOMs associated with the tube cavity got higher frequency.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The tube cavity provides additional damping for HOMs. 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4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Semi analytic model uses both analytic calculation and </a:t>
            </a:r>
            <a:r>
              <a:rPr lang="en-US" sz="2000" dirty="0" err="1" smtClean="0"/>
              <a:t>Superfish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Uses </a:t>
            </a:r>
            <a:r>
              <a:rPr lang="en-US" sz="2000" dirty="0" err="1" smtClean="0"/>
              <a:t>Smythe</a:t>
            </a:r>
            <a:r>
              <a:rPr lang="en-US" sz="2000" dirty="0" smtClean="0"/>
              <a:t> style broadband damper cavity.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34187"/>
            <a:ext cx="4090035" cy="27432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72" y="1834187"/>
            <a:ext cx="4746928" cy="2397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697" y="4872182"/>
            <a:ext cx="701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CST model will have HOM damper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4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348712" y="4517756"/>
            <a:ext cx="2905932" cy="2203719"/>
          </a:xfrm>
          <a:prstGeom prst="rect">
            <a:avLst/>
          </a:prstGeom>
        </p:spPr>
      </p:pic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en-US" smtClean="0"/>
              <a:t>10 Nov 2016</a:t>
            </a:r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 smtClean="0"/>
              <a:t>C.Y. Tan | 2nd harmonic cavity for Booster</a:t>
            </a:r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DE8711A3-A9C7-4D44-87B1-D3C60DD0310E}" type="slidenum">
              <a:rPr lang="en-US" smtClean="0"/>
              <a:t>23</a:t>
            </a:fld>
            <a:endParaRPr lang="en-US"/>
          </a:p>
        </p:txBody>
      </p:sp>
      <p:pic>
        <p:nvPicPr>
          <p:cNvPr id="22" name="Picture 21"/>
          <p:cNvPicPr/>
          <p:nvPr/>
        </p:nvPicPr>
        <p:blipFill>
          <a:blip r:embed="rId3"/>
          <a:stretch>
            <a:fillRect/>
          </a:stretch>
        </p:blipFill>
        <p:spPr>
          <a:xfrm>
            <a:off x="4111600" y="1441019"/>
            <a:ext cx="2467431" cy="22010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91908" y="1141566"/>
            <a:ext cx="3671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r>
              <a:rPr lang="en-US" sz="1400" dirty="0"/>
              <a:t>⁰ </a:t>
            </a:r>
            <a:r>
              <a:rPr lang="en-US" sz="1400" dirty="0" smtClean="0"/>
              <a:t>plane: B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</a:t>
            </a:r>
            <a:r>
              <a:rPr lang="en-US" sz="1400" dirty="0"/>
              <a:t>1.2 – 1.8 </a:t>
            </a:r>
            <a:r>
              <a:rPr lang="en-US" sz="1400" dirty="0" smtClean="0"/>
              <a:t>T; </a:t>
            </a:r>
            <a:r>
              <a:rPr lang="el-GR" sz="1400" dirty="0" smtClean="0"/>
              <a:t>μ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 200 - 6000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424767" y="3855814"/>
            <a:ext cx="463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4.5⁰ plane: B </a:t>
            </a: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range 0.8 </a:t>
            </a:r>
            <a:r>
              <a:rPr lang="en-US" sz="1400" dirty="0"/>
              <a:t>– </a:t>
            </a:r>
            <a:r>
              <a:rPr lang="en-US" sz="1400" dirty="0" smtClean="0"/>
              <a:t>1.75 T; </a:t>
            </a:r>
            <a:r>
              <a:rPr lang="el-GR" sz="1400" dirty="0"/>
              <a:t>μ</a:t>
            </a:r>
            <a:r>
              <a:rPr lang="en-US" sz="1400" dirty="0"/>
              <a:t> 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ym typeface="Wingdings" panose="05000000000000000000" pitchFamily="2" charset="2"/>
              </a:rPr>
              <a:t>220 </a:t>
            </a:r>
            <a:r>
              <a:rPr lang="en-US" sz="1400" dirty="0">
                <a:sym typeface="Wingdings" panose="05000000000000000000" pitchFamily="2" charset="2"/>
              </a:rPr>
              <a:t>- </a:t>
            </a:r>
            <a:r>
              <a:rPr lang="en-US" sz="1400" dirty="0" smtClean="0">
                <a:sym typeface="Wingdings" panose="05000000000000000000" pitchFamily="2" charset="2"/>
              </a:rPr>
              <a:t>7800</a:t>
            </a:r>
            <a:endParaRPr lang="en-US" sz="1400" dirty="0"/>
          </a:p>
        </p:txBody>
      </p:sp>
      <p:pic>
        <p:nvPicPr>
          <p:cNvPr id="25" name="Picture 24"/>
          <p:cNvPicPr/>
          <p:nvPr/>
        </p:nvPicPr>
        <p:blipFill>
          <a:blip r:embed="rId4"/>
          <a:stretch>
            <a:fillRect/>
          </a:stretch>
        </p:blipFill>
        <p:spPr>
          <a:xfrm>
            <a:off x="6633019" y="1441019"/>
            <a:ext cx="2425740" cy="2201084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5"/>
          <a:stretch>
            <a:fillRect/>
          </a:stretch>
        </p:blipFill>
        <p:spPr>
          <a:xfrm>
            <a:off x="4111600" y="4235866"/>
            <a:ext cx="2521419" cy="2063239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6"/>
          <a:stretch>
            <a:fillRect/>
          </a:stretch>
        </p:blipFill>
        <p:spPr>
          <a:xfrm>
            <a:off x="6633019" y="4203083"/>
            <a:ext cx="2425740" cy="21246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8650" y="4644651"/>
            <a:ext cx="2184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Garnet permeability</a:t>
            </a:r>
            <a:endParaRPr lang="en-US" sz="1600" dirty="0"/>
          </a:p>
        </p:txBody>
      </p:sp>
      <p:pic>
        <p:nvPicPr>
          <p:cNvPr id="29" name="Picture 28"/>
          <p:cNvPicPr/>
          <p:nvPr/>
        </p:nvPicPr>
        <p:blipFill>
          <a:blip r:embed="rId7"/>
          <a:stretch>
            <a:fillRect/>
          </a:stretch>
        </p:blipFill>
        <p:spPr>
          <a:xfrm>
            <a:off x="91512" y="1537366"/>
            <a:ext cx="4020088" cy="31072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28600" y="8071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200" dirty="0"/>
              <a:t>Gap between the pole and the FR is </a:t>
            </a:r>
            <a:r>
              <a:rPr lang="en-US" sz="1200" dirty="0" smtClean="0"/>
              <a:t>almost </a:t>
            </a:r>
            <a:r>
              <a:rPr lang="en-US" sz="1200" dirty="0"/>
              <a:t>uniform (1 mm)</a:t>
            </a:r>
          </a:p>
          <a:p>
            <a:pPr lvl="0"/>
            <a:r>
              <a:rPr lang="en-US" sz="1200" dirty="0"/>
              <a:t>Thickness of the FR </a:t>
            </a:r>
            <a:r>
              <a:rPr lang="en-US" sz="1200" dirty="0" smtClean="0"/>
              <a:t>is 35 mm.</a:t>
            </a:r>
            <a:endParaRPr lang="en-US" sz="1200" dirty="0"/>
          </a:p>
          <a:p>
            <a:pPr lvl="0"/>
            <a:r>
              <a:rPr lang="en-US" sz="1200" dirty="0"/>
              <a:t>Material of the FR is M15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5974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 test at 71.7 MHz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Y567 although rated up to 108 MHz was never tested between 76 MHz to 106 MHz at FNAL.</a:t>
            </a:r>
          </a:p>
          <a:p>
            <a:pPr lvl="1"/>
            <a:r>
              <a:rPr lang="en-US" dirty="0" smtClean="0"/>
              <a:t>We have to make sure that the Y567 works in the frequency range.</a:t>
            </a:r>
          </a:p>
          <a:p>
            <a:pPr lvl="1"/>
            <a:r>
              <a:rPr lang="en-US" dirty="0"/>
              <a:t>The test cavity did not get to 76 </a:t>
            </a:r>
            <a:r>
              <a:rPr lang="en-US" dirty="0" err="1"/>
              <a:t>MHz.</a:t>
            </a:r>
            <a:endParaRPr lang="en-US" dirty="0"/>
          </a:p>
          <a:p>
            <a:pPr lvl="2"/>
            <a:r>
              <a:rPr lang="en-US" dirty="0"/>
              <a:t>Redesign should get it to 76 </a:t>
            </a:r>
            <a:r>
              <a:rPr lang="en-US" dirty="0" err="1"/>
              <a:t>MHz.</a:t>
            </a:r>
            <a:r>
              <a:rPr lang="en-US" dirty="0"/>
              <a:t> Testing will be performed soon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Got to ~100 </a:t>
            </a:r>
            <a:r>
              <a:rPr lang="en-US" dirty="0" smtClean="0"/>
              <a:t>kW at 71.7 MHz, </a:t>
            </a:r>
            <a:r>
              <a:rPr lang="en-US" dirty="0"/>
              <a:t>had to stop and investigate, some problems with drive </a:t>
            </a:r>
            <a:r>
              <a:rPr lang="en-US" dirty="0" smtClean="0"/>
              <a:t>amplifier. (Used AR amplifier. TOMCO will be used in subsequent tests).</a:t>
            </a:r>
            <a:endParaRPr lang="en-US" dirty="0"/>
          </a:p>
          <a:p>
            <a:pPr lvl="1"/>
            <a:r>
              <a:rPr lang="en-US" dirty="0"/>
              <a:t>Drive amplifier only puts out its full power for a few </a:t>
            </a:r>
            <a:r>
              <a:rPr lang="en-US" dirty="0" err="1"/>
              <a:t>ms</a:t>
            </a:r>
            <a:r>
              <a:rPr lang="en-US" dirty="0"/>
              <a:t>, drops off later</a:t>
            </a:r>
          </a:p>
          <a:p>
            <a:pPr lvl="1"/>
            <a:r>
              <a:rPr lang="en-US" dirty="0"/>
              <a:t>We were able to get to ~150 kW for a 6 </a:t>
            </a:r>
            <a:r>
              <a:rPr lang="en-US" dirty="0" err="1"/>
              <a:t>ms</a:t>
            </a:r>
            <a:r>
              <a:rPr lang="en-US" dirty="0"/>
              <a:t> pulse width (more than enough for our purposes. </a:t>
            </a:r>
            <a:r>
              <a:rPr lang="en-US" u="sng" dirty="0"/>
              <a:t>Again limited only by the drive amp on </a:t>
            </a:r>
            <a:r>
              <a:rPr lang="en-US" u="sng" dirty="0" smtClean="0"/>
              <a:t>hand</a:t>
            </a:r>
            <a:r>
              <a:rPr lang="en-US" dirty="0" smtClean="0"/>
              <a:t>.</a:t>
            </a:r>
            <a:endParaRPr lang="en-US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37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 test set 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600" y="1000765"/>
            <a:ext cx="8770112" cy="4933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2440" y="1887079"/>
            <a:ext cx="4175695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 power module</a:t>
            </a:r>
          </a:p>
          <a:p>
            <a:r>
              <a:rPr lang="en-US" dirty="0" smtClean="0"/>
              <a:t>(from Booster standard cavities)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35036" y="2718076"/>
            <a:ext cx="1857790" cy="82631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38552" y="5519944"/>
            <a:ext cx="1399422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resonator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80062" y="3658063"/>
            <a:ext cx="1426464" cy="8370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23318" y="4706112"/>
            <a:ext cx="0" cy="82380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902" y="2916114"/>
            <a:ext cx="4257832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Water load</a:t>
            </a:r>
          </a:p>
          <a:p>
            <a:r>
              <a:rPr lang="en-US" dirty="0" smtClean="0"/>
              <a:t>(position sets anode impedance)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16134" y="957063"/>
            <a:ext cx="4435060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Cathode drive circuit, 76-106 MHz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08135" y="1406243"/>
            <a:ext cx="1230128" cy="135553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67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the cathode resonator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We have to be able to couple in the drive from the solid state amplifier into a cathode resonator to drive the Y567.</a:t>
            </a:r>
          </a:p>
          <a:p>
            <a:r>
              <a:rPr lang="en-US" sz="1800" dirty="0" smtClean="0"/>
              <a:t>The large frequency swing of 30 MHz becomes a matching problem.</a:t>
            </a:r>
          </a:p>
          <a:p>
            <a:pPr lvl="1"/>
            <a:r>
              <a:rPr lang="en-US" sz="1800" dirty="0" smtClean="0"/>
              <a:t>Too much reflected power </a:t>
            </a:r>
            <a:r>
              <a:rPr lang="en-US" sz="1800" dirty="0" err="1" smtClean="0"/>
              <a:t>derates</a:t>
            </a:r>
            <a:r>
              <a:rPr lang="en-US" sz="1800" dirty="0" smtClean="0"/>
              <a:t> the SSA from 8 kW. Must have VSWR &lt; 4.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3" y="2339879"/>
            <a:ext cx="3004931" cy="3264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83" y="2305522"/>
            <a:ext cx="3685309" cy="3298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324" y="2516908"/>
            <a:ext cx="3315962" cy="2281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303" y="5049212"/>
            <a:ext cx="2994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power open stub antenna works. High power stub being made.</a:t>
            </a: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31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8 kW solid </a:t>
            </a:r>
            <a:r>
              <a:rPr lang="en-US" sz="1800" dirty="0"/>
              <a:t>s</a:t>
            </a:r>
            <a:r>
              <a:rPr lang="en-US" sz="1800" dirty="0" smtClean="0"/>
              <a:t>tate driver for the PA (Y567) has been bought from </a:t>
            </a:r>
            <a:r>
              <a:rPr lang="en-US" sz="1800" dirty="0" err="1" smtClean="0"/>
              <a:t>Tomco</a:t>
            </a:r>
            <a:r>
              <a:rPr lang="en-US" sz="1800" dirty="0"/>
              <a:t> </a:t>
            </a:r>
            <a:r>
              <a:rPr lang="en-US" sz="1800" dirty="0" smtClean="0"/>
              <a:t>and has been tested.</a:t>
            </a:r>
          </a:p>
          <a:p>
            <a:r>
              <a:rPr lang="en-US" sz="1800" dirty="0" smtClean="0"/>
              <a:t>Y567 has been tested </a:t>
            </a:r>
            <a:r>
              <a:rPr lang="en-US" sz="1800" dirty="0" smtClean="0"/>
              <a:t>at 71.7 </a:t>
            </a:r>
            <a:r>
              <a:rPr lang="en-US" sz="1800" dirty="0" err="1" smtClean="0"/>
              <a:t>MHz.</a:t>
            </a:r>
            <a:r>
              <a:rPr lang="en-US" sz="1800" dirty="0" smtClean="0"/>
              <a:t> Test at 76 MHz will be done soon (Nov 2017)</a:t>
            </a:r>
          </a:p>
          <a:p>
            <a:pPr lvl="1"/>
            <a:r>
              <a:rPr lang="en-US" sz="1800" dirty="0" smtClean="0"/>
              <a:t>106 MHz test will be done by the end of the year, 2016, or early next year, 2017.</a:t>
            </a:r>
          </a:p>
          <a:p>
            <a:r>
              <a:rPr lang="en-US" sz="1800" dirty="0" smtClean="0"/>
              <a:t>Ceramic windows have been ordered in Sep 2016.</a:t>
            </a:r>
          </a:p>
          <a:p>
            <a:r>
              <a:rPr lang="en-US" sz="1800" dirty="0" smtClean="0"/>
              <a:t>2 garnet rings have been ordered. Expected arrival at end of November 2016.</a:t>
            </a:r>
          </a:p>
          <a:p>
            <a:pPr lvl="1"/>
            <a:r>
              <a:rPr lang="en-US" sz="1800" dirty="0" smtClean="0"/>
              <a:t>Test stand for witness pieces will arrive end of the week. </a:t>
            </a:r>
          </a:p>
          <a:p>
            <a:pPr lvl="1"/>
            <a:r>
              <a:rPr lang="en-US" sz="1800" dirty="0" smtClean="0"/>
              <a:t>Mechanics and programs for doing the tests are ready.</a:t>
            </a:r>
          </a:p>
          <a:p>
            <a:r>
              <a:rPr lang="en-US" sz="1800" dirty="0" smtClean="0"/>
              <a:t>Solenoid for biasing the garnet tuner is being mechanically designed. Simulations are done.</a:t>
            </a:r>
          </a:p>
          <a:p>
            <a:pPr lvl="1"/>
            <a:r>
              <a:rPr lang="en-US" sz="1600" dirty="0" smtClean="0"/>
              <a:t>Solenoid PS will be modified from existing PS. Design in progress.</a:t>
            </a:r>
          </a:p>
          <a:p>
            <a:r>
              <a:rPr lang="en-US" sz="1800" dirty="0" smtClean="0"/>
              <a:t>HOM cavity design is in progress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Goal is to have a cavity ready for testing by end of 2017.</a:t>
            </a:r>
          </a:p>
          <a:p>
            <a:pPr lvl="1"/>
            <a:r>
              <a:rPr lang="en-US" sz="1600" dirty="0" smtClean="0"/>
              <a:t>Regular meetings summarize all the work that has been done so far. Always available on </a:t>
            </a:r>
            <a:r>
              <a:rPr lang="en-US" sz="1600" dirty="0" smtClean="0">
                <a:hlinkClick r:id="rId3"/>
              </a:rPr>
              <a:t>http://beamdocs.fnal.gov</a:t>
            </a:r>
            <a:r>
              <a:rPr lang="en-US" sz="1600" dirty="0" smtClean="0"/>
              <a:t>. Search for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harmonic.</a:t>
            </a:r>
            <a:endParaRPr lang="en-US" sz="16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8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Perpendicular biased cavities were proposed in the 1980s as a way to achieve higher Q’s and thus higher voltages compared to parallel biased cavities.</a:t>
            </a:r>
          </a:p>
          <a:p>
            <a:pPr lvl="1"/>
            <a:r>
              <a:rPr lang="en-US" dirty="0" smtClean="0"/>
              <a:t>TRIUMF for the </a:t>
            </a:r>
            <a:r>
              <a:rPr lang="en-US" dirty="0" err="1" smtClean="0"/>
              <a:t>Kaon</a:t>
            </a:r>
            <a:r>
              <a:rPr lang="en-US" dirty="0" smtClean="0"/>
              <a:t> program and SSC for LEB.</a:t>
            </a:r>
          </a:p>
          <a:p>
            <a:pPr lvl="2"/>
            <a:r>
              <a:rPr lang="en-US" dirty="0" smtClean="0"/>
              <a:t>None of the above cavities became operational.</a:t>
            </a:r>
          </a:p>
          <a:p>
            <a:pPr lvl="1"/>
            <a:r>
              <a:rPr lang="en-US" dirty="0" smtClean="0"/>
              <a:t>From literature, the most successful cavity to date has been the TRIUMF cavity that reached its design voltage of 65 kV.</a:t>
            </a:r>
          </a:p>
          <a:p>
            <a:pPr lvl="2"/>
            <a:r>
              <a:rPr lang="en-US" dirty="0" smtClean="0"/>
              <a:t>However, cavity developed a problem and did not see beam.</a:t>
            </a:r>
          </a:p>
          <a:p>
            <a:r>
              <a:rPr lang="en-US" dirty="0" smtClean="0"/>
              <a:t>FNAL Recycler 53 MHz cavities are perpendicular biased but has a small sweep frequency of 10 kHz.</a:t>
            </a:r>
          </a:p>
          <a:p>
            <a:r>
              <a:rPr lang="en-US" dirty="0" smtClean="0"/>
              <a:t>If successful, the FNAL cavity will be the first perpendicular cavity that has a large frequency sweep range of about 30 </a:t>
            </a:r>
            <a:r>
              <a:rPr lang="en-US" dirty="0" err="1" smtClean="0"/>
              <a:t>MHz.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3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2</a:t>
            </a:r>
            <a:r>
              <a:rPr lang="en-US" baseline="30000" dirty="0" smtClean="0"/>
              <a:t>nd</a:t>
            </a:r>
            <a:r>
              <a:rPr lang="en-US" dirty="0" smtClean="0"/>
              <a:t> harmonic cavity will be used at injection, either at transition (requires 2 cavities) or at extraction.</a:t>
            </a:r>
          </a:p>
          <a:p>
            <a:pPr lvl="1"/>
            <a:r>
              <a:rPr lang="en-US" dirty="0" smtClean="0"/>
              <a:t>Reduced the duty factor so that the power loss in the garnet is kept under control! Previous cavities failed from localized losses in the garnet.</a:t>
            </a:r>
          </a:p>
          <a:p>
            <a:r>
              <a:rPr lang="en-US" dirty="0" smtClean="0"/>
              <a:t>The cavity will operate at twice the fundamental frequency</a:t>
            </a:r>
          </a:p>
          <a:p>
            <a:pPr lvl="1"/>
            <a:r>
              <a:rPr lang="fi-FI" dirty="0" smtClean="0"/>
              <a:t>2×37.865 </a:t>
            </a:r>
            <a:r>
              <a:rPr lang="fi-FI" dirty="0"/>
              <a:t>= 75.73 MHz at </a:t>
            </a:r>
            <a:r>
              <a:rPr lang="fi-FI" dirty="0" err="1" smtClean="0"/>
              <a:t>injection</a:t>
            </a:r>
            <a:endParaRPr lang="fi-FI" dirty="0"/>
          </a:p>
          <a:p>
            <a:pPr lvl="1"/>
            <a:r>
              <a:rPr lang="fi-FI" dirty="0" smtClean="0"/>
              <a:t>2×52.25 </a:t>
            </a:r>
            <a:r>
              <a:rPr lang="fi-FI" dirty="0"/>
              <a:t>= 104.5 MHz </a:t>
            </a:r>
            <a:r>
              <a:rPr lang="fi-FI" dirty="0" smtClean="0"/>
              <a:t>at </a:t>
            </a:r>
            <a:r>
              <a:rPr lang="fi-FI" dirty="0" err="1" smtClean="0"/>
              <a:t>transition</a:t>
            </a:r>
            <a:endParaRPr lang="fi-FI" dirty="0" smtClean="0"/>
          </a:p>
          <a:p>
            <a:pPr lvl="1"/>
            <a:r>
              <a:rPr lang="fi-FI" dirty="0" smtClean="0"/>
              <a:t>2</a:t>
            </a:r>
            <a:r>
              <a:rPr lang="fi-FI" dirty="0"/>
              <a:t>×</a:t>
            </a:r>
            <a:r>
              <a:rPr lang="fi-FI" dirty="0" smtClean="0"/>
              <a:t>53.18 </a:t>
            </a:r>
            <a:r>
              <a:rPr lang="fi-FI" dirty="0"/>
              <a:t>= 105.63 </a:t>
            </a:r>
            <a:r>
              <a:rPr lang="fi-FI" dirty="0" smtClean="0"/>
              <a:t>MHz at </a:t>
            </a:r>
            <a:r>
              <a:rPr lang="fi-FI" dirty="0" err="1" smtClean="0"/>
              <a:t>extraction</a:t>
            </a:r>
            <a:endParaRPr lang="fi-FI" dirty="0"/>
          </a:p>
          <a:p>
            <a:r>
              <a:rPr lang="fi-FI" dirty="0" smtClean="0"/>
              <a:t>The </a:t>
            </a:r>
            <a:r>
              <a:rPr lang="fi-FI" dirty="0" err="1" smtClean="0"/>
              <a:t>peak</a:t>
            </a:r>
            <a:r>
              <a:rPr lang="fi-FI" dirty="0" smtClean="0"/>
              <a:t> RF </a:t>
            </a:r>
            <a:r>
              <a:rPr lang="fi-FI" dirty="0" err="1" smtClean="0"/>
              <a:t>voltage</a:t>
            </a:r>
            <a:r>
              <a:rPr lang="fi-FI" dirty="0" smtClean="0"/>
              <a:t> </a:t>
            </a:r>
            <a:r>
              <a:rPr lang="fi-FI" dirty="0" err="1" smtClean="0"/>
              <a:t>required</a:t>
            </a:r>
            <a:r>
              <a:rPr lang="fi-FI" dirty="0" smtClean="0"/>
              <a:t> is 100 kV in the </a:t>
            </a:r>
            <a:r>
              <a:rPr lang="fi-FI" dirty="0" err="1" smtClean="0"/>
              <a:t>cavity</a:t>
            </a:r>
            <a:endParaRPr lang="fi-FI" dirty="0" smtClean="0"/>
          </a:p>
          <a:p>
            <a:pPr lvl="1"/>
            <a:r>
              <a:rPr lang="fi-FI" dirty="0" err="1" smtClean="0"/>
              <a:t>Theoretical</a:t>
            </a:r>
            <a:r>
              <a:rPr lang="fi-FI" dirty="0" smtClean="0"/>
              <a:t> </a:t>
            </a:r>
            <a:r>
              <a:rPr lang="fi-FI" dirty="0" err="1" smtClean="0"/>
              <a:t>requirement</a:t>
            </a:r>
            <a:r>
              <a:rPr lang="fi-FI" dirty="0" smtClean="0"/>
              <a:t> at </a:t>
            </a:r>
            <a:r>
              <a:rPr lang="fi-FI" dirty="0" err="1" smtClean="0"/>
              <a:t>injection</a:t>
            </a:r>
            <a:r>
              <a:rPr lang="fi-FI" dirty="0" smtClean="0"/>
              <a:t> is 100 kV </a:t>
            </a:r>
            <a:r>
              <a:rPr lang="fi-FI" dirty="0" err="1" smtClean="0"/>
              <a:t>minimum</a:t>
            </a:r>
            <a:endParaRPr lang="fi-FI" dirty="0" smtClean="0"/>
          </a:p>
          <a:p>
            <a:pPr lvl="1"/>
            <a:r>
              <a:rPr lang="fi-FI" dirty="0" err="1" smtClean="0"/>
              <a:t>Transition</a:t>
            </a:r>
            <a:r>
              <a:rPr lang="fi-FI" dirty="0" smtClean="0"/>
              <a:t> is ~200 kV for </a:t>
            </a:r>
            <a:r>
              <a:rPr lang="fi-FI" dirty="0" err="1" smtClean="0"/>
              <a:t>focus</a:t>
            </a:r>
            <a:r>
              <a:rPr lang="fi-FI" dirty="0" smtClean="0"/>
              <a:t> </a:t>
            </a:r>
            <a:r>
              <a:rPr lang="fi-FI" dirty="0" err="1" smtClean="0"/>
              <a:t>free</a:t>
            </a:r>
            <a:r>
              <a:rPr lang="fi-FI" dirty="0" smtClean="0"/>
              <a:t> </a:t>
            </a:r>
            <a:r>
              <a:rPr lang="fi-FI" dirty="0" err="1" smtClean="0"/>
              <a:t>transition</a:t>
            </a:r>
            <a:r>
              <a:rPr lang="fi-FI" dirty="0" smtClean="0"/>
              <a:t> </a:t>
            </a:r>
            <a:r>
              <a:rPr lang="fi-FI" dirty="0" err="1" smtClean="0"/>
              <a:t>crossing</a:t>
            </a:r>
            <a:r>
              <a:rPr lang="fi-FI" dirty="0" smtClean="0"/>
              <a:t>.</a:t>
            </a:r>
          </a:p>
          <a:p>
            <a:pPr lvl="1"/>
            <a:r>
              <a:rPr lang="fi-FI" dirty="0" err="1" smtClean="0"/>
              <a:t>Extraction</a:t>
            </a:r>
            <a:r>
              <a:rPr lang="fi-FI" dirty="0" smtClean="0"/>
              <a:t> is ~50kV for </a:t>
            </a:r>
            <a:r>
              <a:rPr lang="fi-FI" dirty="0" err="1" smtClean="0"/>
              <a:t>voltage</a:t>
            </a:r>
            <a:r>
              <a:rPr lang="fi-FI" dirty="0" smtClean="0"/>
              <a:t> </a:t>
            </a:r>
            <a:r>
              <a:rPr lang="fi-FI" dirty="0" err="1" smtClean="0"/>
              <a:t>linearization</a:t>
            </a:r>
            <a:r>
              <a:rPr lang="fi-FI" dirty="0" smtClean="0"/>
              <a:t> for </a:t>
            </a:r>
            <a:r>
              <a:rPr lang="fi-FI" dirty="0" err="1" smtClean="0"/>
              <a:t>bunch</a:t>
            </a:r>
            <a:r>
              <a:rPr lang="fi-FI" dirty="0" smtClean="0"/>
              <a:t> </a:t>
            </a:r>
            <a:r>
              <a:rPr lang="fi-FI" dirty="0" err="1" smtClean="0"/>
              <a:t>rotation</a:t>
            </a:r>
            <a:r>
              <a:rPr lang="fi-FI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8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circumvent heating losses in the garnet, the duty factor of the cavity has been reduced to &lt;10%.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8" y="1940878"/>
            <a:ext cx="3711046" cy="463682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6222" y="2201333"/>
            <a:ext cx="3908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Cavity is on for 3 </a:t>
            </a:r>
            <a:r>
              <a:rPr lang="en-US" sz="1400" dirty="0" err="1" smtClean="0"/>
              <a:t>ms</a:t>
            </a:r>
            <a:r>
              <a:rPr lang="en-US" sz="1400" dirty="0" smtClean="0"/>
              <a:t> at injection and transition. Or at injection for 3 </a:t>
            </a:r>
            <a:r>
              <a:rPr lang="en-US" sz="1400" dirty="0" err="1" smtClean="0"/>
              <a:t>ms</a:t>
            </a:r>
            <a:r>
              <a:rPr lang="en-US" sz="1400" dirty="0" smtClean="0"/>
              <a:t> and extraction for 1 </a:t>
            </a:r>
            <a:r>
              <a:rPr lang="en-US" sz="1400" dirty="0" err="1" smtClean="0"/>
              <a:t>ms.</a:t>
            </a:r>
            <a:endParaRPr lang="en-US" sz="1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3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harmonic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1138679"/>
            <a:ext cx="5508509" cy="5027025"/>
            <a:chOff x="1239424" y="371758"/>
            <a:chExt cx="6525161" cy="5954814"/>
          </a:xfrm>
        </p:grpSpPr>
        <p:grpSp>
          <p:nvGrpSpPr>
            <p:cNvPr id="7" name="Group 6"/>
            <p:cNvGrpSpPr/>
            <p:nvPr/>
          </p:nvGrpSpPr>
          <p:grpSpPr>
            <a:xfrm>
              <a:off x="1239424" y="371758"/>
              <a:ext cx="6525161" cy="5954814"/>
              <a:chOff x="1239424" y="371758"/>
              <a:chExt cx="6525161" cy="595481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39424" y="371758"/>
                <a:ext cx="6525161" cy="5954814"/>
                <a:chOff x="1239424" y="371758"/>
                <a:chExt cx="6525161" cy="5954814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798" t="12372" r="25659" b="27327"/>
                <a:stretch/>
              </p:blipFill>
              <p:spPr>
                <a:xfrm>
                  <a:off x="2018481" y="371758"/>
                  <a:ext cx="5070074" cy="5706677"/>
                </a:xfrm>
                <a:prstGeom prst="rect">
                  <a:avLst/>
                </a:prstGeom>
              </p:spPr>
            </p:pic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6158523" y="461108"/>
                  <a:ext cx="1555262" cy="7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6209323" y="3102708"/>
                  <a:ext cx="1504462" cy="390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6267938" y="4899258"/>
                  <a:ext cx="1496647" cy="390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6400800" y="1695939"/>
                  <a:ext cx="0" cy="80498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212492" y="1695939"/>
                  <a:ext cx="0" cy="80498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172677" y="1500554"/>
                  <a:ext cx="0" cy="51581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3876431" y="1500554"/>
                  <a:ext cx="0" cy="51581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1570892" y="2016369"/>
                  <a:ext cx="601785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1531815" y="5986585"/>
                  <a:ext cx="64086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4212492" y="2414954"/>
                  <a:ext cx="2188308" cy="7815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7424615" y="468924"/>
                  <a:ext cx="0" cy="2628909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7416800" y="3102708"/>
                  <a:ext cx="0" cy="1770184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2414954" y="6142892"/>
                  <a:ext cx="3837353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2414954" y="5205046"/>
                  <a:ext cx="0" cy="112152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5920154" y="4634523"/>
                  <a:ext cx="289169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2172677" y="1758461"/>
                  <a:ext cx="1703754" cy="0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1735015" y="2016369"/>
                  <a:ext cx="0" cy="3970216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2962031" y="3290277"/>
                  <a:ext cx="0" cy="1438031"/>
                </a:xfrm>
                <a:prstGeom prst="straightConnector1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5038784" y="213159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312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884984" y="1647037"/>
                  <a:ext cx="537755" cy="364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382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961554" y="3773716"/>
                  <a:ext cx="537755" cy="364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256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513463" y="4327769"/>
                  <a:ext cx="431419" cy="364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007258" y="5833172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552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488830" y="381681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204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1239424" y="3735754"/>
                  <a:ext cx="537755" cy="364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570</a:t>
                  </a:r>
                  <a:endPara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731107" y="1462371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246</a:t>
                  </a:r>
                  <a:endPara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 flipH="1">
                <a:off x="5525477" y="4634523"/>
                <a:ext cx="394677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4673600" y="3735754"/>
                <a:ext cx="0" cy="531446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333631" y="3824626"/>
                <a:ext cx="431419" cy="364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  <a:endPara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5920154" y="4327769"/>
              <a:ext cx="3908" cy="4005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6252308" y="4872892"/>
              <a:ext cx="15630" cy="1453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5918200" y="1138679"/>
            <a:ext cx="299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dimensions in mm.</a:t>
            </a:r>
          </a:p>
          <a:p>
            <a:r>
              <a:rPr lang="en-US" sz="2000" dirty="0" smtClean="0"/>
              <a:t>HOM cavity is not shown.</a:t>
            </a:r>
          </a:p>
          <a:p>
            <a:endParaRPr lang="en-US" sz="2000" dirty="0"/>
          </a:p>
          <a:p>
            <a:r>
              <a:rPr lang="en-US" sz="2000" dirty="0" smtClean="0"/>
              <a:t>The PA and the cavity is strongly coupled and is very sensitive to the dimensions of the PA transmission line.</a:t>
            </a:r>
          </a:p>
          <a:p>
            <a:endParaRPr lang="en-US" sz="2000" dirty="0"/>
          </a:p>
          <a:p>
            <a:r>
              <a:rPr lang="en-US" sz="2000" dirty="0" smtClean="0"/>
              <a:t>The PA (Y567) has evolved </a:t>
            </a:r>
            <a:r>
              <a:rPr lang="en-US" sz="2000" dirty="0" smtClean="0"/>
              <a:t>into a </a:t>
            </a:r>
            <a:r>
              <a:rPr lang="en-US" sz="2000" dirty="0" smtClean="0"/>
              <a:t>detailed model so that step up ratios and </a:t>
            </a:r>
            <a:r>
              <a:rPr lang="en-US" sz="2000" dirty="0" smtClean="0"/>
              <a:t>anode </a:t>
            </a:r>
            <a:r>
              <a:rPr lang="en-US" sz="2000" dirty="0" smtClean="0"/>
              <a:t>impedances can be calculated correctly.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5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harmonic cavity (cont’d)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pic>
        <p:nvPicPr>
          <p:cNvPr id="14" name="Picture 13" descr="shi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66" y="4391486"/>
            <a:ext cx="3082548" cy="24501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4288" y="5318704"/>
            <a:ext cx="315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Latest CST model. HOM cavity is not shown here.</a:t>
            </a:r>
            <a:endParaRPr lang="en-US" sz="1800" dirty="0"/>
          </a:p>
        </p:txBody>
      </p:sp>
      <p:pic>
        <p:nvPicPr>
          <p:cNvPr id="19" name="Content Placeholder 14" descr="NX 9.0 Fermilab - Modeling - [F10055756---BOOSTER 2ND HARMONIC RF CAVITY ASSEMBLY]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88" y="1417638"/>
            <a:ext cx="4475594" cy="24412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98188" y="3858871"/>
            <a:ext cx="443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Mechanical design and assembly sequencing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664893" y="4669460"/>
            <a:ext cx="24791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addition of shim makes H field more uniform and thus lowers losses in garnet.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48" y="1094589"/>
            <a:ext cx="3733747" cy="42250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Garnet properties (static μ)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important to measure the real and imaginary parts of the magnetic permeability because the cavity model depends critically on the garnet properties.</a:t>
            </a:r>
          </a:p>
          <a:p>
            <a:pPr lvl="1"/>
            <a:r>
              <a:rPr lang="en-US" dirty="0" smtClean="0"/>
              <a:t>Uniform field in the garnet for measuring static magnetization is critical!</a:t>
            </a:r>
          </a:p>
          <a:p>
            <a:pPr lvl="2"/>
            <a:r>
              <a:rPr lang="en-US" dirty="0" smtClean="0"/>
              <a:t>Any local non-uniformity of the field can greatly affect the result.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3512396"/>
            <a:ext cx="3554605" cy="238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2867" y="3512396"/>
            <a:ext cx="3733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 stacked rings were placed inside the solenoid. A flux return on the bottom and sides were made from CMD-10 and G4 ferrite.</a:t>
            </a:r>
          </a:p>
          <a:p>
            <a:endParaRPr lang="en-US" sz="1400" dirty="0"/>
          </a:p>
          <a:p>
            <a:r>
              <a:rPr lang="en-US" sz="1400" dirty="0" smtClean="0"/>
              <a:t>Dimensions of solenoid: ID = 177.8 mm, OD = 305 mm. Number of turns =112. </a:t>
            </a:r>
          </a:p>
          <a:p>
            <a:r>
              <a:rPr lang="en-US" sz="1400" dirty="0" smtClean="0"/>
              <a:t>Steel plug inserted on top to improve field uniformity.</a:t>
            </a:r>
          </a:p>
          <a:p>
            <a:endParaRPr lang="en-US" sz="1400" dirty="0"/>
          </a:p>
          <a:p>
            <a:r>
              <a:rPr lang="en-US" sz="1400" dirty="0" smtClean="0"/>
              <a:t>3 Hall probes were inserted between garnet rings.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72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Garnet properties </a:t>
            </a:r>
            <a:r>
              <a:rPr lang="en-US" smtClean="0"/>
              <a:t>(cont’d)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 Nov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cavity for Booster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" y="1041399"/>
            <a:ext cx="4038529" cy="326590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13" y="1041400"/>
            <a:ext cx="3378200" cy="3171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914" y="4572000"/>
            <a:ext cx="7538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curve on m </a:t>
            </a:r>
            <a:r>
              <a:rPr lang="en-US" sz="1400" dirty="0" err="1" smtClean="0"/>
              <a:t>vs</a:t>
            </a:r>
            <a:r>
              <a:rPr lang="en-US" sz="1400" dirty="0" smtClean="0"/>
              <a:t> B curve was iteratively found using a model of the </a:t>
            </a:r>
            <a:r>
              <a:rPr lang="en-US" sz="1400" dirty="0" smtClean="0"/>
              <a:t>setup </a:t>
            </a:r>
            <a:r>
              <a:rPr lang="en-US" sz="1400" dirty="0" smtClean="0"/>
              <a:t>to match </a:t>
            </a:r>
            <a:r>
              <a:rPr lang="en-US" sz="1400" dirty="0" smtClean="0"/>
              <a:t>the measurements</a:t>
            </a:r>
            <a:r>
              <a:rPr lang="en-US" sz="1400" dirty="0" smtClean="0"/>
              <a:t>. </a:t>
            </a:r>
          </a:p>
          <a:p>
            <a:r>
              <a:rPr lang="en-US" sz="1400" dirty="0" smtClean="0"/>
              <a:t>The curves on the right show the comparison of the model and measured B fields.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71036</TotalTime>
  <Words>2246</Words>
  <Application>Microsoft Macintosh PowerPoint</Application>
  <PresentationFormat>On-screen Show (4:3)</PresentationFormat>
  <Paragraphs>262</Paragraphs>
  <Slides>27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FNAL_TemplateMac_060514</vt:lpstr>
      <vt:lpstr>Fermilab: Footer Only</vt:lpstr>
      <vt:lpstr>Equation</vt:lpstr>
      <vt:lpstr>Document</vt:lpstr>
      <vt:lpstr>2nd harmonic cavity for Booster</vt:lpstr>
      <vt:lpstr>People involved</vt:lpstr>
      <vt:lpstr>Introduction</vt:lpstr>
      <vt:lpstr>Goals</vt:lpstr>
      <vt:lpstr>Ramps</vt:lpstr>
      <vt:lpstr>2nd harmonic cavity</vt:lpstr>
      <vt:lpstr>2nd harmonic cavity (cont’d)</vt:lpstr>
      <vt:lpstr>Garnet properties (static μ)</vt:lpstr>
      <vt:lpstr>Garnet properties (cont’d)</vt:lpstr>
      <vt:lpstr>Garnet properties (RF)</vt:lpstr>
      <vt:lpstr>Stycast measurements</vt:lpstr>
      <vt:lpstr>Temperature profile of garnet stack</vt:lpstr>
      <vt:lpstr>Adding shim to tuner makes field more uniform</vt:lpstr>
      <vt:lpstr>Construction of garnet ring with alumina cooling ring</vt:lpstr>
      <vt:lpstr>Cavity simulations</vt:lpstr>
      <vt:lpstr>TL model</vt:lpstr>
      <vt:lpstr>TL model results</vt:lpstr>
      <vt:lpstr>CST model results</vt:lpstr>
      <vt:lpstr>Thermal losses at windows</vt:lpstr>
      <vt:lpstr>RF windows</vt:lpstr>
      <vt:lpstr>HOM modes</vt:lpstr>
      <vt:lpstr>HOM damper</vt:lpstr>
      <vt:lpstr>Solenoid</vt:lpstr>
      <vt:lpstr>PA test at 71.7 MHz</vt:lpstr>
      <vt:lpstr>PA test set up</vt:lpstr>
      <vt:lpstr>Driving the cathode resonator</vt:lpstr>
      <vt:lpstr>Status and conclusion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Cheng-Yang Tan</cp:lastModifiedBy>
  <cp:revision>740</cp:revision>
  <cp:lastPrinted>2014-01-20T19:40:21Z</cp:lastPrinted>
  <dcterms:created xsi:type="dcterms:W3CDTF">2014-01-03T20:18:13Z</dcterms:created>
  <dcterms:modified xsi:type="dcterms:W3CDTF">2016-11-10T13:29:23Z</dcterms:modified>
</cp:coreProperties>
</file>