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80" r:id="rId5"/>
    <p:sldId id="279" r:id="rId6"/>
    <p:sldId id="281" r:id="rId7"/>
    <p:sldId id="257" r:id="rId8"/>
    <p:sldId id="272" r:id="rId9"/>
    <p:sldId id="262" r:id="rId10"/>
    <p:sldId id="282" r:id="rId11"/>
    <p:sldId id="263" r:id="rId12"/>
    <p:sldId id="264" r:id="rId13"/>
    <p:sldId id="265" r:id="rId14"/>
    <p:sldId id="261" r:id="rId15"/>
    <p:sldId id="284" r:id="rId16"/>
    <p:sldId id="285" r:id="rId17"/>
    <p:sldId id="266" r:id="rId18"/>
    <p:sldId id="273" r:id="rId19"/>
    <p:sldId id="267" r:id="rId20"/>
    <p:sldId id="286" r:id="rId21"/>
    <p:sldId id="274" r:id="rId22"/>
    <p:sldId id="275" r:id="rId23"/>
    <p:sldId id="276" r:id="rId24"/>
    <p:sldId id="277" r:id="rId25"/>
    <p:sldId id="290" r:id="rId26"/>
    <p:sldId id="278" r:id="rId27"/>
    <p:sldId id="268" r:id="rId28"/>
    <p:sldId id="269" r:id="rId29"/>
    <p:sldId id="270" r:id="rId30"/>
    <p:sldId id="271" r:id="rId31"/>
    <p:sldId id="289" r:id="rId32"/>
    <p:sldId id="288" r:id="rId33"/>
    <p:sldId id="287"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9879C6AD-6284-49E6-9BFF-87228C7B8339}" type="datetimeFigureOut">
              <a:rPr lang="ja-JP" altLang="en-US" smtClean="0"/>
              <a:pPr/>
              <a:t>2016/11/10</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4CA637-28F0-4D6C-9A2D-0CC810919610}" type="slidenum">
              <a:rPr lang="ja-JP" altLang="en-US" smtClean="0"/>
              <a:pPr/>
              <a:t>‹#›</a:t>
            </a:fld>
            <a:endParaRPr lang="ja-JP" altLang="en-US" dirty="0"/>
          </a:p>
        </p:txBody>
      </p:sp>
    </p:spTree>
    <p:extLst>
      <p:ext uri="{BB962C8B-B14F-4D97-AF65-F5344CB8AC3E}">
        <p14:creationId xmlns:p14="http://schemas.microsoft.com/office/powerpoint/2010/main" val="768460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E1FDC5-73D2-4999-8B56-8F1400C88FB4}" type="slidenum">
              <a:rPr kumimoji="1" lang="ja-JP" altLang="en-US" smtClean="0"/>
              <a:t>9</a:t>
            </a:fld>
            <a:endParaRPr kumimoji="1" lang="ja-JP" altLang="en-US" dirty="0"/>
          </a:p>
        </p:txBody>
      </p:sp>
    </p:spTree>
    <p:extLst>
      <p:ext uri="{BB962C8B-B14F-4D97-AF65-F5344CB8AC3E}">
        <p14:creationId xmlns:p14="http://schemas.microsoft.com/office/powerpoint/2010/main" val="405590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E1FDC5-73D2-4999-8B56-8F1400C88FB4}" type="slidenum">
              <a:rPr kumimoji="1" lang="ja-JP" altLang="en-US" smtClean="0"/>
              <a:t>10</a:t>
            </a:fld>
            <a:endParaRPr kumimoji="1" lang="ja-JP" altLang="en-US" dirty="0"/>
          </a:p>
        </p:txBody>
      </p:sp>
    </p:spTree>
    <p:extLst>
      <p:ext uri="{BB962C8B-B14F-4D97-AF65-F5344CB8AC3E}">
        <p14:creationId xmlns:p14="http://schemas.microsoft.com/office/powerpoint/2010/main" val="341075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E1FDC5-73D2-4999-8B56-8F1400C88FB4}" type="slidenum">
              <a:rPr kumimoji="1" lang="ja-JP" altLang="en-US" smtClean="0"/>
              <a:t>11</a:t>
            </a:fld>
            <a:endParaRPr kumimoji="1" lang="ja-JP" altLang="en-US" dirty="0"/>
          </a:p>
        </p:txBody>
      </p:sp>
    </p:spTree>
    <p:extLst>
      <p:ext uri="{BB962C8B-B14F-4D97-AF65-F5344CB8AC3E}">
        <p14:creationId xmlns:p14="http://schemas.microsoft.com/office/powerpoint/2010/main" val="7591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E1FDC5-73D2-4999-8B56-8F1400C88FB4}" type="slidenum">
              <a:rPr kumimoji="1" lang="ja-JP" altLang="en-US" smtClean="0"/>
              <a:t>12</a:t>
            </a:fld>
            <a:endParaRPr kumimoji="1" lang="ja-JP" altLang="en-US" dirty="0"/>
          </a:p>
        </p:txBody>
      </p:sp>
    </p:spTree>
    <p:extLst>
      <p:ext uri="{BB962C8B-B14F-4D97-AF65-F5344CB8AC3E}">
        <p14:creationId xmlns:p14="http://schemas.microsoft.com/office/powerpoint/2010/main" val="188431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E1FDC5-73D2-4999-8B56-8F1400C88FB4}" type="slidenum">
              <a:rPr kumimoji="1" lang="ja-JP" altLang="en-US" smtClean="0"/>
              <a:t>13</a:t>
            </a:fld>
            <a:endParaRPr kumimoji="1" lang="ja-JP" altLang="en-US" dirty="0"/>
          </a:p>
        </p:txBody>
      </p:sp>
    </p:spTree>
    <p:extLst>
      <p:ext uri="{BB962C8B-B14F-4D97-AF65-F5344CB8AC3E}">
        <p14:creationId xmlns:p14="http://schemas.microsoft.com/office/powerpoint/2010/main" val="390219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58871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355072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30080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40678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9694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118221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217094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348862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84567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97883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08D689-D99F-41B8-9503-F4B72981CAAD}" type="datetimeFigureOut">
              <a:rPr kumimoji="1" lang="ja-JP" altLang="en-US" smtClean="0"/>
              <a:t>2016/11/10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7B2D64F-BACA-40EE-A79B-331A96268AFB}" type="slidenum">
              <a:rPr kumimoji="1" lang="ja-JP" altLang="en-US" smtClean="0"/>
              <a:t>‹#›</a:t>
            </a:fld>
            <a:endParaRPr kumimoji="1" lang="ja-JP" altLang="en-US" dirty="0"/>
          </a:p>
        </p:txBody>
      </p:sp>
    </p:spTree>
    <p:extLst>
      <p:ext uri="{BB962C8B-B14F-4D97-AF65-F5344CB8AC3E}">
        <p14:creationId xmlns:p14="http://schemas.microsoft.com/office/powerpoint/2010/main" val="370627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508D689-D99F-41B8-9503-F4B72981CAAD}" type="datetimeFigureOut">
              <a:rPr lang="ja-JP" altLang="en-US" smtClean="0"/>
              <a:pPr/>
              <a:t>2016/11/10</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E7B2D64F-BACA-40EE-A79B-331A96268AFB}" type="slidenum">
              <a:rPr lang="ja-JP" altLang="en-US" smtClean="0"/>
              <a:pPr/>
              <a:t>‹#›</a:t>
            </a:fld>
            <a:endParaRPr lang="ja-JP" altLang="en-US" dirty="0"/>
          </a:p>
        </p:txBody>
      </p:sp>
    </p:spTree>
    <p:extLst>
      <p:ext uri="{BB962C8B-B14F-4D97-AF65-F5344CB8AC3E}">
        <p14:creationId xmlns:p14="http://schemas.microsoft.com/office/powerpoint/2010/main" val="304733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9118" y="1645920"/>
            <a:ext cx="11173764" cy="954107"/>
          </a:xfrm>
          <a:prstGeom prst="rect">
            <a:avLst/>
          </a:prstGeom>
          <a:noFill/>
        </p:spPr>
        <p:txBody>
          <a:bodyPr wrap="none" rtlCol="0">
            <a:spAutoFit/>
          </a:bodyPr>
          <a:lstStyle/>
          <a:p>
            <a:r>
              <a:rPr kumimoji="1" lang="en-US" altLang="ja-JP" sz="2800" b="1" dirty="0" smtClean="0">
                <a:latin typeface="Arial" panose="020B0604020202020204" pitchFamily="34" charset="0"/>
              </a:rPr>
              <a:t>Wall Current Monitor (WCM) and Fast Current Transformer (FCT)</a:t>
            </a:r>
          </a:p>
          <a:p>
            <a:pPr algn="ctr"/>
            <a:r>
              <a:rPr kumimoji="1" lang="en-US" altLang="ja-JP" sz="2800" b="1" dirty="0" smtClean="0">
                <a:latin typeface="Arial" panose="020B0604020202020204" pitchFamily="34" charset="0"/>
              </a:rPr>
              <a:t>at J-PARC Main Ring</a:t>
            </a:r>
            <a:endParaRPr kumimoji="1" lang="ja-JP" altLang="en-US" sz="2800" b="1" dirty="0">
              <a:latin typeface="Arial" panose="020B0604020202020204" pitchFamily="34" charset="0"/>
            </a:endParaRPr>
          </a:p>
        </p:txBody>
      </p:sp>
      <p:sp>
        <p:nvSpPr>
          <p:cNvPr id="5" name="テキスト ボックス 4"/>
          <p:cNvSpPr txBox="1"/>
          <p:nvPr/>
        </p:nvSpPr>
        <p:spPr>
          <a:xfrm>
            <a:off x="8567226" y="2883876"/>
            <a:ext cx="2292615" cy="461665"/>
          </a:xfrm>
          <a:prstGeom prst="rect">
            <a:avLst/>
          </a:prstGeom>
          <a:noFill/>
        </p:spPr>
        <p:txBody>
          <a:bodyPr wrap="none" rtlCol="0">
            <a:spAutoFit/>
          </a:bodyPr>
          <a:lstStyle/>
          <a:p>
            <a:r>
              <a:rPr kumimoji="1" lang="en-US" altLang="ja-JP" sz="2400" dirty="0" smtClean="0">
                <a:latin typeface="Arial" panose="020B0604020202020204" pitchFamily="34" charset="0"/>
              </a:rPr>
              <a:t>Hironori Kuboki</a:t>
            </a:r>
            <a:endParaRPr kumimoji="1" lang="ja-JP" altLang="en-US" sz="2400" dirty="0">
              <a:latin typeface="Arial" panose="020B0604020202020204" pitchFamily="34" charset="0"/>
            </a:endParaRPr>
          </a:p>
        </p:txBody>
      </p:sp>
      <p:grpSp>
        <p:nvGrpSpPr>
          <p:cNvPr id="7" name="グループ化 6"/>
          <p:cNvGrpSpPr/>
          <p:nvPr/>
        </p:nvGrpSpPr>
        <p:grpSpPr>
          <a:xfrm>
            <a:off x="2118000" y="3976946"/>
            <a:ext cx="7956000" cy="2273850"/>
            <a:chOff x="1527442" y="3976946"/>
            <a:chExt cx="7956000" cy="2273850"/>
          </a:xfrm>
        </p:grpSpPr>
        <p:sp>
          <p:nvSpPr>
            <p:cNvPr id="6" name="テキスト ボックス 5"/>
            <p:cNvSpPr txBox="1"/>
            <p:nvPr/>
          </p:nvSpPr>
          <p:spPr>
            <a:xfrm>
              <a:off x="1565613" y="4494963"/>
              <a:ext cx="7879658" cy="1754326"/>
            </a:xfrm>
            <a:prstGeom prst="rect">
              <a:avLst/>
            </a:prstGeom>
            <a:noFill/>
          </p:spPr>
          <p:txBody>
            <a:bodyPr wrap="none" rtlCol="0">
              <a:spAutoFit/>
            </a:bodyPr>
            <a:lstStyle/>
            <a:p>
              <a:pPr>
                <a:lnSpc>
                  <a:spcPct val="150000"/>
                </a:lnSpc>
              </a:pPr>
              <a:r>
                <a:rPr lang="en-US" altLang="ja-JP" sz="2400" dirty="0" smtClean="0">
                  <a:latin typeface="Arial" panose="020B0604020202020204" pitchFamily="34" charset="0"/>
                </a:rPr>
                <a:t>Takeshi Toyama, Dai Arakawa (PF), </a:t>
              </a:r>
              <a:r>
                <a:rPr lang="en-US" altLang="ja-JP" sz="2400" dirty="0">
                  <a:latin typeface="Arial" panose="020B0604020202020204" pitchFamily="34" charset="0"/>
                </a:rPr>
                <a:t>Koutoku </a:t>
              </a:r>
              <a:r>
                <a:rPr lang="en-US" altLang="ja-JP" sz="2400" dirty="0" smtClean="0">
                  <a:latin typeface="Arial" panose="020B0604020202020204" pitchFamily="34" charset="0"/>
                </a:rPr>
                <a:t>Hanamura,</a:t>
              </a:r>
            </a:p>
            <a:p>
              <a:pPr>
                <a:lnSpc>
                  <a:spcPct val="150000"/>
                </a:lnSpc>
              </a:pPr>
              <a:r>
                <a:rPr lang="en-US" altLang="ja-JP" sz="2400" dirty="0">
                  <a:latin typeface="Arial" panose="020B0604020202020204" pitchFamily="34" charset="0"/>
                </a:rPr>
                <a:t>Yoshinori Hashimoto, Masashi Okada, </a:t>
              </a:r>
              <a:r>
                <a:rPr lang="en-US" altLang="ja-JP" sz="2400" dirty="0" smtClean="0">
                  <a:latin typeface="Arial" panose="020B0604020202020204" pitchFamily="34" charset="0"/>
                </a:rPr>
                <a:t>Ken-ichiro </a:t>
              </a:r>
              <a:r>
                <a:rPr kumimoji="1" lang="en-US" altLang="ja-JP" sz="2400" dirty="0" smtClean="0">
                  <a:latin typeface="Arial" panose="020B0604020202020204" pitchFamily="34" charset="0"/>
                </a:rPr>
                <a:t>Satou,</a:t>
              </a:r>
            </a:p>
            <a:p>
              <a:pPr>
                <a:lnSpc>
                  <a:spcPct val="150000"/>
                </a:lnSpc>
              </a:pPr>
              <a:r>
                <a:rPr kumimoji="1" lang="en-US" altLang="ja-JP" sz="2400" dirty="0" smtClean="0">
                  <a:latin typeface="Arial" panose="020B0604020202020204" pitchFamily="34" charset="0"/>
                </a:rPr>
                <a:t>Bruce Yee Rendon, Masaki Tejima</a:t>
              </a:r>
            </a:p>
          </p:txBody>
        </p:sp>
        <p:sp>
          <p:nvSpPr>
            <p:cNvPr id="2" name="正方形/長方形 1"/>
            <p:cNvSpPr/>
            <p:nvPr/>
          </p:nvSpPr>
          <p:spPr>
            <a:xfrm>
              <a:off x="1527442" y="4324643"/>
              <a:ext cx="7956000" cy="1926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 name="正方形/長方形 2"/>
            <p:cNvSpPr/>
            <p:nvPr/>
          </p:nvSpPr>
          <p:spPr>
            <a:xfrm>
              <a:off x="1772101" y="3976946"/>
              <a:ext cx="2387833" cy="577850"/>
            </a:xfrm>
            <a:prstGeom prst="rect">
              <a:avLst/>
            </a:prstGeom>
            <a:solidFill>
              <a:schemeClr val="bg1"/>
            </a:solidFill>
          </p:spPr>
          <p:txBody>
            <a:bodyPr wrap="none">
              <a:spAutoFit/>
            </a:bodyPr>
            <a:lstStyle/>
            <a:p>
              <a:pPr>
                <a:lnSpc>
                  <a:spcPct val="150000"/>
                </a:lnSpc>
              </a:pPr>
              <a:r>
                <a:rPr lang="en-US" altLang="ja-JP" sz="2400" b="1" dirty="0">
                  <a:latin typeface="Arial" panose="020B0604020202020204" pitchFamily="34" charset="0"/>
                </a:rPr>
                <a:t>MR Monitor Gr.</a:t>
              </a:r>
            </a:p>
          </p:txBody>
        </p:sp>
      </p:grpSp>
    </p:spTree>
    <p:extLst>
      <p:ext uri="{BB962C8B-B14F-4D97-AF65-F5344CB8AC3E}">
        <p14:creationId xmlns:p14="http://schemas.microsoft.com/office/powerpoint/2010/main" val="34763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7003375" y="651407"/>
          <a:ext cx="4201160" cy="1656080"/>
        </p:xfrm>
        <a:graphic>
          <a:graphicData uri="http://schemas.openxmlformats.org/drawingml/2006/table">
            <a:tbl>
              <a:tblPr firstRow="1" bandRow="1">
                <a:tableStyleId>{5940675A-B579-460E-94D1-54222C63F5DA}</a:tableStyleId>
              </a:tblPr>
              <a:tblGrid>
                <a:gridCol w="1376680"/>
                <a:gridCol w="2824480"/>
              </a:tblGrid>
              <a:tr h="370840">
                <a:tc>
                  <a:txBody>
                    <a:bodyPr/>
                    <a:lstStyle/>
                    <a:p>
                      <a:r>
                        <a:rPr kumimoji="1" lang="en-US" altLang="ja-JP" dirty="0" smtClean="0">
                          <a:latin typeface="Arial" panose="020B0604020202020204" pitchFamily="34" charset="0"/>
                        </a:rPr>
                        <a:t>Pipe ID</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165</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mm (before 130 mm)</a:t>
                      </a:r>
                      <a:endParaRPr kumimoji="1" lang="ja-JP" altLang="en-US" dirty="0">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Resistance</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104 m</a:t>
                      </a:r>
                      <a:r>
                        <a:rPr kumimoji="1" lang="en-US" altLang="ja-JP" dirty="0" smtClean="0">
                          <a:latin typeface="Symbol" panose="05050102010706020507" pitchFamily="18" charset="2"/>
                        </a:rPr>
                        <a:t>W</a:t>
                      </a:r>
                      <a:r>
                        <a:rPr kumimoji="1" lang="en-US" altLang="ja-JP" dirty="0" smtClean="0">
                          <a:latin typeface="Arial" panose="020B0604020202020204" pitchFamily="34" charset="0"/>
                        </a:rPr>
                        <a:t> (13 </a:t>
                      </a:r>
                      <a:r>
                        <a:rPr kumimoji="1" lang="en-US" altLang="ja-JP" dirty="0" smtClean="0">
                          <a:latin typeface="Symbol" panose="05050102010706020507" pitchFamily="18" charset="2"/>
                        </a:rPr>
                        <a:t>W</a:t>
                      </a:r>
                      <a:r>
                        <a:rPr kumimoji="1" lang="en-US" altLang="ja-JP" dirty="0" smtClean="0">
                          <a:latin typeface="Arial" panose="020B0604020202020204" pitchFamily="34" charset="0"/>
                        </a:rPr>
                        <a:t>×130)</a:t>
                      </a:r>
                    </a:p>
                  </a:txBody>
                  <a:tcPr/>
                </a:tc>
              </a:tr>
              <a:tr h="370840">
                <a:tc>
                  <a:txBody>
                    <a:bodyPr/>
                    <a:lstStyle/>
                    <a:p>
                      <a:r>
                        <a:rPr kumimoji="1" lang="en-US" altLang="ja-JP" dirty="0" smtClean="0">
                          <a:latin typeface="Arial" panose="020B0604020202020204" pitchFamily="34" charset="0"/>
                        </a:rPr>
                        <a:t>Core</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Finemet core FT-3M</a:t>
                      </a:r>
                    </a:p>
                    <a:p>
                      <a:r>
                        <a:rPr kumimoji="1" lang="en-US" altLang="ja-JP" dirty="0" smtClean="0">
                          <a:latin typeface="Arial" panose="020B0604020202020204" pitchFamily="34" charset="0"/>
                        </a:rPr>
                        <a:t>ID:</a:t>
                      </a:r>
                      <a:r>
                        <a:rPr kumimoji="1" lang="en-US" altLang="ja-JP" baseline="0" dirty="0" smtClean="0">
                          <a:latin typeface="Arial" panose="020B0604020202020204" pitchFamily="34" charset="0"/>
                        </a:rPr>
                        <a:t> </a:t>
                      </a:r>
                      <a:r>
                        <a:rPr kumimoji="1" lang="en-US" altLang="ja-JP" dirty="0" smtClean="0">
                          <a:latin typeface="Arial" panose="020B0604020202020204" pitchFamily="34" charset="0"/>
                        </a:rPr>
                        <a:t>207.4 mm,</a:t>
                      </a:r>
                      <a:r>
                        <a:rPr kumimoji="1" lang="en-US" altLang="ja-JP" baseline="0" dirty="0" smtClean="0">
                          <a:latin typeface="Arial" panose="020B0604020202020204" pitchFamily="34" charset="0"/>
                        </a:rPr>
                        <a:t> OD: </a:t>
                      </a:r>
                      <a:r>
                        <a:rPr kumimoji="1" lang="en-US" altLang="ja-JP" dirty="0" smtClean="0">
                          <a:latin typeface="Arial" panose="020B0604020202020204" pitchFamily="34" charset="0"/>
                        </a:rPr>
                        <a:t>285.8</a:t>
                      </a:r>
                      <a:endParaRPr kumimoji="1" lang="en-US" altLang="ja-JP" baseline="0" dirty="0" smtClean="0">
                        <a:latin typeface="Arial" panose="020B0604020202020204" pitchFamily="34" charset="0"/>
                      </a:endParaRPr>
                    </a:p>
                    <a:p>
                      <a:r>
                        <a:rPr kumimoji="1" lang="en-US" altLang="ja-JP" baseline="0" dirty="0" smtClean="0">
                          <a:latin typeface="Arial" panose="020B0604020202020204" pitchFamily="34" charset="0"/>
                        </a:rPr>
                        <a:t>Thick: </a:t>
                      </a:r>
                      <a:r>
                        <a:rPr kumimoji="1" lang="en-US" altLang="ja-JP" dirty="0" smtClean="0">
                          <a:latin typeface="Arial" panose="020B0604020202020204" pitchFamily="34" charset="0"/>
                        </a:rPr>
                        <a:t>35.3</a:t>
                      </a:r>
                      <a:endParaRPr kumimoji="1" lang="ja-JP" altLang="en-US" dirty="0">
                        <a:latin typeface="Arial" panose="020B0604020202020204" pitchFamily="34" charset="0"/>
                      </a:endParaRPr>
                    </a:p>
                  </a:txBody>
                  <a:tcPr/>
                </a:tc>
              </a:tr>
            </a:tbl>
          </a:graphicData>
        </a:graphic>
      </p:graphicFrame>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28820" t="15694" r="19041" b="16623"/>
          <a:stretch/>
        </p:blipFill>
        <p:spPr>
          <a:xfrm>
            <a:off x="6885349" y="2463150"/>
            <a:ext cx="4437213" cy="43200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99" y="1073555"/>
            <a:ext cx="5309209" cy="5724000"/>
          </a:xfrm>
          <a:prstGeom prst="rect">
            <a:avLst/>
          </a:prstGeom>
        </p:spPr>
      </p:pic>
      <p:sp>
        <p:nvSpPr>
          <p:cNvPr id="8" name="テキスト ボックス 7"/>
          <p:cNvSpPr txBox="1"/>
          <p:nvPr/>
        </p:nvSpPr>
        <p:spPr>
          <a:xfrm>
            <a:off x="2883876" y="749885"/>
            <a:ext cx="899605" cy="400110"/>
          </a:xfrm>
          <a:prstGeom prst="rect">
            <a:avLst/>
          </a:prstGeom>
          <a:noFill/>
        </p:spPr>
        <p:txBody>
          <a:bodyPr wrap="none" rtlCol="0">
            <a:spAutoFit/>
          </a:bodyPr>
          <a:lstStyle/>
          <a:p>
            <a:r>
              <a:rPr lang="en-US" altLang="ja-JP" sz="2000" dirty="0">
                <a:solidFill>
                  <a:srgbClr val="FF0000"/>
                </a:solidFill>
                <a:latin typeface="Arial" panose="020B0604020202020204" pitchFamily="34" charset="0"/>
              </a:rPr>
              <a:t>S</a:t>
            </a:r>
            <a:r>
              <a:rPr kumimoji="1" lang="en-US" altLang="ja-JP" sz="2000" dirty="0" smtClean="0">
                <a:solidFill>
                  <a:srgbClr val="FF0000"/>
                </a:solidFill>
                <a:latin typeface="Arial" panose="020B0604020202020204" pitchFamily="34" charset="0"/>
              </a:rPr>
              <a:t>ignal</a:t>
            </a:r>
            <a:endParaRPr kumimoji="1" lang="ja-JP" altLang="en-US" sz="2000" dirty="0">
              <a:solidFill>
                <a:srgbClr val="FF0000"/>
              </a:solidFill>
              <a:latin typeface="Arial" panose="020B0604020202020204" pitchFamily="34" charset="0"/>
            </a:endParaRPr>
          </a:p>
        </p:txBody>
      </p:sp>
      <p:sp>
        <p:nvSpPr>
          <p:cNvPr id="9" name="テキスト ボックス 8"/>
          <p:cNvSpPr txBox="1"/>
          <p:nvPr/>
        </p:nvSpPr>
        <p:spPr>
          <a:xfrm>
            <a:off x="1269423" y="1457541"/>
            <a:ext cx="899605" cy="400110"/>
          </a:xfrm>
          <a:prstGeom prst="rect">
            <a:avLst/>
          </a:prstGeom>
          <a:noFill/>
        </p:spPr>
        <p:txBody>
          <a:bodyPr wrap="none" rtlCol="0">
            <a:spAutoFit/>
          </a:bodyPr>
          <a:lstStyle/>
          <a:p>
            <a:r>
              <a:rPr lang="en-US" altLang="ja-JP" sz="2000" dirty="0" smtClean="0">
                <a:latin typeface="Arial" panose="020B0604020202020204" pitchFamily="34" charset="0"/>
              </a:rPr>
              <a:t>Shield</a:t>
            </a:r>
            <a:endParaRPr kumimoji="1" lang="ja-JP" altLang="en-US" sz="2000" dirty="0">
              <a:latin typeface="Arial" panose="020B0604020202020204" pitchFamily="34" charset="0"/>
            </a:endParaRPr>
          </a:p>
        </p:txBody>
      </p:sp>
      <p:sp>
        <p:nvSpPr>
          <p:cNvPr id="10" name="テキスト ボックス 9"/>
          <p:cNvSpPr txBox="1"/>
          <p:nvPr/>
        </p:nvSpPr>
        <p:spPr>
          <a:xfrm>
            <a:off x="4154647" y="1568298"/>
            <a:ext cx="2661562" cy="400110"/>
          </a:xfrm>
          <a:prstGeom prst="rect">
            <a:avLst/>
          </a:prstGeom>
          <a:noFill/>
        </p:spPr>
        <p:txBody>
          <a:bodyPr wrap="none" rtlCol="0">
            <a:spAutoFit/>
          </a:bodyPr>
          <a:lstStyle/>
          <a:p>
            <a:r>
              <a:rPr lang="en-US" altLang="ja-JP" sz="2000" dirty="0" smtClean="0">
                <a:solidFill>
                  <a:srgbClr val="FF00FF"/>
                </a:solidFill>
                <a:latin typeface="Arial" panose="020B0604020202020204" pitchFamily="34" charset="0"/>
              </a:rPr>
              <a:t>Finemet core (FT-3M)</a:t>
            </a:r>
            <a:endParaRPr kumimoji="1" lang="ja-JP" altLang="en-US" sz="2000" dirty="0">
              <a:solidFill>
                <a:srgbClr val="FF00FF"/>
              </a:solidFill>
              <a:latin typeface="Arial" panose="020B0604020202020204" pitchFamily="34" charset="0"/>
            </a:endParaRPr>
          </a:p>
        </p:txBody>
      </p:sp>
      <p:sp>
        <p:nvSpPr>
          <p:cNvPr id="11" name="テキスト ボックス 10"/>
          <p:cNvSpPr txBox="1"/>
          <p:nvPr/>
        </p:nvSpPr>
        <p:spPr>
          <a:xfrm>
            <a:off x="1840246" y="2851994"/>
            <a:ext cx="1253869" cy="400110"/>
          </a:xfrm>
          <a:prstGeom prst="rect">
            <a:avLst/>
          </a:prstGeom>
          <a:noFill/>
        </p:spPr>
        <p:txBody>
          <a:bodyPr wrap="none" rtlCol="0">
            <a:spAutoFit/>
          </a:bodyPr>
          <a:lstStyle/>
          <a:p>
            <a:r>
              <a:rPr lang="en-US" altLang="ja-JP" sz="2000" dirty="0" smtClean="0">
                <a:solidFill>
                  <a:srgbClr val="00FF00"/>
                </a:solidFill>
                <a:latin typeface="Arial" panose="020B0604020202020204" pitchFamily="34" charset="0"/>
              </a:rPr>
              <a:t>Heat sink</a:t>
            </a:r>
            <a:endParaRPr kumimoji="1" lang="ja-JP" altLang="en-US" sz="2000" dirty="0">
              <a:solidFill>
                <a:srgbClr val="00FF00"/>
              </a:solidFill>
              <a:latin typeface="Arial" panose="020B0604020202020204" pitchFamily="34" charset="0"/>
            </a:endParaRPr>
          </a:p>
        </p:txBody>
      </p:sp>
      <p:sp>
        <p:nvSpPr>
          <p:cNvPr id="12" name="テキスト ボックス 11"/>
          <p:cNvSpPr txBox="1"/>
          <p:nvPr/>
        </p:nvSpPr>
        <p:spPr>
          <a:xfrm>
            <a:off x="2839087" y="3192128"/>
            <a:ext cx="2250937" cy="400110"/>
          </a:xfrm>
          <a:prstGeom prst="rect">
            <a:avLst/>
          </a:prstGeom>
          <a:noFill/>
        </p:spPr>
        <p:txBody>
          <a:bodyPr wrap="none" rtlCol="0">
            <a:spAutoFit/>
          </a:bodyPr>
          <a:lstStyle/>
          <a:p>
            <a:r>
              <a:rPr lang="en-US" altLang="ja-JP" sz="2000" dirty="0" smtClean="0">
                <a:latin typeface="Arial" panose="020B0604020202020204" pitchFamily="34" charset="0"/>
              </a:rPr>
              <a:t>Insulation ceramic</a:t>
            </a:r>
            <a:endParaRPr kumimoji="1" lang="ja-JP" altLang="en-US" sz="2000" dirty="0">
              <a:latin typeface="Arial" panose="020B0604020202020204" pitchFamily="34" charset="0"/>
            </a:endParaRPr>
          </a:p>
        </p:txBody>
      </p:sp>
      <p:cxnSp>
        <p:nvCxnSpPr>
          <p:cNvPr id="14" name="直線矢印コネクタ 13"/>
          <p:cNvCxnSpPr>
            <a:stCxn id="9" idx="3"/>
          </p:cNvCxnSpPr>
          <p:nvPr/>
        </p:nvCxnSpPr>
        <p:spPr>
          <a:xfrm>
            <a:off x="2169028" y="1657596"/>
            <a:ext cx="363157" cy="424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0" idx="1"/>
          </p:cNvCxnSpPr>
          <p:nvPr/>
        </p:nvCxnSpPr>
        <p:spPr>
          <a:xfrm flipH="1">
            <a:off x="3643532" y="1768353"/>
            <a:ext cx="511115" cy="313665"/>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0"/>
          </p:cNvCxnSpPr>
          <p:nvPr/>
        </p:nvCxnSpPr>
        <p:spPr>
          <a:xfrm flipH="1" flipV="1">
            <a:off x="3390314" y="2588456"/>
            <a:ext cx="574242" cy="603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1" idx="3"/>
          </p:cNvCxnSpPr>
          <p:nvPr/>
        </p:nvCxnSpPr>
        <p:spPr>
          <a:xfrm flipV="1">
            <a:off x="3094115" y="2588455"/>
            <a:ext cx="549417" cy="463594"/>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2971800" y="2588456"/>
            <a:ext cx="122315" cy="390964"/>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363268" y="154742"/>
            <a:ext cx="5596404"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Replacement </a:t>
            </a:r>
            <a:r>
              <a:rPr lang="en-US" altLang="ja-JP" dirty="0" smtClean="0">
                <a:latin typeface="Arial" panose="020B0604020202020204" pitchFamily="34" charset="0"/>
                <a:cs typeface="Arial" panose="020B0604020202020204" pitchFamily="34" charset="0"/>
              </a:rPr>
              <a:t>due to the </a:t>
            </a:r>
            <a:r>
              <a:rPr kumimoji="1" lang="en-US" altLang="ja-JP" dirty="0" smtClean="0">
                <a:latin typeface="Arial" panose="020B0604020202020204" pitchFamily="34" charset="0"/>
                <a:cs typeface="Arial" panose="020B0604020202020204" pitchFamily="34" charset="0"/>
              </a:rPr>
              <a:t>size enlargement of the pipe</a:t>
            </a:r>
            <a:endParaRPr kumimoji="1" lang="ja-JP" altLang="en-US" dirty="0">
              <a:latin typeface="Arial" panose="020B0604020202020204" pitchFamily="34" charset="0"/>
              <a:cs typeface="Arial" panose="020B0604020202020204" pitchFamily="34" charset="0"/>
            </a:endParaRPr>
          </a:p>
        </p:txBody>
      </p:sp>
      <p:sp>
        <p:nvSpPr>
          <p:cNvPr id="18" name="テキスト ボックス 17"/>
          <p:cNvSpPr txBox="1"/>
          <p:nvPr/>
        </p:nvSpPr>
        <p:spPr>
          <a:xfrm>
            <a:off x="154743" y="126609"/>
            <a:ext cx="3057247" cy="646331"/>
          </a:xfrm>
          <a:prstGeom prst="rect">
            <a:avLst/>
          </a:prstGeom>
          <a:noFill/>
          <a:ln>
            <a:solidFill>
              <a:schemeClr val="tx1"/>
            </a:solidFill>
          </a:ln>
        </p:spPr>
        <p:txBody>
          <a:bodyPr wrap="none" rtlCol="0">
            <a:spAutoFit/>
          </a:bodyPr>
          <a:lstStyle/>
          <a:p>
            <a:r>
              <a:rPr lang="en-US" altLang="ja-JP" b="1" dirty="0" smtClean="0">
                <a:latin typeface="Arial" panose="020B0604020202020204" pitchFamily="34" charset="0"/>
              </a:rPr>
              <a:t>New WCM </a:t>
            </a:r>
            <a:r>
              <a:rPr lang="en-US" altLang="ja-JP" b="1" dirty="0">
                <a:latin typeface="Arial" panose="020B0604020202020204" pitchFamily="34" charset="0"/>
              </a:rPr>
              <a:t>for feedforward</a:t>
            </a:r>
            <a:endParaRPr lang="ja-JP" altLang="en-US" b="1" dirty="0">
              <a:latin typeface="Arial" panose="020B0604020202020204" pitchFamily="34" charset="0"/>
            </a:endParaRPr>
          </a:p>
          <a:p>
            <a:r>
              <a:rPr lang="en-US" altLang="ja-JP" b="1" dirty="0" smtClean="0">
                <a:latin typeface="Arial" panose="020B0604020202020204" pitchFamily="34" charset="0"/>
              </a:rPr>
              <a:t>at the 1</a:t>
            </a:r>
            <a:r>
              <a:rPr lang="en-US" altLang="ja-JP" b="1" baseline="30000" dirty="0" smtClean="0">
                <a:latin typeface="Arial" panose="020B0604020202020204" pitchFamily="34" charset="0"/>
              </a:rPr>
              <a:t>st</a:t>
            </a:r>
            <a:r>
              <a:rPr lang="en-US" altLang="ja-JP" b="1" dirty="0" smtClean="0">
                <a:latin typeface="Arial" panose="020B0604020202020204" pitchFamily="34" charset="0"/>
              </a:rPr>
              <a:t> straight line</a:t>
            </a:r>
          </a:p>
        </p:txBody>
      </p:sp>
    </p:spTree>
    <p:extLst>
      <p:ext uri="{BB962C8B-B14F-4D97-AF65-F5344CB8AC3E}">
        <p14:creationId xmlns:p14="http://schemas.microsoft.com/office/powerpoint/2010/main" val="2344420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8809" y="211013"/>
            <a:ext cx="4480714" cy="369332"/>
          </a:xfrm>
          <a:prstGeom prst="rect">
            <a:avLst/>
          </a:prstGeom>
          <a:noFill/>
          <a:ln>
            <a:solidFill>
              <a:schemeClr val="tx1"/>
            </a:solidFill>
          </a:ln>
        </p:spPr>
        <p:txBody>
          <a:bodyPr wrap="none" rtlCol="0">
            <a:spAutoFit/>
          </a:bodyPr>
          <a:lstStyle/>
          <a:p>
            <a:r>
              <a:rPr lang="en-US" altLang="ja-JP" b="1" dirty="0" smtClean="0">
                <a:latin typeface="Arial" panose="020B0604020202020204" pitchFamily="34" charset="0"/>
              </a:rPr>
              <a:t>Frequency characteristic measurement</a:t>
            </a:r>
            <a:endParaRPr kumimoji="1" lang="ja-JP" altLang="en-US" b="1" dirty="0">
              <a:latin typeface="Arial" panose="020B0604020202020204" pitchFamily="34" charset="0"/>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6935" t="5948" r="3595"/>
          <a:stretch/>
        </p:blipFill>
        <p:spPr>
          <a:xfrm>
            <a:off x="8947068" y="1041007"/>
            <a:ext cx="3190934" cy="5760000"/>
          </a:xfrm>
          <a:prstGeom prst="rect">
            <a:avLst/>
          </a:prstGeom>
        </p:spPr>
      </p:pic>
      <p:pic>
        <p:nvPicPr>
          <p:cNvPr id="5" name="図 4"/>
          <p:cNvPicPr>
            <a:picLocks noChangeAspect="1"/>
          </p:cNvPicPr>
          <p:nvPr/>
        </p:nvPicPr>
        <p:blipFill rotWithShape="1">
          <a:blip r:embed="rId4"/>
          <a:srcRect l="29962" t="17740" r="27655" b="39420"/>
          <a:stretch/>
        </p:blipFill>
        <p:spPr>
          <a:xfrm>
            <a:off x="520496" y="3402181"/>
            <a:ext cx="5980981" cy="3398826"/>
          </a:xfrm>
          <a:prstGeom prst="rect">
            <a:avLst/>
          </a:prstGeom>
        </p:spPr>
      </p:pic>
      <p:sp>
        <p:nvSpPr>
          <p:cNvPr id="6" name="テキスト ボックス 5"/>
          <p:cNvSpPr txBox="1"/>
          <p:nvPr/>
        </p:nvSpPr>
        <p:spPr>
          <a:xfrm>
            <a:off x="4450575" y="3587870"/>
            <a:ext cx="2480231" cy="923330"/>
          </a:xfrm>
          <a:prstGeom prst="rect">
            <a:avLst/>
          </a:prstGeom>
          <a:solidFill>
            <a:schemeClr val="bg1"/>
          </a:solidFill>
        </p:spPr>
        <p:txBody>
          <a:bodyPr wrap="none" rtlCol="0">
            <a:spAutoFit/>
          </a:bodyPr>
          <a:lstStyle/>
          <a:p>
            <a:r>
              <a:rPr kumimoji="1" lang="en-US" altLang="ja-JP" b="1" dirty="0" smtClean="0">
                <a:latin typeface="Arial" panose="020B0604020202020204" pitchFamily="34" charset="0"/>
              </a:rPr>
              <a:t>Network Analyzer</a:t>
            </a:r>
          </a:p>
          <a:p>
            <a:r>
              <a:rPr kumimoji="1" lang="en-US" altLang="ja-JP" b="1" dirty="0" smtClean="0">
                <a:latin typeface="Arial" panose="020B0604020202020204" pitchFamily="34" charset="0"/>
              </a:rPr>
              <a:t>ROHDE &amp; SCHWARZ</a:t>
            </a:r>
          </a:p>
          <a:p>
            <a:r>
              <a:rPr lang="en-US" altLang="ja-JP" b="1" dirty="0" smtClean="0">
                <a:latin typeface="Arial" panose="020B0604020202020204" pitchFamily="34" charset="0"/>
              </a:rPr>
              <a:t>ZVT 8</a:t>
            </a:r>
            <a:endParaRPr kumimoji="1" lang="ja-JP" altLang="en-US" b="1" dirty="0">
              <a:latin typeface="Arial" panose="020B0604020202020204" pitchFamily="34" charset="0"/>
            </a:endParaRPr>
          </a:p>
        </p:txBody>
      </p:sp>
      <p:sp>
        <p:nvSpPr>
          <p:cNvPr id="7" name="テキスト ボックス 6"/>
          <p:cNvSpPr txBox="1"/>
          <p:nvPr/>
        </p:nvSpPr>
        <p:spPr>
          <a:xfrm>
            <a:off x="5289447" y="4473525"/>
            <a:ext cx="3198311" cy="1200329"/>
          </a:xfrm>
          <a:prstGeom prst="rect">
            <a:avLst/>
          </a:prstGeom>
          <a:noFill/>
        </p:spPr>
        <p:txBody>
          <a:bodyPr wrap="none" rtlCol="0">
            <a:spAutoFit/>
          </a:bodyPr>
          <a:lstStyle/>
          <a:p>
            <a:r>
              <a:rPr kumimoji="1" lang="en-US" altLang="ja-JP" dirty="0" smtClean="0">
                <a:latin typeface="Arial" panose="020B0604020202020204" pitchFamily="34" charset="0"/>
              </a:rPr>
              <a:t>Measured:</a:t>
            </a:r>
          </a:p>
          <a:p>
            <a:r>
              <a:rPr kumimoji="1" lang="en-US" altLang="ja-JP" dirty="0" smtClean="0">
                <a:latin typeface="Arial" panose="020B0604020202020204" pitchFamily="34" charset="0"/>
              </a:rPr>
              <a:t>scattering matrix components</a:t>
            </a:r>
          </a:p>
          <a:p>
            <a:r>
              <a:rPr kumimoji="1" lang="en-US" altLang="ja-JP" dirty="0" smtClean="0">
                <a:latin typeface="Arial" panose="020B0604020202020204" pitchFamily="34" charset="0"/>
              </a:rPr>
              <a:t>S</a:t>
            </a:r>
            <a:r>
              <a:rPr kumimoji="1" lang="en-US" altLang="ja-JP" baseline="-25000" dirty="0" smtClean="0">
                <a:latin typeface="Arial" panose="020B0604020202020204" pitchFamily="34" charset="0"/>
              </a:rPr>
              <a:t>11</a:t>
            </a:r>
            <a:r>
              <a:rPr kumimoji="1" lang="en-US" altLang="ja-JP" dirty="0" smtClean="0">
                <a:latin typeface="Arial" panose="020B0604020202020204" pitchFamily="34" charset="0"/>
              </a:rPr>
              <a:t>,</a:t>
            </a:r>
            <a:r>
              <a:rPr lang="en-US" altLang="ja-JP" dirty="0">
                <a:latin typeface="Arial" panose="020B0604020202020204" pitchFamily="34" charset="0"/>
              </a:rPr>
              <a:t> </a:t>
            </a:r>
            <a:r>
              <a:rPr lang="en-US" altLang="ja-JP" dirty="0" smtClean="0">
                <a:latin typeface="Arial" panose="020B0604020202020204" pitchFamily="34" charset="0"/>
              </a:rPr>
              <a:t>S</a:t>
            </a:r>
            <a:r>
              <a:rPr lang="en-US" altLang="ja-JP" baseline="-25000" dirty="0" smtClean="0">
                <a:latin typeface="Arial" panose="020B0604020202020204" pitchFamily="34" charset="0"/>
              </a:rPr>
              <a:t>12</a:t>
            </a:r>
            <a:r>
              <a:rPr lang="en-US" altLang="ja-JP" dirty="0" smtClean="0">
                <a:latin typeface="Arial" panose="020B0604020202020204" pitchFamily="34" charset="0"/>
              </a:rPr>
              <a:t>, S</a:t>
            </a:r>
            <a:r>
              <a:rPr lang="en-US" altLang="ja-JP" baseline="-25000" dirty="0" smtClean="0">
                <a:latin typeface="Arial" panose="020B0604020202020204" pitchFamily="34" charset="0"/>
              </a:rPr>
              <a:t>21</a:t>
            </a:r>
            <a:r>
              <a:rPr lang="en-US" altLang="ja-JP" dirty="0" smtClean="0">
                <a:latin typeface="Arial" panose="020B0604020202020204" pitchFamily="34" charset="0"/>
              </a:rPr>
              <a:t>, S</a:t>
            </a:r>
            <a:r>
              <a:rPr lang="en-US" altLang="ja-JP" baseline="-25000" dirty="0">
                <a:latin typeface="Arial" panose="020B0604020202020204" pitchFamily="34" charset="0"/>
              </a:rPr>
              <a:t>2</a:t>
            </a:r>
            <a:r>
              <a:rPr lang="en-US" altLang="ja-JP" baseline="-25000" dirty="0" smtClean="0">
                <a:latin typeface="Arial" panose="020B0604020202020204" pitchFamily="34" charset="0"/>
              </a:rPr>
              <a:t>2</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300 kHz</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 GHz</a:t>
            </a:r>
            <a:endParaRPr kumimoji="1" lang="ja-JP" altLang="en-US" dirty="0">
              <a:latin typeface="Arial" panose="020B0604020202020204" pitchFamily="34" charset="0"/>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2" y="938661"/>
            <a:ext cx="8855008" cy="2304000"/>
          </a:xfrm>
          <a:prstGeom prst="rect">
            <a:avLst/>
          </a:prstGeom>
        </p:spPr>
      </p:pic>
      <p:sp>
        <p:nvSpPr>
          <p:cNvPr id="9" name="テキスト ボックス 8"/>
          <p:cNvSpPr txBox="1"/>
          <p:nvPr/>
        </p:nvSpPr>
        <p:spPr>
          <a:xfrm>
            <a:off x="3967087" y="609207"/>
            <a:ext cx="899605" cy="400110"/>
          </a:xfrm>
          <a:prstGeom prst="rect">
            <a:avLst/>
          </a:prstGeom>
          <a:noFill/>
        </p:spPr>
        <p:txBody>
          <a:bodyPr wrap="none" rtlCol="0">
            <a:spAutoFit/>
          </a:bodyPr>
          <a:lstStyle/>
          <a:p>
            <a:r>
              <a:rPr lang="en-US" altLang="ja-JP" sz="2000" dirty="0">
                <a:solidFill>
                  <a:srgbClr val="FF0000"/>
                </a:solidFill>
                <a:latin typeface="Arial" panose="020B0604020202020204" pitchFamily="34" charset="0"/>
              </a:rPr>
              <a:t>S</a:t>
            </a:r>
            <a:r>
              <a:rPr kumimoji="1" lang="en-US" altLang="ja-JP" sz="2000" dirty="0" smtClean="0">
                <a:solidFill>
                  <a:srgbClr val="FF0000"/>
                </a:solidFill>
                <a:latin typeface="Arial" panose="020B0604020202020204" pitchFamily="34" charset="0"/>
              </a:rPr>
              <a:t>ignal</a:t>
            </a:r>
            <a:endParaRPr kumimoji="1" lang="ja-JP" altLang="en-US" sz="2000" dirty="0">
              <a:solidFill>
                <a:srgbClr val="FF0000"/>
              </a:solidFill>
              <a:latin typeface="Arial" panose="020B0604020202020204" pitchFamily="34" charset="0"/>
            </a:endParaRPr>
          </a:p>
        </p:txBody>
      </p:sp>
      <p:sp>
        <p:nvSpPr>
          <p:cNvPr id="10" name="テキスト ボックス 9"/>
          <p:cNvSpPr txBox="1"/>
          <p:nvPr/>
        </p:nvSpPr>
        <p:spPr>
          <a:xfrm>
            <a:off x="4978563" y="911708"/>
            <a:ext cx="2690160" cy="400110"/>
          </a:xfrm>
          <a:prstGeom prst="rect">
            <a:avLst/>
          </a:prstGeom>
          <a:noFill/>
        </p:spPr>
        <p:txBody>
          <a:bodyPr wrap="none" rtlCol="0">
            <a:spAutoFit/>
          </a:bodyPr>
          <a:lstStyle/>
          <a:p>
            <a:r>
              <a:rPr lang="en-US" altLang="ja-JP" sz="2000" dirty="0" smtClean="0">
                <a:solidFill>
                  <a:srgbClr val="0000FF"/>
                </a:solidFill>
                <a:latin typeface="Arial" panose="020B0604020202020204" pitchFamily="34" charset="0"/>
              </a:rPr>
              <a:t>Inner pipe (conductor)</a:t>
            </a:r>
            <a:endParaRPr kumimoji="1" lang="ja-JP" altLang="en-US" sz="2000" dirty="0">
              <a:solidFill>
                <a:srgbClr val="0000FF"/>
              </a:solidFill>
              <a:latin typeface="Arial" panose="020B0604020202020204" pitchFamily="34" charset="0"/>
            </a:endParaRPr>
          </a:p>
        </p:txBody>
      </p:sp>
      <p:cxnSp>
        <p:nvCxnSpPr>
          <p:cNvPr id="11" name="直線矢印コネクタ 10"/>
          <p:cNvCxnSpPr>
            <a:stCxn id="10" idx="1"/>
          </p:cNvCxnSpPr>
          <p:nvPr/>
        </p:nvCxnSpPr>
        <p:spPr>
          <a:xfrm flipH="1">
            <a:off x="4726745" y="1111763"/>
            <a:ext cx="251818" cy="5763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73648" y="3870064"/>
            <a:ext cx="1620957"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(a) </a:t>
            </a:r>
            <a:r>
              <a:rPr kumimoji="1" lang="en-US" altLang="ja-JP" dirty="0" smtClean="0">
                <a:latin typeface="Arial" panose="020B0604020202020204" pitchFamily="34" charset="0"/>
              </a:rPr>
              <a:t>WCM        </a:t>
            </a:r>
            <a:endParaRPr kumimoji="1" lang="ja-JP" altLang="en-US" dirty="0">
              <a:latin typeface="Arial" panose="020B0604020202020204" pitchFamily="34" charset="0"/>
            </a:endParaRPr>
          </a:p>
        </p:txBody>
      </p:sp>
      <p:sp>
        <p:nvSpPr>
          <p:cNvPr id="13" name="テキスト ボックス 12"/>
          <p:cNvSpPr txBox="1"/>
          <p:nvPr/>
        </p:nvSpPr>
        <p:spPr>
          <a:xfrm>
            <a:off x="954252" y="5446427"/>
            <a:ext cx="2172390"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(b) </a:t>
            </a:r>
            <a:r>
              <a:rPr kumimoji="1" lang="en-US" altLang="ja-JP" dirty="0" smtClean="0">
                <a:latin typeface="Arial" panose="020B0604020202020204" pitchFamily="34" charset="0"/>
              </a:rPr>
              <a:t>Reference pipe</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393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33761" t="22841" r="37655" b="56524"/>
          <a:stretch/>
        </p:blipFill>
        <p:spPr>
          <a:xfrm>
            <a:off x="130251" y="1297558"/>
            <a:ext cx="2838569" cy="1152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942" y="17867"/>
            <a:ext cx="4751999" cy="3564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067" y="31934"/>
            <a:ext cx="4751999" cy="35640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535" y="3169032"/>
            <a:ext cx="4860000" cy="3645001"/>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9133" y="3211235"/>
            <a:ext cx="4751999" cy="3564000"/>
          </a:xfrm>
          <a:prstGeom prst="rect">
            <a:avLst/>
          </a:prstGeom>
        </p:spPr>
      </p:pic>
      <p:pic>
        <p:nvPicPr>
          <p:cNvPr id="11" name="図 10"/>
          <p:cNvPicPr>
            <a:picLocks noChangeAspect="1"/>
          </p:cNvPicPr>
          <p:nvPr/>
        </p:nvPicPr>
        <p:blipFill rotWithShape="1">
          <a:blip r:embed="rId3"/>
          <a:srcRect l="33609" t="44904" r="33366" b="43199"/>
          <a:stretch/>
        </p:blipFill>
        <p:spPr>
          <a:xfrm>
            <a:off x="66918" y="4603991"/>
            <a:ext cx="2666250" cy="540000"/>
          </a:xfrm>
          <a:prstGeom prst="rect">
            <a:avLst/>
          </a:prstGeom>
        </p:spPr>
      </p:pic>
      <p:sp>
        <p:nvSpPr>
          <p:cNvPr id="12" name="テキスト ボックス 11"/>
          <p:cNvSpPr txBox="1"/>
          <p:nvPr/>
        </p:nvSpPr>
        <p:spPr>
          <a:xfrm>
            <a:off x="225082" y="168811"/>
            <a:ext cx="1697901" cy="923330"/>
          </a:xfrm>
          <a:prstGeom prst="rect">
            <a:avLst/>
          </a:prstGeom>
          <a:noFill/>
          <a:ln>
            <a:solidFill>
              <a:schemeClr val="tx1"/>
            </a:solidFill>
          </a:ln>
        </p:spPr>
        <p:txBody>
          <a:bodyPr wrap="none" rtlCol="0">
            <a:spAutoFit/>
          </a:bodyPr>
          <a:lstStyle/>
          <a:p>
            <a:r>
              <a:rPr kumimoji="1" lang="en-US" altLang="ja-JP" dirty="0" smtClean="0">
                <a:latin typeface="Arial" panose="020B0604020202020204" pitchFamily="34" charset="0"/>
              </a:rPr>
              <a:t>S</a:t>
            </a:r>
            <a:r>
              <a:rPr kumimoji="1" lang="en-US" altLang="ja-JP" baseline="-25000" dirty="0" smtClean="0">
                <a:latin typeface="Arial" panose="020B0604020202020204" pitchFamily="34" charset="0"/>
              </a:rPr>
              <a:t>21</a:t>
            </a:r>
            <a:endParaRPr kumimoji="1" lang="en-US" altLang="ja-JP" dirty="0" smtClean="0">
              <a:latin typeface="Arial" panose="020B0604020202020204" pitchFamily="34" charset="0"/>
            </a:endParaRPr>
          </a:p>
          <a:p>
            <a:r>
              <a:rPr lang="en-US" altLang="ja-JP" dirty="0" smtClean="0">
                <a:solidFill>
                  <a:srgbClr val="FF0000"/>
                </a:solidFill>
                <a:latin typeface="Arial" panose="020B0604020202020204" pitchFamily="34" charset="0"/>
              </a:rPr>
              <a:t>New</a:t>
            </a:r>
            <a:r>
              <a:rPr lang="ja-JP" altLang="en-US" dirty="0" smtClean="0">
                <a:solidFill>
                  <a:srgbClr val="FF0000"/>
                </a:solidFill>
                <a:latin typeface="Arial" panose="020B0604020202020204" pitchFamily="34" charset="0"/>
              </a:rPr>
              <a:t> </a:t>
            </a:r>
            <a:r>
              <a:rPr lang="en-US" altLang="ja-JP" dirty="0" smtClean="0">
                <a:solidFill>
                  <a:srgbClr val="FF0000"/>
                </a:solidFill>
                <a:latin typeface="Arial" panose="020B0604020202020204" pitchFamily="34" charset="0"/>
              </a:rPr>
              <a:t>(Oct15)</a:t>
            </a:r>
          </a:p>
          <a:p>
            <a:r>
              <a:rPr lang="en-US" altLang="ja-JP" dirty="0" smtClean="0">
                <a:solidFill>
                  <a:srgbClr val="0000FF"/>
                </a:solidFill>
                <a:latin typeface="Arial" panose="020B0604020202020204" pitchFamily="34" charset="0"/>
              </a:rPr>
              <a:t>Before</a:t>
            </a:r>
            <a:r>
              <a:rPr kumimoji="1" lang="ja-JP" altLang="en-US" dirty="0" smtClean="0">
                <a:solidFill>
                  <a:srgbClr val="0000FF"/>
                </a:solidFill>
                <a:latin typeface="Arial" panose="020B0604020202020204" pitchFamily="34" charset="0"/>
              </a:rPr>
              <a:t> </a:t>
            </a:r>
            <a:r>
              <a:rPr kumimoji="1" lang="en-US" altLang="ja-JP" dirty="0" smtClean="0">
                <a:solidFill>
                  <a:srgbClr val="0000FF"/>
                </a:solidFill>
                <a:latin typeface="Arial" panose="020B0604020202020204" pitchFamily="34" charset="0"/>
              </a:rPr>
              <a:t>(Oct07)</a:t>
            </a:r>
            <a:endParaRPr kumimoji="1" lang="ja-JP" altLang="en-US" dirty="0">
              <a:solidFill>
                <a:srgbClr val="0000FF"/>
              </a:solidFill>
              <a:latin typeface="Arial" panose="020B0604020202020204" pitchFamily="34" charset="0"/>
            </a:endParaRPr>
          </a:p>
        </p:txBody>
      </p:sp>
      <p:sp>
        <p:nvSpPr>
          <p:cNvPr id="13" name="テキスト ボックス 12"/>
          <p:cNvSpPr txBox="1"/>
          <p:nvPr/>
        </p:nvSpPr>
        <p:spPr>
          <a:xfrm>
            <a:off x="-28141" y="1186266"/>
            <a:ext cx="1107996"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(a) WCM</a:t>
            </a:r>
            <a:endParaRPr kumimoji="1" lang="ja-JP" altLang="en-US" dirty="0">
              <a:latin typeface="Arial" panose="020B0604020202020204" pitchFamily="34" charset="0"/>
            </a:endParaRPr>
          </a:p>
        </p:txBody>
      </p:sp>
      <p:sp>
        <p:nvSpPr>
          <p:cNvPr id="14" name="テキスト ボックス 13"/>
          <p:cNvSpPr txBox="1"/>
          <p:nvPr/>
        </p:nvSpPr>
        <p:spPr>
          <a:xfrm>
            <a:off x="-30489" y="3983390"/>
            <a:ext cx="2666114" cy="646331"/>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(b) Reference</a:t>
            </a:r>
          </a:p>
          <a:p>
            <a:r>
              <a:rPr lang="en-US" altLang="ja-JP" dirty="0">
                <a:latin typeface="Arial" panose="020B0604020202020204" pitchFamily="34" charset="0"/>
              </a:rPr>
              <a:t> </a:t>
            </a:r>
            <a:r>
              <a:rPr lang="en-US" altLang="ja-JP" dirty="0" smtClean="0">
                <a:latin typeface="Arial" panose="020B0604020202020204" pitchFamily="34" charset="0"/>
              </a:rPr>
              <a:t>    </a:t>
            </a:r>
            <a:r>
              <a:rPr kumimoji="1" lang="en-US" altLang="ja-JP" dirty="0" smtClean="0">
                <a:latin typeface="Arial" panose="020B0604020202020204" pitchFamily="34" charset="0"/>
              </a:rPr>
              <a:t>Straight pipe (L=359)</a:t>
            </a:r>
            <a:endParaRPr kumimoji="1" lang="ja-JP" altLang="en-US" dirty="0">
              <a:latin typeface="Arial" panose="020B0604020202020204" pitchFamily="34" charset="0"/>
            </a:endParaRPr>
          </a:p>
        </p:txBody>
      </p:sp>
      <p:sp>
        <p:nvSpPr>
          <p:cNvPr id="15" name="テキスト ボックス 14"/>
          <p:cNvSpPr txBox="1"/>
          <p:nvPr/>
        </p:nvSpPr>
        <p:spPr>
          <a:xfrm>
            <a:off x="3530989" y="323555"/>
            <a:ext cx="1572866" cy="369332"/>
          </a:xfrm>
          <a:prstGeom prst="rect">
            <a:avLst/>
          </a:prstGeom>
          <a:noFill/>
        </p:spPr>
        <p:txBody>
          <a:bodyPr wrap="none" rtlCol="0">
            <a:spAutoFit/>
          </a:bodyPr>
          <a:lstStyle/>
          <a:p>
            <a:r>
              <a:rPr lang="en-US" altLang="ja-JP" dirty="0" smtClean="0">
                <a:latin typeface="Arial" panose="020B0604020202020204" pitchFamily="34" charset="0"/>
              </a:rPr>
              <a:t>S</a:t>
            </a:r>
            <a:r>
              <a:rPr lang="en-US" altLang="ja-JP" baseline="-25000" dirty="0" smtClean="0">
                <a:latin typeface="Arial" panose="020B0604020202020204" pitchFamily="34" charset="0"/>
              </a:rPr>
              <a:t>21</a:t>
            </a:r>
            <a:r>
              <a:rPr lang="ja-JP" altLang="en-US" dirty="0">
                <a:latin typeface="Arial" panose="020B0604020202020204" pitchFamily="34" charset="0"/>
              </a:rPr>
              <a:t> </a:t>
            </a:r>
            <a:r>
              <a:rPr lang="en-US" altLang="ja-JP" dirty="0" smtClean="0">
                <a:latin typeface="Arial" panose="020B0604020202020204" pitchFamily="34" charset="0"/>
              </a:rPr>
              <a:t>amplitude</a:t>
            </a:r>
            <a:endParaRPr kumimoji="1" lang="ja-JP" altLang="en-US" dirty="0">
              <a:latin typeface="Arial" panose="020B0604020202020204" pitchFamily="34" charset="0"/>
            </a:endParaRPr>
          </a:p>
        </p:txBody>
      </p:sp>
      <p:sp>
        <p:nvSpPr>
          <p:cNvPr id="16" name="テキスト ボックス 15"/>
          <p:cNvSpPr txBox="1"/>
          <p:nvPr/>
        </p:nvSpPr>
        <p:spPr>
          <a:xfrm>
            <a:off x="8128784" y="321208"/>
            <a:ext cx="1200970" cy="369332"/>
          </a:xfrm>
          <a:prstGeom prst="rect">
            <a:avLst/>
          </a:prstGeom>
          <a:noFill/>
        </p:spPr>
        <p:txBody>
          <a:bodyPr wrap="none" rtlCol="0">
            <a:spAutoFit/>
          </a:bodyPr>
          <a:lstStyle/>
          <a:p>
            <a:r>
              <a:rPr lang="en-US" altLang="ja-JP" dirty="0" smtClean="0">
                <a:latin typeface="Arial" panose="020B0604020202020204" pitchFamily="34" charset="0"/>
              </a:rPr>
              <a:t>S</a:t>
            </a:r>
            <a:r>
              <a:rPr lang="en-US" altLang="ja-JP" baseline="-25000" dirty="0" smtClean="0">
                <a:latin typeface="Arial" panose="020B0604020202020204" pitchFamily="34" charset="0"/>
              </a:rPr>
              <a:t>21</a:t>
            </a:r>
            <a:r>
              <a:rPr lang="ja-JP" altLang="en-US" dirty="0">
                <a:latin typeface="Arial" panose="020B0604020202020204" pitchFamily="34" charset="0"/>
              </a:rPr>
              <a:t> </a:t>
            </a:r>
            <a:r>
              <a:rPr lang="en-US" altLang="ja-JP" dirty="0" smtClean="0">
                <a:latin typeface="Arial" panose="020B0604020202020204" pitchFamily="34" charset="0"/>
              </a:rPr>
              <a:t>phase</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38054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366" y="3376533"/>
            <a:ext cx="4559999" cy="3420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430" y="66822"/>
            <a:ext cx="4559999" cy="3420000"/>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546" y="28423"/>
            <a:ext cx="4559999" cy="3420000"/>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5819" y="3376533"/>
            <a:ext cx="4559999" cy="3420000"/>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28130" y="218275"/>
                <a:ext cx="3358548" cy="3074431"/>
              </a:xfrm>
              <a:prstGeom prst="rect">
                <a:avLst/>
              </a:prstGeom>
              <a:noFill/>
            </p:spPr>
            <p:txBody>
              <a:bodyPr wrap="none" rtlCol="0">
                <a:spAutoFit/>
              </a:bodyPr>
              <a:lstStyle/>
              <a:p>
                <a:r>
                  <a:rPr kumimoji="1" lang="en-US" altLang="ja-JP" sz="1600" dirty="0" smtClean="0">
                    <a:latin typeface="Arial" panose="020B0604020202020204" pitchFamily="34" charset="0"/>
                  </a:rPr>
                  <a:t>Normalization of the WCM data</a:t>
                </a:r>
              </a:p>
              <a:p>
                <a:r>
                  <a:rPr kumimoji="1" lang="en-US" altLang="ja-JP" sz="1600" dirty="0" smtClean="0">
                    <a:latin typeface="Arial" panose="020B0604020202020204" pitchFamily="34" charset="0"/>
                  </a:rPr>
                  <a:t>by the reference (straight pipe)</a:t>
                </a:r>
              </a:p>
              <a:p>
                <a:r>
                  <a:rPr kumimoji="1" lang="en-US" altLang="ja-JP" sz="1600" dirty="0" smtClean="0">
                    <a:latin typeface="Arial" panose="020B0604020202020204" pitchFamily="34" charset="0"/>
                  </a:rPr>
                  <a:t>WCM: </a:t>
                </a:r>
                <a14:m>
                  <m:oMath xmlns:m="http://schemas.openxmlformats.org/officeDocument/2006/math">
                    <m:sSubSup>
                      <m:sSubSupPr>
                        <m:ctrlPr>
                          <a:rPr kumimoji="1" lang="en-US" altLang="ja-JP" sz="1600" i="1" smtClean="0">
                            <a:latin typeface="Cambria Math" panose="02040503050406030204" pitchFamily="18" charset="0"/>
                          </a:rPr>
                        </m:ctrlPr>
                      </m:sSubSupPr>
                      <m:e>
                        <m:r>
                          <a:rPr kumimoji="1" lang="en-US" altLang="ja-JP" sz="1600" b="0" i="1" smtClean="0">
                            <a:latin typeface="Cambria Math" panose="02040503050406030204" pitchFamily="18" charset="0"/>
                          </a:rPr>
                          <m:t>𝑆</m:t>
                        </m:r>
                      </m:e>
                      <m:sub>
                        <m:r>
                          <a:rPr kumimoji="1" lang="en-US" altLang="ja-JP" sz="1600" b="0" i="1" smtClean="0">
                            <a:latin typeface="Cambria Math" panose="02040503050406030204" pitchFamily="18" charset="0"/>
                          </a:rPr>
                          <m:t>21</m:t>
                        </m:r>
                      </m:sub>
                      <m:sup>
                        <m:r>
                          <a:rPr kumimoji="1" lang="en-US" altLang="ja-JP" sz="1600" b="0" i="1" smtClean="0">
                            <a:latin typeface="Cambria Math" panose="02040503050406030204" pitchFamily="18" charset="0"/>
                          </a:rPr>
                          <m:t>𝑎</m:t>
                        </m:r>
                      </m:sup>
                    </m:sSubSup>
                  </m:oMath>
                </a14:m>
                <a:endParaRPr kumimoji="1" lang="en-US" altLang="ja-JP" sz="1600" dirty="0" smtClean="0">
                  <a:latin typeface="Arial" panose="020B0604020202020204" pitchFamily="34" charset="0"/>
                </a:endParaRPr>
              </a:p>
              <a:p>
                <a:r>
                  <a:rPr kumimoji="1" lang="en-US" altLang="ja-JP" sz="1600" dirty="0" smtClean="0">
                    <a:latin typeface="Arial" panose="020B0604020202020204" pitchFamily="34" charset="0"/>
                  </a:rPr>
                  <a:t>Straight pipe: </a:t>
                </a:r>
                <a14:m>
                  <m:oMath xmlns:m="http://schemas.openxmlformats.org/officeDocument/2006/math">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a:rPr lang="en-US" altLang="ja-JP" sz="1600" b="0" i="1" smtClean="0">
                            <a:latin typeface="Cambria Math" panose="02040503050406030204" pitchFamily="18" charset="0"/>
                          </a:rPr>
                          <m:t>𝑏</m:t>
                        </m:r>
                      </m:sup>
                    </m:sSubSup>
                  </m:oMath>
                </a14:m>
                <a:endParaRPr lang="en-US" altLang="ja-JP" sz="1600" dirty="0" smtClean="0">
                  <a:latin typeface="Arial" panose="020B0604020202020204" pitchFamily="34" charset="0"/>
                </a:endParaRPr>
              </a:p>
              <a:p>
                <a:endParaRPr kumimoji="1" lang="en-US" altLang="ja-JP" sz="1600" dirty="0" smtClean="0">
                  <a:latin typeface="Arial" panose="020B0604020202020204" pitchFamily="34" charset="0"/>
                </a:endParaRPr>
              </a:p>
              <a:p>
                <a:pPr/>
                <a14:m>
                  <m:oMathPara xmlns:m="http://schemas.openxmlformats.org/officeDocument/2006/math">
                    <m:oMathParaPr>
                      <m:jc m:val="left"/>
                    </m:oMathParaPr>
                    <m:oMath xmlns:m="http://schemas.openxmlformats.org/officeDocument/2006/math">
                      <m:sSubSup>
                        <m:sSubSupPr>
                          <m:ctrlPr>
                            <a:rPr lang="en-US" altLang="ja-JP" sz="1600" i="1" smtClean="0">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m:rPr>
                              <m:nor/>
                            </m:rPr>
                            <a:rPr lang="en-US" altLang="ja-JP" sz="1600" b="0" i="0" smtClean="0">
                              <a:latin typeface="Cambria Math" panose="02040503050406030204" pitchFamily="18" charset="0"/>
                            </a:rPr>
                            <m:t>norm</m:t>
                          </m:r>
                        </m:sup>
                      </m:sSubSup>
                    </m:oMath>
                  </m:oMathPara>
                </a14:m>
                <a:endParaRPr lang="en-US" altLang="ja-JP" sz="16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1600" b="0" i="1" smtClean="0">
                          <a:latin typeface="Cambria Math" panose="02040503050406030204" pitchFamily="18" charset="0"/>
                        </a:rPr>
                        <m:t>=</m:t>
                      </m:r>
                      <m:f>
                        <m:fPr>
                          <m:ctrlPr>
                            <a:rPr lang="en-US" altLang="ja-JP" sz="1600" b="0" i="1" smtClean="0">
                              <a:latin typeface="Cambria Math" panose="02040503050406030204" pitchFamily="18" charset="0"/>
                            </a:rPr>
                          </m:ctrlPr>
                        </m:fPr>
                        <m:num>
                          <m:sSup>
                            <m:sSupPr>
                              <m:ctrlPr>
                                <a:rPr lang="en-US" altLang="ja-JP" sz="1600" i="1" smtClean="0">
                                  <a:latin typeface="Cambria Math" panose="02040503050406030204" pitchFamily="18" charset="0"/>
                                </a:rPr>
                              </m:ctrlPr>
                            </m:sSupPr>
                            <m:e>
                              <m:r>
                                <a:rPr lang="en-US" altLang="ja-JP" sz="1600" i="1">
                                  <a:latin typeface="Cambria Math" panose="02040503050406030204" pitchFamily="18" charset="0"/>
                                </a:rPr>
                                <m:t>10</m:t>
                              </m:r>
                            </m:e>
                            <m:sup>
                              <m:d>
                                <m:dPr>
                                  <m:begChr m:val="["/>
                                  <m:endChr m:val="]"/>
                                  <m:ctrlPr>
                                    <a:rPr lang="en-US" altLang="ja-JP" sz="1600" i="1" smtClean="0">
                                      <a:latin typeface="Cambria Math" panose="02040503050406030204" pitchFamily="18" charset="0"/>
                                    </a:rPr>
                                  </m:ctrlPr>
                                </m:dPr>
                                <m:e>
                                  <m:f>
                                    <m:fPr>
                                      <m:type m:val="lin"/>
                                      <m:ctrlPr>
                                        <a:rPr lang="en-US" altLang="ja-JP" sz="1600" i="1" smtClean="0">
                                          <a:latin typeface="Cambria Math" panose="02040503050406030204" pitchFamily="18" charset="0"/>
                                        </a:rPr>
                                      </m:ctrlPr>
                                    </m:fPr>
                                    <m:num>
                                      <m:r>
                                        <m:rPr>
                                          <m:nor/>
                                        </m:rPr>
                                        <a:rPr lang="en-US" altLang="ja-JP" sz="1600" b="0" i="0" smtClean="0">
                                          <a:latin typeface="Cambria Math" panose="02040503050406030204" pitchFamily="18" charset="0"/>
                                        </a:rPr>
                                        <m:t>abs</m:t>
                                      </m:r>
                                      <m:r>
                                        <a:rPr lang="en-US" altLang="ja-JP" sz="1600" b="0" i="1" smtClean="0">
                                          <a:latin typeface="Cambria Math" panose="02040503050406030204" pitchFamily="18" charset="0"/>
                                        </a:rPr>
                                        <m:t>(</m:t>
                                      </m:r>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a:rPr lang="en-US" altLang="ja-JP" sz="1600" i="1">
                                              <a:latin typeface="Cambria Math" panose="02040503050406030204" pitchFamily="18" charset="0"/>
                                            </a:rPr>
                                            <m:t>𝑎</m:t>
                                          </m:r>
                                        </m:sup>
                                      </m:sSubSup>
                                      <m:r>
                                        <a:rPr lang="en-US" altLang="ja-JP" sz="1600" i="1">
                                          <a:latin typeface="Cambria Math" panose="02040503050406030204" pitchFamily="18" charset="0"/>
                                        </a:rPr>
                                        <m:t>)</m:t>
                                      </m:r>
                                    </m:num>
                                    <m:den>
                                      <m:r>
                                        <a:rPr lang="en-US" altLang="ja-JP" sz="1600" b="0" i="1" smtClean="0">
                                          <a:latin typeface="Cambria Math" panose="02040503050406030204" pitchFamily="18" charset="0"/>
                                        </a:rPr>
                                        <m:t>20</m:t>
                                      </m:r>
                                    </m:den>
                                  </m:f>
                                </m:e>
                              </m:d>
                            </m:sup>
                          </m:sSup>
                          <m:r>
                            <m:rPr>
                              <m:nor/>
                            </m:rPr>
                            <a:rPr lang="en-US" altLang="ja-JP" sz="1600" b="0" i="0" smtClean="0">
                              <a:latin typeface="Cambria Math" panose="02040503050406030204" pitchFamily="18" charset="0"/>
                              <a:ea typeface="Cambria Math" panose="02040503050406030204" pitchFamily="18" charset="0"/>
                            </a:rPr>
                            <m:t>exp</m:t>
                          </m:r>
                          <m:d>
                            <m:dPr>
                              <m:begChr m:val="["/>
                              <m:endChr m:val="]"/>
                              <m:ctrlPr>
                                <a:rPr lang="en-US" altLang="ja-JP" sz="1600" b="0" i="1" smtClean="0">
                                  <a:latin typeface="Cambria Math" panose="02040503050406030204" pitchFamily="18" charset="0"/>
                                  <a:ea typeface="Cambria Math" panose="02040503050406030204" pitchFamily="18" charset="0"/>
                                </a:rPr>
                              </m:ctrlPr>
                            </m:dPr>
                            <m:e>
                              <m:r>
                                <a:rPr lang="en-US" altLang="ja-JP" sz="1600" i="1">
                                  <a:latin typeface="Cambria Math" panose="02040503050406030204" pitchFamily="18" charset="0"/>
                                </a:rPr>
                                <m:t>𝑖</m:t>
                              </m:r>
                              <m:r>
                                <a:rPr lang="en-US" altLang="ja-JP" sz="1600" i="1">
                                  <a:latin typeface="Cambria Math" panose="02040503050406030204" pitchFamily="18" charset="0"/>
                                </a:rPr>
                                <m:t> </m:t>
                              </m:r>
                              <m:r>
                                <m:rPr>
                                  <m:sty m:val="p"/>
                                </m:rPr>
                                <a:rPr lang="en-US" altLang="ja-JP" sz="1600">
                                  <a:latin typeface="Cambria Math" panose="02040503050406030204" pitchFamily="18" charset="0"/>
                                </a:rPr>
                                <m:t>arg</m:t>
                              </m:r>
                              <m:r>
                                <a:rPr lang="en-US" altLang="ja-JP" sz="1600" i="1">
                                  <a:latin typeface="Cambria Math" panose="02040503050406030204" pitchFamily="18" charset="0"/>
                                </a:rPr>
                                <m:t>⁡(</m:t>
                              </m:r>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a:rPr lang="en-US" altLang="ja-JP" sz="1600" i="1">
                                      <a:latin typeface="Cambria Math" panose="02040503050406030204" pitchFamily="18" charset="0"/>
                                    </a:rPr>
                                    <m:t>𝑎</m:t>
                                  </m:r>
                                </m:sup>
                              </m:sSubSup>
                              <m:r>
                                <a:rPr lang="en-US" altLang="ja-JP" sz="1600" i="1">
                                  <a:latin typeface="Cambria Math" panose="02040503050406030204" pitchFamily="18" charset="0"/>
                                </a:rPr>
                                <m:t>)</m:t>
                              </m:r>
                            </m:e>
                          </m:d>
                        </m:num>
                        <m:den>
                          <m:rad>
                            <m:radPr>
                              <m:degHide m:val="on"/>
                              <m:ctrlPr>
                                <a:rPr lang="en-US" altLang="ja-JP" sz="1600" b="0" i="1" smtClean="0">
                                  <a:latin typeface="Cambria Math" panose="02040503050406030204" pitchFamily="18" charset="0"/>
                                </a:rPr>
                              </m:ctrlPr>
                            </m:radPr>
                            <m:deg/>
                            <m:e>
                              <m:sSup>
                                <m:sSupPr>
                                  <m:ctrlPr>
                                    <a:rPr lang="en-US" altLang="ja-JP" sz="1600" i="1" smtClean="0">
                                      <a:latin typeface="Cambria Math" panose="02040503050406030204" pitchFamily="18" charset="0"/>
                                    </a:rPr>
                                  </m:ctrlPr>
                                </m:sSupPr>
                                <m:e>
                                  <m:r>
                                    <a:rPr lang="en-US" altLang="ja-JP" sz="1600" i="1">
                                      <a:latin typeface="Cambria Math" panose="02040503050406030204" pitchFamily="18" charset="0"/>
                                    </a:rPr>
                                    <m:t>10</m:t>
                                  </m:r>
                                </m:e>
                                <m:sup>
                                  <m:d>
                                    <m:dPr>
                                      <m:begChr m:val="["/>
                                      <m:endChr m:val="]"/>
                                      <m:ctrlPr>
                                        <a:rPr lang="en-US" altLang="ja-JP" sz="1600" i="1" smtClean="0">
                                          <a:latin typeface="Cambria Math" panose="02040503050406030204" pitchFamily="18" charset="0"/>
                                        </a:rPr>
                                      </m:ctrlPr>
                                    </m:dPr>
                                    <m:e>
                                      <m:f>
                                        <m:fPr>
                                          <m:type m:val="lin"/>
                                          <m:ctrlPr>
                                            <a:rPr lang="en-US" altLang="ja-JP" sz="1600" i="1" smtClean="0">
                                              <a:latin typeface="Cambria Math" panose="02040503050406030204" pitchFamily="18" charset="0"/>
                                            </a:rPr>
                                          </m:ctrlPr>
                                        </m:fPr>
                                        <m:num>
                                          <m:r>
                                            <m:rPr>
                                              <m:nor/>
                                            </m:rPr>
                                            <a:rPr lang="en-US" altLang="ja-JP" sz="1600" b="0" i="0" smtClean="0">
                                              <a:latin typeface="Cambria Math" panose="02040503050406030204" pitchFamily="18" charset="0"/>
                                            </a:rPr>
                                            <m:t>abs</m:t>
                                          </m:r>
                                          <m:r>
                                            <a:rPr lang="en-US" altLang="ja-JP" sz="1600" b="0" i="1" smtClean="0">
                                              <a:latin typeface="Cambria Math" panose="02040503050406030204" pitchFamily="18" charset="0"/>
                                            </a:rPr>
                                            <m:t>(</m:t>
                                          </m:r>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a:rPr lang="en-US" altLang="ja-JP" sz="1600" b="0" i="1" smtClean="0">
                                                  <a:latin typeface="Cambria Math" panose="02040503050406030204" pitchFamily="18" charset="0"/>
                                                </a:rPr>
                                                <m:t>𝑏</m:t>
                                              </m:r>
                                            </m:sup>
                                          </m:sSubSup>
                                          <m:r>
                                            <a:rPr lang="en-US" altLang="ja-JP" sz="1600" i="1">
                                              <a:latin typeface="Cambria Math" panose="02040503050406030204" pitchFamily="18" charset="0"/>
                                            </a:rPr>
                                            <m:t>)</m:t>
                                          </m:r>
                                        </m:num>
                                        <m:den>
                                          <m:r>
                                            <a:rPr lang="en-US" altLang="ja-JP" sz="1600" b="0" i="1" smtClean="0">
                                              <a:latin typeface="Cambria Math" panose="02040503050406030204" pitchFamily="18" charset="0"/>
                                            </a:rPr>
                                            <m:t>20</m:t>
                                          </m:r>
                                        </m:den>
                                      </m:f>
                                    </m:e>
                                  </m:d>
                                </m:sup>
                              </m:sSup>
                            </m:e>
                          </m:rad>
                          <m:r>
                            <m:rPr>
                              <m:nor/>
                            </m:rPr>
                            <a:rPr lang="en-US" altLang="ja-JP" sz="1600" b="0" i="0" smtClean="0">
                              <a:latin typeface="Cambria Math" panose="02040503050406030204" pitchFamily="18" charset="0"/>
                              <a:ea typeface="Cambria Math" panose="02040503050406030204" pitchFamily="18" charset="0"/>
                            </a:rPr>
                            <m:t>exp</m:t>
                          </m:r>
                          <m:d>
                            <m:dPr>
                              <m:begChr m:val="["/>
                              <m:endChr m:val="]"/>
                              <m:ctrlPr>
                                <a:rPr lang="en-US" altLang="ja-JP" sz="1600" b="0" i="1" smtClean="0">
                                  <a:latin typeface="Cambria Math" panose="02040503050406030204" pitchFamily="18" charset="0"/>
                                  <a:ea typeface="Cambria Math" panose="02040503050406030204" pitchFamily="18" charset="0"/>
                                </a:rPr>
                              </m:ctrlPr>
                            </m:dPr>
                            <m:e>
                              <m:f>
                                <m:fPr>
                                  <m:ctrlPr>
                                    <a:rPr lang="en-US" altLang="ja-JP" sz="1600" b="0" i="1" smtClean="0">
                                      <a:latin typeface="Cambria Math" panose="02040503050406030204" pitchFamily="18" charset="0"/>
                                      <a:ea typeface="Cambria Math" panose="02040503050406030204" pitchFamily="18" charset="0"/>
                                    </a:rPr>
                                  </m:ctrlPr>
                                </m:fPr>
                                <m:num>
                                  <m:r>
                                    <a:rPr lang="en-US" altLang="ja-JP" sz="1600" b="0" i="1" smtClean="0">
                                      <a:latin typeface="Cambria Math" panose="02040503050406030204" pitchFamily="18" charset="0"/>
                                      <a:ea typeface="Cambria Math" panose="02040503050406030204" pitchFamily="18" charset="0"/>
                                    </a:rPr>
                                    <m:t>1</m:t>
                                  </m:r>
                                </m:num>
                                <m:den>
                                  <m:r>
                                    <a:rPr lang="en-US" altLang="ja-JP" sz="1600" b="0" i="1" smtClean="0">
                                      <a:latin typeface="Cambria Math" panose="02040503050406030204" pitchFamily="18" charset="0"/>
                                      <a:ea typeface="Cambria Math" panose="02040503050406030204" pitchFamily="18" charset="0"/>
                                    </a:rPr>
                                    <m:t>2</m:t>
                                  </m:r>
                                </m:den>
                              </m:f>
                              <m:r>
                                <a:rPr lang="en-US" altLang="ja-JP" sz="1600" i="1">
                                  <a:latin typeface="Cambria Math" panose="02040503050406030204" pitchFamily="18" charset="0"/>
                                </a:rPr>
                                <m:t>𝑖</m:t>
                              </m:r>
                              <m:r>
                                <a:rPr lang="en-US" altLang="ja-JP" sz="1600" i="1">
                                  <a:latin typeface="Cambria Math" panose="02040503050406030204" pitchFamily="18" charset="0"/>
                                </a:rPr>
                                <m:t> </m:t>
                              </m:r>
                              <m:r>
                                <m:rPr>
                                  <m:sty m:val="p"/>
                                </m:rPr>
                                <a:rPr lang="en-US" altLang="ja-JP" sz="1600">
                                  <a:latin typeface="Cambria Math" panose="02040503050406030204" pitchFamily="18" charset="0"/>
                                </a:rPr>
                                <m:t>arg</m:t>
                              </m:r>
                              <m:r>
                                <a:rPr lang="en-US" altLang="ja-JP" sz="1600" i="1">
                                  <a:latin typeface="Cambria Math" panose="02040503050406030204" pitchFamily="18" charset="0"/>
                                </a:rPr>
                                <m:t>⁡(</m:t>
                              </m:r>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𝑆</m:t>
                                  </m:r>
                                </m:e>
                                <m:sub>
                                  <m:r>
                                    <a:rPr lang="en-US" altLang="ja-JP" sz="1600" i="1">
                                      <a:latin typeface="Cambria Math" panose="02040503050406030204" pitchFamily="18" charset="0"/>
                                    </a:rPr>
                                    <m:t>21</m:t>
                                  </m:r>
                                </m:sub>
                                <m:sup>
                                  <m:r>
                                    <a:rPr lang="en-US" altLang="ja-JP" sz="1600" b="0" i="1" smtClean="0">
                                      <a:latin typeface="Cambria Math" panose="02040503050406030204" pitchFamily="18" charset="0"/>
                                    </a:rPr>
                                    <m:t>𝑏</m:t>
                                  </m:r>
                                </m:sup>
                              </m:sSubSup>
                              <m:r>
                                <a:rPr lang="en-US" altLang="ja-JP" sz="1600" i="1">
                                  <a:latin typeface="Cambria Math" panose="02040503050406030204" pitchFamily="18" charset="0"/>
                                </a:rPr>
                                <m:t>)</m:t>
                              </m:r>
                            </m:e>
                          </m:d>
                        </m:den>
                      </m:f>
                    </m:oMath>
                  </m:oMathPara>
                </a14:m>
                <a:endParaRPr lang="en-US" altLang="ja-JP" sz="1600" dirty="0" smtClean="0">
                  <a:latin typeface="Arial" panose="020B0604020202020204" pitchFamily="34" charset="0"/>
                </a:endParaRPr>
              </a:p>
              <a:p>
                <a:endParaRPr lang="en-US" altLang="ja-JP" sz="1600" dirty="0" smtClean="0">
                  <a:latin typeface="Arial" panose="020B0604020202020204" pitchFamily="34" charset="0"/>
                </a:endParaRPr>
              </a:p>
              <a:p>
                <a:r>
                  <a:rPr lang="en-US" altLang="ja-JP" sz="1600" dirty="0" smtClean="0">
                    <a:solidFill>
                      <a:srgbClr val="FF0000"/>
                    </a:solidFill>
                    <a:latin typeface="Arial" panose="020B0604020202020204" pitchFamily="34" charset="0"/>
                  </a:rPr>
                  <a:t>New (Oct15)</a:t>
                </a:r>
              </a:p>
              <a:p>
                <a:r>
                  <a:rPr lang="en-US" altLang="ja-JP" sz="1600" dirty="0" smtClean="0">
                    <a:solidFill>
                      <a:srgbClr val="0000FF"/>
                    </a:solidFill>
                    <a:latin typeface="Arial" panose="020B0604020202020204" pitchFamily="34" charset="0"/>
                  </a:rPr>
                  <a:t>Before (Oct07)</a:t>
                </a:r>
                <a:endParaRPr kumimoji="1" lang="en-US" altLang="ja-JP" sz="1600" dirty="0" smtClean="0">
                  <a:solidFill>
                    <a:srgbClr val="0000FF"/>
                  </a:solidFill>
                  <a:latin typeface="Arial" panose="020B0604020202020204" pitchFamily="34"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8130" y="218275"/>
                <a:ext cx="3358548" cy="3074431"/>
              </a:xfrm>
              <a:prstGeom prst="rect">
                <a:avLst/>
              </a:prstGeom>
              <a:blipFill rotWithShape="0">
                <a:blip r:embed="rId7"/>
                <a:stretch>
                  <a:fillRect l="-1089" t="-595"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008360" y="365755"/>
                <a:ext cx="2467342" cy="654923"/>
              </a:xfrm>
              <a:prstGeom prst="rect">
                <a:avLst/>
              </a:prstGeom>
            </p:spPr>
            <p:txBody>
              <a:bodyPr wrap="none">
                <a:spAutoFit/>
              </a:bodyPr>
              <a:lstStyle/>
              <a:p>
                <a14:m>
                  <m:oMath xmlns:m="http://schemas.openxmlformats.org/officeDocument/2006/math">
                    <m:sSubSup>
                      <m:sSubSupPr>
                        <m:ctrlPr>
                          <a:rPr lang="en-US" altLang="ja-JP" i="1" smtClean="0">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21</m:t>
                        </m:r>
                      </m:sub>
                      <m:sup>
                        <m:r>
                          <m:rPr>
                            <m:nor/>
                          </m:rPr>
                          <a:rPr lang="en-US" altLang="ja-JP" b="0" i="0" smtClean="0">
                            <a:latin typeface="Cambria Math" panose="02040503050406030204" pitchFamily="18" charset="0"/>
                          </a:rPr>
                          <m:t>norm</m:t>
                        </m:r>
                      </m:sup>
                    </m:sSubSup>
                  </m:oMath>
                </a14:m>
                <a:r>
                  <a:rPr lang="en-US" altLang="ja-JP" b="0" dirty="0" smtClean="0">
                    <a:latin typeface="Arial" panose="020B0604020202020204" pitchFamily="34" charset="0"/>
                    <a:cs typeface="Arial" panose="020B0604020202020204" pitchFamily="34" charset="0"/>
                  </a:rPr>
                  <a:t> amplitude</a:t>
                </a:r>
              </a:p>
              <a:p>
                <a:r>
                  <a:rPr lang="en-US" altLang="ja-JP" dirty="0" smtClean="0">
                    <a:latin typeface="Arial" panose="020B0604020202020204" pitchFamily="34" charset="0"/>
                    <a:cs typeface="Arial" panose="020B0604020202020204" pitchFamily="34" charset="0"/>
                  </a:rPr>
                  <a:t>300 kHz – 2 GHz (log)</a:t>
                </a:r>
                <a:endParaRPr lang="en-US" altLang="ja-JP" b="0" dirty="0" smtClean="0">
                  <a:latin typeface="Arial" panose="020B0604020202020204" pitchFamily="34" charset="0"/>
                  <a:cs typeface="Arial" panose="020B0604020202020204" pitchFamily="34"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4008360" y="365755"/>
                <a:ext cx="2467342" cy="654923"/>
              </a:xfrm>
              <a:prstGeom prst="rect">
                <a:avLst/>
              </a:prstGeom>
              <a:blipFill rotWithShape="0">
                <a:blip r:embed="rId8"/>
                <a:stretch>
                  <a:fillRect l="-2228" t="-2804" r="-1733" b="-149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381068" y="363408"/>
                <a:ext cx="1558953" cy="377924"/>
              </a:xfrm>
              <a:prstGeom prst="rect">
                <a:avLst/>
              </a:prstGeom>
            </p:spPr>
            <p:txBody>
              <a:bodyPr wrap="none">
                <a:spAutoFit/>
              </a:bodyPr>
              <a:lstStyle/>
              <a:p>
                <a14:m>
                  <m:oMath xmlns:m="http://schemas.openxmlformats.org/officeDocument/2006/math">
                    <m:sSubSup>
                      <m:sSubSupPr>
                        <m:ctrlPr>
                          <a:rPr lang="en-US" altLang="ja-JP" i="1" smtClean="0">
                            <a:latin typeface="Cambria Math" panose="02040503050406030204" pitchFamily="18" charset="0"/>
                          </a:rPr>
                        </m:ctrlPr>
                      </m:sSubSupPr>
                      <m:e>
                        <m:r>
                          <a:rPr lang="en-US" altLang="ja-JP" i="1">
                            <a:latin typeface="Cambria Math" panose="02040503050406030204" pitchFamily="18" charset="0"/>
                          </a:rPr>
                          <m:t>𝑆</m:t>
                        </m:r>
                      </m:e>
                      <m:sub>
                        <m:r>
                          <a:rPr lang="en-US" altLang="ja-JP" i="1">
                            <a:latin typeface="Cambria Math" panose="02040503050406030204" pitchFamily="18" charset="0"/>
                          </a:rPr>
                          <m:t>21</m:t>
                        </m:r>
                      </m:sub>
                      <m:sup>
                        <m:r>
                          <m:rPr>
                            <m:nor/>
                          </m:rPr>
                          <a:rPr lang="en-US" altLang="ja-JP" b="0" i="0" smtClean="0">
                            <a:latin typeface="Cambria Math" panose="02040503050406030204" pitchFamily="18" charset="0"/>
                          </a:rPr>
                          <m:t>norm</m:t>
                        </m:r>
                      </m:sup>
                    </m:sSubSup>
                  </m:oMath>
                </a14:m>
                <a:r>
                  <a:rPr lang="en-US" altLang="ja-JP" b="0" dirty="0" smtClean="0">
                    <a:latin typeface="Arial" panose="020B0604020202020204" pitchFamily="34" charset="0"/>
                    <a:cs typeface="Arial" panose="020B0604020202020204" pitchFamily="34" charset="0"/>
                  </a:rPr>
                  <a:t> phase</a:t>
                </a:r>
              </a:p>
            </p:txBody>
          </p:sp>
        </mc:Choice>
        <mc:Fallback xmlns="">
          <p:sp>
            <p:nvSpPr>
              <p:cNvPr id="8" name="正方形/長方形 7"/>
              <p:cNvSpPr>
                <a:spLocks noRot="1" noChangeAspect="1" noMove="1" noResize="1" noEditPoints="1" noAdjustHandles="1" noChangeArrowheads="1" noChangeShapeType="1" noTextEdit="1"/>
              </p:cNvSpPr>
              <p:nvPr/>
            </p:nvSpPr>
            <p:spPr>
              <a:xfrm>
                <a:off x="8381068" y="363408"/>
                <a:ext cx="1558953" cy="377924"/>
              </a:xfrm>
              <a:prstGeom prst="rect">
                <a:avLst/>
              </a:prstGeom>
              <a:blipFill rotWithShape="0">
                <a:blip r:embed="rId9"/>
                <a:stretch>
                  <a:fillRect t="-6452" r="-1953" b="-25806"/>
                </a:stretch>
              </a:blipFill>
            </p:spPr>
            <p:txBody>
              <a:bodyPr/>
              <a:lstStyle/>
              <a:p>
                <a:r>
                  <a:rPr lang="ja-JP" altLang="en-US">
                    <a:noFill/>
                  </a:rPr>
                  <a:t> </a:t>
                </a:r>
              </a:p>
            </p:txBody>
          </p:sp>
        </mc:Fallback>
      </mc:AlternateContent>
      <p:sp>
        <p:nvSpPr>
          <p:cNvPr id="11" name="正方形/長方形 10"/>
          <p:cNvSpPr/>
          <p:nvPr/>
        </p:nvSpPr>
        <p:spPr>
          <a:xfrm>
            <a:off x="3991945" y="3570845"/>
            <a:ext cx="2110386" cy="654923"/>
          </a:xfrm>
          <a:prstGeom prst="rect">
            <a:avLst/>
          </a:prstGeom>
        </p:spPr>
        <p:txBody>
          <a:bodyPr wrap="none">
            <a:spAutoFit/>
          </a:bodyPr>
          <a:lstStyle/>
          <a:p>
            <a:r>
              <a:rPr lang="en-US" altLang="ja-JP" b="0" dirty="0" smtClean="0">
                <a:latin typeface="Arial" panose="020B0604020202020204" pitchFamily="34" charset="0"/>
                <a:cs typeface="Arial" panose="020B0604020202020204" pitchFamily="34" charset="0"/>
              </a:rPr>
              <a:t>(enlarged)</a:t>
            </a:r>
          </a:p>
          <a:p>
            <a:r>
              <a:rPr lang="en-US" altLang="ja-JP" dirty="0" smtClean="0">
                <a:latin typeface="Arial" panose="020B0604020202020204" pitchFamily="34" charset="0"/>
                <a:cs typeface="Arial" panose="020B0604020202020204" pitchFamily="34" charset="0"/>
              </a:rPr>
              <a:t>300 kHz – 50 MHz</a:t>
            </a:r>
            <a:endParaRPr lang="en-US" altLang="ja-JP" b="0" dirty="0" smtClean="0">
              <a:latin typeface="Arial" panose="020B0604020202020204" pitchFamily="34" charset="0"/>
              <a:cs typeface="Arial" panose="020B0604020202020204" pitchFamily="34" charset="0"/>
            </a:endParaRPr>
          </a:p>
        </p:txBody>
      </p:sp>
      <p:sp>
        <p:nvSpPr>
          <p:cNvPr id="12" name="正方形/長方形 11"/>
          <p:cNvSpPr/>
          <p:nvPr/>
        </p:nvSpPr>
        <p:spPr>
          <a:xfrm>
            <a:off x="8547536" y="3568499"/>
            <a:ext cx="2110386" cy="654923"/>
          </a:xfrm>
          <a:prstGeom prst="rect">
            <a:avLst/>
          </a:prstGeom>
        </p:spPr>
        <p:txBody>
          <a:bodyPr wrap="none">
            <a:spAutoFit/>
          </a:bodyPr>
          <a:lstStyle/>
          <a:p>
            <a:r>
              <a:rPr lang="en-US" altLang="ja-JP" b="0" dirty="0" smtClean="0">
                <a:latin typeface="Arial" panose="020B0604020202020204" pitchFamily="34" charset="0"/>
                <a:cs typeface="Arial" panose="020B0604020202020204" pitchFamily="34" charset="0"/>
              </a:rPr>
              <a:t>(enlarged)</a:t>
            </a:r>
          </a:p>
          <a:p>
            <a:r>
              <a:rPr lang="en-US" altLang="ja-JP" dirty="0" smtClean="0">
                <a:latin typeface="Arial" panose="020B0604020202020204" pitchFamily="34" charset="0"/>
                <a:cs typeface="Arial" panose="020B0604020202020204" pitchFamily="34" charset="0"/>
              </a:rPr>
              <a:t>300 kHz – 50 MHz</a:t>
            </a:r>
            <a:endParaRPr lang="en-US" altLang="ja-JP" b="0" dirty="0" smtClean="0">
              <a:latin typeface="Arial" panose="020B0604020202020204" pitchFamily="34" charset="0"/>
              <a:cs typeface="Arial" panose="020B0604020202020204" pitchFamily="34" charset="0"/>
            </a:endParaRPr>
          </a:p>
        </p:txBody>
      </p:sp>
      <p:sp>
        <p:nvSpPr>
          <p:cNvPr id="13" name="テキスト ボックス 12"/>
          <p:cNvSpPr txBox="1"/>
          <p:nvPr/>
        </p:nvSpPr>
        <p:spPr>
          <a:xfrm>
            <a:off x="56269" y="4614202"/>
            <a:ext cx="3390672" cy="1200329"/>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This WCM has been used for</a:t>
            </a:r>
          </a:p>
          <a:p>
            <a:r>
              <a:rPr lang="en-US" altLang="ja-JP" dirty="0">
                <a:latin typeface="Arial" panose="020B0604020202020204" pitchFamily="34" charset="0"/>
                <a:cs typeface="Arial" panose="020B0604020202020204" pitchFamily="34" charset="0"/>
              </a:rPr>
              <a:t>f</a:t>
            </a:r>
            <a:r>
              <a:rPr lang="en-US" altLang="ja-JP" dirty="0" smtClean="0">
                <a:latin typeface="Arial" panose="020B0604020202020204" pitchFamily="34" charset="0"/>
                <a:cs typeface="Arial" panose="020B0604020202020204" pitchFamily="34" charset="0"/>
              </a:rPr>
              <a:t>eedforward (beam loading</a:t>
            </a:r>
          </a:p>
          <a:p>
            <a:r>
              <a:rPr lang="en-US" altLang="ja-JP" dirty="0" smtClean="0">
                <a:latin typeface="Arial" panose="020B0604020202020204" pitchFamily="34" charset="0"/>
                <a:cs typeface="Arial" panose="020B0604020202020204" pitchFamily="34" charset="0"/>
              </a:rPr>
              <a:t>compensation) without problem</a:t>
            </a:r>
          </a:p>
          <a:p>
            <a:r>
              <a:rPr kumimoji="1" lang="en-US" altLang="ja-JP" dirty="0" smtClean="0">
                <a:latin typeface="Arial" panose="020B0604020202020204" pitchFamily="34" charset="0"/>
                <a:cs typeface="Arial" panose="020B0604020202020204" pitchFamily="34" charset="0"/>
              </a:rPr>
              <a:t>(for now)</a:t>
            </a:r>
            <a:endParaRPr kumimoji="1" lang="ja-JP" altLang="en-US" dirty="0">
              <a:latin typeface="Arial" panose="020B0604020202020204" pitchFamily="34" charset="0"/>
              <a:cs typeface="Arial" panose="020B0604020202020204" pitchFamily="34" charset="0"/>
            </a:endParaRPr>
          </a:p>
        </p:txBody>
      </p:sp>
      <p:cxnSp>
        <p:nvCxnSpPr>
          <p:cNvPr id="10" name="直線コネクタ 9"/>
          <p:cNvCxnSpPr/>
          <p:nvPr/>
        </p:nvCxnSpPr>
        <p:spPr>
          <a:xfrm>
            <a:off x="6710289" y="3809995"/>
            <a:ext cx="0" cy="2562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5908431" y="5936561"/>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1167403" y="3807647"/>
            <a:ext cx="0" cy="2562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10365545" y="5934213"/>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5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978" y="534572"/>
            <a:ext cx="4016099" cy="400110"/>
          </a:xfrm>
          <a:prstGeom prst="rect">
            <a:avLst/>
          </a:prstGeom>
          <a:noFill/>
          <a:ln>
            <a:solidFill>
              <a:schemeClr val="tx1"/>
            </a:solidFill>
          </a:ln>
        </p:spPr>
        <p:txBody>
          <a:bodyPr wrap="none" rtlCol="0">
            <a:spAutoFit/>
          </a:bodyPr>
          <a:lstStyle/>
          <a:p>
            <a:r>
              <a:rPr kumimoji="1" lang="en-US" altLang="ja-JP" sz="2000" b="1" dirty="0" smtClean="0">
                <a:latin typeface="Arial" panose="020B0604020202020204" pitchFamily="34" charset="0"/>
              </a:rPr>
              <a:t>Fast Current Transformer (FCT)</a:t>
            </a:r>
            <a:endParaRPr kumimoji="1" lang="ja-JP" altLang="en-US" sz="2000" b="1" dirty="0">
              <a:latin typeface="Arial" panose="020B0604020202020204" pitchFamily="34" charset="0"/>
            </a:endParaRP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27487"/>
          <a:stretch/>
        </p:blipFill>
        <p:spPr>
          <a:xfrm>
            <a:off x="5620339" y="745584"/>
            <a:ext cx="6106512" cy="5904000"/>
          </a:xfrm>
          <a:prstGeom prst="rect">
            <a:avLst/>
          </a:prstGeom>
        </p:spPr>
      </p:pic>
      <p:sp>
        <p:nvSpPr>
          <p:cNvPr id="4" name="右矢印 3"/>
          <p:cNvSpPr/>
          <p:nvPr/>
        </p:nvSpPr>
        <p:spPr>
          <a:xfrm rot="18400228">
            <a:off x="7343667" y="3729581"/>
            <a:ext cx="1317671" cy="56726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Arial" panose="020B0604020202020204" pitchFamily="34" charset="0"/>
              </a:rPr>
              <a:t>Beam</a:t>
            </a:r>
            <a:endParaRPr kumimoji="1" lang="ja-JP" altLang="en-US" dirty="0">
              <a:solidFill>
                <a:srgbClr val="FF0000"/>
              </a:solidFill>
              <a:latin typeface="Arial" panose="020B0604020202020204" pitchFamily="34" charset="0"/>
            </a:endParaRPr>
          </a:p>
        </p:txBody>
      </p:sp>
      <p:sp>
        <p:nvSpPr>
          <p:cNvPr id="5" name="テキスト ボックス 4"/>
          <p:cNvSpPr txBox="1"/>
          <p:nvPr/>
        </p:nvSpPr>
        <p:spPr>
          <a:xfrm>
            <a:off x="5698163" y="3589180"/>
            <a:ext cx="899605" cy="400110"/>
          </a:xfrm>
          <a:prstGeom prst="rect">
            <a:avLst/>
          </a:prstGeom>
          <a:solidFill>
            <a:schemeClr val="bg1"/>
          </a:solidFill>
        </p:spPr>
        <p:txBody>
          <a:bodyPr wrap="none" rtlCol="0">
            <a:spAutoFit/>
          </a:bodyPr>
          <a:lstStyle/>
          <a:p>
            <a:r>
              <a:rPr lang="en-US" altLang="ja-JP" sz="2000" dirty="0" smtClean="0">
                <a:latin typeface="Arial" panose="020B0604020202020204" pitchFamily="34" charset="0"/>
              </a:rPr>
              <a:t>Shield</a:t>
            </a:r>
            <a:endParaRPr kumimoji="1" lang="ja-JP" altLang="en-US" sz="2000" dirty="0">
              <a:latin typeface="Arial" panose="020B0604020202020204" pitchFamily="34" charset="0"/>
            </a:endParaRPr>
          </a:p>
        </p:txBody>
      </p:sp>
      <p:sp>
        <p:nvSpPr>
          <p:cNvPr id="6" name="テキスト ボックス 5"/>
          <p:cNvSpPr txBox="1"/>
          <p:nvPr/>
        </p:nvSpPr>
        <p:spPr>
          <a:xfrm>
            <a:off x="10453274" y="1421551"/>
            <a:ext cx="1680268" cy="707886"/>
          </a:xfrm>
          <a:prstGeom prst="rect">
            <a:avLst/>
          </a:prstGeom>
          <a:solidFill>
            <a:schemeClr val="bg1"/>
          </a:solidFill>
        </p:spPr>
        <p:txBody>
          <a:bodyPr wrap="none" rtlCol="0">
            <a:spAutoFit/>
          </a:bodyPr>
          <a:lstStyle/>
          <a:p>
            <a:r>
              <a:rPr lang="en-US" altLang="ja-JP" sz="2000" dirty="0" smtClean="0">
                <a:solidFill>
                  <a:srgbClr val="FF00FF"/>
                </a:solidFill>
                <a:latin typeface="Arial" panose="020B0604020202020204" pitchFamily="34" charset="0"/>
              </a:rPr>
              <a:t>Finemet core</a:t>
            </a:r>
          </a:p>
          <a:p>
            <a:r>
              <a:rPr lang="en-US" altLang="ja-JP" sz="2000" dirty="0" smtClean="0">
                <a:solidFill>
                  <a:srgbClr val="FF00FF"/>
                </a:solidFill>
                <a:latin typeface="Arial" panose="020B0604020202020204" pitchFamily="34" charset="0"/>
              </a:rPr>
              <a:t>(FT-3M)</a:t>
            </a:r>
            <a:endParaRPr kumimoji="1" lang="ja-JP" altLang="en-US" sz="2000" dirty="0">
              <a:solidFill>
                <a:srgbClr val="FF00FF"/>
              </a:solidFill>
              <a:latin typeface="Arial" panose="020B0604020202020204" pitchFamily="34" charset="0"/>
            </a:endParaRPr>
          </a:p>
        </p:txBody>
      </p:sp>
      <p:sp>
        <p:nvSpPr>
          <p:cNvPr id="7" name="テキスト ボックス 6"/>
          <p:cNvSpPr txBox="1"/>
          <p:nvPr/>
        </p:nvSpPr>
        <p:spPr>
          <a:xfrm>
            <a:off x="9891505" y="3811159"/>
            <a:ext cx="2250937" cy="400110"/>
          </a:xfrm>
          <a:prstGeom prst="rect">
            <a:avLst/>
          </a:prstGeom>
          <a:solidFill>
            <a:schemeClr val="bg1"/>
          </a:solidFill>
        </p:spPr>
        <p:txBody>
          <a:bodyPr wrap="none" rtlCol="0">
            <a:spAutoFit/>
          </a:bodyPr>
          <a:lstStyle/>
          <a:p>
            <a:r>
              <a:rPr lang="en-US" altLang="ja-JP" sz="2000" dirty="0" smtClean="0">
                <a:latin typeface="Arial" panose="020B0604020202020204" pitchFamily="34" charset="0"/>
              </a:rPr>
              <a:t>Insulation ceramic</a:t>
            </a:r>
            <a:endParaRPr kumimoji="1" lang="ja-JP" altLang="en-US" sz="2000" dirty="0">
              <a:latin typeface="Arial" panose="020B0604020202020204" pitchFamily="34" charset="0"/>
            </a:endParaRPr>
          </a:p>
        </p:txBody>
      </p:sp>
      <p:cxnSp>
        <p:nvCxnSpPr>
          <p:cNvPr id="8" name="直線矢印コネクタ 7"/>
          <p:cNvCxnSpPr>
            <a:stCxn id="5" idx="3"/>
          </p:cNvCxnSpPr>
          <p:nvPr/>
        </p:nvCxnSpPr>
        <p:spPr>
          <a:xfrm flipV="1">
            <a:off x="6597768" y="3589180"/>
            <a:ext cx="604904" cy="200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6" idx="2"/>
          </p:cNvCxnSpPr>
          <p:nvPr/>
        </p:nvCxnSpPr>
        <p:spPr>
          <a:xfrm flipH="1">
            <a:off x="10254476" y="2129437"/>
            <a:ext cx="1038932" cy="43088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7" idx="0"/>
          </p:cNvCxnSpPr>
          <p:nvPr/>
        </p:nvCxnSpPr>
        <p:spPr>
          <a:xfrm flipH="1" flipV="1">
            <a:off x="9622302" y="2560320"/>
            <a:ext cx="1394672" cy="1250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332106" y="177153"/>
            <a:ext cx="1694695" cy="400110"/>
          </a:xfrm>
          <a:prstGeom prst="rect">
            <a:avLst/>
          </a:prstGeom>
          <a:solidFill>
            <a:schemeClr val="bg1"/>
          </a:solidFill>
        </p:spPr>
        <p:txBody>
          <a:bodyPr wrap="none" rtlCol="0">
            <a:spAutoFit/>
          </a:bodyPr>
          <a:lstStyle/>
          <a:p>
            <a:r>
              <a:rPr kumimoji="1" lang="en-US" altLang="ja-JP" sz="2000" dirty="0" smtClean="0">
                <a:solidFill>
                  <a:srgbClr val="FF0000"/>
                </a:solidFill>
                <a:latin typeface="Arial" panose="020B0604020202020204" pitchFamily="34" charset="0"/>
              </a:rPr>
              <a:t>Coil (N turns)</a:t>
            </a:r>
            <a:endParaRPr kumimoji="1" lang="ja-JP" altLang="en-US" sz="2000" dirty="0">
              <a:solidFill>
                <a:srgbClr val="FF0000"/>
              </a:solidFill>
              <a:latin typeface="Arial" panose="020B0604020202020204" pitchFamily="34" charset="0"/>
            </a:endParaRPr>
          </a:p>
        </p:txBody>
      </p:sp>
      <p:cxnSp>
        <p:nvCxnSpPr>
          <p:cNvPr id="14" name="直線矢印コネクタ 13"/>
          <p:cNvCxnSpPr>
            <a:stCxn id="13" idx="2"/>
          </p:cNvCxnSpPr>
          <p:nvPr/>
        </p:nvCxnSpPr>
        <p:spPr>
          <a:xfrm flipH="1">
            <a:off x="8904849" y="577263"/>
            <a:ext cx="274605" cy="7591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0254476" y="399620"/>
            <a:ext cx="899605" cy="400110"/>
          </a:xfrm>
          <a:prstGeom prst="rect">
            <a:avLst/>
          </a:prstGeom>
          <a:solidFill>
            <a:schemeClr val="bg1"/>
          </a:solidFill>
        </p:spPr>
        <p:txBody>
          <a:bodyPr wrap="none" rtlCol="0">
            <a:spAutoFit/>
          </a:bodyPr>
          <a:lstStyle/>
          <a:p>
            <a:r>
              <a:rPr lang="en-US" altLang="ja-JP" sz="2000" dirty="0">
                <a:solidFill>
                  <a:srgbClr val="FF0000"/>
                </a:solidFill>
                <a:latin typeface="Arial" panose="020B0604020202020204" pitchFamily="34" charset="0"/>
              </a:rPr>
              <a:t>S</a:t>
            </a:r>
            <a:r>
              <a:rPr lang="en-US" altLang="ja-JP" sz="2000" dirty="0" smtClean="0">
                <a:solidFill>
                  <a:srgbClr val="FF0000"/>
                </a:solidFill>
                <a:latin typeface="Arial" panose="020B0604020202020204" pitchFamily="34" charset="0"/>
              </a:rPr>
              <a:t>ignal</a:t>
            </a:r>
            <a:endParaRPr kumimoji="1" lang="ja-JP" altLang="en-US" sz="2000" dirty="0">
              <a:solidFill>
                <a:srgbClr val="FF0000"/>
              </a:solidFill>
              <a:latin typeface="Arial" panose="020B0604020202020204" pitchFamily="34" charset="0"/>
            </a:endParaRPr>
          </a:p>
        </p:txBody>
      </p:sp>
      <p:cxnSp>
        <p:nvCxnSpPr>
          <p:cNvPr id="18" name="直線矢印コネクタ 17"/>
          <p:cNvCxnSpPr>
            <a:stCxn id="17" idx="2"/>
          </p:cNvCxnSpPr>
          <p:nvPr/>
        </p:nvCxnSpPr>
        <p:spPr>
          <a:xfrm flipH="1">
            <a:off x="9989102" y="799730"/>
            <a:ext cx="715177" cy="1187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490584832"/>
              </p:ext>
            </p:extLst>
          </p:nvPr>
        </p:nvGraphicFramePr>
        <p:xfrm>
          <a:off x="164172" y="1521754"/>
          <a:ext cx="5318596" cy="3108960"/>
        </p:xfrm>
        <a:graphic>
          <a:graphicData uri="http://schemas.openxmlformats.org/drawingml/2006/table">
            <a:tbl>
              <a:tblPr firstRow="1" bandRow="1">
                <a:tableStyleId>{5940675A-B579-460E-94D1-54222C63F5DA}</a:tableStyleId>
              </a:tblPr>
              <a:tblGrid>
                <a:gridCol w="1579880"/>
                <a:gridCol w="1127701"/>
                <a:gridCol w="1342285"/>
                <a:gridCol w="1268730"/>
              </a:tblGrid>
              <a:tr h="320040">
                <a:tc>
                  <a:txBody>
                    <a:bodyPr/>
                    <a:lstStyle/>
                    <a:p>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Abort</a:t>
                      </a:r>
                    </a:p>
                    <a:p>
                      <a:r>
                        <a:rPr kumimoji="1" lang="en-US" altLang="ja-JP" dirty="0" smtClean="0">
                          <a:latin typeface="Arial" panose="020B0604020202020204" pitchFamily="34" charset="0"/>
                        </a:rPr>
                        <a:t>(New)</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Inner</a:t>
                      </a:r>
                      <a:endParaRPr kumimoji="1" lang="en-US" altLang="ja-JP" baseline="0" dirty="0" smtClean="0">
                        <a:latin typeface="Arial" panose="020B0604020202020204" pitchFamily="34" charset="0"/>
                      </a:endParaRPr>
                    </a:p>
                    <a:p>
                      <a:r>
                        <a:rPr kumimoji="1" lang="en-US" altLang="ja-JP" baseline="0" dirty="0" smtClean="0">
                          <a:latin typeface="Arial" panose="020B0604020202020204" pitchFamily="34" charset="0"/>
                        </a:rPr>
                        <a:t>diameter</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200</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mm</a:t>
                      </a:r>
                    </a:p>
                    <a:p>
                      <a:r>
                        <a:rPr kumimoji="1" lang="en-US" altLang="ja-JP" baseline="0" dirty="0" smtClean="0">
                          <a:latin typeface="Arial" panose="020B0604020202020204" pitchFamily="34" charset="0"/>
                        </a:rPr>
                        <a:t>230 mm</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134</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250</a:t>
                      </a:r>
                      <a:endParaRPr kumimoji="1" lang="ja-JP" altLang="en-US" dirty="0">
                        <a:latin typeface="Arial" panose="020B0604020202020204" pitchFamily="34" charset="0"/>
                      </a:endParaRPr>
                    </a:p>
                  </a:txBody>
                  <a:tcPr/>
                </a:tc>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Finemet 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FT-3M</a:t>
                      </a:r>
                    </a:p>
                    <a:p>
                      <a:r>
                        <a:rPr kumimoji="1" lang="en-US" altLang="ja-JP" dirty="0" smtClean="0">
                          <a:latin typeface="Arial" panose="020B0604020202020204" pitchFamily="34" charset="0"/>
                        </a:rPr>
                        <a:t>dimension</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390</a:t>
                      </a:r>
                    </a:p>
                    <a:p>
                      <a:r>
                        <a:rPr kumimoji="1" lang="en-US" altLang="ja-JP" dirty="0" smtClean="0">
                          <a:latin typeface="Arial" panose="020B0604020202020204" pitchFamily="34" charset="0"/>
                        </a:rPr>
                        <a:t>OD: 490</a:t>
                      </a:r>
                    </a:p>
                    <a:p>
                      <a:r>
                        <a:rPr kumimoji="1" lang="en-US" altLang="ja-JP" baseline="0" dirty="0" smtClean="0">
                          <a:latin typeface="Arial" panose="020B0604020202020204" pitchFamily="34" charset="0"/>
                        </a:rPr>
                        <a:t>Thick 50</a:t>
                      </a:r>
                    </a:p>
                    <a:p>
                      <a:r>
                        <a:rPr kumimoji="1" lang="en-US" altLang="ja-JP" baseline="0" dirty="0" smtClean="0">
                          <a:latin typeface="Arial" panose="020B0604020202020204" pitchFamily="34" charset="0"/>
                        </a:rPr>
                        <a:t>(25</a:t>
                      </a:r>
                      <a:r>
                        <a:rPr kumimoji="1" lang="en-US" altLang="ja-JP" baseline="0" dirty="0" smtClean="0">
                          <a:latin typeface="ＭＳ Ｐゴシック" panose="020B0600070205080204" pitchFamily="50" charset="-128"/>
                          <a:ea typeface="ＭＳ Ｐゴシック" panose="020B0600070205080204" pitchFamily="50" charset="-128"/>
                        </a:rPr>
                        <a:t>×</a:t>
                      </a:r>
                      <a:r>
                        <a:rPr kumimoji="1"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baseline="0" dirty="0" smtClean="0">
                          <a:latin typeface="Arial" panose="020B0604020202020204" pitchFamily="34" charset="0"/>
                        </a:rPr>
                        <a: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216</a:t>
                      </a:r>
                    </a:p>
                    <a:p>
                      <a:r>
                        <a:rPr kumimoji="1" lang="en-US" altLang="ja-JP" dirty="0" smtClean="0">
                          <a:latin typeface="Arial" panose="020B0604020202020204" pitchFamily="34" charset="0"/>
                        </a:rPr>
                        <a:t>OD: </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310</a:t>
                      </a:r>
                    </a:p>
                    <a:p>
                      <a:r>
                        <a:rPr kumimoji="1" lang="en-US" altLang="ja-JP" dirty="0" smtClean="0">
                          <a:latin typeface="Arial" panose="020B0604020202020204" pitchFamily="34" charset="0"/>
                        </a:rPr>
                        <a:t>Thick: 25</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a:t>
                      </a:r>
                      <a:r>
                        <a:rPr kumimoji="1" lang="en-US" altLang="ja-JP" baseline="0" dirty="0" smtClean="0">
                          <a:latin typeface="Arial" panose="020B0604020202020204" pitchFamily="34" charset="0"/>
                        </a:rPr>
                        <a:t> 375</a:t>
                      </a:r>
                    </a:p>
                    <a:p>
                      <a:r>
                        <a:rPr kumimoji="1" lang="en-US" altLang="ja-JP" baseline="0" dirty="0" smtClean="0">
                          <a:latin typeface="Arial" panose="020B0604020202020204" pitchFamily="34" charset="0"/>
                        </a:rPr>
                        <a:t>OD: 500</a:t>
                      </a:r>
                    </a:p>
                    <a:p>
                      <a:r>
                        <a:rPr kumimoji="1" lang="en-US" altLang="ja-JP" baseline="0" dirty="0" smtClean="0">
                          <a:latin typeface="Arial" panose="020B0604020202020204" pitchFamily="34" charset="0"/>
                        </a:rPr>
                        <a:t>Thick: </a:t>
                      </a:r>
                      <a:r>
                        <a:rPr kumimoji="1" lang="en-US" altLang="ja-JP" dirty="0" smtClean="0">
                          <a:latin typeface="Arial" panose="020B0604020202020204" pitchFamily="34" charset="0"/>
                        </a:rPr>
                        <a:t>35</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Turn Num.</a:t>
                      </a:r>
                    </a:p>
                    <a:p>
                      <a:r>
                        <a:rPr kumimoji="1" lang="en-US" altLang="ja-JP" dirty="0" smtClean="0">
                          <a:latin typeface="Arial" panose="020B0604020202020204" pitchFamily="34" charset="0"/>
                        </a:rPr>
                        <a:t>of coil</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25</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50</a:t>
                      </a:r>
                      <a:endParaRPr kumimoji="1" lang="ja-JP"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10 </a:t>
                      </a:r>
                      <a:r>
                        <a:rPr kumimoji="1" lang="en-US" altLang="ja-JP" dirty="0" smtClean="0">
                          <a:latin typeface="ＭＳ Ｐゴシック" panose="020B0600070205080204" pitchFamily="50" charset="-128"/>
                          <a:ea typeface="+mn-ea"/>
                        </a:rPr>
                        <a:t>×</a:t>
                      </a:r>
                      <a:r>
                        <a:rPr kumimoji="1" lang="en-US" altLang="ja-JP" dirty="0" smtClean="0">
                          <a:latin typeface="Arial" panose="020B0604020202020204" pitchFamily="34" charset="0"/>
                          <a:ea typeface="+mn-ea"/>
                          <a:cs typeface="Arial" panose="020B0604020202020204" pitchFamily="34"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ea typeface="+mn-ea"/>
                          <a:cs typeface="Arial" panose="020B0604020202020204" pitchFamily="34" charset="0"/>
                        </a:rPr>
                        <a:t>= 40 turns</a:t>
                      </a:r>
                      <a:endParaRPr kumimoji="1" lang="ja-JP" altLang="en-US" dirty="0" smtClean="0">
                        <a:latin typeface="Arial" panose="020B0604020202020204" pitchFamily="34" charset="0"/>
                        <a:cs typeface="Arial" panose="020B0604020202020204" pitchFamily="34" charset="0"/>
                      </a:endParaRPr>
                    </a:p>
                  </a:txBody>
                  <a:tcPr/>
                </a:tc>
              </a:tr>
            </a:tbl>
          </a:graphicData>
        </a:graphic>
      </p:graphicFrame>
      <p:sp>
        <p:nvSpPr>
          <p:cNvPr id="21" name="テキスト ボックス 20"/>
          <p:cNvSpPr txBox="1"/>
          <p:nvPr/>
        </p:nvSpPr>
        <p:spPr>
          <a:xfrm>
            <a:off x="343464" y="4842867"/>
            <a:ext cx="4730782" cy="1015663"/>
          </a:xfrm>
          <a:prstGeom prst="rect">
            <a:avLst/>
          </a:prstGeom>
          <a:noFill/>
        </p:spPr>
        <p:txBody>
          <a:bodyPr wrap="none" rtlCol="0">
            <a:spAutoFit/>
          </a:bodyPr>
          <a:lstStyle/>
          <a:p>
            <a:pPr marL="285750" indent="-285750">
              <a:buFont typeface="Wingdings" panose="05000000000000000000" pitchFamily="2" charset="2"/>
              <a:buChar char="l"/>
            </a:pPr>
            <a:r>
              <a:rPr lang="en-US" altLang="ja-JP" sz="2000" dirty="0" smtClean="0">
                <a:latin typeface="Arial" panose="020B0604020202020204" pitchFamily="34" charset="0"/>
              </a:rPr>
              <a:t>Time structure of the beam</a:t>
            </a:r>
          </a:p>
          <a:p>
            <a:pPr marL="285750" indent="-285750">
              <a:buFont typeface="Wingdings" panose="05000000000000000000" pitchFamily="2" charset="2"/>
              <a:buChar char="l"/>
            </a:pPr>
            <a:r>
              <a:rPr kumimoji="1" lang="en-US" altLang="ja-JP" sz="2000" dirty="0" smtClean="0">
                <a:latin typeface="Arial" panose="020B0604020202020204" pitchFamily="34" charset="0"/>
              </a:rPr>
              <a:t>Beam phase measurement, feedback</a:t>
            </a:r>
          </a:p>
          <a:p>
            <a:pPr marL="285750" indent="-285750">
              <a:buFont typeface="Wingdings" panose="05000000000000000000" pitchFamily="2" charset="2"/>
              <a:buChar char="l"/>
            </a:pPr>
            <a:r>
              <a:rPr lang="en-US" altLang="ja-JP" sz="2000" dirty="0" smtClean="0">
                <a:latin typeface="Arial" panose="020B0604020202020204" pitchFamily="34" charset="0"/>
              </a:rPr>
              <a:t>Get timing for FX/Abort kicker</a:t>
            </a:r>
            <a:endParaRPr kumimoji="1" lang="ja-JP" altLang="en-US" sz="2000" dirty="0">
              <a:latin typeface="Arial" panose="020B0604020202020204" pitchFamily="34" charset="0"/>
            </a:endParaRPr>
          </a:p>
        </p:txBody>
      </p:sp>
    </p:spTree>
    <p:extLst>
      <p:ext uri="{BB962C8B-B14F-4D97-AF65-F5344CB8AC3E}">
        <p14:creationId xmlns:p14="http://schemas.microsoft.com/office/powerpoint/2010/main" val="145639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978" y="534572"/>
            <a:ext cx="2917786" cy="400110"/>
          </a:xfrm>
          <a:prstGeom prst="rect">
            <a:avLst/>
          </a:prstGeom>
          <a:noFill/>
          <a:ln>
            <a:solidFill>
              <a:schemeClr val="tx1"/>
            </a:solidFill>
          </a:ln>
        </p:spPr>
        <p:txBody>
          <a:bodyPr wrap="none" rtlCol="0">
            <a:spAutoFit/>
          </a:bodyPr>
          <a:lstStyle/>
          <a:p>
            <a:r>
              <a:rPr lang="en-US" altLang="ja-JP" sz="2000" b="1" dirty="0" smtClean="0">
                <a:latin typeface="Arial" panose="020B0604020202020204" pitchFamily="34" charset="0"/>
              </a:rPr>
              <a:t>New </a:t>
            </a:r>
            <a:r>
              <a:rPr kumimoji="1" lang="en-US" altLang="ja-JP" sz="2000" b="1" dirty="0" smtClean="0">
                <a:latin typeface="Arial" panose="020B0604020202020204" pitchFamily="34" charset="0"/>
              </a:rPr>
              <a:t>FCT</a:t>
            </a:r>
            <a:r>
              <a:rPr lang="en-US" altLang="ja-JP" sz="2000" b="1" dirty="0">
                <a:latin typeface="Arial" panose="020B0604020202020204" pitchFamily="34" charset="0"/>
              </a:rPr>
              <a:t> </a:t>
            </a:r>
            <a:r>
              <a:rPr lang="en-US" altLang="ja-JP" sz="2000" b="1" dirty="0" smtClean="0">
                <a:latin typeface="Arial" panose="020B0604020202020204" pitchFamily="34" charset="0"/>
              </a:rPr>
              <a:t>for abort line</a:t>
            </a:r>
            <a:endParaRPr kumimoji="1" lang="ja-JP" altLang="en-US" sz="2000" b="1" dirty="0">
              <a:latin typeface="Arial" panose="020B0604020202020204" pitchFamily="34" charset="0"/>
            </a:endParaRPr>
          </a:p>
        </p:txBody>
      </p:sp>
      <p:sp>
        <p:nvSpPr>
          <p:cNvPr id="21" name="テキスト ボックス 20"/>
          <p:cNvSpPr txBox="1"/>
          <p:nvPr/>
        </p:nvSpPr>
        <p:spPr>
          <a:xfrm>
            <a:off x="343464" y="4842867"/>
            <a:ext cx="4730782" cy="1015663"/>
          </a:xfrm>
          <a:prstGeom prst="rect">
            <a:avLst/>
          </a:prstGeom>
          <a:noFill/>
        </p:spPr>
        <p:txBody>
          <a:bodyPr wrap="none" rtlCol="0">
            <a:spAutoFit/>
          </a:bodyPr>
          <a:lstStyle/>
          <a:p>
            <a:pPr marL="285750" indent="-285750">
              <a:buFont typeface="Wingdings" panose="05000000000000000000" pitchFamily="2" charset="2"/>
              <a:buChar char="l"/>
            </a:pPr>
            <a:r>
              <a:rPr lang="en-US" altLang="ja-JP" sz="2000" dirty="0" smtClean="0">
                <a:latin typeface="Arial" panose="020B0604020202020204" pitchFamily="34" charset="0"/>
              </a:rPr>
              <a:t>Time structure of the beam</a:t>
            </a:r>
          </a:p>
          <a:p>
            <a:pPr marL="285750" indent="-285750">
              <a:buFont typeface="Wingdings" panose="05000000000000000000" pitchFamily="2" charset="2"/>
              <a:buChar char="l"/>
            </a:pPr>
            <a:r>
              <a:rPr kumimoji="1" lang="en-US" altLang="ja-JP" sz="2000" dirty="0" smtClean="0">
                <a:latin typeface="Arial" panose="020B0604020202020204" pitchFamily="34" charset="0"/>
              </a:rPr>
              <a:t>Beam phase measurement, feedback</a:t>
            </a:r>
          </a:p>
          <a:p>
            <a:pPr marL="285750" indent="-285750">
              <a:buFont typeface="Wingdings" panose="05000000000000000000" pitchFamily="2" charset="2"/>
              <a:buChar char="l"/>
            </a:pPr>
            <a:r>
              <a:rPr lang="en-US" altLang="ja-JP" sz="2000" dirty="0" smtClean="0">
                <a:latin typeface="Arial" panose="020B0604020202020204" pitchFamily="34" charset="0"/>
              </a:rPr>
              <a:t>Get timing for FX/Abort kicker</a:t>
            </a:r>
          </a:p>
        </p:txBody>
      </p:sp>
      <p:pic>
        <p:nvPicPr>
          <p:cNvPr id="19" name="図 18"/>
          <p:cNvPicPr>
            <a:picLocks noChangeAspect="1"/>
          </p:cNvPicPr>
          <p:nvPr/>
        </p:nvPicPr>
        <p:blipFill>
          <a:blip r:embed="rId2"/>
          <a:stretch>
            <a:fillRect/>
          </a:stretch>
        </p:blipFill>
        <p:spPr>
          <a:xfrm>
            <a:off x="7335525" y="1429849"/>
            <a:ext cx="4207500" cy="4162500"/>
          </a:xfrm>
          <a:prstGeom prst="rect">
            <a:avLst/>
          </a:prstGeom>
        </p:spPr>
      </p:pic>
      <p:pic>
        <p:nvPicPr>
          <p:cNvPr id="20" name="図 19"/>
          <p:cNvPicPr>
            <a:picLocks noChangeAspect="1"/>
          </p:cNvPicPr>
          <p:nvPr/>
        </p:nvPicPr>
        <p:blipFill>
          <a:blip r:embed="rId3"/>
          <a:stretch>
            <a:fillRect/>
          </a:stretch>
        </p:blipFill>
        <p:spPr>
          <a:xfrm>
            <a:off x="7311200" y="5828668"/>
            <a:ext cx="4106250" cy="281250"/>
          </a:xfrm>
          <a:prstGeom prst="rect">
            <a:avLst/>
          </a:prstGeom>
        </p:spPr>
      </p:pic>
      <p:sp>
        <p:nvSpPr>
          <p:cNvPr id="22" name="テキスト ボックス 21"/>
          <p:cNvSpPr txBox="1"/>
          <p:nvPr/>
        </p:nvSpPr>
        <p:spPr>
          <a:xfrm>
            <a:off x="8889636" y="6014722"/>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23" name="テキスト ボックス 22"/>
          <p:cNvSpPr txBox="1"/>
          <p:nvPr/>
        </p:nvSpPr>
        <p:spPr>
          <a:xfrm>
            <a:off x="5657873" y="1346569"/>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24" name="テキスト ボックス 23"/>
          <p:cNvSpPr txBox="1"/>
          <p:nvPr/>
        </p:nvSpPr>
        <p:spPr>
          <a:xfrm>
            <a:off x="8563308" y="951741"/>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25" name="テキスト ボックス 24"/>
          <p:cNvSpPr txBox="1"/>
          <p:nvPr/>
        </p:nvSpPr>
        <p:spPr>
          <a:xfrm>
            <a:off x="9395384" y="3458009"/>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26" name="テキスト ボックス 25"/>
          <p:cNvSpPr txBox="1"/>
          <p:nvPr/>
        </p:nvSpPr>
        <p:spPr>
          <a:xfrm>
            <a:off x="9353651" y="2251651"/>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cxnSp>
        <p:nvCxnSpPr>
          <p:cNvPr id="27" name="直線矢印コネクタ 26"/>
          <p:cNvCxnSpPr/>
          <p:nvPr/>
        </p:nvCxnSpPr>
        <p:spPr>
          <a:xfrm flipH="1" flipV="1">
            <a:off x="10038056" y="1564759"/>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31499" y="1959386"/>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9" name="円弧 28"/>
          <p:cNvSpPr/>
          <p:nvPr/>
        </p:nvSpPr>
        <p:spPr>
          <a:xfrm rot="16200000">
            <a:off x="8411703" y="1499781"/>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30" name="角丸四角形 29"/>
          <p:cNvSpPr/>
          <p:nvPr/>
        </p:nvSpPr>
        <p:spPr>
          <a:xfrm>
            <a:off x="8692086" y="136685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1" name="テキスト ボックス 30"/>
          <p:cNvSpPr txBox="1"/>
          <p:nvPr/>
        </p:nvSpPr>
        <p:spPr>
          <a:xfrm>
            <a:off x="7866110" y="1969984"/>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32" name="角丸四角形 31"/>
          <p:cNvSpPr/>
          <p:nvPr/>
        </p:nvSpPr>
        <p:spPr>
          <a:xfrm rot="18000000">
            <a:off x="10484519" y="4093930"/>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33" name="直線コネクタ 32"/>
          <p:cNvCxnSpPr/>
          <p:nvPr/>
        </p:nvCxnSpPr>
        <p:spPr>
          <a:xfrm flipV="1">
            <a:off x="11413404" y="2554759"/>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727656" y="2872060"/>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35" name="直線コネクタ 34"/>
          <p:cNvCxnSpPr/>
          <p:nvPr/>
        </p:nvCxnSpPr>
        <p:spPr>
          <a:xfrm flipH="1" flipV="1">
            <a:off x="7505596" y="1366851"/>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059022" y="850989"/>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40" name="円/楕円 39"/>
          <p:cNvSpPr/>
          <p:nvPr/>
        </p:nvSpPr>
        <p:spPr>
          <a:xfrm>
            <a:off x="6426317" y="2186520"/>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1" name="円/楕円 40"/>
          <p:cNvSpPr/>
          <p:nvPr/>
        </p:nvSpPr>
        <p:spPr>
          <a:xfrm>
            <a:off x="6586203" y="2435124"/>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2" name="円/楕円 41"/>
          <p:cNvSpPr/>
          <p:nvPr/>
        </p:nvSpPr>
        <p:spPr>
          <a:xfrm>
            <a:off x="6746089" y="268372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3" name="円/楕円 42"/>
          <p:cNvSpPr/>
          <p:nvPr/>
        </p:nvSpPr>
        <p:spPr>
          <a:xfrm>
            <a:off x="6905975" y="2932332"/>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4" name="円/楕円 43"/>
          <p:cNvSpPr/>
          <p:nvPr/>
        </p:nvSpPr>
        <p:spPr>
          <a:xfrm>
            <a:off x="7065860" y="318093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5" name="円/楕円 44"/>
          <p:cNvSpPr/>
          <p:nvPr/>
        </p:nvSpPr>
        <p:spPr>
          <a:xfrm>
            <a:off x="8213869" y="132472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6" name="円/楕円 45"/>
          <p:cNvSpPr/>
          <p:nvPr/>
        </p:nvSpPr>
        <p:spPr>
          <a:xfrm>
            <a:off x="11238837" y="3590350"/>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7" name="円/楕円 46"/>
          <p:cNvSpPr/>
          <p:nvPr/>
        </p:nvSpPr>
        <p:spPr>
          <a:xfrm>
            <a:off x="10570816" y="478141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8" name="円/楕円 47"/>
          <p:cNvSpPr/>
          <p:nvPr/>
        </p:nvSpPr>
        <p:spPr>
          <a:xfrm>
            <a:off x="7290696" y="324549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9" name="円/楕円 48"/>
          <p:cNvSpPr/>
          <p:nvPr/>
        </p:nvSpPr>
        <p:spPr>
          <a:xfrm>
            <a:off x="8583361" y="1372335"/>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0" name="円/楕円 49"/>
          <p:cNvSpPr/>
          <p:nvPr/>
        </p:nvSpPr>
        <p:spPr>
          <a:xfrm>
            <a:off x="10058127" y="1385423"/>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1" name="円/楕円 50"/>
          <p:cNvSpPr/>
          <p:nvPr/>
        </p:nvSpPr>
        <p:spPr>
          <a:xfrm>
            <a:off x="11336644" y="3185332"/>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graphicFrame>
        <p:nvGraphicFramePr>
          <p:cNvPr id="53" name="表 52"/>
          <p:cNvGraphicFramePr>
            <a:graphicFrameLocks noGrp="1"/>
          </p:cNvGraphicFramePr>
          <p:nvPr>
            <p:extLst>
              <p:ext uri="{D42A27DB-BD31-4B8C-83A1-F6EECF244321}">
                <p14:modId xmlns:p14="http://schemas.microsoft.com/office/powerpoint/2010/main" val="2291716709"/>
              </p:ext>
            </p:extLst>
          </p:nvPr>
        </p:nvGraphicFramePr>
        <p:xfrm>
          <a:off x="164172" y="1521754"/>
          <a:ext cx="5318596" cy="3108960"/>
        </p:xfrm>
        <a:graphic>
          <a:graphicData uri="http://schemas.openxmlformats.org/drawingml/2006/table">
            <a:tbl>
              <a:tblPr firstRow="1" bandRow="1">
                <a:tableStyleId>{5940675A-B579-460E-94D1-54222C63F5DA}</a:tableStyleId>
              </a:tblPr>
              <a:tblGrid>
                <a:gridCol w="1579880"/>
                <a:gridCol w="1127701"/>
                <a:gridCol w="1342285"/>
                <a:gridCol w="1268730"/>
              </a:tblGrid>
              <a:tr h="320040">
                <a:tc>
                  <a:txBody>
                    <a:bodyPr/>
                    <a:lstStyle/>
                    <a:p>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Abort</a:t>
                      </a:r>
                    </a:p>
                    <a:p>
                      <a:r>
                        <a:rPr kumimoji="1" lang="en-US" altLang="ja-JP" dirty="0" smtClean="0">
                          <a:latin typeface="Arial" panose="020B0604020202020204" pitchFamily="34" charset="0"/>
                        </a:rPr>
                        <a:t>(New)</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Inner</a:t>
                      </a:r>
                      <a:endParaRPr kumimoji="1" lang="en-US" altLang="ja-JP" baseline="0" dirty="0" smtClean="0">
                        <a:latin typeface="Arial" panose="020B0604020202020204" pitchFamily="34" charset="0"/>
                      </a:endParaRPr>
                    </a:p>
                    <a:p>
                      <a:r>
                        <a:rPr kumimoji="1" lang="en-US" altLang="ja-JP" baseline="0" dirty="0" smtClean="0">
                          <a:latin typeface="Arial" panose="020B0604020202020204" pitchFamily="34" charset="0"/>
                        </a:rPr>
                        <a:t>diameter</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200</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mm</a:t>
                      </a:r>
                    </a:p>
                    <a:p>
                      <a:r>
                        <a:rPr kumimoji="1" lang="en-US" altLang="ja-JP" baseline="0" dirty="0" smtClean="0">
                          <a:latin typeface="Arial" panose="020B0604020202020204" pitchFamily="34" charset="0"/>
                        </a:rPr>
                        <a:t>230 mm</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134</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250</a:t>
                      </a:r>
                      <a:endParaRPr kumimoji="1" lang="ja-JP" altLang="en-US" dirty="0">
                        <a:latin typeface="Arial" panose="020B0604020202020204" pitchFamily="34" charset="0"/>
                      </a:endParaRPr>
                    </a:p>
                  </a:txBody>
                  <a:tcPr/>
                </a:tc>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Finemet 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FT-3M</a:t>
                      </a:r>
                    </a:p>
                    <a:p>
                      <a:r>
                        <a:rPr kumimoji="1" lang="en-US" altLang="ja-JP" dirty="0" smtClean="0">
                          <a:latin typeface="Arial" panose="020B0604020202020204" pitchFamily="34" charset="0"/>
                        </a:rPr>
                        <a:t>dimension</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390</a:t>
                      </a:r>
                    </a:p>
                    <a:p>
                      <a:r>
                        <a:rPr kumimoji="1" lang="en-US" altLang="ja-JP" dirty="0" smtClean="0">
                          <a:latin typeface="Arial" panose="020B0604020202020204" pitchFamily="34" charset="0"/>
                        </a:rPr>
                        <a:t>OD: 490</a:t>
                      </a:r>
                    </a:p>
                    <a:p>
                      <a:r>
                        <a:rPr kumimoji="1" lang="en-US" altLang="ja-JP" baseline="0" dirty="0" smtClean="0">
                          <a:latin typeface="Arial" panose="020B0604020202020204" pitchFamily="34" charset="0"/>
                        </a:rPr>
                        <a:t>Thick 50</a:t>
                      </a:r>
                    </a:p>
                    <a:p>
                      <a:r>
                        <a:rPr kumimoji="1" lang="en-US" altLang="ja-JP" baseline="0" dirty="0" smtClean="0">
                          <a:latin typeface="Arial" panose="020B0604020202020204" pitchFamily="34" charset="0"/>
                        </a:rPr>
                        <a:t>(25</a:t>
                      </a:r>
                      <a:r>
                        <a:rPr kumimoji="1" lang="en-US" altLang="ja-JP" baseline="0" dirty="0" smtClean="0">
                          <a:latin typeface="ＭＳ Ｐゴシック" panose="020B0600070205080204" pitchFamily="50" charset="-128"/>
                          <a:ea typeface="ＭＳ Ｐゴシック" panose="020B0600070205080204" pitchFamily="50" charset="-128"/>
                        </a:rPr>
                        <a:t>×</a:t>
                      </a:r>
                      <a:r>
                        <a:rPr kumimoji="1"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baseline="0" dirty="0" smtClean="0">
                          <a:latin typeface="Arial" panose="020B0604020202020204" pitchFamily="34" charset="0"/>
                        </a:rPr>
                        <a: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216</a:t>
                      </a:r>
                    </a:p>
                    <a:p>
                      <a:r>
                        <a:rPr kumimoji="1" lang="en-US" altLang="ja-JP" dirty="0" smtClean="0">
                          <a:latin typeface="Arial" panose="020B0604020202020204" pitchFamily="34" charset="0"/>
                        </a:rPr>
                        <a:t>OD: </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310</a:t>
                      </a:r>
                    </a:p>
                    <a:p>
                      <a:r>
                        <a:rPr kumimoji="1" lang="en-US" altLang="ja-JP" dirty="0" smtClean="0">
                          <a:latin typeface="Arial" panose="020B0604020202020204" pitchFamily="34" charset="0"/>
                        </a:rPr>
                        <a:t>Thick: 25</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a:t>
                      </a:r>
                      <a:r>
                        <a:rPr kumimoji="1" lang="en-US" altLang="ja-JP" baseline="0" dirty="0" smtClean="0">
                          <a:latin typeface="Arial" panose="020B0604020202020204" pitchFamily="34" charset="0"/>
                        </a:rPr>
                        <a:t> 375</a:t>
                      </a:r>
                    </a:p>
                    <a:p>
                      <a:r>
                        <a:rPr kumimoji="1" lang="en-US" altLang="ja-JP" baseline="0" dirty="0" smtClean="0">
                          <a:latin typeface="Arial" panose="020B0604020202020204" pitchFamily="34" charset="0"/>
                        </a:rPr>
                        <a:t>OD: 500</a:t>
                      </a:r>
                    </a:p>
                    <a:p>
                      <a:r>
                        <a:rPr kumimoji="1" lang="en-US" altLang="ja-JP" baseline="0" dirty="0" smtClean="0">
                          <a:latin typeface="Arial" panose="020B0604020202020204" pitchFamily="34" charset="0"/>
                        </a:rPr>
                        <a:t>Thick: </a:t>
                      </a:r>
                      <a:r>
                        <a:rPr kumimoji="1" lang="en-US" altLang="ja-JP" dirty="0" smtClean="0">
                          <a:latin typeface="Arial" panose="020B0604020202020204" pitchFamily="34" charset="0"/>
                        </a:rPr>
                        <a:t>35</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Turn Num.</a:t>
                      </a:r>
                    </a:p>
                    <a:p>
                      <a:r>
                        <a:rPr kumimoji="1" lang="en-US" altLang="ja-JP" dirty="0" smtClean="0">
                          <a:latin typeface="Arial" panose="020B0604020202020204" pitchFamily="34" charset="0"/>
                        </a:rPr>
                        <a:t>of coil</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25</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50</a:t>
                      </a:r>
                      <a:endParaRPr kumimoji="1" lang="ja-JP"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10 </a:t>
                      </a:r>
                      <a:r>
                        <a:rPr kumimoji="1" lang="en-US" altLang="ja-JP" dirty="0" smtClean="0">
                          <a:latin typeface="ＭＳ Ｐゴシック" panose="020B0600070205080204" pitchFamily="50" charset="-128"/>
                          <a:ea typeface="+mn-ea"/>
                        </a:rPr>
                        <a:t>×</a:t>
                      </a:r>
                      <a:r>
                        <a:rPr kumimoji="1" lang="en-US" altLang="ja-JP" dirty="0" smtClean="0">
                          <a:latin typeface="Arial" panose="020B0604020202020204" pitchFamily="34" charset="0"/>
                          <a:ea typeface="+mn-ea"/>
                          <a:cs typeface="Arial" panose="020B0604020202020204" pitchFamily="34"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ea typeface="+mn-ea"/>
                          <a:cs typeface="Arial" panose="020B0604020202020204" pitchFamily="34" charset="0"/>
                        </a:rPr>
                        <a:t>= 40 turns</a:t>
                      </a:r>
                      <a:endParaRPr kumimoji="1" lang="ja-JP" altLang="en-US"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68322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978" y="534572"/>
            <a:ext cx="2917786" cy="400110"/>
          </a:xfrm>
          <a:prstGeom prst="rect">
            <a:avLst/>
          </a:prstGeom>
          <a:noFill/>
          <a:ln>
            <a:solidFill>
              <a:schemeClr val="tx1"/>
            </a:solidFill>
          </a:ln>
        </p:spPr>
        <p:txBody>
          <a:bodyPr wrap="none" rtlCol="0">
            <a:spAutoFit/>
          </a:bodyPr>
          <a:lstStyle/>
          <a:p>
            <a:r>
              <a:rPr lang="en-US" altLang="ja-JP" sz="2000" b="1" dirty="0" smtClean="0">
                <a:latin typeface="Arial" panose="020B0604020202020204" pitchFamily="34" charset="0"/>
              </a:rPr>
              <a:t>New </a:t>
            </a:r>
            <a:r>
              <a:rPr kumimoji="1" lang="en-US" altLang="ja-JP" sz="2000" b="1" dirty="0" smtClean="0">
                <a:latin typeface="Arial" panose="020B0604020202020204" pitchFamily="34" charset="0"/>
              </a:rPr>
              <a:t>FCT</a:t>
            </a:r>
            <a:r>
              <a:rPr lang="en-US" altLang="ja-JP" sz="2000" b="1" dirty="0">
                <a:latin typeface="Arial" panose="020B0604020202020204" pitchFamily="34" charset="0"/>
              </a:rPr>
              <a:t> </a:t>
            </a:r>
            <a:r>
              <a:rPr lang="en-US" altLang="ja-JP" sz="2000" b="1" dirty="0" smtClean="0">
                <a:latin typeface="Arial" panose="020B0604020202020204" pitchFamily="34" charset="0"/>
              </a:rPr>
              <a:t>for abort line</a:t>
            </a:r>
            <a:endParaRPr kumimoji="1" lang="ja-JP" altLang="en-US" sz="2000" b="1" dirty="0">
              <a:latin typeface="Arial" panose="020B0604020202020204" pitchFamily="34" charset="0"/>
            </a:endParaRPr>
          </a:p>
        </p:txBody>
      </p:sp>
      <p:sp>
        <p:nvSpPr>
          <p:cNvPr id="21" name="テキスト ボックス 20"/>
          <p:cNvSpPr txBox="1"/>
          <p:nvPr/>
        </p:nvSpPr>
        <p:spPr>
          <a:xfrm>
            <a:off x="343464" y="4842867"/>
            <a:ext cx="4857420" cy="1323439"/>
          </a:xfrm>
          <a:prstGeom prst="rect">
            <a:avLst/>
          </a:prstGeom>
          <a:noFill/>
        </p:spPr>
        <p:txBody>
          <a:bodyPr wrap="none" rtlCol="0">
            <a:spAutoFit/>
          </a:bodyPr>
          <a:lstStyle/>
          <a:p>
            <a:pPr marL="285750" indent="-285750">
              <a:buFont typeface="Wingdings" panose="05000000000000000000" pitchFamily="2" charset="2"/>
              <a:buChar char="l"/>
            </a:pPr>
            <a:r>
              <a:rPr lang="en-US" altLang="ja-JP" sz="2000" dirty="0" smtClean="0">
                <a:latin typeface="Arial" panose="020B0604020202020204" pitchFamily="34" charset="0"/>
              </a:rPr>
              <a:t>Time structure of the beam</a:t>
            </a:r>
          </a:p>
          <a:p>
            <a:pPr marL="285750" indent="-285750">
              <a:buFont typeface="Wingdings" panose="05000000000000000000" pitchFamily="2" charset="2"/>
              <a:buChar char="l"/>
            </a:pPr>
            <a:r>
              <a:rPr kumimoji="1" lang="en-US" altLang="ja-JP" sz="2000" dirty="0" smtClean="0">
                <a:latin typeface="Arial" panose="020B0604020202020204" pitchFamily="34" charset="0"/>
              </a:rPr>
              <a:t>Beam phase measurement, feedback</a:t>
            </a:r>
          </a:p>
          <a:p>
            <a:pPr marL="285750" indent="-285750">
              <a:buFont typeface="Wingdings" panose="05000000000000000000" pitchFamily="2" charset="2"/>
              <a:buChar char="l"/>
            </a:pPr>
            <a:r>
              <a:rPr lang="en-US" altLang="ja-JP" sz="2000" dirty="0" smtClean="0">
                <a:latin typeface="Arial" panose="020B0604020202020204" pitchFamily="34" charset="0"/>
              </a:rPr>
              <a:t>Get timing for FX/Abort kicker</a:t>
            </a:r>
          </a:p>
          <a:p>
            <a:pPr marL="285750" indent="-285750">
              <a:buFont typeface="Wingdings" panose="05000000000000000000" pitchFamily="2" charset="2"/>
              <a:buChar char="l"/>
            </a:pPr>
            <a:r>
              <a:rPr lang="en-US" altLang="ja-JP" sz="2000" b="1" dirty="0">
                <a:solidFill>
                  <a:srgbClr val="FF0000"/>
                </a:solidFill>
                <a:latin typeface="Arial" panose="020B0604020202020204" pitchFamily="34" charset="0"/>
              </a:rPr>
              <a:t>P</a:t>
            </a:r>
            <a:r>
              <a:rPr kumimoji="1" lang="en-US" altLang="ja-JP" sz="2000" b="1" dirty="0" smtClean="0">
                <a:solidFill>
                  <a:srgbClr val="FF0000"/>
                </a:solidFill>
                <a:latin typeface="Arial" panose="020B0604020202020204" pitchFamily="34" charset="0"/>
              </a:rPr>
              <a:t>article counting for abort line</a:t>
            </a:r>
            <a:endParaRPr kumimoji="1" lang="ja-JP" altLang="en-US" sz="2000" b="1" dirty="0">
              <a:solidFill>
                <a:srgbClr val="FF0000"/>
              </a:solidFill>
              <a:latin typeface="Arial" panose="020B0604020202020204" pitchFamily="34" charset="0"/>
            </a:endParaRPr>
          </a:p>
        </p:txBody>
      </p:sp>
      <p:pic>
        <p:nvPicPr>
          <p:cNvPr id="19" name="図 18"/>
          <p:cNvPicPr>
            <a:picLocks noChangeAspect="1"/>
          </p:cNvPicPr>
          <p:nvPr/>
        </p:nvPicPr>
        <p:blipFill>
          <a:blip r:embed="rId2"/>
          <a:stretch>
            <a:fillRect/>
          </a:stretch>
        </p:blipFill>
        <p:spPr>
          <a:xfrm>
            <a:off x="7335525" y="1429849"/>
            <a:ext cx="4207500" cy="4162500"/>
          </a:xfrm>
          <a:prstGeom prst="rect">
            <a:avLst/>
          </a:prstGeom>
        </p:spPr>
      </p:pic>
      <p:pic>
        <p:nvPicPr>
          <p:cNvPr id="20" name="図 19"/>
          <p:cNvPicPr>
            <a:picLocks noChangeAspect="1"/>
          </p:cNvPicPr>
          <p:nvPr/>
        </p:nvPicPr>
        <p:blipFill>
          <a:blip r:embed="rId3"/>
          <a:stretch>
            <a:fillRect/>
          </a:stretch>
        </p:blipFill>
        <p:spPr>
          <a:xfrm>
            <a:off x="7311200" y="5828668"/>
            <a:ext cx="4106250" cy="281250"/>
          </a:xfrm>
          <a:prstGeom prst="rect">
            <a:avLst/>
          </a:prstGeom>
        </p:spPr>
      </p:pic>
      <p:sp>
        <p:nvSpPr>
          <p:cNvPr id="22" name="テキスト ボックス 21"/>
          <p:cNvSpPr txBox="1"/>
          <p:nvPr/>
        </p:nvSpPr>
        <p:spPr>
          <a:xfrm>
            <a:off x="8889636" y="6014722"/>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23" name="テキスト ボックス 22"/>
          <p:cNvSpPr txBox="1"/>
          <p:nvPr/>
        </p:nvSpPr>
        <p:spPr>
          <a:xfrm>
            <a:off x="5657873" y="1346569"/>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24" name="テキスト ボックス 23"/>
          <p:cNvSpPr txBox="1"/>
          <p:nvPr/>
        </p:nvSpPr>
        <p:spPr>
          <a:xfrm>
            <a:off x="8563308" y="951741"/>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25" name="テキスト ボックス 24"/>
          <p:cNvSpPr txBox="1"/>
          <p:nvPr/>
        </p:nvSpPr>
        <p:spPr>
          <a:xfrm>
            <a:off x="9395384" y="3458009"/>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26" name="テキスト ボックス 25"/>
          <p:cNvSpPr txBox="1"/>
          <p:nvPr/>
        </p:nvSpPr>
        <p:spPr>
          <a:xfrm>
            <a:off x="9353651" y="2251651"/>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cxnSp>
        <p:nvCxnSpPr>
          <p:cNvPr id="27" name="直線矢印コネクタ 26"/>
          <p:cNvCxnSpPr/>
          <p:nvPr/>
        </p:nvCxnSpPr>
        <p:spPr>
          <a:xfrm flipH="1" flipV="1">
            <a:off x="10038056" y="1564759"/>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31499" y="1959386"/>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9" name="円弧 28"/>
          <p:cNvSpPr/>
          <p:nvPr/>
        </p:nvSpPr>
        <p:spPr>
          <a:xfrm rot="16200000">
            <a:off x="8411703" y="1499781"/>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30" name="角丸四角形 29"/>
          <p:cNvSpPr/>
          <p:nvPr/>
        </p:nvSpPr>
        <p:spPr>
          <a:xfrm>
            <a:off x="8692086" y="136685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1" name="テキスト ボックス 30"/>
          <p:cNvSpPr txBox="1"/>
          <p:nvPr/>
        </p:nvSpPr>
        <p:spPr>
          <a:xfrm>
            <a:off x="7866110" y="1969984"/>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32" name="角丸四角形 31"/>
          <p:cNvSpPr/>
          <p:nvPr/>
        </p:nvSpPr>
        <p:spPr>
          <a:xfrm rot="18000000">
            <a:off x="10484519" y="4093930"/>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33" name="直線コネクタ 32"/>
          <p:cNvCxnSpPr/>
          <p:nvPr/>
        </p:nvCxnSpPr>
        <p:spPr>
          <a:xfrm flipV="1">
            <a:off x="11413404" y="2554759"/>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727656" y="2872060"/>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35" name="直線コネクタ 34"/>
          <p:cNvCxnSpPr/>
          <p:nvPr/>
        </p:nvCxnSpPr>
        <p:spPr>
          <a:xfrm flipH="1" flipV="1">
            <a:off x="7505596" y="1366851"/>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059022" y="850989"/>
            <a:ext cx="1005403" cy="461665"/>
          </a:xfrm>
          <a:prstGeom prst="rect">
            <a:avLst/>
          </a:prstGeom>
          <a:noFill/>
        </p:spPr>
        <p:txBody>
          <a:bodyPr wrap="none" rtlCol="0">
            <a:spAutoFit/>
          </a:bodyPr>
          <a:lstStyle/>
          <a:p>
            <a:r>
              <a:rPr lang="en-US" altLang="ja-JP" sz="2400" b="1" dirty="0" smtClean="0">
                <a:solidFill>
                  <a:srgbClr val="FF0000"/>
                </a:solidFill>
                <a:latin typeface="Arial" panose="020B0604020202020204" pitchFamily="34" charset="0"/>
              </a:rPr>
              <a:t>Abort</a:t>
            </a:r>
            <a:endParaRPr kumimoji="1" lang="ja-JP" altLang="en-US" sz="2400" b="1" dirty="0">
              <a:solidFill>
                <a:srgbClr val="FF0000"/>
              </a:solidFill>
              <a:latin typeface="Arial" panose="020B0604020202020204" pitchFamily="34" charset="0"/>
            </a:endParaRPr>
          </a:p>
        </p:txBody>
      </p:sp>
      <p:sp>
        <p:nvSpPr>
          <p:cNvPr id="40" name="円/楕円 39"/>
          <p:cNvSpPr/>
          <p:nvPr/>
        </p:nvSpPr>
        <p:spPr>
          <a:xfrm>
            <a:off x="6426317" y="2186520"/>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1" name="円/楕円 40"/>
          <p:cNvSpPr/>
          <p:nvPr/>
        </p:nvSpPr>
        <p:spPr>
          <a:xfrm>
            <a:off x="6586203" y="2435124"/>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2" name="円/楕円 41"/>
          <p:cNvSpPr/>
          <p:nvPr/>
        </p:nvSpPr>
        <p:spPr>
          <a:xfrm>
            <a:off x="6746089" y="268372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3" name="円/楕円 42"/>
          <p:cNvSpPr/>
          <p:nvPr/>
        </p:nvSpPr>
        <p:spPr>
          <a:xfrm>
            <a:off x="6905975" y="2932332"/>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4" name="円/楕円 43"/>
          <p:cNvSpPr/>
          <p:nvPr/>
        </p:nvSpPr>
        <p:spPr>
          <a:xfrm>
            <a:off x="7065860" y="318093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5" name="円/楕円 44"/>
          <p:cNvSpPr/>
          <p:nvPr/>
        </p:nvSpPr>
        <p:spPr>
          <a:xfrm>
            <a:off x="8213869" y="132472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6" name="円/楕円 45"/>
          <p:cNvSpPr/>
          <p:nvPr/>
        </p:nvSpPr>
        <p:spPr>
          <a:xfrm>
            <a:off x="11238837" y="3590350"/>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7" name="円/楕円 46"/>
          <p:cNvSpPr/>
          <p:nvPr/>
        </p:nvSpPr>
        <p:spPr>
          <a:xfrm>
            <a:off x="10570816" y="478141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8" name="円/楕円 47"/>
          <p:cNvSpPr/>
          <p:nvPr/>
        </p:nvSpPr>
        <p:spPr>
          <a:xfrm>
            <a:off x="7290696" y="324549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9" name="円/楕円 48"/>
          <p:cNvSpPr/>
          <p:nvPr/>
        </p:nvSpPr>
        <p:spPr>
          <a:xfrm>
            <a:off x="8583361" y="1372335"/>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0" name="円/楕円 49"/>
          <p:cNvSpPr/>
          <p:nvPr/>
        </p:nvSpPr>
        <p:spPr>
          <a:xfrm>
            <a:off x="10058127" y="1385423"/>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1" name="円/楕円 50"/>
          <p:cNvSpPr/>
          <p:nvPr/>
        </p:nvSpPr>
        <p:spPr>
          <a:xfrm>
            <a:off x="11336644" y="3185332"/>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2" name="円/楕円 51"/>
          <p:cNvSpPr/>
          <p:nvPr/>
        </p:nvSpPr>
        <p:spPr>
          <a:xfrm>
            <a:off x="8062843" y="1163131"/>
            <a:ext cx="540000" cy="54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1" name="正方形/長方形 10"/>
          <p:cNvSpPr/>
          <p:nvPr/>
        </p:nvSpPr>
        <p:spPr>
          <a:xfrm>
            <a:off x="4037427" y="1388773"/>
            <a:ext cx="1562203" cy="3380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graphicFrame>
        <p:nvGraphicFramePr>
          <p:cNvPr id="53" name="表 52"/>
          <p:cNvGraphicFramePr>
            <a:graphicFrameLocks noGrp="1"/>
          </p:cNvGraphicFramePr>
          <p:nvPr>
            <p:extLst/>
          </p:nvPr>
        </p:nvGraphicFramePr>
        <p:xfrm>
          <a:off x="164172" y="1521754"/>
          <a:ext cx="5318596" cy="3108960"/>
        </p:xfrm>
        <a:graphic>
          <a:graphicData uri="http://schemas.openxmlformats.org/drawingml/2006/table">
            <a:tbl>
              <a:tblPr firstRow="1" bandRow="1">
                <a:tableStyleId>{5940675A-B579-460E-94D1-54222C63F5DA}</a:tableStyleId>
              </a:tblPr>
              <a:tblGrid>
                <a:gridCol w="1579880"/>
                <a:gridCol w="1127701"/>
                <a:gridCol w="1342285"/>
                <a:gridCol w="1268730"/>
              </a:tblGrid>
              <a:tr h="320040">
                <a:tc>
                  <a:txBody>
                    <a:bodyPr/>
                    <a:lstStyle/>
                    <a:p>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Abort</a:t>
                      </a:r>
                    </a:p>
                    <a:p>
                      <a:r>
                        <a:rPr kumimoji="1" lang="en-US" altLang="ja-JP" dirty="0" smtClean="0">
                          <a:latin typeface="Arial" panose="020B0604020202020204" pitchFamily="34" charset="0"/>
                        </a:rPr>
                        <a:t>(New)</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Inner</a:t>
                      </a:r>
                      <a:endParaRPr kumimoji="1" lang="en-US" altLang="ja-JP" baseline="0" dirty="0" smtClean="0">
                        <a:latin typeface="Arial" panose="020B0604020202020204" pitchFamily="34" charset="0"/>
                      </a:endParaRPr>
                    </a:p>
                    <a:p>
                      <a:r>
                        <a:rPr kumimoji="1" lang="en-US" altLang="ja-JP" baseline="0" dirty="0" smtClean="0">
                          <a:latin typeface="Arial" panose="020B0604020202020204" pitchFamily="34" charset="0"/>
                        </a:rPr>
                        <a:t>diameter</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200</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mm</a:t>
                      </a:r>
                    </a:p>
                    <a:p>
                      <a:r>
                        <a:rPr kumimoji="1" lang="en-US" altLang="ja-JP" baseline="0" dirty="0" smtClean="0">
                          <a:latin typeface="Arial" panose="020B0604020202020204" pitchFamily="34" charset="0"/>
                        </a:rPr>
                        <a:t>230 mm</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134</a:t>
                      </a:r>
                      <a:endParaRPr kumimoji="1" lang="ja-JP" altLang="en-US" dirty="0">
                        <a:latin typeface="Arial" panose="020B0604020202020204" pitchFamily="34" charset="0"/>
                      </a:endParaRPr>
                    </a:p>
                  </a:txBody>
                  <a:tcPr/>
                </a:tc>
                <a:tc>
                  <a:txBody>
                    <a:bodyPr/>
                    <a:lstStyle/>
                    <a:p>
                      <a:r>
                        <a:rPr kumimoji="1" lang="en-US" altLang="ja-JP" baseline="0" dirty="0" smtClean="0">
                          <a:latin typeface="Arial" panose="020B0604020202020204" pitchFamily="34" charset="0"/>
                        </a:rPr>
                        <a:t>250</a:t>
                      </a:r>
                      <a:endParaRPr kumimoji="1" lang="ja-JP" altLang="en-US" dirty="0">
                        <a:latin typeface="Arial" panose="020B0604020202020204" pitchFamily="34" charset="0"/>
                      </a:endParaRPr>
                    </a:p>
                  </a:txBody>
                  <a:tcPr/>
                </a:tc>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Finemet 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FT-3M</a:t>
                      </a:r>
                    </a:p>
                    <a:p>
                      <a:r>
                        <a:rPr kumimoji="1" lang="en-US" altLang="ja-JP" dirty="0" smtClean="0">
                          <a:latin typeface="Arial" panose="020B0604020202020204" pitchFamily="34" charset="0"/>
                        </a:rPr>
                        <a:t>dimension</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390</a:t>
                      </a:r>
                    </a:p>
                    <a:p>
                      <a:r>
                        <a:rPr kumimoji="1" lang="en-US" altLang="ja-JP" dirty="0" smtClean="0">
                          <a:latin typeface="Arial" panose="020B0604020202020204" pitchFamily="34" charset="0"/>
                        </a:rPr>
                        <a:t>OD: 490</a:t>
                      </a:r>
                    </a:p>
                    <a:p>
                      <a:r>
                        <a:rPr kumimoji="1" lang="en-US" altLang="ja-JP" baseline="0" dirty="0" smtClean="0">
                          <a:latin typeface="Arial" panose="020B0604020202020204" pitchFamily="34" charset="0"/>
                        </a:rPr>
                        <a:t>Thick 50</a:t>
                      </a:r>
                    </a:p>
                    <a:p>
                      <a:r>
                        <a:rPr kumimoji="1" lang="en-US" altLang="ja-JP" baseline="0" dirty="0" smtClean="0">
                          <a:latin typeface="Arial" panose="020B0604020202020204" pitchFamily="34" charset="0"/>
                        </a:rPr>
                        <a:t>(25</a:t>
                      </a:r>
                      <a:r>
                        <a:rPr kumimoji="1" lang="en-US" altLang="ja-JP" baseline="0" dirty="0" smtClean="0">
                          <a:latin typeface="ＭＳ Ｐゴシック" panose="020B0600070205080204" pitchFamily="50" charset="-128"/>
                          <a:ea typeface="ＭＳ Ｐゴシック" panose="020B0600070205080204" pitchFamily="50" charset="-128"/>
                        </a:rPr>
                        <a:t>×</a:t>
                      </a:r>
                      <a:r>
                        <a:rPr kumimoji="1"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baseline="0" dirty="0" smtClean="0">
                          <a:latin typeface="Arial" panose="020B0604020202020204" pitchFamily="34" charset="0"/>
                        </a:rPr>
                        <a: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 216</a:t>
                      </a:r>
                    </a:p>
                    <a:p>
                      <a:r>
                        <a:rPr kumimoji="1" lang="en-US" altLang="ja-JP" dirty="0" smtClean="0">
                          <a:latin typeface="Arial" panose="020B0604020202020204" pitchFamily="34" charset="0"/>
                        </a:rPr>
                        <a:t>OD: </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310</a:t>
                      </a:r>
                    </a:p>
                    <a:p>
                      <a:r>
                        <a:rPr kumimoji="1" lang="en-US" altLang="ja-JP" dirty="0" smtClean="0">
                          <a:latin typeface="Arial" panose="020B0604020202020204" pitchFamily="34" charset="0"/>
                        </a:rPr>
                        <a:t>Thick: 25</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ID:</a:t>
                      </a:r>
                      <a:r>
                        <a:rPr kumimoji="1" lang="en-US" altLang="ja-JP" baseline="0" dirty="0" smtClean="0">
                          <a:latin typeface="Arial" panose="020B0604020202020204" pitchFamily="34" charset="0"/>
                        </a:rPr>
                        <a:t> 375</a:t>
                      </a:r>
                    </a:p>
                    <a:p>
                      <a:r>
                        <a:rPr kumimoji="1" lang="en-US" altLang="ja-JP" baseline="0" dirty="0" smtClean="0">
                          <a:latin typeface="Arial" panose="020B0604020202020204" pitchFamily="34" charset="0"/>
                        </a:rPr>
                        <a:t>OD: 500</a:t>
                      </a:r>
                    </a:p>
                    <a:p>
                      <a:r>
                        <a:rPr kumimoji="1" lang="en-US" altLang="ja-JP" baseline="0" dirty="0" smtClean="0">
                          <a:latin typeface="Arial" panose="020B0604020202020204" pitchFamily="34" charset="0"/>
                        </a:rPr>
                        <a:t>Thick: </a:t>
                      </a:r>
                      <a:r>
                        <a:rPr kumimoji="1" lang="en-US" altLang="ja-JP" dirty="0" smtClean="0">
                          <a:latin typeface="Arial" panose="020B0604020202020204" pitchFamily="34" charset="0"/>
                        </a:rPr>
                        <a:t>35</a:t>
                      </a:r>
                      <a:endParaRPr kumimoji="1" lang="ja-JP" altLang="en-US" dirty="0">
                        <a:latin typeface="Arial" panose="020B0604020202020204" pitchFamily="34" charset="0"/>
                      </a:endParaRPr>
                    </a:p>
                  </a:txBody>
                  <a:tcPr/>
                </a:tc>
              </a:tr>
              <a:tr h="320040">
                <a:tc>
                  <a:txBody>
                    <a:bodyPr/>
                    <a:lstStyle/>
                    <a:p>
                      <a:r>
                        <a:rPr kumimoji="1" lang="en-US" altLang="ja-JP" dirty="0" smtClean="0">
                          <a:latin typeface="Arial" panose="020B0604020202020204" pitchFamily="34" charset="0"/>
                        </a:rPr>
                        <a:t>Turn Num.</a:t>
                      </a:r>
                    </a:p>
                    <a:p>
                      <a:r>
                        <a:rPr kumimoji="1" lang="en-US" altLang="ja-JP" dirty="0" smtClean="0">
                          <a:latin typeface="Arial" panose="020B0604020202020204" pitchFamily="34" charset="0"/>
                        </a:rPr>
                        <a:t>of coil</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25</a:t>
                      </a:r>
                      <a:endParaRPr kumimoji="1" lang="ja-JP" altLang="en-US" dirty="0">
                        <a:latin typeface="Arial" panose="020B0604020202020204" pitchFamily="34" charset="0"/>
                        <a:cs typeface="Arial" panose="020B0604020202020204" pitchFamily="34" charset="0"/>
                      </a:endParaRPr>
                    </a:p>
                  </a:txBody>
                  <a:tcPr/>
                </a:tc>
                <a:tc>
                  <a:txBody>
                    <a:bodyPr/>
                    <a:lstStyle/>
                    <a:p>
                      <a:r>
                        <a:rPr kumimoji="1" lang="en-US" altLang="ja-JP" dirty="0" smtClean="0">
                          <a:latin typeface="Arial" panose="020B0604020202020204" pitchFamily="34" charset="0"/>
                          <a:cs typeface="Arial" panose="020B0604020202020204" pitchFamily="34" charset="0"/>
                        </a:rPr>
                        <a:t>50</a:t>
                      </a:r>
                      <a:endParaRPr kumimoji="1" lang="ja-JP"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rPr>
                        <a:t>10 </a:t>
                      </a:r>
                      <a:r>
                        <a:rPr kumimoji="1" lang="en-US" altLang="ja-JP" dirty="0" smtClean="0">
                          <a:latin typeface="ＭＳ Ｐゴシック" panose="020B0600070205080204" pitchFamily="50" charset="-128"/>
                          <a:ea typeface="+mn-ea"/>
                        </a:rPr>
                        <a:t>×</a:t>
                      </a:r>
                      <a:r>
                        <a:rPr kumimoji="1" lang="en-US" altLang="ja-JP" dirty="0" smtClean="0">
                          <a:latin typeface="Arial" panose="020B0604020202020204" pitchFamily="34" charset="0"/>
                          <a:ea typeface="+mn-ea"/>
                          <a:cs typeface="Arial" panose="020B0604020202020204" pitchFamily="34"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anose="020B0604020202020204" pitchFamily="34" charset="0"/>
                          <a:ea typeface="+mn-ea"/>
                          <a:cs typeface="Arial" panose="020B0604020202020204" pitchFamily="34" charset="0"/>
                        </a:rPr>
                        <a:t>= 40 turns</a:t>
                      </a:r>
                      <a:endParaRPr kumimoji="1" lang="ja-JP" altLang="en-US"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97364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14718" t="9026" r="19897" b="20000"/>
          <a:stretch/>
        </p:blipFill>
        <p:spPr>
          <a:xfrm>
            <a:off x="6428932" y="1153552"/>
            <a:ext cx="5306352" cy="4320000"/>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1344" t="28307" r="6878" b="17949"/>
          <a:stretch/>
        </p:blipFill>
        <p:spPr>
          <a:xfrm>
            <a:off x="562710" y="1153552"/>
            <a:ext cx="4930077" cy="4320000"/>
          </a:xfrm>
          <a:prstGeom prst="rect">
            <a:avLst/>
          </a:prstGeom>
        </p:spPr>
      </p:pic>
      <p:sp>
        <p:nvSpPr>
          <p:cNvPr id="6" name="テキスト ボックス 5"/>
          <p:cNvSpPr txBox="1"/>
          <p:nvPr/>
        </p:nvSpPr>
        <p:spPr>
          <a:xfrm>
            <a:off x="2381469" y="486643"/>
            <a:ext cx="1640193" cy="461665"/>
          </a:xfrm>
          <a:prstGeom prst="rect">
            <a:avLst/>
          </a:prstGeom>
          <a:solidFill>
            <a:schemeClr val="bg1"/>
          </a:solidFill>
        </p:spPr>
        <p:txBody>
          <a:bodyPr wrap="none" rtlCol="0">
            <a:spAutoFit/>
          </a:bodyPr>
          <a:lstStyle/>
          <a:p>
            <a:r>
              <a:rPr kumimoji="1" lang="en-US" altLang="ja-JP" sz="2400" dirty="0" smtClean="0">
                <a:solidFill>
                  <a:srgbClr val="FF0000"/>
                </a:solidFill>
                <a:latin typeface="Arial" panose="020B0604020202020204" pitchFamily="34" charset="0"/>
              </a:rPr>
              <a:t>10-turn</a:t>
            </a:r>
            <a:r>
              <a:rPr kumimoji="1" lang="en-US" altLang="ja-JP" sz="2400" dirty="0" smtClean="0">
                <a:solidFill>
                  <a:srgbClr val="FF0000"/>
                </a:solidFill>
                <a:latin typeface="ＭＳ Ｐゴシック" panose="020B0600070205080204" pitchFamily="50" charset="-128"/>
                <a:ea typeface="ＭＳ Ｐゴシック" panose="020B0600070205080204" pitchFamily="50" charset="-128"/>
              </a:rPr>
              <a:t>×</a:t>
            </a:r>
            <a:r>
              <a:rPr kumimoji="1" lang="en-US" altLang="ja-JP" sz="24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2400" dirty="0">
              <a:solidFill>
                <a:srgbClr val="FF0000"/>
              </a:solidFill>
              <a:latin typeface="Arial" panose="020B0604020202020204" pitchFamily="34" charset="0"/>
              <a:cs typeface="Arial" panose="020B0604020202020204" pitchFamily="34" charset="0"/>
            </a:endParaRPr>
          </a:p>
        </p:txBody>
      </p:sp>
      <p:cxnSp>
        <p:nvCxnSpPr>
          <p:cNvPr id="7" name="直線矢印コネクタ 6"/>
          <p:cNvCxnSpPr>
            <a:stCxn id="6" idx="2"/>
          </p:cNvCxnSpPr>
          <p:nvPr/>
        </p:nvCxnSpPr>
        <p:spPr>
          <a:xfrm flipH="1">
            <a:off x="2954214" y="948308"/>
            <a:ext cx="247352" cy="6976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6" idx="2"/>
          </p:cNvCxnSpPr>
          <p:nvPr/>
        </p:nvCxnSpPr>
        <p:spPr>
          <a:xfrm>
            <a:off x="3201566" y="948308"/>
            <a:ext cx="1454839" cy="2723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6" idx="2"/>
          </p:cNvCxnSpPr>
          <p:nvPr/>
        </p:nvCxnSpPr>
        <p:spPr>
          <a:xfrm flipH="1">
            <a:off x="1350497" y="948308"/>
            <a:ext cx="1851069" cy="21184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6" idx="2"/>
          </p:cNvCxnSpPr>
          <p:nvPr/>
        </p:nvCxnSpPr>
        <p:spPr>
          <a:xfrm rot="5400000">
            <a:off x="1047524" y="2460162"/>
            <a:ext cx="3665896" cy="642189"/>
          </a:xfrm>
          <a:prstGeom prst="bent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821929" y="486643"/>
            <a:ext cx="2324675" cy="461665"/>
          </a:xfrm>
          <a:prstGeom prst="rect">
            <a:avLst/>
          </a:prstGeom>
          <a:solidFill>
            <a:schemeClr val="bg1"/>
          </a:solidFill>
        </p:spPr>
        <p:txBody>
          <a:bodyPr wrap="none" rtlCol="0">
            <a:spAutoFit/>
          </a:bodyPr>
          <a:lstStyle/>
          <a:p>
            <a:r>
              <a:rPr lang="en-US" altLang="ja-JP" sz="2400" dirty="0" smtClean="0">
                <a:solidFill>
                  <a:srgbClr val="00FF00"/>
                </a:solidFill>
                <a:latin typeface="Arial" panose="020B0604020202020204" pitchFamily="34" charset="0"/>
              </a:rPr>
              <a:t>Uniform 4</a:t>
            </a:r>
            <a:r>
              <a:rPr kumimoji="1" lang="en-US" altLang="ja-JP" sz="2400" dirty="0" smtClean="0">
                <a:solidFill>
                  <a:srgbClr val="00FF00"/>
                </a:solidFill>
                <a:latin typeface="Arial" panose="020B0604020202020204" pitchFamily="34" charset="0"/>
              </a:rPr>
              <a:t>0-turn</a:t>
            </a:r>
            <a:endParaRPr kumimoji="1" lang="ja-JP" altLang="en-US" sz="2400" dirty="0">
              <a:solidFill>
                <a:srgbClr val="00FF00"/>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8201467" y="5486398"/>
            <a:ext cx="3561360" cy="338554"/>
          </a:xfrm>
          <a:prstGeom prst="rect">
            <a:avLst/>
          </a:prstGeom>
          <a:noFill/>
        </p:spPr>
        <p:txBody>
          <a:bodyPr wrap="none" rtlCol="0">
            <a:spAutoFit/>
          </a:bodyPr>
          <a:lstStyle/>
          <a:p>
            <a:r>
              <a:rPr kumimoji="1" lang="en-US" altLang="ja-JP" sz="1600" dirty="0" smtClean="0">
                <a:latin typeface="Arial" panose="020B0604020202020204" pitchFamily="34" charset="0"/>
                <a:cs typeface="Arial" panose="020B0604020202020204" pitchFamily="34" charset="0"/>
              </a:rPr>
              <a:t>Actually, the photo is not for 40 turns.</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83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0" y="1649723"/>
            <a:ext cx="6815999" cy="5112000"/>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7515" t="8821"/>
          <a:stretch/>
        </p:blipFill>
        <p:spPr>
          <a:xfrm>
            <a:off x="7118252" y="288387"/>
            <a:ext cx="4756932" cy="6253089"/>
          </a:xfrm>
          <a:prstGeom prst="rect">
            <a:avLst/>
          </a:prstGeom>
        </p:spPr>
      </p:pic>
      <p:sp>
        <p:nvSpPr>
          <p:cNvPr id="6" name="テキスト ボックス 5"/>
          <p:cNvSpPr txBox="1"/>
          <p:nvPr/>
        </p:nvSpPr>
        <p:spPr>
          <a:xfrm>
            <a:off x="168809" y="211013"/>
            <a:ext cx="4480714" cy="369332"/>
          </a:xfrm>
          <a:prstGeom prst="rect">
            <a:avLst/>
          </a:prstGeom>
          <a:noFill/>
          <a:ln>
            <a:solidFill>
              <a:schemeClr val="tx1"/>
            </a:solidFill>
          </a:ln>
        </p:spPr>
        <p:txBody>
          <a:bodyPr wrap="none" rtlCol="0">
            <a:spAutoFit/>
          </a:bodyPr>
          <a:lstStyle/>
          <a:p>
            <a:r>
              <a:rPr lang="en-US" altLang="ja-JP" b="1" dirty="0" smtClean="0">
                <a:latin typeface="Arial" panose="020B0604020202020204" pitchFamily="34" charset="0"/>
              </a:rPr>
              <a:t>Frequency characteristic measurement</a:t>
            </a:r>
            <a:endParaRPr kumimoji="1" lang="ja-JP" altLang="en-US" b="1" dirty="0">
              <a:latin typeface="Arial" panose="020B0604020202020204" pitchFamily="34" charset="0"/>
            </a:endParaRPr>
          </a:p>
        </p:txBody>
      </p:sp>
      <p:sp>
        <p:nvSpPr>
          <p:cNvPr id="7" name="テキスト ボックス 6"/>
          <p:cNvSpPr txBox="1"/>
          <p:nvPr/>
        </p:nvSpPr>
        <p:spPr>
          <a:xfrm>
            <a:off x="279046" y="761123"/>
            <a:ext cx="3922933" cy="923330"/>
          </a:xfrm>
          <a:prstGeom prst="rect">
            <a:avLst/>
          </a:prstGeom>
          <a:solidFill>
            <a:schemeClr val="bg1"/>
          </a:solidFill>
        </p:spPr>
        <p:txBody>
          <a:bodyPr wrap="none" rtlCol="0">
            <a:spAutoFit/>
          </a:bodyPr>
          <a:lstStyle/>
          <a:p>
            <a:pPr marL="285750" indent="-285750">
              <a:buFont typeface="Wingdings" panose="05000000000000000000" pitchFamily="2" charset="2"/>
              <a:buChar char="l"/>
            </a:pPr>
            <a:r>
              <a:rPr kumimoji="1" lang="en-US" altLang="ja-JP" dirty="0" smtClean="0">
                <a:latin typeface="Arial" panose="020B0604020202020204" pitchFamily="34" charset="0"/>
              </a:rPr>
              <a:t>Network Analyzer (Agilent E5071)</a:t>
            </a:r>
          </a:p>
          <a:p>
            <a:pPr marL="285750" indent="-285750">
              <a:buFont typeface="Wingdings" panose="05000000000000000000" pitchFamily="2" charset="2"/>
              <a:buChar char="l"/>
            </a:pPr>
            <a:r>
              <a:rPr lang="en-US" altLang="ja-JP" dirty="0" smtClean="0">
                <a:latin typeface="Arial" panose="020B0604020202020204" pitchFamily="34" charset="0"/>
              </a:rPr>
              <a:t>Measured: S</a:t>
            </a:r>
            <a:r>
              <a:rPr lang="en-US" altLang="ja-JP" baseline="-25000" dirty="0" smtClean="0">
                <a:latin typeface="Arial" panose="020B0604020202020204" pitchFamily="34" charset="0"/>
              </a:rPr>
              <a:t>11</a:t>
            </a:r>
            <a:r>
              <a:rPr lang="en-US" altLang="ja-JP" dirty="0">
                <a:latin typeface="Arial" panose="020B0604020202020204" pitchFamily="34" charset="0"/>
              </a:rPr>
              <a:t>, S</a:t>
            </a:r>
            <a:r>
              <a:rPr lang="en-US" altLang="ja-JP" baseline="-25000" dirty="0">
                <a:latin typeface="Arial" panose="020B0604020202020204" pitchFamily="34" charset="0"/>
              </a:rPr>
              <a:t>12</a:t>
            </a:r>
            <a:r>
              <a:rPr lang="en-US" altLang="ja-JP" dirty="0">
                <a:latin typeface="Arial" panose="020B0604020202020204" pitchFamily="34" charset="0"/>
              </a:rPr>
              <a:t>, S</a:t>
            </a:r>
            <a:r>
              <a:rPr lang="en-US" altLang="ja-JP" baseline="-25000" dirty="0">
                <a:latin typeface="Arial" panose="020B0604020202020204" pitchFamily="34" charset="0"/>
              </a:rPr>
              <a:t>21</a:t>
            </a:r>
            <a:r>
              <a:rPr lang="en-US" altLang="ja-JP" dirty="0">
                <a:latin typeface="Arial" panose="020B0604020202020204" pitchFamily="34" charset="0"/>
              </a:rPr>
              <a:t>, S</a:t>
            </a:r>
            <a:r>
              <a:rPr lang="en-US" altLang="ja-JP" baseline="-25000" dirty="0">
                <a:latin typeface="Arial" panose="020B0604020202020204" pitchFamily="34" charset="0"/>
              </a:rPr>
              <a:t>22</a:t>
            </a:r>
            <a:endParaRPr lang="en-US" altLang="ja-JP" dirty="0">
              <a:latin typeface="Arial" panose="020B0604020202020204" pitchFamily="34" charset="0"/>
            </a:endParaRPr>
          </a:p>
          <a:p>
            <a:r>
              <a:rPr lang="en-US" altLang="ja-JP" dirty="0" smtClean="0">
                <a:latin typeface="Arial" panose="020B0604020202020204" pitchFamily="34" charset="0"/>
              </a:rPr>
              <a:t>    300 kHz</a:t>
            </a:r>
            <a:r>
              <a:rPr lang="ja-JP" altLang="en-US" dirty="0" smtClean="0">
                <a:latin typeface="Arial" panose="020B0604020202020204" pitchFamily="34" charset="0"/>
              </a:rPr>
              <a:t>～</a:t>
            </a:r>
            <a:r>
              <a:rPr lang="en-US" altLang="ja-JP" dirty="0" smtClean="0">
                <a:latin typeface="Arial" panose="020B0604020202020204" pitchFamily="34" charset="0"/>
              </a:rPr>
              <a:t>1 GHz</a:t>
            </a:r>
            <a:endParaRPr lang="ja-JP" altLang="en-US" dirty="0">
              <a:latin typeface="Arial" panose="020B0604020202020204" pitchFamily="34" charset="0"/>
            </a:endParaRPr>
          </a:p>
        </p:txBody>
      </p:sp>
      <p:cxnSp>
        <p:nvCxnSpPr>
          <p:cNvPr id="9" name="直線コネクタ 8"/>
          <p:cNvCxnSpPr/>
          <p:nvPr/>
        </p:nvCxnSpPr>
        <p:spPr>
          <a:xfrm>
            <a:off x="3390310" y="4445391"/>
            <a:ext cx="0" cy="1899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2588452" y="5908425"/>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387963" y="1896792"/>
            <a:ext cx="0" cy="1899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586105" y="3359826"/>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94563" y="2968282"/>
            <a:ext cx="864339"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usable</a:t>
            </a:r>
            <a:endParaRPr kumimoji="1" lang="ja-JP" altLang="en-US"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正方形/長方形 10"/>
              <p:cNvSpPr/>
              <p:nvPr/>
            </p:nvSpPr>
            <p:spPr>
              <a:xfrm>
                <a:off x="759185" y="1927269"/>
                <a:ext cx="1565878"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21</m:t>
                        </m:r>
                      </m:sub>
                    </m:sSub>
                  </m:oMath>
                </a14:m>
                <a:r>
                  <a:rPr lang="en-US" altLang="ja-JP" b="0" dirty="0" smtClean="0">
                    <a:latin typeface="Arial" panose="020B0604020202020204" pitchFamily="34" charset="0"/>
                    <a:cs typeface="Arial" panose="020B0604020202020204" pitchFamily="34" charset="0"/>
                  </a:rPr>
                  <a:t> amplitude</a:t>
                </a:r>
              </a:p>
            </p:txBody>
          </p:sp>
        </mc:Choice>
        <mc:Fallback>
          <p:sp>
            <p:nvSpPr>
              <p:cNvPr id="11" name="正方形/長方形 10"/>
              <p:cNvSpPr>
                <a:spLocks noRot="1" noChangeAspect="1" noMove="1" noResize="1" noEditPoints="1" noAdjustHandles="1" noChangeArrowheads="1" noChangeShapeType="1" noTextEdit="1"/>
              </p:cNvSpPr>
              <p:nvPr/>
            </p:nvSpPr>
            <p:spPr>
              <a:xfrm>
                <a:off x="759185" y="1927269"/>
                <a:ext cx="1565878" cy="369332"/>
              </a:xfrm>
              <a:prstGeom prst="rect">
                <a:avLst/>
              </a:prstGeom>
              <a:blipFill rotWithShape="0">
                <a:blip r:embed="rId4"/>
                <a:stretch>
                  <a:fillRect t="-8197" r="-3125"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73831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2186"/>
            <a:ext cx="6096000" cy="46482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556" y="1372186"/>
            <a:ext cx="6096000" cy="4648200"/>
          </a:xfrm>
          <a:prstGeom prst="rect">
            <a:avLst/>
          </a:prstGeom>
        </p:spPr>
      </p:pic>
      <p:sp>
        <p:nvSpPr>
          <p:cNvPr id="4" name="テキスト ボックス 3"/>
          <p:cNvSpPr txBox="1"/>
          <p:nvPr/>
        </p:nvSpPr>
        <p:spPr>
          <a:xfrm>
            <a:off x="267285" y="309490"/>
            <a:ext cx="3050835" cy="923330"/>
          </a:xfrm>
          <a:prstGeom prst="rect">
            <a:avLst/>
          </a:prstGeom>
          <a:noFill/>
        </p:spPr>
        <p:txBody>
          <a:bodyPr wrap="none" rtlCol="0">
            <a:spAutoFit/>
          </a:bodyPr>
          <a:lstStyle/>
          <a:p>
            <a:pPr marL="285750" indent="-285750">
              <a:buFont typeface="Wingdings" panose="05000000000000000000" pitchFamily="2" charset="2"/>
              <a:buChar char="l"/>
            </a:pPr>
            <a:r>
              <a:rPr lang="en-US" altLang="ja-JP" dirty="0" smtClean="0">
                <a:solidFill>
                  <a:srgbClr val="00FF00"/>
                </a:solidFill>
                <a:latin typeface="Arial" panose="020B0604020202020204" pitchFamily="34" charset="0"/>
                <a:cs typeface="Arial" panose="020B0604020202020204" pitchFamily="34" charset="0"/>
              </a:rPr>
              <a:t>40-turn winding uniformly</a:t>
            </a:r>
          </a:p>
          <a:p>
            <a:pPr marL="285750" indent="-285750">
              <a:buFont typeface="Wingdings" panose="05000000000000000000" pitchFamily="2" charset="2"/>
              <a:buChar char="l"/>
            </a:pPr>
            <a:r>
              <a:rPr lang="en-US" altLang="ja-JP" dirty="0" smtClean="0">
                <a:solidFill>
                  <a:srgbClr val="FF0000"/>
                </a:solidFill>
                <a:latin typeface="Arial" panose="020B0604020202020204" pitchFamily="34" charset="0"/>
                <a:cs typeface="Arial" panose="020B0604020202020204" pitchFamily="34" charset="0"/>
              </a:rPr>
              <a:t>4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10 turns locally</a:t>
            </a:r>
          </a:p>
          <a:p>
            <a:r>
              <a:rPr lang="en-US" altLang="ja-JP" dirty="0">
                <a:latin typeface="Arial" panose="020B0604020202020204" pitchFamily="34" charset="0"/>
                <a:cs typeface="Arial" panose="020B0604020202020204" pitchFamily="34" charset="0"/>
              </a:rPr>
              <a:t>300kHz-100MHz</a:t>
            </a:r>
            <a:endParaRPr kumimoji="1" lang="ja-JP" altLang="en-US"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正方形/長方形 4"/>
              <p:cNvSpPr/>
              <p:nvPr/>
            </p:nvSpPr>
            <p:spPr>
              <a:xfrm>
                <a:off x="449694" y="1969473"/>
                <a:ext cx="1565878"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21</m:t>
                        </m:r>
                      </m:sub>
                    </m:sSub>
                  </m:oMath>
                </a14:m>
                <a:r>
                  <a:rPr lang="en-US" altLang="ja-JP" b="0" dirty="0" smtClean="0">
                    <a:latin typeface="Arial" panose="020B0604020202020204" pitchFamily="34" charset="0"/>
                    <a:cs typeface="Arial" panose="020B0604020202020204" pitchFamily="34" charset="0"/>
                  </a:rPr>
                  <a:t> amplitude</a:t>
                </a:r>
              </a:p>
            </p:txBody>
          </p:sp>
        </mc:Choice>
        <mc:Fallback xmlns="">
          <p:sp>
            <p:nvSpPr>
              <p:cNvPr id="5" name="正方形/長方形 4"/>
              <p:cNvSpPr>
                <a:spLocks noRot="1" noChangeAspect="1" noMove="1" noResize="1" noEditPoints="1" noAdjustHandles="1" noChangeArrowheads="1" noChangeShapeType="1" noTextEdit="1"/>
              </p:cNvSpPr>
              <p:nvPr/>
            </p:nvSpPr>
            <p:spPr>
              <a:xfrm>
                <a:off x="449694" y="1969473"/>
                <a:ext cx="1565878" cy="369332"/>
              </a:xfrm>
              <a:prstGeom prst="rect">
                <a:avLst/>
              </a:prstGeom>
              <a:blipFill rotWithShape="0">
                <a:blip r:embed="rId4"/>
                <a:stretch>
                  <a:fillRect t="-8197" r="-272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0266604" y="1981195"/>
                <a:ext cx="1193981"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21</m:t>
                        </m:r>
                      </m:sub>
                    </m:sSub>
                  </m:oMath>
                </a14:m>
                <a:r>
                  <a:rPr lang="en-US" altLang="ja-JP" b="0" dirty="0" smtClean="0">
                    <a:latin typeface="Arial" panose="020B0604020202020204" pitchFamily="34" charset="0"/>
                    <a:cs typeface="Arial" panose="020B0604020202020204" pitchFamily="34" charset="0"/>
                  </a:rPr>
                  <a:t> phase</a:t>
                </a:r>
              </a:p>
            </p:txBody>
          </p:sp>
        </mc:Choice>
        <mc:Fallback xmlns="">
          <p:sp>
            <p:nvSpPr>
              <p:cNvPr id="6" name="正方形/長方形 5"/>
              <p:cNvSpPr>
                <a:spLocks noRot="1" noChangeAspect="1" noMove="1" noResize="1" noEditPoints="1" noAdjustHandles="1" noChangeArrowheads="1" noChangeShapeType="1" noTextEdit="1"/>
              </p:cNvSpPr>
              <p:nvPr/>
            </p:nvSpPr>
            <p:spPr>
              <a:xfrm>
                <a:off x="10266604" y="1981195"/>
                <a:ext cx="1193981" cy="369332"/>
              </a:xfrm>
              <a:prstGeom prst="rect">
                <a:avLst/>
              </a:prstGeom>
              <a:blipFill rotWithShape="0">
                <a:blip r:embed="rId5"/>
                <a:stretch>
                  <a:fillRect t="-8197" r="-3061"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3430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2035" y="3854548"/>
            <a:ext cx="5787931" cy="2308324"/>
          </a:xfrm>
          <a:prstGeom prst="rect">
            <a:avLst/>
          </a:prstGeom>
          <a:noFill/>
        </p:spPr>
        <p:txBody>
          <a:bodyPr wrap="none" rtlCol="0">
            <a:spAutoFit/>
          </a:bodyPr>
          <a:lstStyle/>
          <a:p>
            <a:pPr marL="285750" indent="-285750">
              <a:lnSpc>
                <a:spcPct val="150000"/>
              </a:lnSpc>
              <a:buFont typeface="Wingdings" panose="05000000000000000000" pitchFamily="2" charset="2"/>
              <a:buChar char="l"/>
            </a:pPr>
            <a:r>
              <a:rPr kumimoji="1" lang="en-US" altLang="ja-JP" sz="2400" dirty="0" smtClean="0">
                <a:latin typeface="Arial" panose="020B0604020202020204" pitchFamily="34" charset="0"/>
              </a:rPr>
              <a:t>WCMs and FCTs at J-PARC Main Ring</a:t>
            </a:r>
          </a:p>
          <a:p>
            <a:pPr marL="285750" indent="-285750">
              <a:lnSpc>
                <a:spcPct val="150000"/>
              </a:lnSpc>
              <a:buFont typeface="Wingdings" panose="05000000000000000000" pitchFamily="2" charset="2"/>
              <a:buChar char="l"/>
            </a:pPr>
            <a:r>
              <a:rPr lang="en-US" altLang="ja-JP" sz="2400" dirty="0" smtClean="0">
                <a:latin typeface="Arial" panose="020B0604020202020204" pitchFamily="34" charset="0"/>
              </a:rPr>
              <a:t>WCM for feedforward (2015)</a:t>
            </a:r>
          </a:p>
          <a:p>
            <a:pPr marL="285750" indent="-285750">
              <a:lnSpc>
                <a:spcPct val="150000"/>
              </a:lnSpc>
              <a:buFont typeface="Wingdings" panose="05000000000000000000" pitchFamily="2" charset="2"/>
              <a:buChar char="l"/>
            </a:pPr>
            <a:r>
              <a:rPr kumimoji="1" lang="en-US" altLang="ja-JP" sz="2400" dirty="0" smtClean="0">
                <a:latin typeface="Arial" panose="020B0604020202020204" pitchFamily="34" charset="0"/>
              </a:rPr>
              <a:t>FCT for abort beam line (2016)</a:t>
            </a:r>
          </a:p>
          <a:p>
            <a:pPr marL="285750" indent="-285750">
              <a:lnSpc>
                <a:spcPct val="150000"/>
              </a:lnSpc>
              <a:buFont typeface="Wingdings" panose="05000000000000000000" pitchFamily="2" charset="2"/>
              <a:buChar char="l"/>
            </a:pPr>
            <a:r>
              <a:rPr kumimoji="1" lang="en-US" altLang="ja-JP" sz="2400" dirty="0" smtClean="0">
                <a:latin typeface="Arial" panose="020B0604020202020204" pitchFamily="34" charset="0"/>
              </a:rPr>
              <a:t>Summary &amp; prospects</a:t>
            </a:r>
            <a:endParaRPr kumimoji="1" lang="ja-JP" altLang="en-US" sz="2400" dirty="0">
              <a:latin typeface="Arial" panose="020B0604020202020204" pitchFamily="34" charset="0"/>
            </a:endParaRPr>
          </a:p>
        </p:txBody>
      </p:sp>
      <p:sp>
        <p:nvSpPr>
          <p:cNvPr id="4" name="テキスト ボックス 3"/>
          <p:cNvSpPr txBox="1"/>
          <p:nvPr/>
        </p:nvSpPr>
        <p:spPr>
          <a:xfrm>
            <a:off x="509118" y="1645920"/>
            <a:ext cx="11173764" cy="954107"/>
          </a:xfrm>
          <a:prstGeom prst="rect">
            <a:avLst/>
          </a:prstGeom>
          <a:noFill/>
        </p:spPr>
        <p:txBody>
          <a:bodyPr wrap="none" rtlCol="0">
            <a:spAutoFit/>
          </a:bodyPr>
          <a:lstStyle/>
          <a:p>
            <a:r>
              <a:rPr kumimoji="1" lang="en-US" altLang="ja-JP" sz="2800" b="1" dirty="0" smtClean="0">
                <a:latin typeface="Arial" panose="020B0604020202020204" pitchFamily="34" charset="0"/>
              </a:rPr>
              <a:t>Wall Current Monitor (WCM) and Fast Current Transformer (FCT)</a:t>
            </a:r>
          </a:p>
          <a:p>
            <a:pPr algn="ctr"/>
            <a:r>
              <a:rPr kumimoji="1" lang="en-US" altLang="ja-JP" sz="2800" b="1" dirty="0" smtClean="0">
                <a:latin typeface="Arial" panose="020B0604020202020204" pitchFamily="34" charset="0"/>
              </a:rPr>
              <a:t>at J-PARC Main Ring</a:t>
            </a:r>
            <a:endParaRPr kumimoji="1" lang="ja-JP" altLang="en-US" sz="2800" b="1" dirty="0">
              <a:latin typeface="Arial" panose="020B0604020202020204" pitchFamily="34" charset="0"/>
            </a:endParaRPr>
          </a:p>
        </p:txBody>
      </p:sp>
    </p:spTree>
    <p:extLst>
      <p:ext uri="{BB962C8B-B14F-4D97-AF65-F5344CB8AC3E}">
        <p14:creationId xmlns:p14="http://schemas.microsoft.com/office/powerpoint/2010/main" val="197027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2186"/>
            <a:ext cx="6096000" cy="46482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556" y="1372186"/>
            <a:ext cx="6096000" cy="4648200"/>
          </a:xfrm>
          <a:prstGeom prst="rect">
            <a:avLst/>
          </a:prstGeom>
        </p:spPr>
      </p:pic>
      <p:sp>
        <p:nvSpPr>
          <p:cNvPr id="4" name="テキスト ボックス 3"/>
          <p:cNvSpPr txBox="1"/>
          <p:nvPr/>
        </p:nvSpPr>
        <p:spPr>
          <a:xfrm>
            <a:off x="267285" y="309490"/>
            <a:ext cx="3050835" cy="923330"/>
          </a:xfrm>
          <a:prstGeom prst="rect">
            <a:avLst/>
          </a:prstGeom>
          <a:noFill/>
        </p:spPr>
        <p:txBody>
          <a:bodyPr wrap="none" rtlCol="0">
            <a:spAutoFit/>
          </a:bodyPr>
          <a:lstStyle/>
          <a:p>
            <a:pPr marL="285750" indent="-285750">
              <a:buFont typeface="Wingdings" panose="05000000000000000000" pitchFamily="2" charset="2"/>
              <a:buChar char="l"/>
            </a:pPr>
            <a:r>
              <a:rPr lang="en-US" altLang="ja-JP" dirty="0" smtClean="0">
                <a:solidFill>
                  <a:srgbClr val="00FF00"/>
                </a:solidFill>
                <a:latin typeface="Arial" panose="020B0604020202020204" pitchFamily="34" charset="0"/>
                <a:cs typeface="Arial" panose="020B0604020202020204" pitchFamily="34" charset="0"/>
              </a:rPr>
              <a:t>40-turn winding uniformly</a:t>
            </a:r>
          </a:p>
          <a:p>
            <a:pPr marL="285750" indent="-285750">
              <a:buFont typeface="Wingdings" panose="05000000000000000000" pitchFamily="2" charset="2"/>
              <a:buChar char="l"/>
            </a:pPr>
            <a:r>
              <a:rPr lang="en-US" altLang="ja-JP" dirty="0" smtClean="0">
                <a:solidFill>
                  <a:srgbClr val="FF0000"/>
                </a:solidFill>
                <a:latin typeface="Arial" panose="020B0604020202020204" pitchFamily="34" charset="0"/>
                <a:cs typeface="Arial" panose="020B0604020202020204" pitchFamily="34" charset="0"/>
              </a:rPr>
              <a:t>4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10 turns locally</a:t>
            </a:r>
          </a:p>
          <a:p>
            <a:r>
              <a:rPr lang="en-US" altLang="ja-JP" dirty="0">
                <a:latin typeface="Arial" panose="020B0604020202020204" pitchFamily="34" charset="0"/>
                <a:cs typeface="Arial" panose="020B0604020202020204" pitchFamily="34" charset="0"/>
              </a:rPr>
              <a:t>300kHz-100MHz</a:t>
            </a:r>
            <a:endParaRPr kumimoji="1" lang="ja-JP" altLang="en-US"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正方形/長方形 4"/>
              <p:cNvSpPr/>
              <p:nvPr/>
            </p:nvSpPr>
            <p:spPr>
              <a:xfrm>
                <a:off x="449694" y="1969473"/>
                <a:ext cx="1565878"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21</m:t>
                        </m:r>
                      </m:sub>
                    </m:sSub>
                  </m:oMath>
                </a14:m>
                <a:r>
                  <a:rPr lang="en-US" altLang="ja-JP" b="0" dirty="0" smtClean="0">
                    <a:latin typeface="Arial" panose="020B0604020202020204" pitchFamily="34" charset="0"/>
                    <a:cs typeface="Arial" panose="020B0604020202020204" pitchFamily="34" charset="0"/>
                  </a:rPr>
                  <a:t> amplitude</a:t>
                </a:r>
              </a:p>
            </p:txBody>
          </p:sp>
        </mc:Choice>
        <mc:Fallback xmlns="">
          <p:sp>
            <p:nvSpPr>
              <p:cNvPr id="5" name="正方形/長方形 4"/>
              <p:cNvSpPr>
                <a:spLocks noRot="1" noChangeAspect="1" noMove="1" noResize="1" noEditPoints="1" noAdjustHandles="1" noChangeArrowheads="1" noChangeShapeType="1" noTextEdit="1"/>
              </p:cNvSpPr>
              <p:nvPr/>
            </p:nvSpPr>
            <p:spPr>
              <a:xfrm>
                <a:off x="449694" y="1969473"/>
                <a:ext cx="1565878" cy="369332"/>
              </a:xfrm>
              <a:prstGeom prst="rect">
                <a:avLst/>
              </a:prstGeom>
              <a:blipFill rotWithShape="0">
                <a:blip r:embed="rId4"/>
                <a:stretch>
                  <a:fillRect t="-8197" r="-272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0266604" y="1981195"/>
                <a:ext cx="1193981"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21</m:t>
                        </m:r>
                      </m:sub>
                    </m:sSub>
                  </m:oMath>
                </a14:m>
                <a:r>
                  <a:rPr lang="en-US" altLang="ja-JP" b="0" dirty="0" smtClean="0">
                    <a:latin typeface="Arial" panose="020B0604020202020204" pitchFamily="34" charset="0"/>
                    <a:cs typeface="Arial" panose="020B0604020202020204" pitchFamily="34" charset="0"/>
                  </a:rPr>
                  <a:t> phase</a:t>
                </a:r>
              </a:p>
            </p:txBody>
          </p:sp>
        </mc:Choice>
        <mc:Fallback xmlns="">
          <p:sp>
            <p:nvSpPr>
              <p:cNvPr id="6" name="正方形/長方形 5"/>
              <p:cNvSpPr>
                <a:spLocks noRot="1" noChangeAspect="1" noMove="1" noResize="1" noEditPoints="1" noAdjustHandles="1" noChangeArrowheads="1" noChangeShapeType="1" noTextEdit="1"/>
              </p:cNvSpPr>
              <p:nvPr/>
            </p:nvSpPr>
            <p:spPr>
              <a:xfrm>
                <a:off x="10266604" y="1981195"/>
                <a:ext cx="1193981" cy="369332"/>
              </a:xfrm>
              <a:prstGeom prst="rect">
                <a:avLst/>
              </a:prstGeom>
              <a:blipFill rotWithShape="0">
                <a:blip r:embed="rId5"/>
                <a:stretch>
                  <a:fillRect t="-8197" r="-3061" b="-24590"/>
                </a:stretch>
              </a:blipFill>
            </p:spPr>
            <p:txBody>
              <a:bodyPr/>
              <a:lstStyle/>
              <a:p>
                <a:r>
                  <a:rPr lang="ja-JP" altLang="en-US">
                    <a:noFill/>
                  </a:rPr>
                  <a:t> </a:t>
                </a:r>
              </a:p>
            </p:txBody>
          </p:sp>
        </mc:Fallback>
      </mc:AlternateContent>
      <p:sp>
        <p:nvSpPr>
          <p:cNvPr id="7" name="テキスト ボックス 6"/>
          <p:cNvSpPr txBox="1"/>
          <p:nvPr/>
        </p:nvSpPr>
        <p:spPr>
          <a:xfrm>
            <a:off x="4066438" y="6358597"/>
            <a:ext cx="4059125" cy="400110"/>
          </a:xfrm>
          <a:prstGeom prst="rect">
            <a:avLst/>
          </a:prstGeom>
          <a:noFill/>
        </p:spPr>
        <p:txBody>
          <a:bodyPr wrap="none" rtlCol="0">
            <a:spAutoFit/>
          </a:bodyPr>
          <a:lstStyle/>
          <a:p>
            <a:r>
              <a:rPr kumimoji="1" lang="en-US" altLang="ja-JP" sz="2000" dirty="0" smtClean="0">
                <a:solidFill>
                  <a:srgbClr val="FF0000"/>
                </a:solidFill>
                <a:latin typeface="Arial" panose="020B0604020202020204" pitchFamily="34" charset="0"/>
              </a:rPr>
              <a:t>4</a:t>
            </a:r>
            <a:r>
              <a:rPr kumimoji="1" lang="en-US" altLang="ja-JP" sz="2000" dirty="0" smtClean="0">
                <a:solidFill>
                  <a:srgbClr val="FF0000"/>
                </a:solidFill>
                <a:latin typeface="ＭＳ Ｐゴシック" panose="020B0600070205080204" pitchFamily="50" charset="-128"/>
                <a:ea typeface="ＭＳ Ｐゴシック" panose="020B0600070205080204" pitchFamily="50" charset="-128"/>
              </a:rPr>
              <a:t>×</a:t>
            </a:r>
            <a:r>
              <a:rPr kumimoji="1" lang="en-US" altLang="ja-JP" sz="20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10-turn type</a:t>
            </a:r>
            <a:r>
              <a:rPr kumimoji="1" lang="en-US" altLang="ja-JP" sz="2000" dirty="0" smtClean="0">
                <a:latin typeface="Arial" panose="020B0604020202020204" pitchFamily="34" charset="0"/>
                <a:ea typeface="ＭＳ Ｐゴシック" panose="020B0600070205080204" pitchFamily="50" charset="-128"/>
                <a:cs typeface="Arial" panose="020B0604020202020204" pitchFamily="34" charset="0"/>
              </a:rPr>
              <a:t> has been adopted</a:t>
            </a:r>
            <a:endParaRPr kumimoji="1" lang="ja-JP" altLang="en-US" sz="2000" dirty="0">
              <a:latin typeface="Arial" panose="020B0604020202020204" pitchFamily="34" charset="0"/>
              <a:cs typeface="Arial" panose="020B0604020202020204" pitchFamily="34" charset="0"/>
            </a:endParaRPr>
          </a:p>
        </p:txBody>
      </p:sp>
      <p:cxnSp>
        <p:nvCxnSpPr>
          <p:cNvPr id="8" name="直線コネクタ 7"/>
          <p:cNvCxnSpPr/>
          <p:nvPr/>
        </p:nvCxnSpPr>
        <p:spPr>
          <a:xfrm>
            <a:off x="2015572" y="2799471"/>
            <a:ext cx="0" cy="28252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1213714" y="4738457"/>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090469" y="1981195"/>
            <a:ext cx="0" cy="3641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7288611" y="4736112"/>
            <a:ext cx="8018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54" y="1209823"/>
            <a:ext cx="6095238" cy="4571429"/>
          </a:xfrm>
          <a:prstGeom prst="rect">
            <a:avLst/>
          </a:prstGeom>
        </p:spPr>
      </p:pic>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8609"/>
          <a:stretch/>
        </p:blipFill>
        <p:spPr>
          <a:xfrm>
            <a:off x="7160453" y="0"/>
            <a:ext cx="4700665" cy="6858000"/>
          </a:xfrm>
          <a:prstGeom prst="rect">
            <a:avLst/>
          </a:prstGeom>
        </p:spPr>
      </p:pic>
      <p:sp>
        <p:nvSpPr>
          <p:cNvPr id="5" name="テキスト ボックス 4"/>
          <p:cNvSpPr txBox="1"/>
          <p:nvPr/>
        </p:nvSpPr>
        <p:spPr>
          <a:xfrm>
            <a:off x="393893" y="337625"/>
            <a:ext cx="1596912" cy="400110"/>
          </a:xfrm>
          <a:prstGeom prst="rect">
            <a:avLst/>
          </a:prstGeom>
          <a:noFill/>
        </p:spPr>
        <p:txBody>
          <a:bodyPr wrap="none" rtlCol="0">
            <a:spAutoFit/>
          </a:bodyPr>
          <a:lstStyle/>
          <a:p>
            <a:r>
              <a:rPr kumimoji="1" lang="en-US" altLang="ja-JP" sz="2000" u="sng" dirty="0" smtClean="0">
                <a:latin typeface="Arial" panose="020B0604020202020204" pitchFamily="34" charset="0"/>
                <a:cs typeface="Arial" panose="020B0604020202020204" pitchFamily="34" charset="0"/>
              </a:rPr>
              <a:t>Beam signal</a:t>
            </a:r>
            <a:endParaRPr kumimoji="1" lang="ja-JP" altLang="en-US" sz="2000" u="sng" dirty="0">
              <a:latin typeface="Arial" panose="020B0604020202020204" pitchFamily="34" charset="0"/>
              <a:cs typeface="Arial" panose="020B0604020202020204" pitchFamily="34" charset="0"/>
            </a:endParaRPr>
          </a:p>
        </p:txBody>
      </p:sp>
      <p:sp>
        <p:nvSpPr>
          <p:cNvPr id="6" name="テキスト ボックス 5"/>
          <p:cNvSpPr txBox="1"/>
          <p:nvPr/>
        </p:nvSpPr>
        <p:spPr>
          <a:xfrm>
            <a:off x="6314047" y="3092551"/>
            <a:ext cx="753732" cy="400110"/>
          </a:xfrm>
          <a:prstGeom prst="rect">
            <a:avLst/>
          </a:prstGeom>
          <a:solidFill>
            <a:schemeClr val="bg1"/>
          </a:solid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(sec)</a:t>
            </a:r>
            <a:endParaRPr kumimoji="1" lang="ja-JP" altLang="en-US" sz="2000" dirty="0">
              <a:latin typeface="Arial" panose="020B0604020202020204" pitchFamily="34" charset="0"/>
              <a:cs typeface="Arial" panose="020B0604020202020204" pitchFamily="34" charset="0"/>
            </a:endParaRPr>
          </a:p>
        </p:txBody>
      </p:sp>
      <p:sp>
        <p:nvSpPr>
          <p:cNvPr id="7" name="テキスト ボックス 6"/>
          <p:cNvSpPr txBox="1"/>
          <p:nvPr/>
        </p:nvSpPr>
        <p:spPr>
          <a:xfrm rot="16200000">
            <a:off x="-59969" y="2147672"/>
            <a:ext cx="526106" cy="400110"/>
          </a:xfrm>
          <a:prstGeom prst="rect">
            <a:avLst/>
          </a:prstGeom>
          <a:solidFill>
            <a:schemeClr val="bg1"/>
          </a:solid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(V)</a:t>
            </a:r>
            <a:endParaRPr kumimoji="1" lang="ja-JP" altLang="en-US" sz="2000" dirty="0">
              <a:latin typeface="Arial" panose="020B0604020202020204" pitchFamily="34" charset="0"/>
              <a:cs typeface="Arial" panose="020B0604020202020204" pitchFamily="34" charset="0"/>
            </a:endParaRPr>
          </a:p>
        </p:txBody>
      </p:sp>
      <p:sp>
        <p:nvSpPr>
          <p:cNvPr id="8" name="テキスト ボックス 7"/>
          <p:cNvSpPr txBox="1"/>
          <p:nvPr/>
        </p:nvSpPr>
        <p:spPr>
          <a:xfrm>
            <a:off x="6297631" y="5439511"/>
            <a:ext cx="753732" cy="400110"/>
          </a:xfrm>
          <a:prstGeom prst="rect">
            <a:avLst/>
          </a:prstGeom>
          <a:solidFill>
            <a:schemeClr val="bg1"/>
          </a:solid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sec</a:t>
            </a:r>
            <a:r>
              <a:rPr kumimoji="1" lang="en-US" altLang="ja-JP" sz="2000" dirty="0" smtClean="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p:txBody>
      </p:sp>
      <p:sp>
        <p:nvSpPr>
          <p:cNvPr id="9" name="テキスト ボックス 8"/>
          <p:cNvSpPr txBox="1"/>
          <p:nvPr/>
        </p:nvSpPr>
        <p:spPr>
          <a:xfrm rot="16200000">
            <a:off x="-62317" y="4494632"/>
            <a:ext cx="526106" cy="400110"/>
          </a:xfrm>
          <a:prstGeom prst="rect">
            <a:avLst/>
          </a:prstGeom>
          <a:solidFill>
            <a:schemeClr val="bg1"/>
          </a:solid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(V)</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060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1002614"/>
            <a:ext cx="6095238" cy="4571429"/>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608" y="998807"/>
            <a:ext cx="6095238" cy="4571429"/>
          </a:xfrm>
          <a:prstGeom prst="rect">
            <a:avLst/>
          </a:prstGeom>
        </p:spPr>
      </p:pic>
      <p:sp>
        <p:nvSpPr>
          <p:cNvPr id="11" name="テキスト ボックス 10"/>
          <p:cNvSpPr txBox="1"/>
          <p:nvPr/>
        </p:nvSpPr>
        <p:spPr>
          <a:xfrm>
            <a:off x="11490949" y="3092551"/>
            <a:ext cx="753732"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sec</a:t>
            </a:r>
            <a:r>
              <a:rPr kumimoji="1" lang="en-US" altLang="ja-JP" sz="2000" dirty="0" smtClean="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p:txBody>
      </p:sp>
      <p:sp>
        <p:nvSpPr>
          <p:cNvPr id="12" name="テキスト ボックス 11"/>
          <p:cNvSpPr txBox="1"/>
          <p:nvPr/>
        </p:nvSpPr>
        <p:spPr>
          <a:xfrm rot="16200000">
            <a:off x="5721857" y="1936656"/>
            <a:ext cx="526106"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(V)</a:t>
            </a:r>
            <a:endParaRPr kumimoji="1" lang="ja-JP" altLang="en-US" sz="20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11474533" y="5383239"/>
            <a:ext cx="753732"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sec</a:t>
            </a:r>
            <a:r>
              <a:rPr kumimoji="1" lang="en-US" altLang="ja-JP" sz="2000" dirty="0" smtClean="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p:txBody>
      </p:sp>
      <p:sp>
        <p:nvSpPr>
          <p:cNvPr id="14" name="テキスト ボックス 13"/>
          <p:cNvSpPr txBox="1"/>
          <p:nvPr/>
        </p:nvSpPr>
        <p:spPr>
          <a:xfrm rot="16200000">
            <a:off x="5719509" y="4283616"/>
            <a:ext cx="526106"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(V)</a:t>
            </a:r>
            <a:endParaRPr kumimoji="1" lang="ja-JP" altLang="en-US" sz="20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5481703" y="3076138"/>
            <a:ext cx="668773"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(Hz)</a:t>
            </a:r>
            <a:endParaRPr kumimoji="1" lang="ja-JP" altLang="en-US" sz="20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5465287" y="5366826"/>
            <a:ext cx="668773"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(Hz)</a:t>
            </a:r>
            <a:endParaRPr kumimoji="1" lang="ja-JP" altLang="en-US" sz="20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393893" y="548642"/>
            <a:ext cx="2134110" cy="400110"/>
          </a:xfrm>
          <a:prstGeom prst="rect">
            <a:avLst/>
          </a:prstGeom>
          <a:noFill/>
        </p:spPr>
        <p:txBody>
          <a:bodyPr wrap="none" rtlCol="0">
            <a:spAutoFit/>
          </a:bodyPr>
          <a:lstStyle/>
          <a:p>
            <a:r>
              <a:rPr kumimoji="1" lang="en-US" altLang="ja-JP" sz="2000" u="sng" dirty="0" smtClean="0">
                <a:latin typeface="Arial" panose="020B0604020202020204" pitchFamily="34" charset="0"/>
                <a:cs typeface="Arial" panose="020B0604020202020204" pitchFamily="34" charset="0"/>
              </a:rPr>
              <a:t>FFT Beam signal</a:t>
            </a:r>
            <a:endParaRPr kumimoji="1" lang="ja-JP" altLang="en-US" sz="2000" u="sng" dirty="0">
              <a:latin typeface="Arial" panose="020B0604020202020204" pitchFamily="34" charset="0"/>
              <a:cs typeface="Arial" panose="020B0604020202020204" pitchFamily="34" charset="0"/>
            </a:endParaRPr>
          </a:p>
        </p:txBody>
      </p:sp>
      <p:sp>
        <p:nvSpPr>
          <p:cNvPr id="18" name="テキスト ボックス 17"/>
          <p:cNvSpPr txBox="1"/>
          <p:nvPr/>
        </p:nvSpPr>
        <p:spPr>
          <a:xfrm>
            <a:off x="6372662" y="548642"/>
            <a:ext cx="2153154" cy="400110"/>
          </a:xfrm>
          <a:prstGeom prst="rect">
            <a:avLst/>
          </a:prstGeom>
          <a:noFill/>
        </p:spPr>
        <p:txBody>
          <a:bodyPr wrap="none" rtlCol="0">
            <a:spAutoFit/>
          </a:bodyPr>
          <a:lstStyle/>
          <a:p>
            <a:r>
              <a:rPr kumimoji="1" lang="en-US" altLang="ja-JP" sz="2000" u="sng" dirty="0" smtClean="0">
                <a:latin typeface="Arial" panose="020B0604020202020204" pitchFamily="34" charset="0"/>
                <a:cs typeface="Arial" panose="020B0604020202020204" pitchFamily="34" charset="0"/>
              </a:rPr>
              <a:t>Raw beam signal</a:t>
            </a:r>
            <a:endParaRPr kumimoji="1" lang="ja-JP" altLang="en-US" sz="2000" u="sng" dirty="0">
              <a:latin typeface="Arial" panose="020B0604020202020204" pitchFamily="34" charset="0"/>
              <a:cs typeface="Arial" panose="020B0604020202020204" pitchFamily="34" charset="0"/>
            </a:endParaRPr>
          </a:p>
        </p:txBody>
      </p:sp>
      <p:sp>
        <p:nvSpPr>
          <p:cNvPr id="19" name="テキスト ボックス 18"/>
          <p:cNvSpPr txBox="1"/>
          <p:nvPr/>
        </p:nvSpPr>
        <p:spPr>
          <a:xfrm>
            <a:off x="2396911" y="5950632"/>
            <a:ext cx="7398179" cy="646331"/>
          </a:xfrm>
          <a:prstGeom prst="rect">
            <a:avLst/>
          </a:prstGeom>
          <a:noFill/>
        </p:spPr>
        <p:txBody>
          <a:bodyPr wrap="none" rtlCol="0">
            <a:spAutoFit/>
          </a:bodyPr>
          <a:lstStyle/>
          <a:p>
            <a:pPr marL="285750" indent="-285750">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Further data measurement and analysis will be planned.</a:t>
            </a:r>
          </a:p>
          <a:p>
            <a:pPr marL="285750" indent="-285750">
              <a:buFont typeface="Wingdings" panose="05000000000000000000" pitchFamily="2" charset="2"/>
              <a:buChar char="l"/>
            </a:pPr>
            <a:r>
              <a:rPr kumimoji="1" lang="en-US" altLang="ja-JP" dirty="0" smtClean="0">
                <a:latin typeface="Arial" panose="020B0604020202020204" pitchFamily="34" charset="0"/>
                <a:cs typeface="Arial" panose="020B0604020202020204" pitchFamily="34" charset="0"/>
              </a:rPr>
              <a:t>Data acquisition and interlock system will be prepared for operation.</a:t>
            </a:r>
            <a:endParaRPr kumimoji="1" lang="ja-JP" altLang="en-US" dirty="0">
              <a:latin typeface="Arial" panose="020B0604020202020204" pitchFamily="34" charset="0"/>
              <a:cs typeface="Arial" panose="020B0604020202020204" pitchFamily="34" charset="0"/>
            </a:endParaRPr>
          </a:p>
        </p:txBody>
      </p:sp>
      <p:grpSp>
        <p:nvGrpSpPr>
          <p:cNvPr id="32" name="グループ化 31"/>
          <p:cNvGrpSpPr/>
          <p:nvPr/>
        </p:nvGrpSpPr>
        <p:grpSpPr>
          <a:xfrm>
            <a:off x="1136650" y="1765300"/>
            <a:ext cx="177800" cy="177800"/>
            <a:chOff x="958850" y="1600200"/>
            <a:chExt cx="177800" cy="177800"/>
          </a:xfrm>
        </p:grpSpPr>
        <p:cxnSp>
          <p:nvCxnSpPr>
            <p:cNvPr id="24" name="直線コネクタ 23"/>
            <p:cNvCxnSpPr/>
            <p:nvPr/>
          </p:nvCxnSpPr>
          <p:spPr>
            <a:xfrm flipV="1">
              <a:off x="958850" y="1600200"/>
              <a:ext cx="0" cy="17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1136650" y="1600200"/>
              <a:ext cx="0" cy="17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58850" y="1600200"/>
              <a:ext cx="17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1253462" y="1438245"/>
            <a:ext cx="3650358" cy="400110"/>
          </a:xfrm>
          <a:prstGeom prst="rect">
            <a:avLst/>
          </a:prstGeom>
          <a:noFill/>
        </p:spPr>
        <p:txBody>
          <a:bodyPr wrap="none" rtlCol="0">
            <a:spAutoFit/>
          </a:bodyPr>
          <a:lstStyle/>
          <a:p>
            <a:r>
              <a:rPr lang="en-US" altLang="ja-JP" sz="2000" dirty="0" smtClean="0">
                <a:latin typeface="Symbol" panose="05050102010706020507" pitchFamily="18" charset="2"/>
                <a:cs typeface="Arial" panose="020B0604020202020204" pitchFamily="34" charset="0"/>
              </a:rPr>
              <a:t>D</a:t>
            </a:r>
            <a:r>
              <a:rPr lang="en-US" altLang="ja-JP" sz="2000" dirty="0" smtClean="0">
                <a:latin typeface="Arial" panose="020B0604020202020204" pitchFamily="34" charset="0"/>
                <a:cs typeface="Arial" panose="020B0604020202020204" pitchFamily="34" charset="0"/>
              </a:rPr>
              <a:t>f=1.7 MHz (RF fundamental) </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737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35555" y="801858"/>
            <a:ext cx="3720890" cy="523220"/>
          </a:xfrm>
          <a:prstGeom prst="rect">
            <a:avLst/>
          </a:prstGeom>
          <a:noFill/>
        </p:spPr>
        <p:txBody>
          <a:bodyPr wrap="none" rtlCol="0">
            <a:spAutoFit/>
          </a:bodyPr>
          <a:lstStyle/>
          <a:p>
            <a:r>
              <a:rPr kumimoji="1" lang="en-US" altLang="ja-JP" sz="2800" u="sng" dirty="0" smtClean="0">
                <a:latin typeface="Arial" panose="020B0604020202020204" pitchFamily="34" charset="0"/>
                <a:cs typeface="Arial" panose="020B0604020202020204" pitchFamily="34" charset="0"/>
              </a:rPr>
              <a:t>Summary </a:t>
            </a:r>
            <a:r>
              <a:rPr lang="en-US" altLang="ja-JP" sz="2800" u="sng" dirty="0">
                <a:latin typeface="Arial" panose="020B0604020202020204" pitchFamily="34" charset="0"/>
                <a:cs typeface="Arial" panose="020B0604020202020204" pitchFamily="34" charset="0"/>
              </a:rPr>
              <a:t>&amp;</a:t>
            </a:r>
            <a:r>
              <a:rPr kumimoji="1" lang="en-US" altLang="ja-JP" sz="2800" u="sng" dirty="0" smtClean="0">
                <a:latin typeface="Arial" panose="020B0604020202020204" pitchFamily="34" charset="0"/>
                <a:cs typeface="Arial" panose="020B0604020202020204" pitchFamily="34" charset="0"/>
              </a:rPr>
              <a:t> prospects</a:t>
            </a:r>
            <a:endParaRPr kumimoji="1" lang="ja-JP" altLang="en-US" sz="2800" u="sng" dirty="0">
              <a:latin typeface="Arial" panose="020B0604020202020204" pitchFamily="34" charset="0"/>
              <a:cs typeface="Arial" panose="020B0604020202020204" pitchFamily="34" charset="0"/>
            </a:endParaRPr>
          </a:p>
        </p:txBody>
      </p:sp>
      <p:sp>
        <p:nvSpPr>
          <p:cNvPr id="3" name="テキスト ボックス 2"/>
          <p:cNvSpPr txBox="1"/>
          <p:nvPr/>
        </p:nvSpPr>
        <p:spPr>
          <a:xfrm>
            <a:off x="1386217" y="1772529"/>
            <a:ext cx="9419566" cy="3323987"/>
          </a:xfrm>
          <a:prstGeom prst="rect">
            <a:avLst/>
          </a:prstGeom>
          <a:noFill/>
        </p:spPr>
        <p:txBody>
          <a:bodyPr wrap="none" rtlCol="0">
            <a:spAutoFit/>
          </a:bodyPr>
          <a:lstStyle/>
          <a:p>
            <a:pPr marL="285750" indent="-285750">
              <a:lnSpc>
                <a:spcPct val="150000"/>
              </a:lnSpc>
              <a:buFont typeface="Wingdings" panose="05000000000000000000" pitchFamily="2" charset="2"/>
              <a:buChar char="l"/>
            </a:pPr>
            <a:r>
              <a:rPr kumimoji="1" lang="en-US" altLang="ja-JP" sz="2000" dirty="0" smtClean="0">
                <a:latin typeface="Arial" panose="020B0604020202020204" pitchFamily="34" charset="0"/>
              </a:rPr>
              <a:t>WCMs and FCTs are used to obtain beam bunch and timing information.</a:t>
            </a:r>
          </a:p>
          <a:p>
            <a:pPr>
              <a:lnSpc>
                <a:spcPct val="150000"/>
              </a:lnSpc>
            </a:pPr>
            <a:r>
              <a:rPr lang="en-US" altLang="ja-JP" sz="2000" dirty="0">
                <a:latin typeface="Arial" panose="020B0604020202020204" pitchFamily="34" charset="0"/>
              </a:rPr>
              <a:t> </a:t>
            </a:r>
            <a:r>
              <a:rPr lang="en-US" altLang="ja-JP" sz="2000" dirty="0" smtClean="0">
                <a:latin typeface="Arial" panose="020B0604020202020204" pitchFamily="34" charset="0"/>
              </a:rPr>
              <a:t>   Upgraded year by year for higher beam intensity operation.</a:t>
            </a:r>
            <a:endParaRPr kumimoji="1" lang="en-US" altLang="ja-JP" sz="2000" dirty="0" smtClean="0">
              <a:latin typeface="Arial" panose="020B0604020202020204" pitchFamily="34" charset="0"/>
            </a:endParaRPr>
          </a:p>
          <a:p>
            <a:pPr marL="285750" indent="-285750">
              <a:lnSpc>
                <a:spcPct val="150000"/>
              </a:lnSpc>
              <a:buFont typeface="Wingdings" panose="05000000000000000000" pitchFamily="2" charset="2"/>
              <a:buChar char="l"/>
            </a:pPr>
            <a:r>
              <a:rPr lang="en-US" altLang="ja-JP" sz="2000" dirty="0" smtClean="0">
                <a:latin typeface="Arial" panose="020B0604020202020204" pitchFamily="34" charset="0"/>
              </a:rPr>
              <a:t>New WCM for feedforward was installed in the summer 2015.</a:t>
            </a:r>
          </a:p>
          <a:p>
            <a:pPr>
              <a:lnSpc>
                <a:spcPct val="150000"/>
              </a:lnSpc>
            </a:pPr>
            <a:r>
              <a:rPr lang="en-US" altLang="ja-JP" sz="2000" dirty="0" smtClean="0">
                <a:latin typeface="Arial" panose="020B0604020202020204" pitchFamily="34" charset="0"/>
              </a:rPr>
              <a:t>    Localization of resistance: not yet understood.</a:t>
            </a:r>
          </a:p>
          <a:p>
            <a:pPr marL="285750" indent="-285750">
              <a:lnSpc>
                <a:spcPct val="150000"/>
              </a:lnSpc>
              <a:buFont typeface="Wingdings" panose="05000000000000000000" pitchFamily="2" charset="2"/>
              <a:buChar char="l"/>
            </a:pPr>
            <a:r>
              <a:rPr kumimoji="1" lang="en-US" altLang="ja-JP" sz="2000" dirty="0" smtClean="0">
                <a:latin typeface="Arial" panose="020B0604020202020204" pitchFamily="34" charset="0"/>
              </a:rPr>
              <a:t>New FCT for MR abort line was installed in Oct. 2016.</a:t>
            </a:r>
          </a:p>
          <a:p>
            <a:pPr>
              <a:lnSpc>
                <a:spcPct val="150000"/>
              </a:lnSpc>
            </a:pPr>
            <a:r>
              <a:rPr lang="en-US" altLang="ja-JP" sz="2000" dirty="0" smtClean="0">
                <a:latin typeface="Arial" panose="020B0604020202020204" pitchFamily="34" charset="0"/>
              </a:rPr>
              <a:t>    Optimization with data measurement and analysis are going from now.</a:t>
            </a:r>
          </a:p>
          <a:p>
            <a:pPr marL="285750" indent="-285750">
              <a:lnSpc>
                <a:spcPct val="150000"/>
              </a:lnSpc>
              <a:buFont typeface="Wingdings" panose="05000000000000000000" pitchFamily="2" charset="2"/>
              <a:buChar char="l"/>
            </a:pPr>
            <a:r>
              <a:rPr kumimoji="1" lang="en-US" altLang="ja-JP" sz="2000" dirty="0" smtClean="0">
                <a:latin typeface="Arial" panose="020B0604020202020204" pitchFamily="34" charset="0"/>
              </a:rPr>
              <a:t>Data acquisition and interlock system will be also prepared for beam operation.</a:t>
            </a:r>
            <a:endParaRPr kumimoji="1" lang="ja-JP" altLang="en-US" sz="2000" dirty="0">
              <a:latin typeface="Arial" panose="020B0604020202020204" pitchFamily="34" charset="0"/>
            </a:endParaRPr>
          </a:p>
        </p:txBody>
      </p:sp>
    </p:spTree>
    <p:extLst>
      <p:ext uri="{BB962C8B-B14F-4D97-AF65-F5344CB8AC3E}">
        <p14:creationId xmlns:p14="http://schemas.microsoft.com/office/powerpoint/2010/main" val="1363407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03581" y="3136613"/>
            <a:ext cx="1984839" cy="584775"/>
          </a:xfrm>
          <a:prstGeom prst="rect">
            <a:avLst/>
          </a:prstGeom>
          <a:noFill/>
        </p:spPr>
        <p:txBody>
          <a:bodyPr wrap="none" rtlCol="0">
            <a:spAutoFit/>
          </a:bodyPr>
          <a:lstStyle/>
          <a:p>
            <a:r>
              <a:rPr kumimoji="1" lang="en-US" altLang="ja-JP" sz="3200" dirty="0" smtClean="0">
                <a:latin typeface="Arial" panose="020B0604020202020204" pitchFamily="34" charset="0"/>
              </a:rPr>
              <a:t>Additional</a:t>
            </a:r>
            <a:endParaRPr kumimoji="1" lang="ja-JP" altLang="en-US" sz="3200" dirty="0">
              <a:latin typeface="Arial" panose="020B0604020202020204" pitchFamily="34" charset="0"/>
            </a:endParaRPr>
          </a:p>
        </p:txBody>
      </p:sp>
    </p:spTree>
    <p:extLst>
      <p:ext uri="{BB962C8B-B14F-4D97-AF65-F5344CB8AC3E}">
        <p14:creationId xmlns:p14="http://schemas.microsoft.com/office/powerpoint/2010/main" val="573168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50645" y="1767480"/>
            <a:ext cx="4207500" cy="4162500"/>
          </a:xfrm>
          <a:prstGeom prst="rect">
            <a:avLst/>
          </a:prstGeom>
        </p:spPr>
      </p:pic>
      <p:sp>
        <p:nvSpPr>
          <p:cNvPr id="3" name="テキスト ボックス 2"/>
          <p:cNvSpPr txBox="1"/>
          <p:nvPr/>
        </p:nvSpPr>
        <p:spPr>
          <a:xfrm>
            <a:off x="294119" y="305315"/>
            <a:ext cx="2422458" cy="461665"/>
          </a:xfrm>
          <a:prstGeom prst="rect">
            <a:avLst/>
          </a:prstGeom>
          <a:noFill/>
          <a:ln w="19050">
            <a:solidFill>
              <a:schemeClr val="tx1"/>
            </a:solidFill>
          </a:ln>
        </p:spPr>
        <p:txBody>
          <a:bodyPr wrap="none" rtlCol="0">
            <a:spAutoFit/>
          </a:bodyPr>
          <a:lstStyle/>
          <a:p>
            <a:r>
              <a:rPr lang="en-US" altLang="ja-JP" sz="2400" b="1" dirty="0" smtClean="0">
                <a:latin typeface="Arial" panose="020B0604020202020204" pitchFamily="34" charset="0"/>
              </a:rPr>
              <a:t>Main Ring (MR)</a:t>
            </a:r>
          </a:p>
        </p:txBody>
      </p:sp>
      <p:pic>
        <p:nvPicPr>
          <p:cNvPr id="5" name="図 4"/>
          <p:cNvPicPr>
            <a:picLocks noChangeAspect="1"/>
          </p:cNvPicPr>
          <p:nvPr/>
        </p:nvPicPr>
        <p:blipFill>
          <a:blip r:embed="rId3"/>
          <a:stretch>
            <a:fillRect/>
          </a:stretch>
        </p:blipFill>
        <p:spPr>
          <a:xfrm>
            <a:off x="1726320" y="6166299"/>
            <a:ext cx="4106250" cy="281250"/>
          </a:xfrm>
          <a:prstGeom prst="rect">
            <a:avLst/>
          </a:prstGeom>
        </p:spPr>
      </p:pic>
      <p:sp>
        <p:nvSpPr>
          <p:cNvPr id="6" name="テキスト ボックス 5"/>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8" name="テキスト ボックス 7"/>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9" name="テキスト ボックス 8"/>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10" name="テキスト ボックス 9"/>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11" name="テキスト ボックス 10"/>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graphicFrame>
        <p:nvGraphicFramePr>
          <p:cNvPr id="13" name="表 12"/>
          <p:cNvGraphicFramePr>
            <a:graphicFrameLocks noGrp="1"/>
          </p:cNvGraphicFramePr>
          <p:nvPr>
            <p:extLst/>
          </p:nvPr>
        </p:nvGraphicFramePr>
        <p:xfrm>
          <a:off x="6962171" y="348329"/>
          <a:ext cx="5040312" cy="5694680"/>
        </p:xfrm>
        <a:graphic>
          <a:graphicData uri="http://schemas.openxmlformats.org/drawingml/2006/table">
            <a:tbl>
              <a:tblPr firstRow="1" bandRow="1">
                <a:tableStyleId>{5940675A-B579-460E-94D1-54222C63F5DA}</a:tableStyleId>
              </a:tblPr>
              <a:tblGrid>
                <a:gridCol w="2405380"/>
                <a:gridCol w="1302702"/>
                <a:gridCol w="1332230"/>
              </a:tblGrid>
              <a:tr h="123613">
                <a:tc>
                  <a:txBody>
                    <a:bodyPr/>
                    <a:lstStyle/>
                    <a:p>
                      <a:r>
                        <a:rPr kumimoji="1" lang="en-US" altLang="ja-JP" sz="2400" dirty="0" smtClean="0">
                          <a:solidFill>
                            <a:srgbClr val="FF0000"/>
                          </a:solidFill>
                          <a:latin typeface="Arial" panose="020B0604020202020204" pitchFamily="34" charset="0"/>
                        </a:rPr>
                        <a:t>WCMs</a:t>
                      </a:r>
                      <a:endParaRPr kumimoji="1" lang="ja-JP" altLang="en-US" sz="2400" dirty="0">
                        <a:solidFill>
                          <a:srgbClr val="FF0000"/>
                        </a:solidFill>
                        <a:latin typeface="Arial" panose="020B0604020202020204" pitchFamily="34" charset="0"/>
                      </a:endParaRPr>
                    </a:p>
                  </a:txBody>
                  <a:tcPr/>
                </a:tc>
                <a:tc gridSpan="2">
                  <a:txBody>
                    <a:bodyPr/>
                    <a:lstStyle/>
                    <a:p>
                      <a:r>
                        <a:rPr kumimoji="1" lang="en-US" altLang="ja-JP" baseline="0" dirty="0" smtClean="0">
                          <a:latin typeface="Arial" panose="020B0604020202020204" pitchFamily="34" charset="0"/>
                        </a:rPr>
                        <a:t>1</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(measurement)</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2 (feedforward)</a:t>
                      </a:r>
                      <a:endParaRPr kumimoji="1" lang="ja-JP" altLang="en-US" dirty="0">
                        <a:latin typeface="Arial" panose="020B0604020202020204" pitchFamily="34" charset="0"/>
                      </a:endParaRPr>
                    </a:p>
                  </a:txBody>
                  <a:tcPr/>
                </a:tc>
                <a:tc hMerge="1">
                  <a:txBody>
                    <a:bodyPr/>
                    <a:lstStyle/>
                    <a:p>
                      <a:endParaRPr kumimoji="1" lang="ja-JP" altLang="en-US"/>
                    </a:p>
                  </a:txBody>
                  <a:tcPr/>
                </a:tc>
              </a:tr>
              <a:tr h="182880">
                <a:tc rowSpan="2">
                  <a:txBody>
                    <a:bodyPr/>
                    <a:lstStyle/>
                    <a:p>
                      <a:r>
                        <a:rPr kumimoji="1" lang="en-US" altLang="ja-JP" sz="2400" dirty="0" smtClean="0">
                          <a:solidFill>
                            <a:srgbClr val="0000FF"/>
                          </a:solidFill>
                          <a:latin typeface="Arial" panose="020B0604020202020204" pitchFamily="34" charset="0"/>
                        </a:rPr>
                        <a:t>FCTs</a:t>
                      </a:r>
                      <a:endParaRPr kumimoji="1" lang="ja-JP" altLang="en-US" sz="2400" dirty="0">
                        <a:solidFill>
                          <a:srgbClr val="0000FF"/>
                        </a:solidFill>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5</a:t>
                      </a:r>
                      <a:endParaRPr kumimoji="1" lang="ja-JP" altLang="en-US" dirty="0">
                        <a:latin typeface="Arial" panose="020B0604020202020204" pitchFamily="34" charset="0"/>
                      </a:endParaRPr>
                    </a:p>
                  </a:txBody>
                  <a:tcPr/>
                </a:tc>
              </a:tr>
              <a:tr h="182880">
                <a:tc vMerge="1">
                  <a:txBody>
                    <a:bodyPr/>
                    <a:lstStyle/>
                    <a:p>
                      <a:endParaRPr kumimoji="1" lang="ja-JP" altLang="en-US"/>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6+1(Abort)</a:t>
                      </a:r>
                      <a:endParaRPr kumimoji="1" lang="ja-JP" altLang="en-US" dirty="0">
                        <a:latin typeface="Arial" panose="020B0604020202020204" pitchFamily="34" charset="0"/>
                      </a:endParaRPr>
                    </a:p>
                  </a:txBody>
                  <a:tcPr/>
                </a:tc>
              </a:tr>
              <a:tr h="123613">
                <a:tc>
                  <a:txBody>
                    <a:bodyPr/>
                    <a:lstStyle/>
                    <a:p>
                      <a:r>
                        <a:rPr kumimoji="1" lang="en-US" altLang="ja-JP" dirty="0" smtClean="0">
                          <a:latin typeface="Arial" panose="020B0604020202020204" pitchFamily="34" charset="0"/>
                        </a:rPr>
                        <a:t>Total</a:t>
                      </a:r>
                      <a:r>
                        <a:rPr kumimoji="1" lang="en-US" altLang="ja-JP" baseline="0" dirty="0" smtClean="0">
                          <a:latin typeface="Arial" panose="020B0604020202020204" pitchFamily="34" charset="0"/>
                        </a:rPr>
                        <a:t> length</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1567.5 m</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Energy</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3 - 30 GeV</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Symbol" panose="05050102010706020507" pitchFamily="18" charset="2"/>
                        </a:rPr>
                        <a:t>b</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0.9715 - 0.9995</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cs typeface="Arial" panose="020B0604020202020204" pitchFamily="34" charset="0"/>
                        </a:rPr>
                        <a:t>Lorentz </a:t>
                      </a:r>
                      <a:r>
                        <a:rPr kumimoji="1" lang="en-US" altLang="ja-JP" dirty="0" smtClean="0">
                          <a:latin typeface="Symbol" panose="05050102010706020507" pitchFamily="18" charset="2"/>
                        </a:rPr>
                        <a:t>g</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4.22 - 33.21</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Harmonic</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9</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No.</a:t>
                      </a:r>
                      <a:r>
                        <a:rPr kumimoji="1" lang="en-US" altLang="ja-JP" baseline="0" dirty="0" smtClean="0">
                          <a:latin typeface="Arial" panose="020B0604020202020204" pitchFamily="34" charset="0"/>
                        </a:rPr>
                        <a:t> Bunches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8</a:t>
                      </a:r>
                      <a:endParaRPr kumimoji="1" lang="ja-JP" altLang="en-US" dirty="0">
                        <a:latin typeface="Arial" panose="020B0604020202020204" pitchFamily="34" charset="0"/>
                      </a:endParaRPr>
                    </a:p>
                  </a:txBody>
                  <a:tcPr/>
                </a:tc>
                <a:tc hMerge="1">
                  <a:txBody>
                    <a:bodyPr/>
                    <a:lstStyle/>
                    <a:p>
                      <a:endParaRPr kumimoji="1" lang="ja-JP" altLang="en-US"/>
                    </a:p>
                  </a:txBody>
                  <a:tcPr/>
                </a:tc>
              </a:tr>
              <a:tr h="185420">
                <a:tc>
                  <a:txBody>
                    <a:bodyPr/>
                    <a:lstStyle/>
                    <a:p>
                      <a:r>
                        <a:rPr kumimoji="1" lang="en-US" altLang="ja-JP" dirty="0" smtClean="0">
                          <a:latin typeface="Arial" panose="020B0604020202020204" pitchFamily="34" charset="0"/>
                        </a:rPr>
                        <a:t>Revolution</a:t>
                      </a:r>
                      <a:r>
                        <a:rPr kumimoji="1" lang="en-US" altLang="ja-JP" baseline="0" dirty="0" smtClean="0">
                          <a:latin typeface="Arial" panose="020B0604020202020204" pitchFamily="34" charset="0"/>
                        </a:rPr>
                        <a:t> p</a:t>
                      </a:r>
                      <a:r>
                        <a:rPr kumimoji="1" lang="en-US" altLang="ja-JP" dirty="0" smtClean="0">
                          <a:latin typeface="Arial" panose="020B0604020202020204" pitchFamily="34" charset="0"/>
                        </a:rPr>
                        <a:t>eriods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5.38 - 5.23 </a:t>
                      </a:r>
                      <a:r>
                        <a:rPr kumimoji="1" lang="en-US" altLang="ja-JP" dirty="0" smtClean="0">
                          <a:latin typeface="Symbol" panose="05050102010706020507" pitchFamily="18" charset="2"/>
                        </a:rPr>
                        <a:t>m</a:t>
                      </a:r>
                      <a:r>
                        <a:rPr kumimoji="1" lang="en-US" altLang="ja-JP" dirty="0" smtClean="0">
                          <a:latin typeface="Arial" panose="020B0604020202020204" pitchFamily="34" charset="0"/>
                        </a:rPr>
                        <a:t>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RF</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freq.</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1.67 - 1.72 MHz</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(time)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70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200 nsec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(space)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20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60 m</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Tune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cs typeface="Arial" panose="020B0604020202020204" pitchFamily="34" charset="0"/>
                        </a:rPr>
                        <a:t>FX: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=22.40,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=20.75</a:t>
                      </a:r>
                    </a:p>
                    <a:p>
                      <a:r>
                        <a:rPr kumimoji="1" lang="en-US" altLang="ja-JP" dirty="0" smtClean="0">
                          <a:latin typeface="Arial" panose="020B0604020202020204" pitchFamily="34" charset="0"/>
                          <a:cs typeface="Arial" panose="020B0604020202020204" pitchFamily="34" charset="0"/>
                        </a:rPr>
                        <a:t>SX: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=22.30,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=20.78</a:t>
                      </a:r>
                      <a:endParaRPr kumimoji="1" lang="ja-JP" altLang="en-US" dirty="0">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r>
            </a:tbl>
          </a:graphicData>
        </a:graphic>
      </p:graphicFrame>
      <p:cxnSp>
        <p:nvCxnSpPr>
          <p:cNvPr id="15" name="直線矢印コネクタ 14"/>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17" name="角丸四角形 16"/>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8" name="テキスト ボックス 17"/>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19" name="角丸四角形 18"/>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20" name="直線コネクタ 19"/>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25" name="テキスト ボックス 24"/>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21" name="直線コネクタ 20"/>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14" name="円/楕円 13"/>
          <p:cNvSpPr/>
          <p:nvPr/>
        </p:nvSpPr>
        <p:spPr>
          <a:xfrm>
            <a:off x="2499329" y="190717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6" name="円/楕円 25"/>
          <p:cNvSpPr/>
          <p:nvPr/>
        </p:nvSpPr>
        <p:spPr>
          <a:xfrm>
            <a:off x="2297108" y="486549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7" name="円/楕円 26"/>
          <p:cNvSpPr/>
          <p:nvPr/>
        </p:nvSpPr>
        <p:spPr>
          <a:xfrm>
            <a:off x="2591944" y="5274245"/>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8" name="円/楕円 27"/>
          <p:cNvSpPr/>
          <p:nvPr/>
        </p:nvSpPr>
        <p:spPr>
          <a:xfrm>
            <a:off x="841437" y="252415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9" name="円/楕円 28"/>
          <p:cNvSpPr/>
          <p:nvPr/>
        </p:nvSpPr>
        <p:spPr>
          <a:xfrm>
            <a:off x="1001323" y="277275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0" name="円/楕円 29"/>
          <p:cNvSpPr/>
          <p:nvPr/>
        </p:nvSpPr>
        <p:spPr>
          <a:xfrm>
            <a:off x="1161209" y="3021359"/>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1" name="円/楕円 30"/>
          <p:cNvSpPr/>
          <p:nvPr/>
        </p:nvSpPr>
        <p:spPr>
          <a:xfrm>
            <a:off x="1321095" y="3269963"/>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2" name="円/楕円 31"/>
          <p:cNvSpPr/>
          <p:nvPr/>
        </p:nvSpPr>
        <p:spPr>
          <a:xfrm>
            <a:off x="1480980" y="351856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4" name="円/楕円 33"/>
          <p:cNvSpPr/>
          <p:nvPr/>
        </p:nvSpPr>
        <p:spPr>
          <a:xfrm>
            <a:off x="2628989" y="166235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6" name="円/楕円 35"/>
          <p:cNvSpPr/>
          <p:nvPr/>
        </p:nvSpPr>
        <p:spPr>
          <a:xfrm>
            <a:off x="5653957" y="392798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3" name="円/楕円 32"/>
          <p:cNvSpPr/>
          <p:nvPr/>
        </p:nvSpPr>
        <p:spPr>
          <a:xfrm>
            <a:off x="4985936" y="511904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7" name="円/楕円 36"/>
          <p:cNvSpPr/>
          <p:nvPr/>
        </p:nvSpPr>
        <p:spPr>
          <a:xfrm>
            <a:off x="1705816" y="358312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9" name="円/楕円 38"/>
          <p:cNvSpPr/>
          <p:nvPr/>
        </p:nvSpPr>
        <p:spPr>
          <a:xfrm>
            <a:off x="2998481" y="1709966"/>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0" name="円/楕円 39"/>
          <p:cNvSpPr/>
          <p:nvPr/>
        </p:nvSpPr>
        <p:spPr>
          <a:xfrm>
            <a:off x="4473247" y="1723054"/>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8" name="円/楕円 37"/>
          <p:cNvSpPr/>
          <p:nvPr/>
        </p:nvSpPr>
        <p:spPr>
          <a:xfrm>
            <a:off x="5751764" y="3522963"/>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 name="テキスト ボックス 3"/>
          <p:cNvSpPr txBox="1"/>
          <p:nvPr/>
        </p:nvSpPr>
        <p:spPr>
          <a:xfrm>
            <a:off x="3121874" y="154745"/>
            <a:ext cx="3685689" cy="923330"/>
          </a:xfrm>
          <a:prstGeom prst="rect">
            <a:avLst/>
          </a:prstGeom>
          <a:noFill/>
          <a:ln>
            <a:solidFill>
              <a:schemeClr val="tx1"/>
            </a:solidFill>
          </a:ln>
        </p:spPr>
        <p:txBody>
          <a:bodyPr wrap="none" rtlCol="0">
            <a:spAutoFit/>
          </a:bodyPr>
          <a:lstStyle/>
          <a:p>
            <a:r>
              <a:rPr kumimoji="1" lang="en-US" altLang="ja-JP" dirty="0" smtClean="0">
                <a:latin typeface="Arial" panose="020B0604020202020204" pitchFamily="34" charset="0"/>
              </a:rPr>
              <a:t>WCM: 014, 163 (feedforward),</a:t>
            </a:r>
          </a:p>
          <a:p>
            <a:r>
              <a:rPr lang="en-US" altLang="ja-JP" dirty="0">
                <a:latin typeface="Arial" panose="020B0604020202020204" pitchFamily="34" charset="0"/>
              </a:rPr>
              <a:t> </a:t>
            </a:r>
            <a:r>
              <a:rPr lang="en-US" altLang="ja-JP" dirty="0" smtClean="0">
                <a:latin typeface="Arial" panose="020B0604020202020204" pitchFamily="34" charset="0"/>
              </a:rPr>
              <a:t>           </a:t>
            </a:r>
            <a:r>
              <a:rPr kumimoji="1" lang="en-US" altLang="ja-JP" dirty="0" smtClean="0">
                <a:latin typeface="Arial" panose="020B0604020202020204" pitchFamily="34" charset="0"/>
              </a:rPr>
              <a:t>019 (observe)</a:t>
            </a:r>
          </a:p>
          <a:p>
            <a:r>
              <a:rPr lang="en-US" altLang="ja-JP" dirty="0" smtClean="0">
                <a:latin typeface="Arial" panose="020B0604020202020204" pitchFamily="34" charset="0"/>
              </a:rPr>
              <a:t>FCT: 070, 086, 091, 142, 158, 214</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79410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3348" b="5604"/>
          <a:stretch/>
        </p:blipFill>
        <p:spPr>
          <a:xfrm>
            <a:off x="403254" y="914398"/>
            <a:ext cx="8044131" cy="4726745"/>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111307957"/>
              </p:ext>
            </p:extLst>
          </p:nvPr>
        </p:nvGraphicFramePr>
        <p:xfrm>
          <a:off x="3200978" y="5666152"/>
          <a:ext cx="4946016" cy="1107440"/>
        </p:xfrm>
        <a:graphic>
          <a:graphicData uri="http://schemas.openxmlformats.org/drawingml/2006/table">
            <a:tbl>
              <a:tblPr firstRow="1" bandRow="1">
                <a:tableStyleId>{5940675A-B579-460E-94D1-54222C63F5DA}</a:tableStyleId>
              </a:tblPr>
              <a:tblGrid>
                <a:gridCol w="1998980"/>
                <a:gridCol w="1473518"/>
                <a:gridCol w="1473518"/>
              </a:tblGrid>
              <a:tr h="0">
                <a:tc>
                  <a:txBody>
                    <a:bodyPr/>
                    <a:lstStyle/>
                    <a:p>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FCT#4</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FCT#5</a:t>
                      </a:r>
                      <a:endParaRPr kumimoji="1" lang="ja-JP" altLang="en-US" dirty="0">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a(slope) 0-500 V</a:t>
                      </a:r>
                      <a:endParaRPr kumimoji="1" lang="ja-JP" altLang="en-US" dirty="0">
                        <a:latin typeface="Arial" panose="020B0604020202020204" pitchFamily="34" charset="0"/>
                      </a:endParaRPr>
                    </a:p>
                  </a:txBody>
                  <a:tcPr/>
                </a:tc>
                <a:tc>
                  <a:txBody>
                    <a:bodyPr/>
                    <a:lstStyle/>
                    <a:p>
                      <a:r>
                        <a:rPr kumimoji="1" lang="en-US" altLang="ja-JP" dirty="0" smtClean="0">
                          <a:solidFill>
                            <a:srgbClr val="FF0000"/>
                          </a:solidFill>
                          <a:latin typeface="Arial" panose="020B0604020202020204" pitchFamily="34" charset="0"/>
                        </a:rPr>
                        <a:t>2.00594e-10</a:t>
                      </a:r>
                      <a:endParaRPr kumimoji="1" lang="ja-JP" altLang="en-US" dirty="0">
                        <a:solidFill>
                          <a:srgbClr val="FF0000"/>
                        </a:solidFill>
                        <a:latin typeface="Arial" panose="020B0604020202020204" pitchFamily="34" charset="0"/>
                      </a:endParaRPr>
                    </a:p>
                  </a:txBody>
                  <a:tcPr/>
                </a:tc>
                <a:tc>
                  <a:txBody>
                    <a:bodyPr/>
                    <a:lstStyle/>
                    <a:p>
                      <a:r>
                        <a:rPr kumimoji="1" lang="en-US" altLang="ja-JP" dirty="0" smtClean="0">
                          <a:solidFill>
                            <a:srgbClr val="0000FF"/>
                          </a:solidFill>
                          <a:latin typeface="Arial" panose="020B0604020202020204" pitchFamily="34" charset="0"/>
                        </a:rPr>
                        <a:t>2.00283e-10</a:t>
                      </a:r>
                      <a:endParaRPr kumimoji="1" lang="ja-JP" altLang="en-US" dirty="0">
                        <a:solidFill>
                          <a:srgbClr val="0000FF"/>
                        </a:solidFill>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b(const.) 0-500 V</a:t>
                      </a:r>
                      <a:endParaRPr kumimoji="1" lang="ja-JP" altLang="en-US" dirty="0">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0.66261</a:t>
                      </a:r>
                      <a:endParaRPr kumimoji="1" lang="ja-JP" altLang="en-US" dirty="0">
                        <a:solidFill>
                          <a:schemeClr val="tx1"/>
                        </a:solidFill>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0.12221</a:t>
                      </a:r>
                      <a:endParaRPr kumimoji="1" lang="ja-JP" altLang="en-US" dirty="0">
                        <a:solidFill>
                          <a:schemeClr val="tx1"/>
                        </a:solidFill>
                        <a:latin typeface="Arial" panose="020B0604020202020204" pitchFamily="34" charset="0"/>
                      </a:endParaRPr>
                    </a:p>
                  </a:txBody>
                  <a:tcPr/>
                </a:tc>
              </a:tr>
            </a:tbl>
          </a:graphicData>
        </a:graphic>
      </p:graphicFrame>
      <p:sp>
        <p:nvSpPr>
          <p:cNvPr id="4" name="テキスト ボックス 3"/>
          <p:cNvSpPr txBox="1"/>
          <p:nvPr/>
        </p:nvSpPr>
        <p:spPr>
          <a:xfrm>
            <a:off x="112539" y="154740"/>
            <a:ext cx="2885918" cy="707886"/>
          </a:xfrm>
          <a:prstGeom prst="rect">
            <a:avLst/>
          </a:prstGeom>
          <a:noFill/>
        </p:spPr>
        <p:txBody>
          <a:bodyPr wrap="none" rtlCol="0">
            <a:spAutoFit/>
          </a:bodyPr>
          <a:lstStyle/>
          <a:p>
            <a:r>
              <a:rPr lang="en-US" altLang="ja-JP" sz="2000" dirty="0" smtClean="0">
                <a:latin typeface="Arial" panose="020B0604020202020204" pitchFamily="34" charset="0"/>
              </a:rPr>
              <a:t>FCT for proton counting</a:t>
            </a:r>
          </a:p>
          <a:p>
            <a:r>
              <a:rPr kumimoji="1" lang="en-US" altLang="ja-JP" sz="2000" dirty="0" smtClean="0">
                <a:latin typeface="Arial" panose="020B0604020202020204" pitchFamily="34" charset="0"/>
              </a:rPr>
              <a:t>15/09/07</a:t>
            </a:r>
            <a:endParaRPr kumimoji="1" lang="ja-JP" altLang="en-US" sz="2000" dirty="0">
              <a:latin typeface="Arial" panose="020B0604020202020204" pitchFamily="34" charset="0"/>
            </a:endParaRPr>
          </a:p>
        </p:txBody>
      </p:sp>
      <p:sp>
        <p:nvSpPr>
          <p:cNvPr id="5" name="テキスト ボックス 4"/>
          <p:cNvSpPr txBox="1"/>
          <p:nvPr/>
        </p:nvSpPr>
        <p:spPr>
          <a:xfrm>
            <a:off x="2489981" y="4543863"/>
            <a:ext cx="1428596" cy="369332"/>
          </a:xfrm>
          <a:prstGeom prst="rect">
            <a:avLst/>
          </a:prstGeom>
          <a:noFill/>
        </p:spPr>
        <p:txBody>
          <a:bodyPr wrap="none" rtlCol="0">
            <a:spAutoFit/>
          </a:bodyPr>
          <a:lstStyle/>
          <a:p>
            <a:r>
              <a:rPr kumimoji="1" lang="en-US" altLang="ja-JP" dirty="0" smtClean="0">
                <a:latin typeface="Arial" panose="020B0604020202020204" pitchFamily="34" charset="0"/>
              </a:rPr>
              <a:t>Input: 100 V</a:t>
            </a:r>
            <a:endParaRPr kumimoji="1" lang="ja-JP" altLang="en-US" dirty="0">
              <a:latin typeface="Arial" panose="020B0604020202020204" pitchFamily="34" charset="0"/>
            </a:endParaRPr>
          </a:p>
        </p:txBody>
      </p:sp>
      <p:sp>
        <p:nvSpPr>
          <p:cNvPr id="6" name="テキスト ボックス 5"/>
          <p:cNvSpPr txBox="1"/>
          <p:nvPr/>
        </p:nvSpPr>
        <p:spPr>
          <a:xfrm>
            <a:off x="3542712" y="3950674"/>
            <a:ext cx="787395" cy="369332"/>
          </a:xfrm>
          <a:prstGeom prst="rect">
            <a:avLst/>
          </a:prstGeom>
          <a:noFill/>
        </p:spPr>
        <p:txBody>
          <a:bodyPr wrap="none" rtlCol="0">
            <a:spAutoFit/>
          </a:bodyPr>
          <a:lstStyle/>
          <a:p>
            <a:r>
              <a:rPr lang="en-US" altLang="ja-JP" dirty="0">
                <a:latin typeface="Arial" panose="020B0604020202020204" pitchFamily="34" charset="0"/>
              </a:rPr>
              <a:t>2</a:t>
            </a:r>
            <a:r>
              <a:rPr kumimoji="1" lang="en-US" altLang="ja-JP" dirty="0" smtClean="0">
                <a:latin typeface="Arial" panose="020B0604020202020204" pitchFamily="34" charset="0"/>
              </a:rPr>
              <a:t>00 V</a:t>
            </a:r>
            <a:endParaRPr kumimoji="1" lang="ja-JP" altLang="en-US" dirty="0">
              <a:latin typeface="Arial" panose="020B0604020202020204" pitchFamily="34" charset="0"/>
            </a:endParaRPr>
          </a:p>
        </p:txBody>
      </p:sp>
      <p:sp>
        <p:nvSpPr>
          <p:cNvPr id="7" name="テキスト ボックス 6"/>
          <p:cNvSpPr txBox="1"/>
          <p:nvPr/>
        </p:nvSpPr>
        <p:spPr>
          <a:xfrm>
            <a:off x="4511040" y="3329348"/>
            <a:ext cx="787395" cy="369332"/>
          </a:xfrm>
          <a:prstGeom prst="rect">
            <a:avLst/>
          </a:prstGeom>
          <a:noFill/>
        </p:spPr>
        <p:txBody>
          <a:bodyPr wrap="none" rtlCol="0">
            <a:spAutoFit/>
          </a:bodyPr>
          <a:lstStyle/>
          <a:p>
            <a:r>
              <a:rPr lang="en-US" altLang="ja-JP" dirty="0" smtClean="0">
                <a:latin typeface="Arial" panose="020B0604020202020204" pitchFamily="34" charset="0"/>
              </a:rPr>
              <a:t>3</a:t>
            </a:r>
            <a:r>
              <a:rPr kumimoji="1" lang="en-US" altLang="ja-JP" dirty="0" smtClean="0">
                <a:latin typeface="Arial" panose="020B0604020202020204" pitchFamily="34" charset="0"/>
              </a:rPr>
              <a:t>00 V</a:t>
            </a:r>
            <a:endParaRPr kumimoji="1" lang="ja-JP" altLang="en-US" dirty="0">
              <a:latin typeface="Arial" panose="020B0604020202020204" pitchFamily="34" charset="0"/>
            </a:endParaRPr>
          </a:p>
        </p:txBody>
      </p:sp>
      <p:sp>
        <p:nvSpPr>
          <p:cNvPr id="8" name="テキスト ボックス 7"/>
          <p:cNvSpPr txBox="1"/>
          <p:nvPr/>
        </p:nvSpPr>
        <p:spPr>
          <a:xfrm>
            <a:off x="5493436" y="2693956"/>
            <a:ext cx="787395" cy="369332"/>
          </a:xfrm>
          <a:prstGeom prst="rect">
            <a:avLst/>
          </a:prstGeom>
          <a:noFill/>
        </p:spPr>
        <p:txBody>
          <a:bodyPr wrap="none" rtlCol="0">
            <a:spAutoFit/>
          </a:bodyPr>
          <a:lstStyle/>
          <a:p>
            <a:r>
              <a:rPr lang="en-US" altLang="ja-JP" dirty="0">
                <a:latin typeface="Arial" panose="020B0604020202020204" pitchFamily="34" charset="0"/>
              </a:rPr>
              <a:t>4</a:t>
            </a:r>
            <a:r>
              <a:rPr kumimoji="1" lang="en-US" altLang="ja-JP" dirty="0" smtClean="0">
                <a:latin typeface="Arial" panose="020B0604020202020204" pitchFamily="34" charset="0"/>
              </a:rPr>
              <a:t>00 V</a:t>
            </a:r>
            <a:endParaRPr kumimoji="1" lang="ja-JP" altLang="en-US" dirty="0">
              <a:latin typeface="Arial" panose="020B0604020202020204" pitchFamily="34" charset="0"/>
            </a:endParaRPr>
          </a:p>
        </p:txBody>
      </p:sp>
      <p:sp>
        <p:nvSpPr>
          <p:cNvPr id="9" name="テキスト ボックス 8"/>
          <p:cNvSpPr txBox="1"/>
          <p:nvPr/>
        </p:nvSpPr>
        <p:spPr>
          <a:xfrm>
            <a:off x="6503967" y="2044497"/>
            <a:ext cx="787395" cy="369332"/>
          </a:xfrm>
          <a:prstGeom prst="rect">
            <a:avLst/>
          </a:prstGeom>
          <a:noFill/>
        </p:spPr>
        <p:txBody>
          <a:bodyPr wrap="none" rtlCol="0">
            <a:spAutoFit/>
          </a:bodyPr>
          <a:lstStyle/>
          <a:p>
            <a:r>
              <a:rPr lang="en-US" altLang="ja-JP" dirty="0" smtClean="0">
                <a:latin typeface="Arial" panose="020B0604020202020204" pitchFamily="34" charset="0"/>
              </a:rPr>
              <a:t>5</a:t>
            </a:r>
            <a:r>
              <a:rPr kumimoji="1" lang="en-US" altLang="ja-JP" dirty="0" smtClean="0">
                <a:latin typeface="Arial" panose="020B0604020202020204" pitchFamily="34" charset="0"/>
              </a:rPr>
              <a:t>00 V</a:t>
            </a:r>
            <a:endParaRPr kumimoji="1" lang="ja-JP" altLang="en-US" dirty="0">
              <a:latin typeface="Arial" panose="020B0604020202020204" pitchFamily="34" charset="0"/>
            </a:endParaRPr>
          </a:p>
        </p:txBody>
      </p:sp>
      <p:sp>
        <p:nvSpPr>
          <p:cNvPr id="10" name="テキスト ボックス 9"/>
          <p:cNvSpPr txBox="1"/>
          <p:nvPr/>
        </p:nvSpPr>
        <p:spPr>
          <a:xfrm>
            <a:off x="5157122" y="199853"/>
            <a:ext cx="4063933" cy="646331"/>
          </a:xfrm>
          <a:prstGeom prst="rect">
            <a:avLst/>
          </a:prstGeom>
          <a:noFill/>
        </p:spPr>
        <p:txBody>
          <a:bodyPr wrap="none" rtlCol="0">
            <a:spAutoFit/>
          </a:bodyPr>
          <a:lstStyle/>
          <a:p>
            <a:r>
              <a:rPr lang="en-US" altLang="ja-JP" dirty="0" smtClean="0">
                <a:latin typeface="Arial" panose="020B0604020202020204" pitchFamily="34" charset="0"/>
              </a:rPr>
              <a:t>Calibration coefficients</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(Proton#)=(</a:t>
            </a:r>
            <a:r>
              <a:rPr kumimoji="1" lang="en-US" altLang="ja-JP" b="1" dirty="0" smtClean="0">
                <a:latin typeface="Arial" panose="020B0604020202020204" pitchFamily="34" charset="0"/>
              </a:rPr>
              <a:t>A</a:t>
            </a:r>
            <a:r>
              <a:rPr kumimoji="1" lang="en-US" altLang="ja-JP" dirty="0" smtClean="0">
                <a:latin typeface="Arial" panose="020B0604020202020204" pitchFamily="34" charset="0"/>
              </a:rPr>
              <a:t>/1000*(Counts)+</a:t>
            </a:r>
            <a:r>
              <a:rPr kumimoji="1" lang="en-US" altLang="ja-JP" b="1" dirty="0" smtClean="0">
                <a:latin typeface="Arial" panose="020B0604020202020204" pitchFamily="34" charset="0"/>
              </a:rPr>
              <a:t>B</a:t>
            </a:r>
            <a:r>
              <a:rPr kumimoji="1" lang="en-US" altLang="ja-JP" dirty="0" smtClean="0">
                <a:latin typeface="Arial" panose="020B0604020202020204" pitchFamily="34" charset="0"/>
              </a:rPr>
              <a:t>)*5e+9</a:t>
            </a:r>
            <a:endParaRPr kumimoji="1" lang="ja-JP" altLang="en-US" dirty="0">
              <a:latin typeface="Arial" panose="020B0604020202020204" pitchFamily="34" charset="0"/>
            </a:endParaRPr>
          </a:p>
        </p:txBody>
      </p:sp>
      <p:graphicFrame>
        <p:nvGraphicFramePr>
          <p:cNvPr id="11" name="表 10"/>
          <p:cNvGraphicFramePr>
            <a:graphicFrameLocks noGrp="1"/>
          </p:cNvGraphicFramePr>
          <p:nvPr>
            <p:extLst/>
          </p:nvPr>
        </p:nvGraphicFramePr>
        <p:xfrm>
          <a:off x="9416520" y="181141"/>
          <a:ext cx="2256790" cy="1107440"/>
        </p:xfrm>
        <a:graphic>
          <a:graphicData uri="http://schemas.openxmlformats.org/drawingml/2006/table">
            <a:tbl>
              <a:tblPr firstRow="1" bandRow="1">
                <a:tableStyleId>{5940675A-B579-460E-94D1-54222C63F5DA}</a:tableStyleId>
              </a:tblPr>
              <a:tblGrid>
                <a:gridCol w="367030"/>
                <a:gridCol w="944880"/>
                <a:gridCol w="944880"/>
              </a:tblGrid>
              <a:tr h="0">
                <a:tc>
                  <a:txBody>
                    <a:bodyPr/>
                    <a:lstStyle/>
                    <a:p>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FCT#4</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FCT#5</a:t>
                      </a:r>
                      <a:endParaRPr kumimoji="1" lang="ja-JP" altLang="en-US" dirty="0">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A</a:t>
                      </a:r>
                      <a:endParaRPr kumimoji="1" lang="ja-JP" altLang="en-US" dirty="0">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981</a:t>
                      </a:r>
                      <a:endParaRPr kumimoji="1" lang="ja-JP" altLang="en-US" dirty="0">
                        <a:solidFill>
                          <a:schemeClr val="tx1"/>
                        </a:solidFill>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1007</a:t>
                      </a:r>
                      <a:endParaRPr kumimoji="1" lang="ja-JP" altLang="en-US" dirty="0">
                        <a:solidFill>
                          <a:schemeClr val="tx1"/>
                        </a:solidFill>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B</a:t>
                      </a:r>
                      <a:endParaRPr kumimoji="1" lang="ja-JP" altLang="en-US" dirty="0">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3</a:t>
                      </a:r>
                      <a:endParaRPr kumimoji="1" lang="ja-JP" altLang="en-US" dirty="0">
                        <a:solidFill>
                          <a:schemeClr val="tx1"/>
                        </a:solidFill>
                        <a:latin typeface="Arial" panose="020B0604020202020204" pitchFamily="34" charset="0"/>
                      </a:endParaRPr>
                    </a:p>
                  </a:txBody>
                  <a:tcPr/>
                </a:tc>
                <a:tc>
                  <a:txBody>
                    <a:bodyPr/>
                    <a:lstStyle/>
                    <a:p>
                      <a:r>
                        <a:rPr kumimoji="1" lang="en-US" altLang="ja-JP" dirty="0" smtClean="0">
                          <a:solidFill>
                            <a:schemeClr val="tx1"/>
                          </a:solidFill>
                          <a:latin typeface="Arial" panose="020B0604020202020204" pitchFamily="34" charset="0"/>
                        </a:rPr>
                        <a:t>4</a:t>
                      </a:r>
                      <a:endParaRPr kumimoji="1" lang="ja-JP" altLang="en-US" dirty="0">
                        <a:solidFill>
                          <a:schemeClr val="tx1"/>
                        </a:solidFill>
                        <a:latin typeface="Arial" panose="020B0604020202020204" pitchFamily="34" charset="0"/>
                      </a:endParaRPr>
                    </a:p>
                  </a:txBody>
                  <a:tcPr/>
                </a:tc>
              </a:tr>
            </a:tbl>
          </a:graphicData>
        </a:graphic>
      </p:graphicFrame>
      <p:pic>
        <p:nvPicPr>
          <p:cNvPr id="12" name="図 11"/>
          <p:cNvPicPr>
            <a:picLocks noChangeAspect="1"/>
          </p:cNvPicPr>
          <p:nvPr/>
        </p:nvPicPr>
        <p:blipFill>
          <a:blip r:embed="rId3"/>
          <a:stretch>
            <a:fillRect/>
          </a:stretch>
        </p:blipFill>
        <p:spPr>
          <a:xfrm>
            <a:off x="8230293" y="2032214"/>
            <a:ext cx="3927962" cy="2736000"/>
          </a:xfrm>
          <a:prstGeom prst="rect">
            <a:avLst/>
          </a:prstGeom>
        </p:spPr>
      </p:pic>
      <p:sp>
        <p:nvSpPr>
          <p:cNvPr id="13" name="テキスト ボックス 12"/>
          <p:cNvSpPr txBox="1"/>
          <p:nvPr/>
        </p:nvSpPr>
        <p:spPr>
          <a:xfrm>
            <a:off x="8005601" y="1680859"/>
            <a:ext cx="928459" cy="646331"/>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Input</a:t>
            </a:r>
            <a:endParaRPr lang="en-US" altLang="ja-JP" dirty="0" smtClean="0">
              <a:latin typeface="Arial" panose="020B0604020202020204" pitchFamily="34" charset="0"/>
            </a:endParaRPr>
          </a:p>
          <a:p>
            <a:r>
              <a:rPr lang="en-US" altLang="ja-JP" dirty="0" smtClean="0">
                <a:latin typeface="Arial" panose="020B0604020202020204" pitchFamily="34" charset="0"/>
              </a:rPr>
              <a:t>voltage</a:t>
            </a:r>
            <a:endParaRPr kumimoji="1" lang="ja-JP" altLang="en-US" dirty="0">
              <a:latin typeface="Arial" panose="020B0604020202020204" pitchFamily="34" charset="0"/>
            </a:endParaRPr>
          </a:p>
        </p:txBody>
      </p:sp>
      <p:sp>
        <p:nvSpPr>
          <p:cNvPr id="14" name="テキスト ボックス 13"/>
          <p:cNvSpPr txBox="1"/>
          <p:nvPr/>
        </p:nvSpPr>
        <p:spPr>
          <a:xfrm>
            <a:off x="11070011" y="3633928"/>
            <a:ext cx="958917" cy="369332"/>
          </a:xfrm>
          <a:prstGeom prst="rect">
            <a:avLst/>
          </a:prstGeom>
          <a:solidFill>
            <a:schemeClr val="bg1"/>
          </a:solidFill>
        </p:spPr>
        <p:txBody>
          <a:bodyPr wrap="none" rtlCol="0">
            <a:spAutoFit/>
          </a:bodyPr>
          <a:lstStyle/>
          <a:p>
            <a:r>
              <a:rPr lang="en-US" altLang="ja-JP" dirty="0" smtClean="0">
                <a:latin typeface="Arial" panose="020B0604020202020204" pitchFamily="34" charset="0"/>
              </a:rPr>
              <a:t>t (</a:t>
            </a:r>
            <a:r>
              <a:rPr lang="en-US" altLang="ja-JP" dirty="0">
                <a:latin typeface="Symbol" panose="05050102010706020507" pitchFamily="18" charset="2"/>
              </a:rPr>
              <a:t>m</a:t>
            </a:r>
            <a:r>
              <a:rPr lang="en-US" altLang="ja-JP" dirty="0" smtClean="0">
                <a:latin typeface="Arial" panose="020B0604020202020204" pitchFamily="34" charset="0"/>
              </a:rPr>
              <a:t>sec)</a:t>
            </a:r>
            <a:endParaRPr kumimoji="1" lang="ja-JP" altLang="en-US" dirty="0">
              <a:latin typeface="Arial" panose="020B0604020202020204" pitchFamily="34" charset="0"/>
            </a:endParaRPr>
          </a:p>
        </p:txBody>
      </p:sp>
      <p:sp>
        <p:nvSpPr>
          <p:cNvPr id="15" name="テキスト ボックス 14"/>
          <p:cNvSpPr txBox="1"/>
          <p:nvPr/>
        </p:nvSpPr>
        <p:spPr>
          <a:xfrm>
            <a:off x="9154463" y="2590572"/>
            <a:ext cx="785793" cy="646331"/>
          </a:xfrm>
          <a:prstGeom prst="rect">
            <a:avLst/>
          </a:prstGeom>
          <a:solidFill>
            <a:schemeClr val="bg1"/>
          </a:solidFill>
        </p:spPr>
        <p:txBody>
          <a:bodyPr wrap="none" rtlCol="0">
            <a:spAutoFit/>
          </a:bodyPr>
          <a:lstStyle/>
          <a:p>
            <a:r>
              <a:rPr lang="en-US" altLang="ja-JP" dirty="0" smtClean="0">
                <a:latin typeface="Arial" panose="020B0604020202020204" pitchFamily="34" charset="0"/>
              </a:rPr>
              <a:t>Area</a:t>
            </a:r>
          </a:p>
          <a:p>
            <a:r>
              <a:rPr kumimoji="1" lang="en-US" altLang="ja-JP" dirty="0" smtClean="0">
                <a:latin typeface="Arial" panose="020B0604020202020204" pitchFamily="34" charset="0"/>
              </a:rPr>
              <a:t>=V</a:t>
            </a:r>
            <a:r>
              <a:rPr kumimoji="1" lang="en-US" altLang="ja-JP" dirty="0" smtClean="0">
                <a:latin typeface="ＭＳ Ｐゴシック" panose="020B0600070205080204" pitchFamily="50" charset="-128"/>
                <a:ea typeface="ＭＳ Ｐゴシック" panose="020B0600070205080204" pitchFamily="50" charset="-128"/>
              </a:rPr>
              <a:t>×</a:t>
            </a:r>
            <a:r>
              <a:rPr kumimoji="1" lang="en-US" altLang="ja-JP" dirty="0" smtClean="0">
                <a:latin typeface="Arial" panose="020B0604020202020204" pitchFamily="34" charset="0"/>
                <a:ea typeface="ＭＳ Ｐゴシック" panose="020B0600070205080204" pitchFamily="50" charset="-128"/>
                <a:cs typeface="Arial" panose="020B0604020202020204" pitchFamily="34" charset="0"/>
              </a:rPr>
              <a:t>t</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62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9296" t="21111" r="5774" b="8918"/>
          <a:stretch/>
        </p:blipFill>
        <p:spPr>
          <a:xfrm>
            <a:off x="196951" y="1438474"/>
            <a:ext cx="5108004" cy="3240000"/>
          </a:xfrm>
          <a:prstGeom prst="rect">
            <a:avLst/>
          </a:prstGeom>
        </p:spPr>
      </p:pic>
      <p:pic>
        <p:nvPicPr>
          <p:cNvPr id="3" name="図 2"/>
          <p:cNvPicPr>
            <a:picLocks noChangeAspect="1"/>
          </p:cNvPicPr>
          <p:nvPr/>
        </p:nvPicPr>
        <p:blipFill rotWithShape="1">
          <a:blip r:embed="rId3"/>
          <a:srcRect l="22177" t="15997" r="20087" b="5009"/>
          <a:stretch/>
        </p:blipFill>
        <p:spPr>
          <a:xfrm>
            <a:off x="5284766" y="506437"/>
            <a:ext cx="6745269" cy="5040000"/>
          </a:xfrm>
          <a:prstGeom prst="rect">
            <a:avLst/>
          </a:prstGeom>
        </p:spPr>
      </p:pic>
      <p:sp>
        <p:nvSpPr>
          <p:cNvPr id="4" name="正方形/長方形 3"/>
          <p:cNvSpPr/>
          <p:nvPr/>
        </p:nvSpPr>
        <p:spPr>
          <a:xfrm>
            <a:off x="239152" y="672931"/>
            <a:ext cx="2611612" cy="369332"/>
          </a:xfrm>
          <a:prstGeom prst="rect">
            <a:avLst/>
          </a:prstGeom>
        </p:spPr>
        <p:txBody>
          <a:bodyPr wrap="none">
            <a:spAutoFit/>
          </a:bodyPr>
          <a:lstStyle/>
          <a:p>
            <a:r>
              <a:rPr lang="ja-JP" altLang="en-US" dirty="0" smtClean="0">
                <a:latin typeface="Arial" panose="020B0604020202020204" pitchFamily="34" charset="0"/>
              </a:rPr>
              <a:t>wfm150701_0</a:t>
            </a:r>
            <a:r>
              <a:rPr lang="en-US" altLang="ja-JP" dirty="0">
                <a:latin typeface="Arial" panose="020B0604020202020204" pitchFamily="34" charset="0"/>
              </a:rPr>
              <a:t>3</a:t>
            </a:r>
            <a:r>
              <a:rPr lang="ja-JP" altLang="en-US" dirty="0" smtClean="0">
                <a:latin typeface="Arial" panose="020B0604020202020204" pitchFamily="34" charset="0"/>
              </a:rPr>
              <a:t>_ch</a:t>
            </a:r>
            <a:r>
              <a:rPr lang="en-US" altLang="ja-JP" dirty="0" smtClean="0">
                <a:latin typeface="Arial" panose="020B0604020202020204" pitchFamily="34" charset="0"/>
              </a:rPr>
              <a:t>2</a:t>
            </a:r>
            <a:r>
              <a:rPr lang="ja-JP" altLang="en-US" dirty="0" smtClean="0">
                <a:latin typeface="Arial" panose="020B0604020202020204" pitchFamily="34" charset="0"/>
              </a:rPr>
              <a:t>.</a:t>
            </a:r>
            <a:r>
              <a:rPr lang="ja-JP" altLang="en-US" dirty="0">
                <a:latin typeface="Arial" panose="020B0604020202020204" pitchFamily="34" charset="0"/>
              </a:rPr>
              <a:t>trc</a:t>
            </a:r>
          </a:p>
        </p:txBody>
      </p:sp>
    </p:spTree>
    <p:extLst>
      <p:ext uri="{BB962C8B-B14F-4D97-AF65-F5344CB8AC3E}">
        <p14:creationId xmlns:p14="http://schemas.microsoft.com/office/powerpoint/2010/main" val="136140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4437" y="917975"/>
            <a:ext cx="3028976" cy="2196000"/>
          </a:xfrm>
          <a:prstGeom prst="rect">
            <a:avLst/>
          </a:prstGeom>
        </p:spPr>
      </p:pic>
      <p:sp>
        <p:nvSpPr>
          <p:cNvPr id="3" name="テキスト ボックス 2"/>
          <p:cNvSpPr txBox="1"/>
          <p:nvPr/>
        </p:nvSpPr>
        <p:spPr>
          <a:xfrm>
            <a:off x="98474" y="534575"/>
            <a:ext cx="3638560" cy="369332"/>
          </a:xfrm>
          <a:prstGeom prst="rect">
            <a:avLst/>
          </a:prstGeom>
          <a:noFill/>
        </p:spPr>
        <p:txBody>
          <a:bodyPr wrap="none" rtlCol="0">
            <a:spAutoFit/>
          </a:bodyPr>
          <a:lstStyle/>
          <a:p>
            <a:r>
              <a:rPr kumimoji="1" lang="en-US" altLang="ja-JP" dirty="0" smtClean="0">
                <a:latin typeface="Arial" panose="020B0604020202020204" pitchFamily="34" charset="0"/>
              </a:rPr>
              <a:t>Turn 130 (8 bunches are injected)</a:t>
            </a:r>
            <a:endParaRPr kumimoji="1" lang="ja-JP" altLang="en-US" dirty="0">
              <a:latin typeface="Arial" panose="020B0604020202020204" pitchFamily="34" charset="0"/>
            </a:endParaRPr>
          </a:p>
        </p:txBody>
      </p:sp>
      <p:pic>
        <p:nvPicPr>
          <p:cNvPr id="4" name="図 3"/>
          <p:cNvPicPr>
            <a:picLocks noChangeAspect="1"/>
          </p:cNvPicPr>
          <p:nvPr/>
        </p:nvPicPr>
        <p:blipFill>
          <a:blip r:embed="rId3"/>
          <a:stretch>
            <a:fillRect/>
          </a:stretch>
        </p:blipFill>
        <p:spPr>
          <a:xfrm>
            <a:off x="3101599" y="917975"/>
            <a:ext cx="3028976" cy="2196000"/>
          </a:xfrm>
          <a:prstGeom prst="rect">
            <a:avLst/>
          </a:prstGeom>
        </p:spPr>
      </p:pic>
      <p:pic>
        <p:nvPicPr>
          <p:cNvPr id="5" name="図 4"/>
          <p:cNvPicPr>
            <a:picLocks noChangeAspect="1"/>
          </p:cNvPicPr>
          <p:nvPr/>
        </p:nvPicPr>
        <p:blipFill>
          <a:blip r:embed="rId4"/>
          <a:stretch>
            <a:fillRect/>
          </a:stretch>
        </p:blipFill>
        <p:spPr>
          <a:xfrm>
            <a:off x="6118761" y="917975"/>
            <a:ext cx="3028976" cy="2196000"/>
          </a:xfrm>
          <a:prstGeom prst="rect">
            <a:avLst/>
          </a:prstGeom>
        </p:spPr>
      </p:pic>
      <p:pic>
        <p:nvPicPr>
          <p:cNvPr id="6" name="図 5"/>
          <p:cNvPicPr>
            <a:picLocks noChangeAspect="1"/>
          </p:cNvPicPr>
          <p:nvPr/>
        </p:nvPicPr>
        <p:blipFill>
          <a:blip r:embed="rId5"/>
          <a:stretch>
            <a:fillRect/>
          </a:stretch>
        </p:blipFill>
        <p:spPr>
          <a:xfrm>
            <a:off x="9135922" y="917975"/>
            <a:ext cx="3028976" cy="2196000"/>
          </a:xfrm>
          <a:prstGeom prst="rect">
            <a:avLst/>
          </a:prstGeom>
        </p:spPr>
      </p:pic>
      <p:pic>
        <p:nvPicPr>
          <p:cNvPr id="7" name="図 6"/>
          <p:cNvPicPr>
            <a:picLocks noChangeAspect="1"/>
          </p:cNvPicPr>
          <p:nvPr/>
        </p:nvPicPr>
        <p:blipFill>
          <a:blip r:embed="rId6"/>
          <a:stretch>
            <a:fillRect/>
          </a:stretch>
        </p:blipFill>
        <p:spPr>
          <a:xfrm>
            <a:off x="84447" y="3624778"/>
            <a:ext cx="3028966" cy="2196000"/>
          </a:xfrm>
          <a:prstGeom prst="rect">
            <a:avLst/>
          </a:prstGeom>
        </p:spPr>
      </p:pic>
      <p:pic>
        <p:nvPicPr>
          <p:cNvPr id="8" name="図 7"/>
          <p:cNvPicPr>
            <a:picLocks noChangeAspect="1"/>
          </p:cNvPicPr>
          <p:nvPr/>
        </p:nvPicPr>
        <p:blipFill>
          <a:blip r:embed="rId7"/>
          <a:stretch>
            <a:fillRect/>
          </a:stretch>
        </p:blipFill>
        <p:spPr>
          <a:xfrm>
            <a:off x="3101605" y="3624778"/>
            <a:ext cx="3028966" cy="2196000"/>
          </a:xfrm>
          <a:prstGeom prst="rect">
            <a:avLst/>
          </a:prstGeom>
        </p:spPr>
      </p:pic>
      <p:pic>
        <p:nvPicPr>
          <p:cNvPr id="9" name="図 8"/>
          <p:cNvPicPr>
            <a:picLocks noChangeAspect="1"/>
          </p:cNvPicPr>
          <p:nvPr/>
        </p:nvPicPr>
        <p:blipFill>
          <a:blip r:embed="rId8"/>
          <a:stretch>
            <a:fillRect/>
          </a:stretch>
        </p:blipFill>
        <p:spPr>
          <a:xfrm>
            <a:off x="6118763" y="3624778"/>
            <a:ext cx="3028966" cy="2196000"/>
          </a:xfrm>
          <a:prstGeom prst="rect">
            <a:avLst/>
          </a:prstGeom>
        </p:spPr>
      </p:pic>
      <p:pic>
        <p:nvPicPr>
          <p:cNvPr id="10" name="図 9"/>
          <p:cNvPicPr>
            <a:picLocks noChangeAspect="1"/>
          </p:cNvPicPr>
          <p:nvPr/>
        </p:nvPicPr>
        <p:blipFill>
          <a:blip r:embed="rId9"/>
          <a:stretch>
            <a:fillRect/>
          </a:stretch>
        </p:blipFill>
        <p:spPr>
          <a:xfrm>
            <a:off x="9135922" y="3624778"/>
            <a:ext cx="3028966" cy="2196000"/>
          </a:xfrm>
          <a:prstGeom prst="rect">
            <a:avLst/>
          </a:prstGeom>
        </p:spPr>
      </p:pic>
      <p:sp>
        <p:nvSpPr>
          <p:cNvPr id="11" name="テキスト ボックス 10"/>
          <p:cNvSpPr txBox="1"/>
          <p:nvPr/>
        </p:nvSpPr>
        <p:spPr>
          <a:xfrm>
            <a:off x="98474" y="94508"/>
            <a:ext cx="2582758" cy="369332"/>
          </a:xfrm>
          <a:prstGeom prst="rect">
            <a:avLst/>
          </a:prstGeom>
          <a:noFill/>
        </p:spPr>
        <p:txBody>
          <a:bodyPr wrap="none" rtlCol="0">
            <a:spAutoFit/>
          </a:bodyPr>
          <a:lstStyle/>
          <a:p>
            <a:r>
              <a:rPr kumimoji="1" lang="en-US" altLang="ja-JP" dirty="0" smtClean="0">
                <a:latin typeface="Arial" panose="020B0604020202020204" pitchFamily="34" charset="0"/>
              </a:rPr>
              <a:t>Current (A) vs time (ch)</a:t>
            </a:r>
            <a:endParaRPr kumimoji="1" lang="ja-JP" altLang="en-US" dirty="0">
              <a:latin typeface="Arial" panose="020B0604020202020204" pitchFamily="34" charset="0"/>
            </a:endParaRPr>
          </a:p>
        </p:txBody>
      </p:sp>
      <p:sp>
        <p:nvSpPr>
          <p:cNvPr id="12" name="テキスト ボックス 11"/>
          <p:cNvSpPr txBox="1"/>
          <p:nvPr/>
        </p:nvSpPr>
        <p:spPr>
          <a:xfrm>
            <a:off x="1981199" y="5877841"/>
            <a:ext cx="7778733" cy="369332"/>
          </a:xfrm>
          <a:prstGeom prst="rect">
            <a:avLst/>
          </a:prstGeom>
          <a:noFill/>
        </p:spPr>
        <p:txBody>
          <a:bodyPr wrap="none" rtlCol="0">
            <a:spAutoFit/>
          </a:bodyPr>
          <a:lstStyle/>
          <a:p>
            <a:r>
              <a:rPr kumimoji="1" lang="en-US" altLang="ja-JP" dirty="0" smtClean="0">
                <a:latin typeface="Arial" panose="020B0604020202020204" pitchFamily="34" charset="0"/>
              </a:rPr>
              <a:t>Baseline offset is determined for each plot range by Gaussian+const. fitting</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76360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59082" y="780758"/>
            <a:ext cx="3028966" cy="2196000"/>
          </a:xfrm>
          <a:prstGeom prst="rect">
            <a:avLst/>
          </a:prstGeom>
        </p:spPr>
      </p:pic>
      <p:pic>
        <p:nvPicPr>
          <p:cNvPr id="3" name="図 2"/>
          <p:cNvPicPr>
            <a:picLocks noChangeAspect="1"/>
          </p:cNvPicPr>
          <p:nvPr/>
        </p:nvPicPr>
        <p:blipFill>
          <a:blip r:embed="rId3"/>
          <a:stretch>
            <a:fillRect/>
          </a:stretch>
        </p:blipFill>
        <p:spPr>
          <a:xfrm>
            <a:off x="3209045" y="780758"/>
            <a:ext cx="3028966" cy="2196000"/>
          </a:xfrm>
          <a:prstGeom prst="rect">
            <a:avLst/>
          </a:prstGeom>
        </p:spPr>
      </p:pic>
      <p:pic>
        <p:nvPicPr>
          <p:cNvPr id="4" name="図 3"/>
          <p:cNvPicPr>
            <a:picLocks noChangeAspect="1"/>
          </p:cNvPicPr>
          <p:nvPr/>
        </p:nvPicPr>
        <p:blipFill>
          <a:blip r:embed="rId4"/>
          <a:stretch>
            <a:fillRect/>
          </a:stretch>
        </p:blipFill>
        <p:spPr>
          <a:xfrm>
            <a:off x="6159008" y="780758"/>
            <a:ext cx="3028966" cy="2196000"/>
          </a:xfrm>
          <a:prstGeom prst="rect">
            <a:avLst/>
          </a:prstGeom>
        </p:spPr>
      </p:pic>
      <p:pic>
        <p:nvPicPr>
          <p:cNvPr id="5" name="図 4"/>
          <p:cNvPicPr>
            <a:picLocks noChangeAspect="1"/>
          </p:cNvPicPr>
          <p:nvPr/>
        </p:nvPicPr>
        <p:blipFill>
          <a:blip r:embed="rId5"/>
          <a:stretch>
            <a:fillRect/>
          </a:stretch>
        </p:blipFill>
        <p:spPr>
          <a:xfrm>
            <a:off x="9108970" y="780758"/>
            <a:ext cx="3028966" cy="2196000"/>
          </a:xfrm>
          <a:prstGeom prst="rect">
            <a:avLst/>
          </a:prstGeom>
        </p:spPr>
      </p:pic>
      <p:pic>
        <p:nvPicPr>
          <p:cNvPr id="6" name="図 5"/>
          <p:cNvPicPr>
            <a:picLocks noChangeAspect="1"/>
          </p:cNvPicPr>
          <p:nvPr/>
        </p:nvPicPr>
        <p:blipFill>
          <a:blip r:embed="rId6"/>
          <a:stretch>
            <a:fillRect/>
          </a:stretch>
        </p:blipFill>
        <p:spPr>
          <a:xfrm>
            <a:off x="259082" y="3654804"/>
            <a:ext cx="3028966" cy="2196000"/>
          </a:xfrm>
          <a:prstGeom prst="rect">
            <a:avLst/>
          </a:prstGeom>
        </p:spPr>
      </p:pic>
      <p:pic>
        <p:nvPicPr>
          <p:cNvPr id="7" name="図 6"/>
          <p:cNvPicPr>
            <a:picLocks noChangeAspect="1"/>
          </p:cNvPicPr>
          <p:nvPr/>
        </p:nvPicPr>
        <p:blipFill>
          <a:blip r:embed="rId7"/>
          <a:stretch>
            <a:fillRect/>
          </a:stretch>
        </p:blipFill>
        <p:spPr>
          <a:xfrm>
            <a:off x="3209045" y="3654804"/>
            <a:ext cx="3028966" cy="2196000"/>
          </a:xfrm>
          <a:prstGeom prst="rect">
            <a:avLst/>
          </a:prstGeom>
        </p:spPr>
      </p:pic>
      <p:pic>
        <p:nvPicPr>
          <p:cNvPr id="8" name="図 7"/>
          <p:cNvPicPr>
            <a:picLocks noChangeAspect="1"/>
          </p:cNvPicPr>
          <p:nvPr/>
        </p:nvPicPr>
        <p:blipFill>
          <a:blip r:embed="rId8"/>
          <a:stretch>
            <a:fillRect/>
          </a:stretch>
        </p:blipFill>
        <p:spPr>
          <a:xfrm>
            <a:off x="6159008" y="3654804"/>
            <a:ext cx="3028966" cy="2196000"/>
          </a:xfrm>
          <a:prstGeom prst="rect">
            <a:avLst/>
          </a:prstGeom>
        </p:spPr>
      </p:pic>
      <p:pic>
        <p:nvPicPr>
          <p:cNvPr id="9" name="図 8"/>
          <p:cNvPicPr>
            <a:picLocks noChangeAspect="1"/>
          </p:cNvPicPr>
          <p:nvPr/>
        </p:nvPicPr>
        <p:blipFill>
          <a:blip r:embed="rId9"/>
          <a:stretch>
            <a:fillRect/>
          </a:stretch>
        </p:blipFill>
        <p:spPr>
          <a:xfrm>
            <a:off x="9108970" y="3654804"/>
            <a:ext cx="3028966" cy="2196000"/>
          </a:xfrm>
          <a:prstGeom prst="rect">
            <a:avLst/>
          </a:prstGeom>
        </p:spPr>
      </p:pic>
      <p:sp>
        <p:nvSpPr>
          <p:cNvPr id="10" name="テキスト ボックス 9"/>
          <p:cNvSpPr txBox="1"/>
          <p:nvPr/>
        </p:nvSpPr>
        <p:spPr>
          <a:xfrm>
            <a:off x="218552" y="411426"/>
            <a:ext cx="1227644" cy="369332"/>
          </a:xfrm>
          <a:prstGeom prst="rect">
            <a:avLst/>
          </a:prstGeom>
          <a:noFill/>
        </p:spPr>
        <p:txBody>
          <a:bodyPr wrap="none" rtlCol="0">
            <a:spAutoFit/>
          </a:bodyPr>
          <a:lstStyle/>
          <a:p>
            <a:r>
              <a:rPr kumimoji="1" lang="en-US" altLang="ja-JP" dirty="0" smtClean="0">
                <a:latin typeface="Arial" panose="020B0604020202020204" pitchFamily="34" charset="0"/>
              </a:rPr>
              <a:t>Turn 1000</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125029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50645" y="1767480"/>
            <a:ext cx="4207500" cy="4162500"/>
          </a:xfrm>
          <a:prstGeom prst="rect">
            <a:avLst/>
          </a:prstGeom>
        </p:spPr>
      </p:pic>
      <p:sp>
        <p:nvSpPr>
          <p:cNvPr id="3" name="テキスト ボックス 2"/>
          <p:cNvSpPr txBox="1"/>
          <p:nvPr/>
        </p:nvSpPr>
        <p:spPr>
          <a:xfrm>
            <a:off x="294119" y="305315"/>
            <a:ext cx="2422458" cy="461665"/>
          </a:xfrm>
          <a:prstGeom prst="rect">
            <a:avLst/>
          </a:prstGeom>
          <a:noFill/>
          <a:ln w="19050">
            <a:solidFill>
              <a:schemeClr val="tx1"/>
            </a:solidFill>
          </a:ln>
        </p:spPr>
        <p:txBody>
          <a:bodyPr wrap="none" rtlCol="0">
            <a:spAutoFit/>
          </a:bodyPr>
          <a:lstStyle/>
          <a:p>
            <a:r>
              <a:rPr lang="en-US" altLang="ja-JP" sz="2400" b="1" dirty="0" smtClean="0">
                <a:latin typeface="Arial" panose="020B0604020202020204" pitchFamily="34" charset="0"/>
              </a:rPr>
              <a:t>Main Ring (MR)</a:t>
            </a:r>
          </a:p>
        </p:txBody>
      </p:sp>
      <p:pic>
        <p:nvPicPr>
          <p:cNvPr id="5" name="図 4"/>
          <p:cNvPicPr>
            <a:picLocks noChangeAspect="1"/>
          </p:cNvPicPr>
          <p:nvPr/>
        </p:nvPicPr>
        <p:blipFill>
          <a:blip r:embed="rId3"/>
          <a:stretch>
            <a:fillRect/>
          </a:stretch>
        </p:blipFill>
        <p:spPr>
          <a:xfrm>
            <a:off x="1726320" y="6166299"/>
            <a:ext cx="4106250" cy="281250"/>
          </a:xfrm>
          <a:prstGeom prst="rect">
            <a:avLst/>
          </a:prstGeom>
        </p:spPr>
      </p:pic>
      <p:sp>
        <p:nvSpPr>
          <p:cNvPr id="6" name="テキスト ボックス 5"/>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8" name="テキスト ボックス 7"/>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9" name="テキスト ボックス 8"/>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10" name="テキスト ボックス 9"/>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11" name="テキスト ボックス 10"/>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934850446"/>
              </p:ext>
            </p:extLst>
          </p:nvPr>
        </p:nvGraphicFramePr>
        <p:xfrm>
          <a:off x="6962171" y="348329"/>
          <a:ext cx="5040312" cy="5694680"/>
        </p:xfrm>
        <a:graphic>
          <a:graphicData uri="http://schemas.openxmlformats.org/drawingml/2006/table">
            <a:tbl>
              <a:tblPr firstRow="1" bandRow="1">
                <a:tableStyleId>{5940675A-B579-460E-94D1-54222C63F5DA}</a:tableStyleId>
              </a:tblPr>
              <a:tblGrid>
                <a:gridCol w="2405380"/>
                <a:gridCol w="1302702"/>
                <a:gridCol w="1332230"/>
              </a:tblGrid>
              <a:tr h="123613">
                <a:tc>
                  <a:txBody>
                    <a:bodyPr/>
                    <a:lstStyle/>
                    <a:p>
                      <a:r>
                        <a:rPr kumimoji="1" lang="en-US" altLang="ja-JP" sz="2400" dirty="0" smtClean="0">
                          <a:solidFill>
                            <a:srgbClr val="FF0000"/>
                          </a:solidFill>
                          <a:latin typeface="Arial" panose="020B0604020202020204" pitchFamily="34" charset="0"/>
                        </a:rPr>
                        <a:t>WCMs</a:t>
                      </a:r>
                      <a:endParaRPr kumimoji="1" lang="ja-JP" altLang="en-US" sz="2400" dirty="0">
                        <a:solidFill>
                          <a:srgbClr val="FF0000"/>
                        </a:solidFill>
                        <a:latin typeface="Arial" panose="020B0604020202020204" pitchFamily="34" charset="0"/>
                      </a:endParaRPr>
                    </a:p>
                  </a:txBody>
                  <a:tcPr/>
                </a:tc>
                <a:tc gridSpan="2">
                  <a:txBody>
                    <a:bodyPr/>
                    <a:lstStyle/>
                    <a:p>
                      <a:r>
                        <a:rPr kumimoji="1" lang="en-US" altLang="ja-JP" baseline="0" dirty="0" smtClean="0">
                          <a:latin typeface="Arial" panose="020B0604020202020204" pitchFamily="34" charset="0"/>
                        </a:rPr>
                        <a:t>1</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(measurement)</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2 (feedforward)</a:t>
                      </a:r>
                      <a:endParaRPr kumimoji="1" lang="ja-JP" altLang="en-US" dirty="0">
                        <a:latin typeface="Arial" panose="020B0604020202020204" pitchFamily="34" charset="0"/>
                      </a:endParaRPr>
                    </a:p>
                  </a:txBody>
                  <a:tcPr/>
                </a:tc>
                <a:tc hMerge="1">
                  <a:txBody>
                    <a:bodyPr/>
                    <a:lstStyle/>
                    <a:p>
                      <a:endParaRPr kumimoji="1" lang="ja-JP" altLang="en-US"/>
                    </a:p>
                  </a:txBody>
                  <a:tcPr/>
                </a:tc>
              </a:tr>
              <a:tr h="182880">
                <a:tc rowSpan="2">
                  <a:txBody>
                    <a:bodyPr/>
                    <a:lstStyle/>
                    <a:p>
                      <a:r>
                        <a:rPr kumimoji="1" lang="en-US" altLang="ja-JP" sz="2400" dirty="0" smtClean="0">
                          <a:solidFill>
                            <a:srgbClr val="0000FF"/>
                          </a:solidFill>
                          <a:latin typeface="Arial" panose="020B0604020202020204" pitchFamily="34" charset="0"/>
                        </a:rPr>
                        <a:t>FCTs</a:t>
                      </a:r>
                      <a:endParaRPr kumimoji="1" lang="ja-JP" altLang="en-US" sz="2400" dirty="0">
                        <a:solidFill>
                          <a:srgbClr val="0000FF"/>
                        </a:solidFill>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5</a:t>
                      </a:r>
                      <a:endParaRPr kumimoji="1" lang="ja-JP" altLang="en-US" dirty="0">
                        <a:latin typeface="Arial" panose="020B0604020202020204" pitchFamily="34" charset="0"/>
                      </a:endParaRPr>
                    </a:p>
                  </a:txBody>
                  <a:tcPr/>
                </a:tc>
              </a:tr>
              <a:tr h="182880">
                <a:tc vMerge="1">
                  <a:txBody>
                    <a:bodyPr/>
                    <a:lstStyle/>
                    <a:p>
                      <a:endParaRPr kumimoji="1" lang="ja-JP" altLang="en-US"/>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6+1(Abort)</a:t>
                      </a:r>
                      <a:endParaRPr kumimoji="1" lang="ja-JP" altLang="en-US" dirty="0">
                        <a:latin typeface="Arial" panose="020B0604020202020204" pitchFamily="34" charset="0"/>
                      </a:endParaRPr>
                    </a:p>
                  </a:txBody>
                  <a:tcPr/>
                </a:tc>
              </a:tr>
              <a:tr h="123613">
                <a:tc>
                  <a:txBody>
                    <a:bodyPr/>
                    <a:lstStyle/>
                    <a:p>
                      <a:r>
                        <a:rPr kumimoji="1" lang="en-US" altLang="ja-JP" dirty="0" smtClean="0">
                          <a:latin typeface="Arial" panose="020B0604020202020204" pitchFamily="34" charset="0"/>
                        </a:rPr>
                        <a:t>Total</a:t>
                      </a:r>
                      <a:r>
                        <a:rPr kumimoji="1" lang="en-US" altLang="ja-JP" baseline="0" dirty="0" smtClean="0">
                          <a:latin typeface="Arial" panose="020B0604020202020204" pitchFamily="34" charset="0"/>
                        </a:rPr>
                        <a:t> length</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1567.5 m</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Energy</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3 - 30 GeV</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Symbol" panose="05050102010706020507" pitchFamily="18" charset="2"/>
                        </a:rPr>
                        <a:t>b</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0.9715 - 0.9995</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cs typeface="Arial" panose="020B0604020202020204" pitchFamily="34" charset="0"/>
                        </a:rPr>
                        <a:t>Lorentz </a:t>
                      </a:r>
                      <a:r>
                        <a:rPr kumimoji="1" lang="en-US" altLang="ja-JP" dirty="0" smtClean="0">
                          <a:latin typeface="Symbol" panose="05050102010706020507" pitchFamily="18" charset="2"/>
                        </a:rPr>
                        <a:t>g</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4.22 - 33.21</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Harmonic</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9</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No.</a:t>
                      </a:r>
                      <a:r>
                        <a:rPr kumimoji="1" lang="en-US" altLang="ja-JP" baseline="0" dirty="0" smtClean="0">
                          <a:latin typeface="Arial" panose="020B0604020202020204" pitchFamily="34" charset="0"/>
                        </a:rPr>
                        <a:t> Bunches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8</a:t>
                      </a:r>
                      <a:endParaRPr kumimoji="1" lang="ja-JP" altLang="en-US" dirty="0">
                        <a:latin typeface="Arial" panose="020B0604020202020204" pitchFamily="34" charset="0"/>
                      </a:endParaRPr>
                    </a:p>
                  </a:txBody>
                  <a:tcPr/>
                </a:tc>
                <a:tc hMerge="1">
                  <a:txBody>
                    <a:bodyPr/>
                    <a:lstStyle/>
                    <a:p>
                      <a:endParaRPr kumimoji="1" lang="ja-JP" altLang="en-US"/>
                    </a:p>
                  </a:txBody>
                  <a:tcPr/>
                </a:tc>
              </a:tr>
              <a:tr h="185420">
                <a:tc>
                  <a:txBody>
                    <a:bodyPr/>
                    <a:lstStyle/>
                    <a:p>
                      <a:r>
                        <a:rPr kumimoji="1" lang="en-US" altLang="ja-JP" dirty="0" smtClean="0">
                          <a:latin typeface="Arial" panose="020B0604020202020204" pitchFamily="34" charset="0"/>
                        </a:rPr>
                        <a:t>Revolution</a:t>
                      </a:r>
                      <a:r>
                        <a:rPr kumimoji="1" lang="en-US" altLang="ja-JP" baseline="0" dirty="0" smtClean="0">
                          <a:latin typeface="Arial" panose="020B0604020202020204" pitchFamily="34" charset="0"/>
                        </a:rPr>
                        <a:t> p</a:t>
                      </a:r>
                      <a:r>
                        <a:rPr kumimoji="1" lang="en-US" altLang="ja-JP" dirty="0" smtClean="0">
                          <a:latin typeface="Arial" panose="020B0604020202020204" pitchFamily="34" charset="0"/>
                        </a:rPr>
                        <a:t>eriods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5.38 - 5.23 </a:t>
                      </a:r>
                      <a:r>
                        <a:rPr kumimoji="1" lang="en-US" altLang="ja-JP" dirty="0" smtClean="0">
                          <a:latin typeface="Symbol" panose="05050102010706020507" pitchFamily="18" charset="2"/>
                        </a:rPr>
                        <a:t>m</a:t>
                      </a:r>
                      <a:r>
                        <a:rPr kumimoji="1" lang="en-US" altLang="ja-JP" dirty="0" smtClean="0">
                          <a:latin typeface="Arial" panose="020B0604020202020204" pitchFamily="34" charset="0"/>
                        </a:rPr>
                        <a:t>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RF</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freq.</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1.67 - 1.72 MHz</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(time)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70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200 nsec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(space)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20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60 m</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Tune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cs typeface="Arial" panose="020B0604020202020204" pitchFamily="34" charset="0"/>
                        </a:rPr>
                        <a:t>FX: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=22.40,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=20.75</a:t>
                      </a:r>
                    </a:p>
                    <a:p>
                      <a:r>
                        <a:rPr kumimoji="1" lang="en-US" altLang="ja-JP" dirty="0" smtClean="0">
                          <a:latin typeface="Arial" panose="020B0604020202020204" pitchFamily="34" charset="0"/>
                          <a:cs typeface="Arial" panose="020B0604020202020204" pitchFamily="34" charset="0"/>
                        </a:rPr>
                        <a:t>SX: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=22.30,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=20.78</a:t>
                      </a:r>
                      <a:endParaRPr kumimoji="1" lang="ja-JP" altLang="en-US" dirty="0">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r>
            </a:tbl>
          </a:graphicData>
        </a:graphic>
      </p:graphicFrame>
      <p:cxnSp>
        <p:nvCxnSpPr>
          <p:cNvPr id="15" name="直線矢印コネクタ 14"/>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17" name="角丸四角形 16"/>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8" name="テキスト ボックス 17"/>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19" name="角丸四角形 18"/>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20" name="直線コネクタ 19"/>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25" name="テキスト ボックス 24"/>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21" name="直線コネクタ 20"/>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Tree>
    <p:extLst>
      <p:ext uri="{BB962C8B-B14F-4D97-AF65-F5344CB8AC3E}">
        <p14:creationId xmlns:p14="http://schemas.microsoft.com/office/powerpoint/2010/main" val="1003011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8552" y="369222"/>
            <a:ext cx="1227644" cy="369332"/>
          </a:xfrm>
          <a:prstGeom prst="rect">
            <a:avLst/>
          </a:prstGeom>
          <a:noFill/>
        </p:spPr>
        <p:txBody>
          <a:bodyPr wrap="none" rtlCol="0">
            <a:spAutoFit/>
          </a:bodyPr>
          <a:lstStyle/>
          <a:p>
            <a:r>
              <a:rPr kumimoji="1" lang="en-US" altLang="ja-JP" dirty="0" smtClean="0">
                <a:latin typeface="Arial" panose="020B0604020202020204" pitchFamily="34" charset="0"/>
              </a:rPr>
              <a:t>Turn 1500</a:t>
            </a:r>
            <a:endParaRPr kumimoji="1" lang="ja-JP" altLang="en-US" dirty="0">
              <a:latin typeface="Arial" panose="020B0604020202020204" pitchFamily="34" charset="0"/>
            </a:endParaRPr>
          </a:p>
        </p:txBody>
      </p:sp>
      <p:pic>
        <p:nvPicPr>
          <p:cNvPr id="11" name="図 10"/>
          <p:cNvPicPr>
            <a:picLocks noChangeAspect="1"/>
          </p:cNvPicPr>
          <p:nvPr/>
        </p:nvPicPr>
        <p:blipFill>
          <a:blip r:embed="rId2"/>
          <a:stretch>
            <a:fillRect/>
          </a:stretch>
        </p:blipFill>
        <p:spPr>
          <a:xfrm>
            <a:off x="49816" y="959351"/>
            <a:ext cx="3028966" cy="2196000"/>
          </a:xfrm>
          <a:prstGeom prst="rect">
            <a:avLst/>
          </a:prstGeom>
        </p:spPr>
      </p:pic>
      <p:pic>
        <p:nvPicPr>
          <p:cNvPr id="12" name="図 11"/>
          <p:cNvPicPr>
            <a:picLocks noChangeAspect="1"/>
          </p:cNvPicPr>
          <p:nvPr/>
        </p:nvPicPr>
        <p:blipFill>
          <a:blip r:embed="rId3"/>
          <a:stretch>
            <a:fillRect/>
          </a:stretch>
        </p:blipFill>
        <p:spPr>
          <a:xfrm>
            <a:off x="3070959" y="959351"/>
            <a:ext cx="3028966" cy="2196000"/>
          </a:xfrm>
          <a:prstGeom prst="rect">
            <a:avLst/>
          </a:prstGeom>
        </p:spPr>
      </p:pic>
      <p:pic>
        <p:nvPicPr>
          <p:cNvPr id="13" name="図 12"/>
          <p:cNvPicPr>
            <a:picLocks noChangeAspect="1"/>
          </p:cNvPicPr>
          <p:nvPr/>
        </p:nvPicPr>
        <p:blipFill>
          <a:blip r:embed="rId4"/>
          <a:stretch>
            <a:fillRect/>
          </a:stretch>
        </p:blipFill>
        <p:spPr>
          <a:xfrm>
            <a:off x="6092102" y="959351"/>
            <a:ext cx="3028966" cy="2196000"/>
          </a:xfrm>
          <a:prstGeom prst="rect">
            <a:avLst/>
          </a:prstGeom>
        </p:spPr>
      </p:pic>
      <p:pic>
        <p:nvPicPr>
          <p:cNvPr id="14" name="図 13"/>
          <p:cNvPicPr>
            <a:picLocks noChangeAspect="1"/>
          </p:cNvPicPr>
          <p:nvPr/>
        </p:nvPicPr>
        <p:blipFill>
          <a:blip r:embed="rId5"/>
          <a:stretch>
            <a:fillRect/>
          </a:stretch>
        </p:blipFill>
        <p:spPr>
          <a:xfrm>
            <a:off x="9113244" y="959351"/>
            <a:ext cx="3028966" cy="2196000"/>
          </a:xfrm>
          <a:prstGeom prst="rect">
            <a:avLst/>
          </a:prstGeom>
        </p:spPr>
      </p:pic>
      <p:pic>
        <p:nvPicPr>
          <p:cNvPr id="15" name="図 14"/>
          <p:cNvPicPr>
            <a:picLocks noChangeAspect="1"/>
          </p:cNvPicPr>
          <p:nvPr/>
        </p:nvPicPr>
        <p:blipFill>
          <a:blip r:embed="rId6"/>
          <a:stretch>
            <a:fillRect/>
          </a:stretch>
        </p:blipFill>
        <p:spPr>
          <a:xfrm>
            <a:off x="49816" y="3419529"/>
            <a:ext cx="3028966" cy="2196000"/>
          </a:xfrm>
          <a:prstGeom prst="rect">
            <a:avLst/>
          </a:prstGeom>
        </p:spPr>
      </p:pic>
      <p:pic>
        <p:nvPicPr>
          <p:cNvPr id="16" name="図 15"/>
          <p:cNvPicPr>
            <a:picLocks noChangeAspect="1"/>
          </p:cNvPicPr>
          <p:nvPr/>
        </p:nvPicPr>
        <p:blipFill>
          <a:blip r:embed="rId7"/>
          <a:stretch>
            <a:fillRect/>
          </a:stretch>
        </p:blipFill>
        <p:spPr>
          <a:xfrm>
            <a:off x="3070959" y="3419529"/>
            <a:ext cx="3028966" cy="2196000"/>
          </a:xfrm>
          <a:prstGeom prst="rect">
            <a:avLst/>
          </a:prstGeom>
        </p:spPr>
      </p:pic>
      <p:pic>
        <p:nvPicPr>
          <p:cNvPr id="17" name="図 16"/>
          <p:cNvPicPr>
            <a:picLocks noChangeAspect="1"/>
          </p:cNvPicPr>
          <p:nvPr/>
        </p:nvPicPr>
        <p:blipFill>
          <a:blip r:embed="rId8"/>
          <a:stretch>
            <a:fillRect/>
          </a:stretch>
        </p:blipFill>
        <p:spPr>
          <a:xfrm>
            <a:off x="6092102" y="3419529"/>
            <a:ext cx="3028966" cy="2196000"/>
          </a:xfrm>
          <a:prstGeom prst="rect">
            <a:avLst/>
          </a:prstGeom>
        </p:spPr>
      </p:pic>
      <p:pic>
        <p:nvPicPr>
          <p:cNvPr id="18" name="図 17"/>
          <p:cNvPicPr>
            <a:picLocks noChangeAspect="1"/>
          </p:cNvPicPr>
          <p:nvPr/>
        </p:nvPicPr>
        <p:blipFill>
          <a:blip r:embed="rId9"/>
          <a:stretch>
            <a:fillRect/>
          </a:stretch>
        </p:blipFill>
        <p:spPr>
          <a:xfrm>
            <a:off x="9113244" y="3419529"/>
            <a:ext cx="3028966" cy="2196000"/>
          </a:xfrm>
          <a:prstGeom prst="rect">
            <a:avLst/>
          </a:prstGeom>
        </p:spPr>
      </p:pic>
    </p:spTree>
    <p:extLst>
      <p:ext uri="{BB962C8B-B14F-4D97-AF65-F5344CB8AC3E}">
        <p14:creationId xmlns:p14="http://schemas.microsoft.com/office/powerpoint/2010/main" val="1878220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5760" y="745588"/>
            <a:ext cx="10705175" cy="646331"/>
          </a:xfrm>
          <a:prstGeom prst="rect">
            <a:avLst/>
          </a:prstGeom>
          <a:noFill/>
        </p:spPr>
        <p:txBody>
          <a:bodyPr wrap="none" rtlCol="0">
            <a:spAutoFit/>
          </a:bodyPr>
          <a:lstStyle/>
          <a:p>
            <a:r>
              <a:rPr kumimoji="1" lang="ja-JP" altLang="en-US" dirty="0" smtClean="0">
                <a:latin typeface="Arial" panose="020B0604020202020204" pitchFamily="34" charset="0"/>
              </a:rPr>
              <a:t>締め締め部材を買いに行く前に、もしかすると信号読み出しの場所によってスペクトルが変わるかもしれない、</a:t>
            </a:r>
            <a:endParaRPr kumimoji="1" lang="en-US" altLang="ja-JP" dirty="0" smtClean="0">
              <a:latin typeface="Arial" panose="020B0604020202020204" pitchFamily="34" charset="0"/>
            </a:endParaRPr>
          </a:p>
          <a:p>
            <a:r>
              <a:rPr kumimoji="1" lang="ja-JP" altLang="en-US" dirty="0" smtClean="0">
                <a:latin typeface="Arial" panose="020B0604020202020204" pitchFamily="34" charset="0"/>
              </a:rPr>
              <a:t>と思い</a:t>
            </a:r>
            <a:r>
              <a:rPr lang="ja-JP" altLang="en-US" dirty="0" smtClean="0">
                <a:latin typeface="Arial" panose="020B0604020202020204" pitchFamily="34" charset="0"/>
              </a:rPr>
              <a:t>調べてみた。</a:t>
            </a:r>
            <a:endParaRPr kumimoji="1" lang="ja-JP" altLang="en-US" dirty="0">
              <a:latin typeface="Arial" panose="020B0604020202020204" pitchFamily="34"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34" y="2053103"/>
            <a:ext cx="5760000" cy="4320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432" y="2053103"/>
            <a:ext cx="5760000" cy="4320000"/>
          </a:xfrm>
          <a:prstGeom prst="rect">
            <a:avLst/>
          </a:prstGeom>
        </p:spPr>
      </p:pic>
      <p:sp>
        <p:nvSpPr>
          <p:cNvPr id="7" name="テキスト ボックス 6"/>
          <p:cNvSpPr txBox="1"/>
          <p:nvPr/>
        </p:nvSpPr>
        <p:spPr>
          <a:xfrm>
            <a:off x="464234" y="1617783"/>
            <a:ext cx="2618024" cy="369332"/>
          </a:xfrm>
          <a:prstGeom prst="rect">
            <a:avLst/>
          </a:prstGeom>
          <a:noFill/>
        </p:spPr>
        <p:txBody>
          <a:bodyPr wrap="none" rtlCol="0">
            <a:spAutoFit/>
          </a:bodyPr>
          <a:lstStyle/>
          <a:p>
            <a:r>
              <a:rPr kumimoji="1" lang="ja-JP" altLang="en-US" dirty="0" smtClean="0">
                <a:latin typeface="Arial" panose="020B0604020202020204" pitchFamily="34" charset="0"/>
              </a:rPr>
              <a:t>① スタート</a:t>
            </a:r>
            <a:r>
              <a:rPr kumimoji="1" lang="en-US" altLang="ja-JP" dirty="0" smtClean="0">
                <a:latin typeface="Arial" panose="020B0604020202020204" pitchFamily="34" charset="0"/>
              </a:rPr>
              <a:t>: 9/30</a:t>
            </a:r>
            <a:r>
              <a:rPr kumimoji="1" lang="ja-JP" altLang="en-US" dirty="0" smtClean="0">
                <a:latin typeface="Arial" panose="020B0604020202020204" pitchFamily="34" charset="0"/>
              </a:rPr>
              <a:t>のベスト</a:t>
            </a:r>
            <a:endParaRPr kumimoji="1" lang="ja-JP" altLang="en-US" dirty="0">
              <a:latin typeface="Arial" panose="020B0604020202020204" pitchFamily="34" charset="0"/>
            </a:endParaRPr>
          </a:p>
        </p:txBody>
      </p:sp>
      <p:sp>
        <p:nvSpPr>
          <p:cNvPr id="2" name="テキスト ボックス 1"/>
          <p:cNvSpPr txBox="1"/>
          <p:nvPr/>
        </p:nvSpPr>
        <p:spPr>
          <a:xfrm>
            <a:off x="379827" y="211015"/>
            <a:ext cx="1082348" cy="369332"/>
          </a:xfrm>
          <a:prstGeom prst="rect">
            <a:avLst/>
          </a:prstGeom>
          <a:noFill/>
        </p:spPr>
        <p:txBody>
          <a:bodyPr wrap="none" rtlCol="0">
            <a:spAutoFit/>
          </a:bodyPr>
          <a:lstStyle/>
          <a:p>
            <a:r>
              <a:rPr kumimoji="1" lang="en-US" altLang="ja-JP" dirty="0" smtClean="0">
                <a:latin typeface="Arial" panose="020B0604020202020204" pitchFamily="34" charset="0"/>
              </a:rPr>
              <a:t>15/10/01</a:t>
            </a: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351171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66" y="1406769"/>
            <a:ext cx="5760000" cy="4320000"/>
          </a:xfrm>
          <a:prstGeom prst="rect">
            <a:avLst/>
          </a:prstGeom>
        </p:spPr>
      </p:pic>
      <p:sp>
        <p:nvSpPr>
          <p:cNvPr id="3" name="テキスト ボックス 2"/>
          <p:cNvSpPr txBox="1"/>
          <p:nvPr/>
        </p:nvSpPr>
        <p:spPr>
          <a:xfrm>
            <a:off x="520505" y="675248"/>
            <a:ext cx="2079415" cy="369332"/>
          </a:xfrm>
          <a:prstGeom prst="rect">
            <a:avLst/>
          </a:prstGeom>
          <a:noFill/>
        </p:spPr>
        <p:txBody>
          <a:bodyPr wrap="none" rtlCol="0">
            <a:spAutoFit/>
          </a:bodyPr>
          <a:lstStyle/>
          <a:p>
            <a:r>
              <a:rPr lang="ja-JP" altLang="en-US" dirty="0">
                <a:latin typeface="Arial" panose="020B0604020202020204" pitchFamily="34" charset="0"/>
              </a:rPr>
              <a:t>⑥</a:t>
            </a:r>
            <a:r>
              <a:rPr lang="ja-JP" altLang="en-US" dirty="0" smtClean="0">
                <a:latin typeface="Arial" panose="020B0604020202020204" pitchFamily="34" charset="0"/>
              </a:rPr>
              <a:t> 一番初めの位置</a:t>
            </a:r>
            <a:endParaRPr lang="en-US" altLang="ja-JP" dirty="0" smtClean="0">
              <a:latin typeface="Arial" panose="020B0604020202020204"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338" y="1406769"/>
            <a:ext cx="5760000" cy="4320000"/>
          </a:xfrm>
          <a:prstGeom prst="rect">
            <a:avLst/>
          </a:prstGeom>
        </p:spPr>
      </p:pic>
      <p:sp>
        <p:nvSpPr>
          <p:cNvPr id="5" name="正方形/長方形 4"/>
          <p:cNvSpPr/>
          <p:nvPr/>
        </p:nvSpPr>
        <p:spPr>
          <a:xfrm>
            <a:off x="6762213" y="1044580"/>
            <a:ext cx="2156360" cy="369332"/>
          </a:xfrm>
          <a:prstGeom prst="rect">
            <a:avLst/>
          </a:prstGeom>
        </p:spPr>
        <p:txBody>
          <a:bodyPr wrap="none">
            <a:spAutoFit/>
          </a:bodyPr>
          <a:lstStyle/>
          <a:p>
            <a:r>
              <a:rPr lang="ja-JP" altLang="en-US" dirty="0">
                <a:latin typeface="Arial" panose="020B0604020202020204" pitchFamily="34" charset="0"/>
              </a:rPr>
              <a:t>明らかに値が大きい</a:t>
            </a:r>
          </a:p>
        </p:txBody>
      </p:sp>
    </p:spTree>
    <p:extLst>
      <p:ext uri="{BB962C8B-B14F-4D97-AF65-F5344CB8AC3E}">
        <p14:creationId xmlns:p14="http://schemas.microsoft.com/office/powerpoint/2010/main" val="371238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00" y="1494980"/>
            <a:ext cx="6095238" cy="4571429"/>
          </a:xfrm>
          <a:prstGeom prst="rect">
            <a:avLst/>
          </a:prstGeom>
        </p:spPr>
      </p:pic>
      <mc:AlternateContent xmlns:mc="http://schemas.openxmlformats.org/markup-compatibility/2006" xmlns:a14="http://schemas.microsoft.com/office/drawing/2010/main">
        <mc:Choice Requires="a14">
          <p:sp>
            <p:nvSpPr>
              <p:cNvPr id="3" name="テキスト ボックス 2"/>
              <p:cNvSpPr txBox="1"/>
              <p:nvPr/>
            </p:nvSpPr>
            <p:spPr>
              <a:xfrm>
                <a:off x="379825" y="126607"/>
                <a:ext cx="3142848" cy="1443793"/>
              </a:xfrm>
              <a:prstGeom prst="rect">
                <a:avLst/>
              </a:prstGeom>
              <a:noFill/>
            </p:spPr>
            <p:txBody>
              <a:bodyPr wrap="none" rtlCol="0">
                <a:spAutoFit/>
              </a:bodyPr>
              <a:lstStyle/>
              <a:p>
                <a:r>
                  <a:rPr kumimoji="1" lang="en-US" altLang="ja-JP" dirty="0" smtClean="0">
                    <a:latin typeface="Arial" panose="020B0604020202020204" pitchFamily="34" charset="0"/>
                  </a:rPr>
                  <a:t>15/10/01</a:t>
                </a:r>
              </a:p>
              <a:p>
                <a:r>
                  <a:rPr lang="en-US" altLang="ja-JP" dirty="0" smtClean="0">
                    <a:latin typeface="Arial" panose="020B0604020202020204" pitchFamily="34" charset="0"/>
                  </a:rPr>
                  <a:t>WCM lower frequency cut off</a:t>
                </a:r>
                <a:endParaRPr kumimoji="1" lang="en-US" altLang="ja-JP" dirty="0" smtClean="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r>
                        <a:rPr kumimoji="1" lang="ja-JP" altLang="en-US" b="0" i="1" smtClean="0">
                          <a:latin typeface="Cambria Math" panose="02040503050406030204" pitchFamily="18" charset="0"/>
                        </a:rPr>
                        <m:t>𝜏</m:t>
                      </m:r>
                      <m:r>
                        <a:rPr kumimoji="1" lang="en-US" altLang="ja-JP" b="0" i="1" smtClean="0">
                          <a:latin typeface="Cambria Math" panose="02040503050406030204" pitchFamily="18" charset="0"/>
                        </a:rPr>
                        <m:t>=8.9368</m:t>
                      </m:r>
                      <m:r>
                        <a:rPr kumimoji="1" lang="en-US" altLang="ja-JP" b="0" i="1"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10</m:t>
                          </m:r>
                        </m:e>
                        <m:sup>
                          <m:r>
                            <a:rPr kumimoji="1" lang="en-US" altLang="ja-JP" b="0" i="1" smtClean="0">
                              <a:latin typeface="Cambria Math" panose="02040503050406030204" pitchFamily="18" charset="0"/>
                              <a:ea typeface="Cambria Math" panose="02040503050406030204" pitchFamily="18" charset="0"/>
                            </a:rPr>
                            <m:t>−4</m:t>
                          </m:r>
                        </m:sup>
                      </m:sSup>
                    </m:oMath>
                  </m:oMathPara>
                </a14:m>
                <a:endParaRPr kumimoji="1" lang="en-US" altLang="ja-JP" b="0" dirty="0" smtClean="0">
                  <a:latin typeface="Arial" panose="020B060402020202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ja-JP" altLang="en-US" b="0" i="1" smtClean="0">
                              <a:latin typeface="Cambria Math" panose="02040503050406030204" pitchFamily="18" charset="0"/>
                            </a:rPr>
                            <m:t>𝜏</m:t>
                          </m:r>
                        </m:den>
                      </m:f>
                      <m:r>
                        <a:rPr kumimoji="1" lang="en-US" altLang="ja-JP" b="0" i="1" smtClean="0">
                          <a:latin typeface="Cambria Math" panose="02040503050406030204" pitchFamily="18" charset="0"/>
                        </a:rPr>
                        <m:t>=1118.97</m:t>
                      </m:r>
                    </m:oMath>
                  </m:oMathPara>
                </a14:m>
                <a:endParaRPr kumimoji="1" lang="ja-JP" altLang="en-US" dirty="0">
                  <a:latin typeface="Arial" panose="020B0604020202020204" pitchFamily="34"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79825" y="126607"/>
                <a:ext cx="3142848" cy="1443793"/>
              </a:xfrm>
              <a:prstGeom prst="rect">
                <a:avLst/>
              </a:prstGeom>
              <a:blipFill rotWithShape="0">
                <a:blip r:embed="rId3"/>
                <a:stretch>
                  <a:fillRect l="-1550" t="-2532" r="-969"/>
                </a:stretch>
              </a:blipFill>
            </p:spPr>
            <p:txBody>
              <a:bodyPr/>
              <a:lstStyle/>
              <a:p>
                <a:r>
                  <a:rPr lang="ja-JP" altLang="en-US">
                    <a:noFill/>
                  </a:rPr>
                  <a:t> </a:t>
                </a:r>
              </a:p>
            </p:txBody>
          </p:sp>
        </mc:Fallback>
      </mc:AlternateContent>
      <p:sp>
        <p:nvSpPr>
          <p:cNvPr id="4" name="テキスト ボックス 3"/>
          <p:cNvSpPr txBox="1"/>
          <p:nvPr/>
        </p:nvSpPr>
        <p:spPr>
          <a:xfrm>
            <a:off x="3151166" y="5793543"/>
            <a:ext cx="1159292" cy="369332"/>
          </a:xfrm>
          <a:prstGeom prst="rect">
            <a:avLst/>
          </a:prstGeom>
          <a:solidFill>
            <a:schemeClr val="bg1"/>
          </a:solidFill>
        </p:spPr>
        <p:txBody>
          <a:bodyPr wrap="none" rtlCol="0">
            <a:spAutoFit/>
          </a:bodyPr>
          <a:lstStyle/>
          <a:p>
            <a:r>
              <a:rPr kumimoji="1" lang="en-US" altLang="ja-JP" dirty="0" err="1" smtClean="0">
                <a:latin typeface="Arial" panose="020B0604020202020204" pitchFamily="34" charset="0"/>
              </a:rPr>
              <a:t>Freq</a:t>
            </a:r>
            <a:r>
              <a:rPr kumimoji="1" lang="en-US" altLang="ja-JP" dirty="0" smtClean="0">
                <a:latin typeface="Arial" panose="020B0604020202020204" pitchFamily="34" charset="0"/>
              </a:rPr>
              <a:t> (Hz)</a:t>
            </a:r>
            <a:endParaRPr kumimoji="1" lang="ja-JP" altLang="en-US" dirty="0">
              <a:latin typeface="Arial" panose="020B0604020202020204" pitchFamily="34" charset="0"/>
            </a:endParaRPr>
          </a:p>
        </p:txBody>
      </p:sp>
      <p:sp>
        <p:nvSpPr>
          <p:cNvPr id="5" name="テキスト ボックス 4"/>
          <p:cNvSpPr txBox="1"/>
          <p:nvPr/>
        </p:nvSpPr>
        <p:spPr>
          <a:xfrm rot="16200000">
            <a:off x="-719398" y="3497553"/>
            <a:ext cx="2401619" cy="369332"/>
          </a:xfrm>
          <a:prstGeom prst="rect">
            <a:avLst/>
          </a:prstGeom>
          <a:noFill/>
        </p:spPr>
        <p:txBody>
          <a:bodyPr wrap="none" rtlCol="0">
            <a:spAutoFit/>
          </a:bodyPr>
          <a:lstStyle/>
          <a:p>
            <a:r>
              <a:rPr lang="en-US" altLang="ja-JP" dirty="0" smtClean="0">
                <a:latin typeface="Arial" panose="020B0604020202020204" pitchFamily="34" charset="0"/>
              </a:rPr>
              <a:t>Amplitude (abs(V(</a:t>
            </a:r>
            <a:r>
              <a:rPr lang="en-US" altLang="ja-JP" dirty="0" smtClean="0">
                <a:latin typeface="Symbol" panose="05050102010706020507" pitchFamily="18" charset="2"/>
              </a:rPr>
              <a:t>w</a:t>
            </a:r>
            <a:r>
              <a:rPr lang="en-US" altLang="ja-JP" dirty="0" smtClean="0">
                <a:latin typeface="Arial" panose="020B0604020202020204" pitchFamily="34" charset="0"/>
              </a:rPr>
              <a:t>)))</a:t>
            </a:r>
            <a:endParaRPr kumimoji="1" lang="ja-JP" alt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6597747" y="1305783"/>
                <a:ext cx="2374111" cy="5840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r>
                            <a:rPr kumimoji="1" lang="ja-JP" altLang="en-US" b="0" i="1" smtClean="0">
                              <a:latin typeface="Cambria Math" panose="02040503050406030204" pitchFamily="18" charset="0"/>
                            </a:rPr>
                            <m:t>𝜔</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f>
                            <m:fPr>
                              <m:type m:val="lin"/>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𝑗</m:t>
                              </m:r>
                              <m:r>
                                <a:rPr kumimoji="1" lang="ja-JP" altLang="en-US" b="0" i="1" smtClean="0">
                                  <a:latin typeface="Cambria Math" panose="02040503050406030204" pitchFamily="18" charset="0"/>
                                </a:rPr>
                                <m:t>𝜔</m:t>
                              </m:r>
                            </m:num>
                            <m:den>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𝜔</m:t>
                                  </m:r>
                                </m:e>
                                <m:sub>
                                  <m:r>
                                    <a:rPr kumimoji="1" lang="en-US" altLang="ja-JP" b="0" i="1" smtClean="0">
                                      <a:latin typeface="Cambria Math" panose="02040503050406030204" pitchFamily="18" charset="0"/>
                                    </a:rPr>
                                    <m:t>𝐿</m:t>
                                  </m:r>
                                </m:sub>
                              </m:sSub>
                            </m:den>
                          </m:f>
                        </m:num>
                        <m:den>
                          <m:r>
                            <a:rPr kumimoji="1" lang="en-US" altLang="ja-JP" b="0" i="1" smtClean="0">
                              <a:latin typeface="Cambria Math" panose="02040503050406030204" pitchFamily="18" charset="0"/>
                            </a:rPr>
                            <m:t>1+</m:t>
                          </m:r>
                          <m:f>
                            <m:fPr>
                              <m:type m:val="lin"/>
                              <m:ctrlPr>
                                <a:rPr lang="en-US" altLang="ja-JP" i="1">
                                  <a:latin typeface="Cambria Math" panose="02040503050406030204" pitchFamily="18" charset="0"/>
                                </a:rPr>
                              </m:ctrlPr>
                            </m:fPr>
                            <m:num>
                              <m:r>
                                <a:rPr lang="en-US" altLang="ja-JP" i="1">
                                  <a:latin typeface="Cambria Math" panose="02040503050406030204" pitchFamily="18" charset="0"/>
                                </a:rPr>
                                <m:t>𝑗</m:t>
                              </m:r>
                              <m:r>
                                <a:rPr lang="ja-JP" altLang="en-US" i="1">
                                  <a:latin typeface="Cambria Math" panose="02040503050406030204" pitchFamily="18" charset="0"/>
                                </a:rPr>
                                <m:t>𝜔</m:t>
                              </m:r>
                            </m:num>
                            <m:den>
                              <m:sSub>
                                <m:sSubPr>
                                  <m:ctrlPr>
                                    <a:rPr lang="en-US" altLang="ja-JP" i="1">
                                      <a:latin typeface="Cambria Math" panose="02040503050406030204" pitchFamily="18" charset="0"/>
                                    </a:rPr>
                                  </m:ctrlPr>
                                </m:sSubPr>
                                <m:e>
                                  <m:r>
                                    <a:rPr lang="ja-JP" altLang="en-US" i="1">
                                      <a:latin typeface="Cambria Math" panose="02040503050406030204" pitchFamily="18" charset="0"/>
                                    </a:rPr>
                                    <m:t>𝜔</m:t>
                                  </m:r>
                                </m:e>
                                <m:sub>
                                  <m:r>
                                    <a:rPr lang="en-US" altLang="ja-JP" i="1">
                                      <a:latin typeface="Cambria Math" panose="02040503050406030204" pitchFamily="18" charset="0"/>
                                    </a:rPr>
                                    <m:t>𝐿</m:t>
                                  </m:r>
                                </m:sub>
                              </m:sSub>
                            </m:den>
                          </m:f>
                        </m:den>
                      </m:f>
                      <m:r>
                        <a:rPr kumimoji="1" lang="en-US" altLang="ja-JP" b="0" i="1" smtClean="0">
                          <a:latin typeface="Cambria Math" panose="02040503050406030204" pitchFamily="18" charset="0"/>
                        </a:rPr>
                        <m:t>𝑅</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𝐵</m:t>
                          </m:r>
                        </m:sub>
                      </m:sSub>
                    </m:oMath>
                  </m:oMathPara>
                </a14:m>
                <a:endParaRPr kumimoji="1" lang="ja-JP" altLang="en-US" dirty="0">
                  <a:latin typeface="Arial" panose="020B0604020202020204" pitchFamily="34"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597747" y="1305783"/>
                <a:ext cx="2374111" cy="584006"/>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639948" y="2245976"/>
                <a:ext cx="5029390" cy="946991"/>
              </a:xfrm>
              <a:prstGeom prst="rect">
                <a:avLst/>
              </a:prstGeom>
              <a:noFill/>
            </p:spPr>
            <p:txBody>
              <a:bodyPr wrap="none" lIns="0" tIns="0" rIns="0" bIns="0" rtlCol="0">
                <a:spAutoFit/>
              </a:bodyPr>
              <a:lstStyle/>
              <a:p>
                <a:r>
                  <a:rPr lang="en-US" altLang="ja-JP" dirty="0" smtClean="0">
                    <a:latin typeface="Cambria Math" panose="02040503050406030204" pitchFamily="18" charset="0"/>
                  </a:rPr>
                  <a:t>Cut off frequency</a:t>
                </a:r>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𝑓</m:t>
                        </m:r>
                      </m:e>
                      <m:sub>
                        <m:r>
                          <a:rPr kumimoji="1" lang="en-US" altLang="ja-JP" b="0" i="1" smtClean="0">
                            <a:latin typeface="Cambria Math" panose="02040503050406030204" pitchFamily="18" charset="0"/>
                          </a:rPr>
                          <m:t>𝑐𝑢𝑡𝑜𝑓𝑓</m:t>
                        </m:r>
                      </m:sub>
                    </m:sSub>
                    <m:r>
                      <a:rPr kumimoji="1" lang="en-US" altLang="ja-JP" b="0" i="1" smtClean="0">
                        <a:latin typeface="Cambria Math" panose="02040503050406030204" pitchFamily="18" charset="0"/>
                      </a:rPr>
                      <m:t>=</m:t>
                    </m:r>
                    <m:f>
                      <m:fPr>
                        <m:type m:val="skw"/>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𝜔</m:t>
                            </m:r>
                          </m:e>
                          <m:sub>
                            <m:r>
                              <a:rPr lang="en-US" altLang="ja-JP" i="1">
                                <a:latin typeface="Cambria Math" panose="02040503050406030204" pitchFamily="18" charset="0"/>
                              </a:rPr>
                              <m:t>𝐿</m:t>
                            </m:r>
                          </m:sub>
                        </m:sSub>
                      </m:num>
                      <m:den>
                        <m:r>
                          <a:rPr lang="en-US" altLang="ja-JP" i="1">
                            <a:latin typeface="Cambria Math" panose="02040503050406030204" pitchFamily="18" charset="0"/>
                          </a:rPr>
                          <m:t>2</m:t>
                        </m:r>
                        <m:r>
                          <a:rPr lang="ja-JP" altLang="en-US" i="1">
                            <a:latin typeface="Cambria Math" panose="02040503050406030204" pitchFamily="18" charset="0"/>
                          </a:rPr>
                          <m:t>𝜋</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lang="en-US" altLang="ja-JP" i="1">
                            <a:latin typeface="Cambria Math" panose="02040503050406030204" pitchFamily="18" charset="0"/>
                          </a:rPr>
                          <m:t>2</m:t>
                        </m:r>
                        <m:r>
                          <a:rPr lang="en-US" altLang="ja-JP" i="1">
                            <a:latin typeface="Cambria Math" panose="02040503050406030204" pitchFamily="18" charset="0"/>
                            <a:ea typeface="Cambria Math" panose="02040503050406030204" pitchFamily="18" charset="0"/>
                          </a:rPr>
                          <m:t>×3.14159</m:t>
                        </m:r>
                        <m:r>
                          <a:rPr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8.9368</m:t>
                        </m:r>
                        <m:r>
                          <a:rPr kumimoji="1" lang="en-US" altLang="ja-JP" b="0" i="1"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10</m:t>
                            </m:r>
                          </m:e>
                          <m:sup>
                            <m:r>
                              <a:rPr kumimoji="1" lang="en-US" altLang="ja-JP" b="0" i="1" smtClean="0">
                                <a:latin typeface="Cambria Math" panose="02040503050406030204" pitchFamily="18" charset="0"/>
                                <a:ea typeface="Cambria Math" panose="02040503050406030204" pitchFamily="18" charset="0"/>
                              </a:rPr>
                              <m:t>−4</m:t>
                            </m:r>
                          </m:sup>
                        </m:sSup>
                      </m:den>
                    </m:f>
                    <m:r>
                      <a:rPr kumimoji="1" lang="en-US" altLang="ja-JP" b="0" i="1" smtClean="0">
                        <a:latin typeface="Cambria Math" panose="02040503050406030204" pitchFamily="18" charset="0"/>
                      </a:rPr>
                      <m:t>=</m:t>
                    </m:r>
                  </m:oMath>
                </a14:m>
                <a:r>
                  <a:rPr kumimoji="1" lang="en-US" altLang="ja-JP" b="0" dirty="0" smtClean="0">
                    <a:latin typeface="Cambria Math" panose="02040503050406030204" pitchFamily="18" charset="0"/>
                  </a:rPr>
                  <a:t>178.08 Hz</a:t>
                </a:r>
              </a:p>
              <a:p>
                <a:endParaRPr kumimoji="1" lang="en-US" altLang="ja-JP" b="0" i="1" dirty="0" smtClean="0">
                  <a:latin typeface="Cambria Math" panose="02040503050406030204"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639948" y="2245976"/>
                <a:ext cx="5029390" cy="946991"/>
              </a:xfrm>
              <a:prstGeom prst="rect">
                <a:avLst/>
              </a:prstGeom>
              <a:blipFill rotWithShape="0">
                <a:blip r:embed="rId5"/>
                <a:stretch>
                  <a:fillRect l="-2788" t="-15385" r="-1939" b="-378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2514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50645" y="1767480"/>
            <a:ext cx="4207500" cy="4162500"/>
          </a:xfrm>
          <a:prstGeom prst="rect">
            <a:avLst/>
          </a:prstGeom>
        </p:spPr>
      </p:pic>
      <p:sp>
        <p:nvSpPr>
          <p:cNvPr id="3" name="テキスト ボックス 2"/>
          <p:cNvSpPr txBox="1"/>
          <p:nvPr/>
        </p:nvSpPr>
        <p:spPr>
          <a:xfrm>
            <a:off x="294119" y="305315"/>
            <a:ext cx="2422458" cy="461665"/>
          </a:xfrm>
          <a:prstGeom prst="rect">
            <a:avLst/>
          </a:prstGeom>
          <a:noFill/>
          <a:ln w="19050">
            <a:solidFill>
              <a:schemeClr val="tx1"/>
            </a:solidFill>
          </a:ln>
        </p:spPr>
        <p:txBody>
          <a:bodyPr wrap="none" rtlCol="0">
            <a:spAutoFit/>
          </a:bodyPr>
          <a:lstStyle/>
          <a:p>
            <a:r>
              <a:rPr lang="en-US" altLang="ja-JP" sz="2400" b="1" dirty="0" smtClean="0">
                <a:latin typeface="Arial" panose="020B0604020202020204" pitchFamily="34" charset="0"/>
              </a:rPr>
              <a:t>Main Ring (MR)</a:t>
            </a:r>
          </a:p>
        </p:txBody>
      </p:sp>
      <p:pic>
        <p:nvPicPr>
          <p:cNvPr id="5" name="図 4"/>
          <p:cNvPicPr>
            <a:picLocks noChangeAspect="1"/>
          </p:cNvPicPr>
          <p:nvPr/>
        </p:nvPicPr>
        <p:blipFill>
          <a:blip r:embed="rId3"/>
          <a:stretch>
            <a:fillRect/>
          </a:stretch>
        </p:blipFill>
        <p:spPr>
          <a:xfrm>
            <a:off x="1726320" y="6166299"/>
            <a:ext cx="4106250" cy="281250"/>
          </a:xfrm>
          <a:prstGeom prst="rect">
            <a:avLst/>
          </a:prstGeom>
        </p:spPr>
      </p:pic>
      <p:sp>
        <p:nvSpPr>
          <p:cNvPr id="6" name="テキスト ボックス 5"/>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8" name="テキスト ボックス 7"/>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9" name="テキスト ボックス 8"/>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10" name="テキスト ボックス 9"/>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11" name="テキスト ボックス 10"/>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graphicFrame>
        <p:nvGraphicFramePr>
          <p:cNvPr id="13" name="表 12"/>
          <p:cNvGraphicFramePr>
            <a:graphicFrameLocks noGrp="1"/>
          </p:cNvGraphicFramePr>
          <p:nvPr>
            <p:extLst/>
          </p:nvPr>
        </p:nvGraphicFramePr>
        <p:xfrm>
          <a:off x="6962171" y="348329"/>
          <a:ext cx="5040312" cy="5694680"/>
        </p:xfrm>
        <a:graphic>
          <a:graphicData uri="http://schemas.openxmlformats.org/drawingml/2006/table">
            <a:tbl>
              <a:tblPr firstRow="1" bandRow="1">
                <a:tableStyleId>{5940675A-B579-460E-94D1-54222C63F5DA}</a:tableStyleId>
              </a:tblPr>
              <a:tblGrid>
                <a:gridCol w="2405380"/>
                <a:gridCol w="1302702"/>
                <a:gridCol w="1332230"/>
              </a:tblGrid>
              <a:tr h="123613">
                <a:tc>
                  <a:txBody>
                    <a:bodyPr/>
                    <a:lstStyle/>
                    <a:p>
                      <a:r>
                        <a:rPr kumimoji="1" lang="en-US" altLang="ja-JP" sz="2400" dirty="0" smtClean="0">
                          <a:solidFill>
                            <a:srgbClr val="FF0000"/>
                          </a:solidFill>
                          <a:latin typeface="Arial" panose="020B0604020202020204" pitchFamily="34" charset="0"/>
                        </a:rPr>
                        <a:t>WCMs</a:t>
                      </a:r>
                      <a:endParaRPr kumimoji="1" lang="ja-JP" altLang="en-US" sz="2400" dirty="0">
                        <a:solidFill>
                          <a:srgbClr val="FF0000"/>
                        </a:solidFill>
                        <a:latin typeface="Arial" panose="020B0604020202020204" pitchFamily="34" charset="0"/>
                      </a:endParaRPr>
                    </a:p>
                  </a:txBody>
                  <a:tcPr/>
                </a:tc>
                <a:tc gridSpan="2">
                  <a:txBody>
                    <a:bodyPr/>
                    <a:lstStyle/>
                    <a:p>
                      <a:r>
                        <a:rPr kumimoji="1" lang="en-US" altLang="ja-JP" baseline="0" dirty="0" smtClean="0">
                          <a:latin typeface="Arial" panose="020B0604020202020204" pitchFamily="34" charset="0"/>
                        </a:rPr>
                        <a:t>1</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(measurement)</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2 (feedforward)</a:t>
                      </a:r>
                      <a:endParaRPr kumimoji="1" lang="ja-JP" altLang="en-US" dirty="0">
                        <a:latin typeface="Arial" panose="020B0604020202020204" pitchFamily="34" charset="0"/>
                      </a:endParaRPr>
                    </a:p>
                  </a:txBody>
                  <a:tcPr/>
                </a:tc>
                <a:tc hMerge="1">
                  <a:txBody>
                    <a:bodyPr/>
                    <a:lstStyle/>
                    <a:p>
                      <a:endParaRPr kumimoji="1" lang="ja-JP" altLang="en-US"/>
                    </a:p>
                  </a:txBody>
                  <a:tcPr/>
                </a:tc>
              </a:tr>
              <a:tr h="182880">
                <a:tc rowSpan="2">
                  <a:txBody>
                    <a:bodyPr/>
                    <a:lstStyle/>
                    <a:p>
                      <a:r>
                        <a:rPr kumimoji="1" lang="en-US" altLang="ja-JP" sz="2400" dirty="0" smtClean="0">
                          <a:solidFill>
                            <a:srgbClr val="0000FF"/>
                          </a:solidFill>
                          <a:latin typeface="Arial" panose="020B0604020202020204" pitchFamily="34" charset="0"/>
                        </a:rPr>
                        <a:t>FCTs</a:t>
                      </a:r>
                      <a:endParaRPr kumimoji="1" lang="ja-JP" altLang="en-US" sz="2400" dirty="0">
                        <a:solidFill>
                          <a:srgbClr val="0000FF"/>
                        </a:solidFill>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5</a:t>
                      </a:r>
                      <a:endParaRPr kumimoji="1" lang="ja-JP" altLang="en-US" dirty="0">
                        <a:latin typeface="Arial" panose="020B0604020202020204" pitchFamily="34" charset="0"/>
                      </a:endParaRPr>
                    </a:p>
                  </a:txBody>
                  <a:tcPr/>
                </a:tc>
              </a:tr>
              <a:tr h="182880">
                <a:tc vMerge="1">
                  <a:txBody>
                    <a:bodyPr/>
                    <a:lstStyle/>
                    <a:p>
                      <a:endParaRPr kumimoji="1" lang="ja-JP" altLang="en-US"/>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6+1(Abort)</a:t>
                      </a:r>
                      <a:endParaRPr kumimoji="1" lang="ja-JP" altLang="en-US" dirty="0">
                        <a:latin typeface="Arial" panose="020B0604020202020204" pitchFamily="34" charset="0"/>
                      </a:endParaRPr>
                    </a:p>
                  </a:txBody>
                  <a:tcPr/>
                </a:tc>
              </a:tr>
              <a:tr h="123613">
                <a:tc>
                  <a:txBody>
                    <a:bodyPr/>
                    <a:lstStyle/>
                    <a:p>
                      <a:r>
                        <a:rPr kumimoji="1" lang="en-US" altLang="ja-JP" dirty="0" smtClean="0">
                          <a:latin typeface="Arial" panose="020B0604020202020204" pitchFamily="34" charset="0"/>
                        </a:rPr>
                        <a:t>Total</a:t>
                      </a:r>
                      <a:r>
                        <a:rPr kumimoji="1" lang="en-US" altLang="ja-JP" baseline="0" dirty="0" smtClean="0">
                          <a:latin typeface="Arial" panose="020B0604020202020204" pitchFamily="34" charset="0"/>
                        </a:rPr>
                        <a:t> length</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1567.5 m</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Energy</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3 - 30 GeV</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Symbol" panose="05050102010706020507" pitchFamily="18" charset="2"/>
                        </a:rPr>
                        <a:t>b</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0.9715 - 0.9995</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cs typeface="Arial" panose="020B0604020202020204" pitchFamily="34" charset="0"/>
                        </a:rPr>
                        <a:t>Lorentz </a:t>
                      </a:r>
                      <a:r>
                        <a:rPr kumimoji="1" lang="en-US" altLang="ja-JP" dirty="0" smtClean="0">
                          <a:latin typeface="Symbol" panose="05050102010706020507" pitchFamily="18" charset="2"/>
                        </a:rPr>
                        <a:t>g</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4.22 - 33.21</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Harmonic</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9</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No.</a:t>
                      </a:r>
                      <a:r>
                        <a:rPr kumimoji="1" lang="en-US" altLang="ja-JP" baseline="0" dirty="0" smtClean="0">
                          <a:latin typeface="Arial" panose="020B0604020202020204" pitchFamily="34" charset="0"/>
                        </a:rPr>
                        <a:t> Bunches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8</a:t>
                      </a:r>
                      <a:endParaRPr kumimoji="1" lang="ja-JP" altLang="en-US" dirty="0">
                        <a:latin typeface="Arial" panose="020B0604020202020204" pitchFamily="34" charset="0"/>
                      </a:endParaRPr>
                    </a:p>
                  </a:txBody>
                  <a:tcPr/>
                </a:tc>
                <a:tc hMerge="1">
                  <a:txBody>
                    <a:bodyPr/>
                    <a:lstStyle/>
                    <a:p>
                      <a:endParaRPr kumimoji="1" lang="ja-JP" altLang="en-US"/>
                    </a:p>
                  </a:txBody>
                  <a:tcPr/>
                </a:tc>
              </a:tr>
              <a:tr h="185420">
                <a:tc>
                  <a:txBody>
                    <a:bodyPr/>
                    <a:lstStyle/>
                    <a:p>
                      <a:r>
                        <a:rPr kumimoji="1" lang="en-US" altLang="ja-JP" dirty="0" smtClean="0">
                          <a:latin typeface="Arial" panose="020B0604020202020204" pitchFamily="34" charset="0"/>
                        </a:rPr>
                        <a:t>Revolution</a:t>
                      </a:r>
                      <a:r>
                        <a:rPr kumimoji="1" lang="en-US" altLang="ja-JP" baseline="0" dirty="0" smtClean="0">
                          <a:latin typeface="Arial" panose="020B0604020202020204" pitchFamily="34" charset="0"/>
                        </a:rPr>
                        <a:t> p</a:t>
                      </a:r>
                      <a:r>
                        <a:rPr kumimoji="1" lang="en-US" altLang="ja-JP" dirty="0" smtClean="0">
                          <a:latin typeface="Arial" panose="020B0604020202020204" pitchFamily="34" charset="0"/>
                        </a:rPr>
                        <a:t>eriods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5.38 - 5.23 </a:t>
                      </a:r>
                      <a:r>
                        <a:rPr kumimoji="1" lang="en-US" altLang="ja-JP" dirty="0" smtClean="0">
                          <a:latin typeface="Symbol" panose="05050102010706020507" pitchFamily="18" charset="2"/>
                        </a:rPr>
                        <a:t>m</a:t>
                      </a:r>
                      <a:r>
                        <a:rPr kumimoji="1" lang="en-US" altLang="ja-JP" dirty="0" smtClean="0">
                          <a:latin typeface="Arial" panose="020B0604020202020204" pitchFamily="34" charset="0"/>
                        </a:rPr>
                        <a:t>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RF</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freq.</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1.67 - 1.72 MHz</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(time)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70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200 nsec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(space)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20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60 m</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Tune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cs typeface="Arial" panose="020B0604020202020204" pitchFamily="34" charset="0"/>
                        </a:rPr>
                        <a:t>FX: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=22.40,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=20.75</a:t>
                      </a:r>
                    </a:p>
                    <a:p>
                      <a:r>
                        <a:rPr kumimoji="1" lang="en-US" altLang="ja-JP" dirty="0" smtClean="0">
                          <a:latin typeface="Arial" panose="020B0604020202020204" pitchFamily="34" charset="0"/>
                          <a:cs typeface="Arial" panose="020B0604020202020204" pitchFamily="34" charset="0"/>
                        </a:rPr>
                        <a:t>SX: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=22.30,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=20.78</a:t>
                      </a:r>
                      <a:endParaRPr kumimoji="1" lang="ja-JP" altLang="en-US" dirty="0">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r>
            </a:tbl>
          </a:graphicData>
        </a:graphic>
      </p:graphicFrame>
      <p:cxnSp>
        <p:nvCxnSpPr>
          <p:cNvPr id="15" name="直線矢印コネクタ 14"/>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17" name="角丸四角形 16"/>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8" name="テキスト ボックス 17"/>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19" name="角丸四角形 18"/>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20" name="直線コネクタ 19"/>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25" name="テキスト ボックス 24"/>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21" name="直線コネクタ 20"/>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14" name="円/楕円 13"/>
          <p:cNvSpPr/>
          <p:nvPr/>
        </p:nvSpPr>
        <p:spPr>
          <a:xfrm>
            <a:off x="2499329" y="190717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6" name="円/楕円 25"/>
          <p:cNvSpPr/>
          <p:nvPr/>
        </p:nvSpPr>
        <p:spPr>
          <a:xfrm>
            <a:off x="2297108" y="486549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7" name="円/楕円 26"/>
          <p:cNvSpPr/>
          <p:nvPr/>
        </p:nvSpPr>
        <p:spPr>
          <a:xfrm>
            <a:off x="2591944" y="5274245"/>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58814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50645" y="1767480"/>
            <a:ext cx="4207500" cy="4162500"/>
          </a:xfrm>
          <a:prstGeom prst="rect">
            <a:avLst/>
          </a:prstGeom>
        </p:spPr>
      </p:pic>
      <p:sp>
        <p:nvSpPr>
          <p:cNvPr id="3" name="テキスト ボックス 2"/>
          <p:cNvSpPr txBox="1"/>
          <p:nvPr/>
        </p:nvSpPr>
        <p:spPr>
          <a:xfrm>
            <a:off x="294119" y="305315"/>
            <a:ext cx="2422458" cy="461665"/>
          </a:xfrm>
          <a:prstGeom prst="rect">
            <a:avLst/>
          </a:prstGeom>
          <a:noFill/>
          <a:ln w="19050">
            <a:solidFill>
              <a:schemeClr val="tx1"/>
            </a:solidFill>
          </a:ln>
        </p:spPr>
        <p:txBody>
          <a:bodyPr wrap="none" rtlCol="0">
            <a:spAutoFit/>
          </a:bodyPr>
          <a:lstStyle/>
          <a:p>
            <a:r>
              <a:rPr lang="en-US" altLang="ja-JP" sz="2400" b="1" dirty="0" smtClean="0">
                <a:latin typeface="Arial" panose="020B0604020202020204" pitchFamily="34" charset="0"/>
              </a:rPr>
              <a:t>Main Ring (MR)</a:t>
            </a:r>
          </a:p>
        </p:txBody>
      </p:sp>
      <p:pic>
        <p:nvPicPr>
          <p:cNvPr id="5" name="図 4"/>
          <p:cNvPicPr>
            <a:picLocks noChangeAspect="1"/>
          </p:cNvPicPr>
          <p:nvPr/>
        </p:nvPicPr>
        <p:blipFill>
          <a:blip r:embed="rId3"/>
          <a:stretch>
            <a:fillRect/>
          </a:stretch>
        </p:blipFill>
        <p:spPr>
          <a:xfrm>
            <a:off x="1726320" y="6166299"/>
            <a:ext cx="4106250" cy="281250"/>
          </a:xfrm>
          <a:prstGeom prst="rect">
            <a:avLst/>
          </a:prstGeom>
        </p:spPr>
      </p:pic>
      <p:sp>
        <p:nvSpPr>
          <p:cNvPr id="6" name="テキスト ボックス 5"/>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8" name="テキスト ボックス 7"/>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9" name="テキスト ボックス 8"/>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10" name="テキスト ボックス 9"/>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11" name="テキスト ボックス 10"/>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graphicFrame>
        <p:nvGraphicFramePr>
          <p:cNvPr id="13" name="表 12"/>
          <p:cNvGraphicFramePr>
            <a:graphicFrameLocks noGrp="1"/>
          </p:cNvGraphicFramePr>
          <p:nvPr>
            <p:extLst/>
          </p:nvPr>
        </p:nvGraphicFramePr>
        <p:xfrm>
          <a:off x="6962171" y="348329"/>
          <a:ext cx="5040312" cy="5694680"/>
        </p:xfrm>
        <a:graphic>
          <a:graphicData uri="http://schemas.openxmlformats.org/drawingml/2006/table">
            <a:tbl>
              <a:tblPr firstRow="1" bandRow="1">
                <a:tableStyleId>{5940675A-B579-460E-94D1-54222C63F5DA}</a:tableStyleId>
              </a:tblPr>
              <a:tblGrid>
                <a:gridCol w="2405380"/>
                <a:gridCol w="1302702"/>
                <a:gridCol w="1332230"/>
              </a:tblGrid>
              <a:tr h="123613">
                <a:tc>
                  <a:txBody>
                    <a:bodyPr/>
                    <a:lstStyle/>
                    <a:p>
                      <a:r>
                        <a:rPr kumimoji="1" lang="en-US" altLang="ja-JP" sz="2400" dirty="0" smtClean="0">
                          <a:solidFill>
                            <a:srgbClr val="FF0000"/>
                          </a:solidFill>
                          <a:latin typeface="Arial" panose="020B0604020202020204" pitchFamily="34" charset="0"/>
                        </a:rPr>
                        <a:t>WCMs</a:t>
                      </a:r>
                      <a:endParaRPr kumimoji="1" lang="ja-JP" altLang="en-US" sz="2400" dirty="0">
                        <a:solidFill>
                          <a:srgbClr val="FF0000"/>
                        </a:solidFill>
                        <a:latin typeface="Arial" panose="020B0604020202020204" pitchFamily="34" charset="0"/>
                      </a:endParaRPr>
                    </a:p>
                  </a:txBody>
                  <a:tcPr/>
                </a:tc>
                <a:tc gridSpan="2">
                  <a:txBody>
                    <a:bodyPr/>
                    <a:lstStyle/>
                    <a:p>
                      <a:r>
                        <a:rPr kumimoji="1" lang="en-US" altLang="ja-JP" baseline="0" dirty="0" smtClean="0">
                          <a:latin typeface="Arial" panose="020B0604020202020204" pitchFamily="34" charset="0"/>
                        </a:rPr>
                        <a:t>1</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(measurement)</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2 (feedforward)</a:t>
                      </a:r>
                      <a:endParaRPr kumimoji="1" lang="ja-JP" altLang="en-US" dirty="0">
                        <a:latin typeface="Arial" panose="020B0604020202020204" pitchFamily="34" charset="0"/>
                      </a:endParaRPr>
                    </a:p>
                  </a:txBody>
                  <a:tcPr/>
                </a:tc>
                <a:tc hMerge="1">
                  <a:txBody>
                    <a:bodyPr/>
                    <a:lstStyle/>
                    <a:p>
                      <a:endParaRPr kumimoji="1" lang="ja-JP" altLang="en-US"/>
                    </a:p>
                  </a:txBody>
                  <a:tcPr/>
                </a:tc>
              </a:tr>
              <a:tr h="182880">
                <a:tc rowSpan="2">
                  <a:txBody>
                    <a:bodyPr/>
                    <a:lstStyle/>
                    <a:p>
                      <a:r>
                        <a:rPr kumimoji="1" lang="en-US" altLang="ja-JP" sz="2400" dirty="0" smtClean="0">
                          <a:solidFill>
                            <a:srgbClr val="0000FF"/>
                          </a:solidFill>
                          <a:latin typeface="Arial" panose="020B0604020202020204" pitchFamily="34" charset="0"/>
                        </a:rPr>
                        <a:t>FCTs</a:t>
                      </a:r>
                      <a:endParaRPr kumimoji="1" lang="ja-JP" altLang="en-US" sz="2400" dirty="0">
                        <a:solidFill>
                          <a:srgbClr val="0000FF"/>
                        </a:solidFill>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5</a:t>
                      </a:r>
                      <a:endParaRPr kumimoji="1" lang="ja-JP" altLang="en-US" dirty="0">
                        <a:latin typeface="Arial" panose="020B0604020202020204" pitchFamily="34" charset="0"/>
                      </a:endParaRPr>
                    </a:p>
                  </a:txBody>
                  <a:tcPr/>
                </a:tc>
              </a:tr>
              <a:tr h="182880">
                <a:tc vMerge="1">
                  <a:txBody>
                    <a:bodyPr/>
                    <a:lstStyle/>
                    <a:p>
                      <a:endParaRPr kumimoji="1" lang="ja-JP" altLang="en-US"/>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6+1(Abort)</a:t>
                      </a:r>
                      <a:endParaRPr kumimoji="1" lang="ja-JP" altLang="en-US" dirty="0">
                        <a:latin typeface="Arial" panose="020B0604020202020204" pitchFamily="34" charset="0"/>
                      </a:endParaRPr>
                    </a:p>
                  </a:txBody>
                  <a:tcPr/>
                </a:tc>
              </a:tr>
              <a:tr h="123613">
                <a:tc>
                  <a:txBody>
                    <a:bodyPr/>
                    <a:lstStyle/>
                    <a:p>
                      <a:r>
                        <a:rPr kumimoji="1" lang="en-US" altLang="ja-JP" dirty="0" smtClean="0">
                          <a:latin typeface="Arial" panose="020B0604020202020204" pitchFamily="34" charset="0"/>
                        </a:rPr>
                        <a:t>Total</a:t>
                      </a:r>
                      <a:r>
                        <a:rPr kumimoji="1" lang="en-US" altLang="ja-JP" baseline="0" dirty="0" smtClean="0">
                          <a:latin typeface="Arial" panose="020B0604020202020204" pitchFamily="34" charset="0"/>
                        </a:rPr>
                        <a:t> length</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1567.5 m</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Energy</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3 - 30 GeV</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Symbol" panose="05050102010706020507" pitchFamily="18" charset="2"/>
                        </a:rPr>
                        <a:t>b</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0.9715 - 0.9995</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cs typeface="Arial" panose="020B0604020202020204" pitchFamily="34" charset="0"/>
                        </a:rPr>
                        <a:t>Lorentz </a:t>
                      </a:r>
                      <a:r>
                        <a:rPr kumimoji="1" lang="en-US" altLang="ja-JP" dirty="0" smtClean="0">
                          <a:latin typeface="Symbol" panose="05050102010706020507" pitchFamily="18" charset="2"/>
                        </a:rPr>
                        <a:t>g</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4.22 - 33.21</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Harmonic</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9</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No.</a:t>
                      </a:r>
                      <a:r>
                        <a:rPr kumimoji="1" lang="en-US" altLang="ja-JP" baseline="0" dirty="0" smtClean="0">
                          <a:latin typeface="Arial" panose="020B0604020202020204" pitchFamily="34" charset="0"/>
                        </a:rPr>
                        <a:t> Bunches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8</a:t>
                      </a:r>
                      <a:endParaRPr kumimoji="1" lang="ja-JP" altLang="en-US" dirty="0">
                        <a:latin typeface="Arial" panose="020B0604020202020204" pitchFamily="34" charset="0"/>
                      </a:endParaRPr>
                    </a:p>
                  </a:txBody>
                  <a:tcPr/>
                </a:tc>
                <a:tc hMerge="1">
                  <a:txBody>
                    <a:bodyPr/>
                    <a:lstStyle/>
                    <a:p>
                      <a:endParaRPr kumimoji="1" lang="ja-JP" altLang="en-US"/>
                    </a:p>
                  </a:txBody>
                  <a:tcPr/>
                </a:tc>
              </a:tr>
              <a:tr h="185420">
                <a:tc>
                  <a:txBody>
                    <a:bodyPr/>
                    <a:lstStyle/>
                    <a:p>
                      <a:r>
                        <a:rPr kumimoji="1" lang="en-US" altLang="ja-JP" dirty="0" smtClean="0">
                          <a:latin typeface="Arial" panose="020B0604020202020204" pitchFamily="34" charset="0"/>
                        </a:rPr>
                        <a:t>Revolution</a:t>
                      </a:r>
                      <a:r>
                        <a:rPr kumimoji="1" lang="en-US" altLang="ja-JP" baseline="0" dirty="0" smtClean="0">
                          <a:latin typeface="Arial" panose="020B0604020202020204" pitchFamily="34" charset="0"/>
                        </a:rPr>
                        <a:t> p</a:t>
                      </a:r>
                      <a:r>
                        <a:rPr kumimoji="1" lang="en-US" altLang="ja-JP" dirty="0" smtClean="0">
                          <a:latin typeface="Arial" panose="020B0604020202020204" pitchFamily="34" charset="0"/>
                        </a:rPr>
                        <a:t>eriods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5.38 - 5.23 </a:t>
                      </a:r>
                      <a:r>
                        <a:rPr kumimoji="1" lang="en-US" altLang="ja-JP" dirty="0" smtClean="0">
                          <a:latin typeface="Symbol" panose="05050102010706020507" pitchFamily="18" charset="2"/>
                        </a:rPr>
                        <a:t>m</a:t>
                      </a:r>
                      <a:r>
                        <a:rPr kumimoji="1" lang="en-US" altLang="ja-JP" dirty="0" smtClean="0">
                          <a:latin typeface="Arial" panose="020B0604020202020204" pitchFamily="34" charset="0"/>
                        </a:rPr>
                        <a:t>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RF</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freq.</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1.67 - 1.72 MHz</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(time)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70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200 nsec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(space)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20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60 m</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Tune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cs typeface="Arial" panose="020B0604020202020204" pitchFamily="34" charset="0"/>
                        </a:rPr>
                        <a:t>FX: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=22.40,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=20.75</a:t>
                      </a:r>
                    </a:p>
                    <a:p>
                      <a:r>
                        <a:rPr kumimoji="1" lang="en-US" altLang="ja-JP" dirty="0" smtClean="0">
                          <a:latin typeface="Arial" panose="020B0604020202020204" pitchFamily="34" charset="0"/>
                          <a:cs typeface="Arial" panose="020B0604020202020204" pitchFamily="34" charset="0"/>
                        </a:rPr>
                        <a:t>SX: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=22.30,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=20.78</a:t>
                      </a:r>
                      <a:endParaRPr kumimoji="1" lang="ja-JP" altLang="en-US" dirty="0">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r>
            </a:tbl>
          </a:graphicData>
        </a:graphic>
      </p:graphicFrame>
      <p:cxnSp>
        <p:nvCxnSpPr>
          <p:cNvPr id="15" name="直線矢印コネクタ 14"/>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17" name="角丸四角形 16"/>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8" name="テキスト ボックス 17"/>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19" name="角丸四角形 18"/>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20" name="直線コネクタ 19"/>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25" name="テキスト ボックス 24"/>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21" name="直線コネクタ 20"/>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28" name="円/楕円 27"/>
          <p:cNvSpPr/>
          <p:nvPr/>
        </p:nvSpPr>
        <p:spPr>
          <a:xfrm>
            <a:off x="841437" y="252415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9" name="円/楕円 28"/>
          <p:cNvSpPr/>
          <p:nvPr/>
        </p:nvSpPr>
        <p:spPr>
          <a:xfrm>
            <a:off x="1001323" y="277275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0" name="円/楕円 29"/>
          <p:cNvSpPr/>
          <p:nvPr/>
        </p:nvSpPr>
        <p:spPr>
          <a:xfrm>
            <a:off x="1161209" y="3021359"/>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1" name="円/楕円 30"/>
          <p:cNvSpPr/>
          <p:nvPr/>
        </p:nvSpPr>
        <p:spPr>
          <a:xfrm>
            <a:off x="1321095" y="3269963"/>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2" name="円/楕円 31"/>
          <p:cNvSpPr/>
          <p:nvPr/>
        </p:nvSpPr>
        <p:spPr>
          <a:xfrm>
            <a:off x="1480980" y="351856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4" name="円/楕円 33"/>
          <p:cNvSpPr/>
          <p:nvPr/>
        </p:nvSpPr>
        <p:spPr>
          <a:xfrm>
            <a:off x="2628989" y="166235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6" name="円/楕円 35"/>
          <p:cNvSpPr/>
          <p:nvPr/>
        </p:nvSpPr>
        <p:spPr>
          <a:xfrm>
            <a:off x="5653957" y="392798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3" name="円/楕円 32"/>
          <p:cNvSpPr/>
          <p:nvPr/>
        </p:nvSpPr>
        <p:spPr>
          <a:xfrm>
            <a:off x="4985936" y="511904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7" name="円/楕円 36"/>
          <p:cNvSpPr/>
          <p:nvPr/>
        </p:nvSpPr>
        <p:spPr>
          <a:xfrm>
            <a:off x="1705816" y="358312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9" name="円/楕円 38"/>
          <p:cNvSpPr/>
          <p:nvPr/>
        </p:nvSpPr>
        <p:spPr>
          <a:xfrm>
            <a:off x="2998481" y="1709966"/>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0" name="円/楕円 39"/>
          <p:cNvSpPr/>
          <p:nvPr/>
        </p:nvSpPr>
        <p:spPr>
          <a:xfrm>
            <a:off x="4473247" y="1723054"/>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8" name="円/楕円 37"/>
          <p:cNvSpPr/>
          <p:nvPr/>
        </p:nvSpPr>
        <p:spPr>
          <a:xfrm>
            <a:off x="5751764" y="3522963"/>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359923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50645" y="1767480"/>
            <a:ext cx="4207500" cy="4162500"/>
          </a:xfrm>
          <a:prstGeom prst="rect">
            <a:avLst/>
          </a:prstGeom>
        </p:spPr>
      </p:pic>
      <p:sp>
        <p:nvSpPr>
          <p:cNvPr id="3" name="テキスト ボックス 2"/>
          <p:cNvSpPr txBox="1"/>
          <p:nvPr/>
        </p:nvSpPr>
        <p:spPr>
          <a:xfrm>
            <a:off x="294119" y="305315"/>
            <a:ext cx="2422458" cy="461665"/>
          </a:xfrm>
          <a:prstGeom prst="rect">
            <a:avLst/>
          </a:prstGeom>
          <a:noFill/>
          <a:ln w="19050">
            <a:solidFill>
              <a:schemeClr val="tx1"/>
            </a:solidFill>
          </a:ln>
        </p:spPr>
        <p:txBody>
          <a:bodyPr wrap="none" rtlCol="0">
            <a:spAutoFit/>
          </a:bodyPr>
          <a:lstStyle/>
          <a:p>
            <a:r>
              <a:rPr lang="en-US" altLang="ja-JP" sz="2400" b="1" dirty="0" smtClean="0">
                <a:latin typeface="Arial" panose="020B0604020202020204" pitchFamily="34" charset="0"/>
              </a:rPr>
              <a:t>Main Ring (MR)</a:t>
            </a:r>
          </a:p>
        </p:txBody>
      </p:sp>
      <p:pic>
        <p:nvPicPr>
          <p:cNvPr id="5" name="図 4"/>
          <p:cNvPicPr>
            <a:picLocks noChangeAspect="1"/>
          </p:cNvPicPr>
          <p:nvPr/>
        </p:nvPicPr>
        <p:blipFill>
          <a:blip r:embed="rId3"/>
          <a:stretch>
            <a:fillRect/>
          </a:stretch>
        </p:blipFill>
        <p:spPr>
          <a:xfrm>
            <a:off x="1726320" y="6166299"/>
            <a:ext cx="4106250" cy="281250"/>
          </a:xfrm>
          <a:prstGeom prst="rect">
            <a:avLst/>
          </a:prstGeom>
        </p:spPr>
      </p:pic>
      <p:sp>
        <p:nvSpPr>
          <p:cNvPr id="6" name="テキスト ボックス 5"/>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8" name="テキスト ボックス 7"/>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9" name="テキスト ボックス 8"/>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10" name="テキスト ボックス 9"/>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11" name="テキスト ボックス 10"/>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graphicFrame>
        <p:nvGraphicFramePr>
          <p:cNvPr id="13" name="表 12"/>
          <p:cNvGraphicFramePr>
            <a:graphicFrameLocks noGrp="1"/>
          </p:cNvGraphicFramePr>
          <p:nvPr>
            <p:extLst/>
          </p:nvPr>
        </p:nvGraphicFramePr>
        <p:xfrm>
          <a:off x="6962171" y="348329"/>
          <a:ext cx="5040312" cy="5694680"/>
        </p:xfrm>
        <a:graphic>
          <a:graphicData uri="http://schemas.openxmlformats.org/drawingml/2006/table">
            <a:tbl>
              <a:tblPr firstRow="1" bandRow="1">
                <a:tableStyleId>{5940675A-B579-460E-94D1-54222C63F5DA}</a:tableStyleId>
              </a:tblPr>
              <a:tblGrid>
                <a:gridCol w="2405380"/>
                <a:gridCol w="1302702"/>
                <a:gridCol w="1332230"/>
              </a:tblGrid>
              <a:tr h="123613">
                <a:tc>
                  <a:txBody>
                    <a:bodyPr/>
                    <a:lstStyle/>
                    <a:p>
                      <a:r>
                        <a:rPr kumimoji="1" lang="en-US" altLang="ja-JP" sz="2400" dirty="0" smtClean="0">
                          <a:solidFill>
                            <a:srgbClr val="FF0000"/>
                          </a:solidFill>
                          <a:latin typeface="Arial" panose="020B0604020202020204" pitchFamily="34" charset="0"/>
                        </a:rPr>
                        <a:t>WCMs</a:t>
                      </a:r>
                      <a:endParaRPr kumimoji="1" lang="ja-JP" altLang="en-US" sz="2400" dirty="0">
                        <a:solidFill>
                          <a:srgbClr val="FF0000"/>
                        </a:solidFill>
                        <a:latin typeface="Arial" panose="020B0604020202020204" pitchFamily="34" charset="0"/>
                      </a:endParaRPr>
                    </a:p>
                  </a:txBody>
                  <a:tcPr/>
                </a:tc>
                <a:tc gridSpan="2">
                  <a:txBody>
                    <a:bodyPr/>
                    <a:lstStyle/>
                    <a:p>
                      <a:r>
                        <a:rPr kumimoji="1" lang="en-US" altLang="ja-JP" baseline="0" dirty="0" smtClean="0">
                          <a:latin typeface="Arial" panose="020B0604020202020204" pitchFamily="34" charset="0"/>
                        </a:rPr>
                        <a:t>1</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(measurement)</a:t>
                      </a:r>
                      <a:endParaRPr kumimoji="1" lang="en-US" altLang="ja-JP" dirty="0" smtClean="0">
                        <a:latin typeface="Arial" panose="020B0604020202020204" pitchFamily="34" charset="0"/>
                      </a:endParaRPr>
                    </a:p>
                    <a:p>
                      <a:r>
                        <a:rPr kumimoji="1" lang="en-US" altLang="ja-JP" dirty="0" smtClean="0">
                          <a:latin typeface="Arial" panose="020B0604020202020204" pitchFamily="34" charset="0"/>
                        </a:rPr>
                        <a:t>2 (feedforward)</a:t>
                      </a:r>
                      <a:endParaRPr kumimoji="1" lang="ja-JP" altLang="en-US" dirty="0">
                        <a:latin typeface="Arial" panose="020B0604020202020204" pitchFamily="34" charset="0"/>
                      </a:endParaRPr>
                    </a:p>
                  </a:txBody>
                  <a:tcPr/>
                </a:tc>
                <a:tc hMerge="1">
                  <a:txBody>
                    <a:bodyPr/>
                    <a:lstStyle/>
                    <a:p>
                      <a:endParaRPr kumimoji="1" lang="ja-JP" altLang="en-US"/>
                    </a:p>
                  </a:txBody>
                  <a:tcPr/>
                </a:tc>
              </a:tr>
              <a:tr h="182880">
                <a:tc rowSpan="2">
                  <a:txBody>
                    <a:bodyPr/>
                    <a:lstStyle/>
                    <a:p>
                      <a:r>
                        <a:rPr kumimoji="1" lang="en-US" altLang="ja-JP" sz="2400" dirty="0" smtClean="0">
                          <a:solidFill>
                            <a:srgbClr val="0000FF"/>
                          </a:solidFill>
                          <a:latin typeface="Arial" panose="020B0604020202020204" pitchFamily="34" charset="0"/>
                        </a:rPr>
                        <a:t>FCTs</a:t>
                      </a:r>
                      <a:endParaRPr kumimoji="1" lang="ja-JP" altLang="en-US" sz="2400" dirty="0">
                        <a:solidFill>
                          <a:srgbClr val="0000FF"/>
                        </a:solidFill>
                        <a:latin typeface="Arial" panose="020B0604020202020204" pitchFamily="34" charset="0"/>
                      </a:endParaRPr>
                    </a:p>
                  </a:txBody>
                  <a:tcPr/>
                </a:tc>
                <a:tc>
                  <a:txBody>
                    <a:bodyPr/>
                    <a:lstStyle/>
                    <a:p>
                      <a:r>
                        <a:rPr kumimoji="1" lang="en-US" altLang="ja-JP" dirty="0" smtClean="0">
                          <a:latin typeface="Arial" panose="020B0604020202020204" pitchFamily="34" charset="0"/>
                        </a:rPr>
                        <a:t>3-50BT</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5</a:t>
                      </a:r>
                      <a:endParaRPr kumimoji="1" lang="ja-JP" altLang="en-US" dirty="0">
                        <a:latin typeface="Arial" panose="020B0604020202020204" pitchFamily="34" charset="0"/>
                      </a:endParaRPr>
                    </a:p>
                  </a:txBody>
                  <a:tcPr/>
                </a:tc>
              </a:tr>
              <a:tr h="182880">
                <a:tc vMerge="1">
                  <a:txBody>
                    <a:bodyPr/>
                    <a:lstStyle/>
                    <a:p>
                      <a:endParaRPr kumimoji="1" lang="ja-JP" altLang="en-US"/>
                    </a:p>
                  </a:txBody>
                  <a:tcPr/>
                </a:tc>
                <a:tc>
                  <a:txBody>
                    <a:bodyPr/>
                    <a:lstStyle/>
                    <a:p>
                      <a:r>
                        <a:rPr kumimoji="1" lang="en-US" altLang="ja-JP" dirty="0" smtClean="0">
                          <a:latin typeface="Arial" panose="020B0604020202020204" pitchFamily="34" charset="0"/>
                        </a:rPr>
                        <a:t>MR</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6+1(Abort)</a:t>
                      </a:r>
                      <a:endParaRPr kumimoji="1" lang="ja-JP" altLang="en-US" dirty="0">
                        <a:latin typeface="Arial" panose="020B0604020202020204" pitchFamily="34" charset="0"/>
                      </a:endParaRPr>
                    </a:p>
                  </a:txBody>
                  <a:tcPr/>
                </a:tc>
              </a:tr>
              <a:tr h="123613">
                <a:tc>
                  <a:txBody>
                    <a:bodyPr/>
                    <a:lstStyle/>
                    <a:p>
                      <a:r>
                        <a:rPr kumimoji="1" lang="en-US" altLang="ja-JP" dirty="0" smtClean="0">
                          <a:latin typeface="Arial" panose="020B0604020202020204" pitchFamily="34" charset="0"/>
                        </a:rPr>
                        <a:t>Total</a:t>
                      </a:r>
                      <a:r>
                        <a:rPr kumimoji="1" lang="en-US" altLang="ja-JP" baseline="0" dirty="0" smtClean="0">
                          <a:latin typeface="Arial" panose="020B0604020202020204" pitchFamily="34" charset="0"/>
                        </a:rPr>
                        <a:t> length</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1567.5 m</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Energy</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3 - 30 GeV</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Symbol" panose="05050102010706020507" pitchFamily="18" charset="2"/>
                        </a:rPr>
                        <a:t>b</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0.9715 - 0.9995</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cs typeface="Arial" panose="020B0604020202020204" pitchFamily="34" charset="0"/>
                        </a:rPr>
                        <a:t>Lorentz </a:t>
                      </a:r>
                      <a:r>
                        <a:rPr kumimoji="1" lang="en-US" altLang="ja-JP" dirty="0" smtClean="0">
                          <a:latin typeface="Symbol" panose="05050102010706020507" pitchFamily="18" charset="2"/>
                        </a:rPr>
                        <a:t>g</a:t>
                      </a:r>
                      <a:endParaRPr kumimoji="1" lang="ja-JP" altLang="en-US" dirty="0">
                        <a:latin typeface="Symbol" panose="05050102010706020507" pitchFamily="18" charset="2"/>
                      </a:endParaRPr>
                    </a:p>
                  </a:txBody>
                  <a:tcPr/>
                </a:tc>
                <a:tc gridSpan="2">
                  <a:txBody>
                    <a:bodyPr/>
                    <a:lstStyle/>
                    <a:p>
                      <a:r>
                        <a:rPr kumimoji="1" lang="en-US" altLang="ja-JP" dirty="0" smtClean="0">
                          <a:latin typeface="Arial" panose="020B0604020202020204" pitchFamily="34" charset="0"/>
                        </a:rPr>
                        <a:t>4.22 - 33.21</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Harmonic</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9</a:t>
                      </a:r>
                      <a:endParaRPr kumimoji="1" lang="ja-JP" altLang="en-US" dirty="0">
                        <a:latin typeface="Arial" panose="020B0604020202020204" pitchFamily="34" charset="0"/>
                      </a:endParaRPr>
                    </a:p>
                  </a:txBody>
                  <a:tcPr/>
                </a:tc>
                <a:tc hMerge="1">
                  <a:txBody>
                    <a:bodyPr/>
                    <a:lstStyle/>
                    <a:p>
                      <a:endParaRPr kumimoji="1" lang="ja-JP" altLang="en-US"/>
                    </a:p>
                  </a:txBody>
                  <a:tcPr/>
                </a:tc>
              </a:tr>
              <a:tr h="370840">
                <a:tc>
                  <a:txBody>
                    <a:bodyPr/>
                    <a:lstStyle/>
                    <a:p>
                      <a:r>
                        <a:rPr kumimoji="1" lang="en-US" altLang="ja-JP" dirty="0" smtClean="0">
                          <a:latin typeface="Arial" panose="020B0604020202020204" pitchFamily="34" charset="0"/>
                        </a:rPr>
                        <a:t>No.</a:t>
                      </a:r>
                      <a:r>
                        <a:rPr kumimoji="1" lang="en-US" altLang="ja-JP" baseline="0" dirty="0" smtClean="0">
                          <a:latin typeface="Arial" panose="020B0604020202020204" pitchFamily="34" charset="0"/>
                        </a:rPr>
                        <a:t> Bunches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8</a:t>
                      </a:r>
                      <a:endParaRPr kumimoji="1" lang="ja-JP" altLang="en-US" dirty="0">
                        <a:latin typeface="Arial" panose="020B0604020202020204" pitchFamily="34" charset="0"/>
                      </a:endParaRPr>
                    </a:p>
                  </a:txBody>
                  <a:tcPr/>
                </a:tc>
                <a:tc hMerge="1">
                  <a:txBody>
                    <a:bodyPr/>
                    <a:lstStyle/>
                    <a:p>
                      <a:endParaRPr kumimoji="1" lang="ja-JP" altLang="en-US"/>
                    </a:p>
                  </a:txBody>
                  <a:tcPr/>
                </a:tc>
              </a:tr>
              <a:tr h="185420">
                <a:tc>
                  <a:txBody>
                    <a:bodyPr/>
                    <a:lstStyle/>
                    <a:p>
                      <a:r>
                        <a:rPr kumimoji="1" lang="en-US" altLang="ja-JP" dirty="0" smtClean="0">
                          <a:latin typeface="Arial" panose="020B0604020202020204" pitchFamily="34" charset="0"/>
                        </a:rPr>
                        <a:t>Revolution</a:t>
                      </a:r>
                      <a:r>
                        <a:rPr kumimoji="1" lang="en-US" altLang="ja-JP" baseline="0" dirty="0" smtClean="0">
                          <a:latin typeface="Arial" panose="020B0604020202020204" pitchFamily="34" charset="0"/>
                        </a:rPr>
                        <a:t> p</a:t>
                      </a:r>
                      <a:r>
                        <a:rPr kumimoji="1" lang="en-US" altLang="ja-JP" dirty="0" smtClean="0">
                          <a:latin typeface="Arial" panose="020B0604020202020204" pitchFamily="34" charset="0"/>
                        </a:rPr>
                        <a:t>eriods</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5.38 - 5.23 </a:t>
                      </a:r>
                      <a:r>
                        <a:rPr kumimoji="1" lang="en-US" altLang="ja-JP" dirty="0" smtClean="0">
                          <a:latin typeface="Symbol" panose="05050102010706020507" pitchFamily="18" charset="2"/>
                        </a:rPr>
                        <a:t>m</a:t>
                      </a:r>
                      <a:r>
                        <a:rPr kumimoji="1" lang="en-US" altLang="ja-JP" dirty="0" smtClean="0">
                          <a:latin typeface="Arial" panose="020B0604020202020204" pitchFamily="34" charset="0"/>
                        </a:rPr>
                        <a:t>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RF</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freq.</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1.67 - 1.72 MHz</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(time)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70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200 nsec</a:t>
                      </a:r>
                      <a:endParaRPr kumimoji="1" lang="ja-JP" altLang="en-US" dirty="0">
                        <a:latin typeface="Arial" panose="020B0604020202020204" pitchFamily="34" charset="0"/>
                      </a:endParaRPr>
                    </a:p>
                  </a:txBody>
                  <a:tcPr/>
                </a:tc>
                <a:tc hMerge="1">
                  <a:txBody>
                    <a:bodyPr/>
                    <a:lstStyle/>
                    <a:p>
                      <a:endParaRPr kumimoji="1" lang="ja-JP" altLang="en-US"/>
                    </a:p>
                  </a:txBody>
                  <a:tcPr/>
                </a:tc>
              </a:tr>
              <a:tr h="121920">
                <a:tc>
                  <a:txBody>
                    <a:bodyPr/>
                    <a:lstStyle/>
                    <a:p>
                      <a:r>
                        <a:rPr kumimoji="1" lang="en-US" altLang="ja-JP" dirty="0" smtClean="0">
                          <a:latin typeface="Arial" panose="020B0604020202020204" pitchFamily="34" charset="0"/>
                        </a:rPr>
                        <a:t>Bunch</a:t>
                      </a:r>
                      <a:r>
                        <a:rPr kumimoji="1" lang="en-US" altLang="ja-JP" baseline="0" dirty="0" smtClean="0">
                          <a:latin typeface="Arial" panose="020B0604020202020204" pitchFamily="34" charset="0"/>
                        </a:rPr>
                        <a:t> length (space)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rPr>
                        <a:t>20</a:t>
                      </a:r>
                      <a:r>
                        <a:rPr kumimoji="1" lang="ja-JP" altLang="en-US" dirty="0" smtClean="0">
                          <a:latin typeface="Arial" panose="020B0604020202020204" pitchFamily="34" charset="0"/>
                        </a:rPr>
                        <a:t>～</a:t>
                      </a:r>
                      <a:r>
                        <a:rPr kumimoji="1" lang="en-US" altLang="ja-JP" dirty="0" smtClean="0">
                          <a:latin typeface="Arial" panose="020B0604020202020204" pitchFamily="34" charset="0"/>
                        </a:rPr>
                        <a:t>60 m</a:t>
                      </a:r>
                      <a:endParaRPr kumimoji="1" lang="ja-JP" altLang="en-US" dirty="0">
                        <a:latin typeface="Arial" panose="020B0604020202020204" pitchFamily="34" charset="0"/>
                      </a:endParaRPr>
                    </a:p>
                  </a:txBody>
                  <a:tcPr/>
                </a:tc>
                <a:tc hMerge="1">
                  <a:txBody>
                    <a:bodyPr/>
                    <a:lstStyle/>
                    <a:p>
                      <a:endParaRPr kumimoji="1" lang="ja-JP" altLang="en-US"/>
                    </a:p>
                  </a:txBody>
                  <a:tcPr/>
                </a:tc>
              </a:tr>
              <a:tr h="243840">
                <a:tc>
                  <a:txBody>
                    <a:bodyPr/>
                    <a:lstStyle/>
                    <a:p>
                      <a:r>
                        <a:rPr kumimoji="1" lang="en-US" altLang="ja-JP" dirty="0" smtClean="0">
                          <a:latin typeface="Arial" panose="020B0604020202020204" pitchFamily="34" charset="0"/>
                        </a:rPr>
                        <a:t>Tune</a:t>
                      </a:r>
                      <a:endParaRPr kumimoji="1" lang="ja-JP" altLang="en-US" dirty="0">
                        <a:latin typeface="Arial" panose="020B0604020202020204" pitchFamily="34" charset="0"/>
                      </a:endParaRPr>
                    </a:p>
                  </a:txBody>
                  <a:tcPr/>
                </a:tc>
                <a:tc gridSpan="2">
                  <a:txBody>
                    <a:bodyPr/>
                    <a:lstStyle/>
                    <a:p>
                      <a:r>
                        <a:rPr kumimoji="1" lang="en-US" altLang="ja-JP" dirty="0" smtClean="0">
                          <a:latin typeface="Arial" panose="020B0604020202020204" pitchFamily="34" charset="0"/>
                          <a:cs typeface="Arial" panose="020B0604020202020204" pitchFamily="34" charset="0"/>
                        </a:rPr>
                        <a:t>FX: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=22.40,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=20.75</a:t>
                      </a:r>
                    </a:p>
                    <a:p>
                      <a:r>
                        <a:rPr kumimoji="1" lang="en-US" altLang="ja-JP" dirty="0" smtClean="0">
                          <a:latin typeface="Arial" panose="020B0604020202020204" pitchFamily="34" charset="0"/>
                          <a:cs typeface="Arial" panose="020B0604020202020204" pitchFamily="34" charset="0"/>
                        </a:rPr>
                        <a:t>SX: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x</a:t>
                      </a:r>
                      <a:r>
                        <a:rPr kumimoji="1" lang="en-US" altLang="ja-JP" dirty="0" smtClean="0">
                          <a:latin typeface="Arial" panose="020B0604020202020204" pitchFamily="34" charset="0"/>
                        </a:rPr>
                        <a:t>=22.30, </a:t>
                      </a:r>
                      <a:r>
                        <a:rPr kumimoji="1" lang="en-US" altLang="ja-JP" dirty="0" smtClean="0">
                          <a:latin typeface="Symbol" panose="05050102010706020507" pitchFamily="18" charset="2"/>
                        </a:rPr>
                        <a:t>n</a:t>
                      </a:r>
                      <a:r>
                        <a:rPr kumimoji="1" lang="en-US" altLang="ja-JP" baseline="-25000" dirty="0" smtClean="0">
                          <a:latin typeface="Arial" panose="020B0604020202020204" pitchFamily="34" charset="0"/>
                        </a:rPr>
                        <a:t>y</a:t>
                      </a:r>
                      <a:r>
                        <a:rPr kumimoji="1" lang="en-US" altLang="ja-JP" dirty="0" smtClean="0">
                          <a:latin typeface="Arial" panose="020B0604020202020204" pitchFamily="34" charset="0"/>
                        </a:rPr>
                        <a:t>=20.78</a:t>
                      </a:r>
                      <a:endParaRPr kumimoji="1" lang="ja-JP" altLang="en-US" dirty="0">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r>
            </a:tbl>
          </a:graphicData>
        </a:graphic>
      </p:graphicFrame>
      <p:cxnSp>
        <p:nvCxnSpPr>
          <p:cNvPr id="15" name="直線矢印コネクタ 14"/>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17" name="角丸四角形 16"/>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18" name="テキスト ボックス 17"/>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19" name="角丸四角形 18"/>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20" name="直線コネクタ 19"/>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25" name="テキスト ボックス 24"/>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21" name="直線コネクタ 20"/>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14" name="円/楕円 13"/>
          <p:cNvSpPr/>
          <p:nvPr/>
        </p:nvSpPr>
        <p:spPr>
          <a:xfrm>
            <a:off x="2499329" y="190717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6" name="円/楕円 25"/>
          <p:cNvSpPr/>
          <p:nvPr/>
        </p:nvSpPr>
        <p:spPr>
          <a:xfrm>
            <a:off x="2297108" y="486549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7" name="円/楕円 26"/>
          <p:cNvSpPr/>
          <p:nvPr/>
        </p:nvSpPr>
        <p:spPr>
          <a:xfrm>
            <a:off x="2591944" y="5274245"/>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8" name="円/楕円 27"/>
          <p:cNvSpPr/>
          <p:nvPr/>
        </p:nvSpPr>
        <p:spPr>
          <a:xfrm>
            <a:off x="841437" y="252415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29" name="円/楕円 28"/>
          <p:cNvSpPr/>
          <p:nvPr/>
        </p:nvSpPr>
        <p:spPr>
          <a:xfrm>
            <a:off x="1001323" y="277275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0" name="円/楕円 29"/>
          <p:cNvSpPr/>
          <p:nvPr/>
        </p:nvSpPr>
        <p:spPr>
          <a:xfrm>
            <a:off x="1161209" y="3021359"/>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1" name="円/楕円 30"/>
          <p:cNvSpPr/>
          <p:nvPr/>
        </p:nvSpPr>
        <p:spPr>
          <a:xfrm>
            <a:off x="1321095" y="3269963"/>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2" name="円/楕円 31"/>
          <p:cNvSpPr/>
          <p:nvPr/>
        </p:nvSpPr>
        <p:spPr>
          <a:xfrm>
            <a:off x="1480980" y="351856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4" name="円/楕円 33"/>
          <p:cNvSpPr/>
          <p:nvPr/>
        </p:nvSpPr>
        <p:spPr>
          <a:xfrm>
            <a:off x="2628989" y="166235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6" name="円/楕円 35"/>
          <p:cNvSpPr/>
          <p:nvPr/>
        </p:nvSpPr>
        <p:spPr>
          <a:xfrm>
            <a:off x="5653957" y="392798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3" name="円/楕円 32"/>
          <p:cNvSpPr/>
          <p:nvPr/>
        </p:nvSpPr>
        <p:spPr>
          <a:xfrm>
            <a:off x="4985936" y="511904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7" name="円/楕円 36"/>
          <p:cNvSpPr/>
          <p:nvPr/>
        </p:nvSpPr>
        <p:spPr>
          <a:xfrm>
            <a:off x="1705816" y="358312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9" name="円/楕円 38"/>
          <p:cNvSpPr/>
          <p:nvPr/>
        </p:nvSpPr>
        <p:spPr>
          <a:xfrm>
            <a:off x="2998481" y="1709966"/>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0" name="円/楕円 39"/>
          <p:cNvSpPr/>
          <p:nvPr/>
        </p:nvSpPr>
        <p:spPr>
          <a:xfrm>
            <a:off x="4473247" y="1723054"/>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8" name="円/楕円 37"/>
          <p:cNvSpPr/>
          <p:nvPr/>
        </p:nvSpPr>
        <p:spPr>
          <a:xfrm>
            <a:off x="5751764" y="3522963"/>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1563836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978" y="534572"/>
            <a:ext cx="3589572" cy="400110"/>
          </a:xfrm>
          <a:prstGeom prst="rect">
            <a:avLst/>
          </a:prstGeom>
          <a:noFill/>
          <a:ln>
            <a:solidFill>
              <a:schemeClr val="tx1"/>
            </a:solidFill>
          </a:ln>
        </p:spPr>
        <p:txBody>
          <a:bodyPr wrap="none" rtlCol="0">
            <a:spAutoFit/>
          </a:bodyPr>
          <a:lstStyle/>
          <a:p>
            <a:r>
              <a:rPr kumimoji="1" lang="en-US" altLang="ja-JP" sz="2000" b="1" dirty="0" smtClean="0">
                <a:latin typeface="Arial" panose="020B0604020202020204" pitchFamily="34" charset="0"/>
              </a:rPr>
              <a:t>Wall Current Monitor (WCM)</a:t>
            </a:r>
            <a:endParaRPr kumimoji="1" lang="ja-JP" altLang="en-US" sz="2000" b="1" dirty="0">
              <a:latin typeface="Arial" panose="020B0604020202020204" pitchFamily="34" charset="0"/>
            </a:endParaRPr>
          </a:p>
        </p:txBody>
      </p:sp>
      <p:sp>
        <p:nvSpPr>
          <p:cNvPr id="3" name="テキスト ボックス 2"/>
          <p:cNvSpPr txBox="1"/>
          <p:nvPr/>
        </p:nvSpPr>
        <p:spPr>
          <a:xfrm>
            <a:off x="576775" y="1364565"/>
            <a:ext cx="5420074" cy="769441"/>
          </a:xfrm>
          <a:prstGeom prst="rect">
            <a:avLst/>
          </a:prstGeom>
          <a:noFill/>
        </p:spPr>
        <p:txBody>
          <a:bodyPr wrap="none" rtlCol="0">
            <a:spAutoFit/>
          </a:bodyPr>
          <a:lstStyle/>
          <a:p>
            <a:pPr marL="285750" indent="-285750">
              <a:buFont typeface="Wingdings" panose="05000000000000000000" pitchFamily="2" charset="2"/>
              <a:buChar char="l"/>
            </a:pPr>
            <a:r>
              <a:rPr lang="en-US" altLang="ja-JP" sz="2200" dirty="0" smtClean="0">
                <a:latin typeface="Arial" panose="020B0604020202020204" pitchFamily="34" charset="0"/>
              </a:rPr>
              <a:t>Time structure of the beam</a:t>
            </a:r>
          </a:p>
          <a:p>
            <a:pPr marL="285750" indent="-285750">
              <a:buFont typeface="Wingdings" panose="05000000000000000000" pitchFamily="2" charset="2"/>
              <a:buChar char="l"/>
            </a:pPr>
            <a:r>
              <a:rPr kumimoji="1" lang="en-US" altLang="ja-JP" sz="2200" dirty="0" smtClean="0">
                <a:latin typeface="Arial" panose="020B0604020202020204" pitchFamily="34" charset="0"/>
              </a:rPr>
              <a:t>Beam load compensation (feedforward)</a:t>
            </a:r>
            <a:endParaRPr kumimoji="1" lang="ja-JP" altLang="en-US" sz="2200" dirty="0">
              <a:latin typeface="Arial" panose="020B0604020202020204" pitchFamily="34" charset="0"/>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41157" t="22564" r="30125" b="41539"/>
          <a:stretch/>
        </p:blipFill>
        <p:spPr>
          <a:xfrm rot="5400000">
            <a:off x="7545150" y="162943"/>
            <a:ext cx="2591999" cy="4320000"/>
          </a:xfrm>
          <a:prstGeom prst="rect">
            <a:avLst/>
          </a:prstGeom>
        </p:spPr>
      </p:pic>
      <p:sp>
        <p:nvSpPr>
          <p:cNvPr id="5" name="右矢印 4"/>
          <p:cNvSpPr/>
          <p:nvPr/>
        </p:nvSpPr>
        <p:spPr>
          <a:xfrm>
            <a:off x="6710293" y="2039815"/>
            <a:ext cx="1317671" cy="48463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Arial" panose="020B0604020202020204" pitchFamily="34" charset="0"/>
              </a:rPr>
              <a:t>Beam (+)</a:t>
            </a:r>
            <a:endParaRPr kumimoji="1" lang="ja-JP" altLang="en-US" dirty="0">
              <a:solidFill>
                <a:srgbClr val="FF0000"/>
              </a:solidFill>
              <a:latin typeface="Arial" panose="020B0604020202020204" pitchFamily="34" charset="0"/>
            </a:endParaRPr>
          </a:p>
        </p:txBody>
      </p:sp>
      <p:sp>
        <p:nvSpPr>
          <p:cNvPr id="6" name="テキスト ボックス 5"/>
          <p:cNvSpPr txBox="1"/>
          <p:nvPr/>
        </p:nvSpPr>
        <p:spPr>
          <a:xfrm>
            <a:off x="6555549" y="1237957"/>
            <a:ext cx="1702133"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Wall current </a:t>
            </a:r>
            <a:r>
              <a:rPr lang="en-US" altLang="ja-JP" dirty="0" smtClean="0">
                <a:latin typeface="Arial" panose="020B0604020202020204" pitchFamily="34" charset="0"/>
              </a:rPr>
              <a:t>(-)</a:t>
            </a:r>
            <a:endParaRPr kumimoji="1" lang="ja-JP" altLang="en-US" dirty="0">
              <a:latin typeface="Arial" panose="020B0604020202020204" pitchFamily="34" charset="0"/>
            </a:endParaRPr>
          </a:p>
        </p:txBody>
      </p:sp>
      <p:sp>
        <p:nvSpPr>
          <p:cNvPr id="7" name="テキスト ボックス 6"/>
          <p:cNvSpPr txBox="1"/>
          <p:nvPr/>
        </p:nvSpPr>
        <p:spPr>
          <a:xfrm>
            <a:off x="8412480" y="436098"/>
            <a:ext cx="954172" cy="369332"/>
          </a:xfrm>
          <a:prstGeom prst="rect">
            <a:avLst/>
          </a:prstGeom>
          <a:noFill/>
          <a:ln>
            <a:solidFill>
              <a:schemeClr val="tx1"/>
            </a:solidFill>
          </a:ln>
        </p:spPr>
        <p:txBody>
          <a:bodyPr wrap="none" rtlCol="0">
            <a:spAutoFit/>
          </a:bodyPr>
          <a:lstStyle/>
          <a:p>
            <a:r>
              <a:rPr kumimoji="1" lang="en-US" altLang="ja-JP" dirty="0" smtClean="0">
                <a:latin typeface="Arial" panose="020B0604020202020204" pitchFamily="34" charset="0"/>
              </a:rPr>
              <a:t>Voltage</a:t>
            </a:r>
            <a:endParaRPr kumimoji="1" lang="ja-JP" altLang="en-US" dirty="0">
              <a:latin typeface="Arial" panose="020B0604020202020204" pitchFamily="34" charset="0"/>
            </a:endParaRPr>
          </a:p>
        </p:txBody>
      </p:sp>
      <p:cxnSp>
        <p:nvCxnSpPr>
          <p:cNvPr id="9" name="カギ線コネクタ 8"/>
          <p:cNvCxnSpPr>
            <a:stCxn id="7" idx="1"/>
          </p:cNvCxnSpPr>
          <p:nvPr/>
        </p:nvCxnSpPr>
        <p:spPr>
          <a:xfrm rot="10800000" flipV="1">
            <a:off x="8285758" y="620764"/>
            <a:ext cx="126723" cy="78600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7" idx="3"/>
          </p:cNvCxnSpPr>
          <p:nvPr/>
        </p:nvCxnSpPr>
        <p:spPr>
          <a:xfrm>
            <a:off x="9366652" y="620764"/>
            <a:ext cx="59813" cy="9865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9240135" y="1249680"/>
            <a:ext cx="2127505" cy="369332"/>
          </a:xfrm>
          <a:prstGeom prst="rect">
            <a:avLst/>
          </a:prstGeom>
          <a:solidFill>
            <a:schemeClr val="bg1"/>
          </a:solidFill>
        </p:spPr>
        <p:txBody>
          <a:bodyPr wrap="none" rtlCol="0">
            <a:spAutoFit/>
          </a:bodyPr>
          <a:lstStyle/>
          <a:p>
            <a:r>
              <a:rPr lang="en-US" altLang="ja-JP" dirty="0" smtClean="0">
                <a:latin typeface="Arial" panose="020B0604020202020204" pitchFamily="34" charset="0"/>
              </a:rPr>
              <a:t>Induced charge</a:t>
            </a:r>
            <a:r>
              <a:rPr lang="ja-JP" altLang="en-US" dirty="0" smtClean="0">
                <a:latin typeface="Arial" panose="020B0604020202020204" pitchFamily="34" charset="0"/>
              </a:rPr>
              <a:t> </a:t>
            </a:r>
            <a:r>
              <a:rPr lang="en-US" altLang="ja-JP" dirty="0" smtClean="0">
                <a:latin typeface="Arial" panose="020B0604020202020204" pitchFamily="34" charset="0"/>
              </a:rPr>
              <a:t>(+)</a:t>
            </a:r>
            <a:endParaRPr kumimoji="1" lang="ja-JP" altLang="en-US" dirty="0">
              <a:latin typeface="Arial" panose="020B0604020202020204" pitchFamily="34" charset="0"/>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26410" t="10051" r="25743" b="52820"/>
          <a:stretch/>
        </p:blipFill>
        <p:spPr>
          <a:xfrm>
            <a:off x="6681149" y="4167581"/>
            <a:ext cx="4375052" cy="2546253"/>
          </a:xfrm>
          <a:prstGeom prst="rect">
            <a:avLst/>
          </a:prstGeom>
        </p:spPr>
      </p:pic>
      <p:sp>
        <p:nvSpPr>
          <p:cNvPr id="16" name="テキスト ボックス 15"/>
          <p:cNvSpPr txBox="1"/>
          <p:nvPr/>
        </p:nvSpPr>
        <p:spPr>
          <a:xfrm>
            <a:off x="8098304" y="4032740"/>
            <a:ext cx="1980029" cy="369332"/>
          </a:xfrm>
          <a:prstGeom prst="rect">
            <a:avLst/>
          </a:prstGeom>
          <a:solidFill>
            <a:schemeClr val="bg1"/>
          </a:solidFill>
        </p:spPr>
        <p:txBody>
          <a:bodyPr wrap="none" rtlCol="0">
            <a:spAutoFit/>
          </a:bodyPr>
          <a:lstStyle/>
          <a:p>
            <a:r>
              <a:rPr lang="en-US" altLang="ja-JP" dirty="0" smtClean="0">
                <a:latin typeface="Arial" panose="020B0604020202020204" pitchFamily="34" charset="0"/>
              </a:rPr>
              <a:t>Ceramic insulator</a:t>
            </a:r>
            <a:endParaRPr kumimoji="1" lang="ja-JP" altLang="en-US" dirty="0">
              <a:latin typeface="Arial" panose="020B0604020202020204" pitchFamily="34" charset="0"/>
            </a:endParaRPr>
          </a:p>
        </p:txBody>
      </p:sp>
      <p:sp>
        <p:nvSpPr>
          <p:cNvPr id="17" name="テキスト ボックス 16"/>
          <p:cNvSpPr txBox="1"/>
          <p:nvPr/>
        </p:nvSpPr>
        <p:spPr>
          <a:xfrm>
            <a:off x="8536743" y="3317631"/>
            <a:ext cx="1326004" cy="369332"/>
          </a:xfrm>
          <a:prstGeom prst="rect">
            <a:avLst/>
          </a:prstGeom>
          <a:solidFill>
            <a:schemeClr val="bg1"/>
          </a:solidFill>
          <a:ln>
            <a:noFill/>
          </a:ln>
        </p:spPr>
        <p:txBody>
          <a:bodyPr wrap="none" rtlCol="0">
            <a:spAutoFit/>
          </a:bodyPr>
          <a:lstStyle/>
          <a:p>
            <a:r>
              <a:rPr lang="en-US" altLang="ja-JP" dirty="0" smtClean="0">
                <a:latin typeface="Arial" panose="020B0604020202020204" pitchFamily="34" charset="0"/>
              </a:rPr>
              <a:t>Resistance</a:t>
            </a:r>
            <a:endParaRPr kumimoji="1" lang="ja-JP" altLang="en-US" dirty="0">
              <a:latin typeface="Arial" panose="020B0604020202020204" pitchFamily="34" charset="0"/>
            </a:endParaRPr>
          </a:p>
        </p:txBody>
      </p:sp>
      <p:pic>
        <p:nvPicPr>
          <p:cNvPr id="18" name="図 17"/>
          <p:cNvPicPr>
            <a:picLocks noChangeAspect="1"/>
          </p:cNvPicPr>
          <p:nvPr/>
        </p:nvPicPr>
        <p:blipFill rotWithShape="1">
          <a:blip r:embed="rId4"/>
          <a:srcRect l="19296" t="21111" r="5774" b="8918"/>
          <a:stretch/>
        </p:blipFill>
        <p:spPr>
          <a:xfrm>
            <a:off x="140680" y="2423211"/>
            <a:ext cx="6129612" cy="3888000"/>
          </a:xfrm>
          <a:prstGeom prst="rect">
            <a:avLst/>
          </a:prstGeom>
        </p:spPr>
      </p:pic>
      <p:sp>
        <p:nvSpPr>
          <p:cNvPr id="8" name="テキスト ボックス 7"/>
          <p:cNvSpPr txBox="1"/>
          <p:nvPr/>
        </p:nvSpPr>
        <p:spPr>
          <a:xfrm>
            <a:off x="1426794" y="6288259"/>
            <a:ext cx="3557384"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Output signals from WCM (#019)</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571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2">
            <a:extLst>
              <a:ext uri="{28A0092B-C50C-407E-A947-70E740481C1C}">
                <a14:useLocalDpi xmlns:a14="http://schemas.microsoft.com/office/drawing/2010/main" val="0"/>
              </a:ext>
            </a:extLst>
          </a:blip>
          <a:srcRect l="29794" t="8000" r="39206" b="37846"/>
          <a:stretch/>
        </p:blipFill>
        <p:spPr>
          <a:xfrm rot="5400000">
            <a:off x="7480514" y="-277836"/>
            <a:ext cx="2834643" cy="3713871"/>
          </a:xfrm>
          <a:prstGeom prst="rect">
            <a:avLst/>
          </a:prstGeom>
        </p:spPr>
      </p:pic>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41431" t="45949" r="27928" b="30667"/>
          <a:stretch/>
        </p:blipFill>
        <p:spPr>
          <a:xfrm rot="5400000">
            <a:off x="7064328" y="3051879"/>
            <a:ext cx="3643995" cy="3708000"/>
          </a:xfrm>
          <a:prstGeom prst="rect">
            <a:avLst/>
          </a:prstGeom>
        </p:spPr>
      </p:pic>
      <p:sp>
        <p:nvSpPr>
          <p:cNvPr id="21" name="テキスト ボックス 20"/>
          <p:cNvSpPr txBox="1"/>
          <p:nvPr/>
        </p:nvSpPr>
        <p:spPr>
          <a:xfrm>
            <a:off x="9195815" y="593946"/>
            <a:ext cx="740908" cy="400110"/>
          </a:xfrm>
          <a:prstGeom prst="rect">
            <a:avLst/>
          </a:prstGeom>
          <a:solidFill>
            <a:schemeClr val="bg1"/>
          </a:solidFill>
        </p:spPr>
        <p:txBody>
          <a:bodyPr wrap="none" rtlCol="0">
            <a:spAutoFit/>
          </a:bodyPr>
          <a:lstStyle/>
          <a:p>
            <a:r>
              <a:rPr kumimoji="1" lang="en-US" altLang="ja-JP" sz="2000" dirty="0" smtClean="0">
                <a:latin typeface="Arial" panose="020B0604020202020204" pitchFamily="34" charset="0"/>
              </a:rPr>
              <a:t>Core</a:t>
            </a:r>
          </a:p>
        </p:txBody>
      </p:sp>
      <p:sp>
        <p:nvSpPr>
          <p:cNvPr id="22" name="テキスト ボックス 21"/>
          <p:cNvSpPr txBox="1"/>
          <p:nvPr/>
        </p:nvSpPr>
        <p:spPr>
          <a:xfrm>
            <a:off x="9557226" y="4040083"/>
            <a:ext cx="899605" cy="400110"/>
          </a:xfrm>
          <a:prstGeom prst="rect">
            <a:avLst/>
          </a:prstGeom>
          <a:solidFill>
            <a:schemeClr val="bg1"/>
          </a:solidFill>
        </p:spPr>
        <p:txBody>
          <a:bodyPr wrap="none" rtlCol="0">
            <a:spAutoFit/>
          </a:bodyPr>
          <a:lstStyle/>
          <a:p>
            <a:r>
              <a:rPr lang="en-US" altLang="ja-JP" sz="2000" dirty="0" smtClean="0">
                <a:latin typeface="Arial" panose="020B0604020202020204" pitchFamily="34" charset="0"/>
              </a:rPr>
              <a:t>Shield</a:t>
            </a:r>
            <a:endParaRPr kumimoji="1" lang="ja-JP" altLang="en-US" sz="2000" dirty="0">
              <a:latin typeface="Arial" panose="020B0604020202020204" pitchFamily="34" charset="0"/>
            </a:endParaRPr>
          </a:p>
        </p:txBody>
      </p:sp>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l="41157" t="22564" r="30125" b="41539"/>
          <a:stretch/>
        </p:blipFill>
        <p:spPr>
          <a:xfrm rot="5400000">
            <a:off x="2002475" y="-202819"/>
            <a:ext cx="2591999" cy="4320000"/>
          </a:xfrm>
          <a:prstGeom prst="rect">
            <a:avLst/>
          </a:prstGeom>
        </p:spPr>
      </p:pic>
      <p:sp>
        <p:nvSpPr>
          <p:cNvPr id="24" name="右矢印 23"/>
          <p:cNvSpPr/>
          <p:nvPr/>
        </p:nvSpPr>
        <p:spPr>
          <a:xfrm>
            <a:off x="1167618" y="1674053"/>
            <a:ext cx="1317671" cy="48463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Arial" panose="020B0604020202020204" pitchFamily="34" charset="0"/>
              </a:rPr>
              <a:t>Beam (+)</a:t>
            </a:r>
            <a:endParaRPr kumimoji="1" lang="ja-JP" altLang="en-US" dirty="0">
              <a:solidFill>
                <a:srgbClr val="FF0000"/>
              </a:solidFill>
              <a:latin typeface="Arial" panose="020B0604020202020204" pitchFamily="34" charset="0"/>
            </a:endParaRPr>
          </a:p>
        </p:txBody>
      </p:sp>
      <p:sp>
        <p:nvSpPr>
          <p:cNvPr id="25" name="テキスト ボックス 24"/>
          <p:cNvSpPr txBox="1"/>
          <p:nvPr/>
        </p:nvSpPr>
        <p:spPr>
          <a:xfrm>
            <a:off x="1012874" y="872195"/>
            <a:ext cx="1702133" cy="369332"/>
          </a:xfrm>
          <a:prstGeom prst="rect">
            <a:avLst/>
          </a:prstGeom>
          <a:solidFill>
            <a:schemeClr val="bg1"/>
          </a:solidFill>
        </p:spPr>
        <p:txBody>
          <a:bodyPr wrap="none" rtlCol="0">
            <a:spAutoFit/>
          </a:bodyPr>
          <a:lstStyle/>
          <a:p>
            <a:r>
              <a:rPr kumimoji="1" lang="en-US" altLang="ja-JP" dirty="0" smtClean="0">
                <a:latin typeface="Arial" panose="020B0604020202020204" pitchFamily="34" charset="0"/>
              </a:rPr>
              <a:t>Wall current </a:t>
            </a:r>
            <a:r>
              <a:rPr lang="en-US" altLang="ja-JP" dirty="0" smtClean="0">
                <a:latin typeface="Arial" panose="020B0604020202020204" pitchFamily="34" charset="0"/>
              </a:rPr>
              <a:t>(-)</a:t>
            </a:r>
            <a:endParaRPr kumimoji="1" lang="ja-JP" altLang="en-US" dirty="0">
              <a:latin typeface="Arial" panose="020B0604020202020204" pitchFamily="34" charset="0"/>
            </a:endParaRPr>
          </a:p>
        </p:txBody>
      </p:sp>
      <p:sp>
        <p:nvSpPr>
          <p:cNvPr id="26" name="テキスト ボックス 25"/>
          <p:cNvSpPr txBox="1"/>
          <p:nvPr/>
        </p:nvSpPr>
        <p:spPr>
          <a:xfrm>
            <a:off x="2869805" y="70336"/>
            <a:ext cx="954172" cy="369332"/>
          </a:xfrm>
          <a:prstGeom prst="rect">
            <a:avLst/>
          </a:prstGeom>
          <a:noFill/>
          <a:ln>
            <a:solidFill>
              <a:schemeClr val="tx1"/>
            </a:solidFill>
          </a:ln>
        </p:spPr>
        <p:txBody>
          <a:bodyPr wrap="none" rtlCol="0">
            <a:spAutoFit/>
          </a:bodyPr>
          <a:lstStyle/>
          <a:p>
            <a:r>
              <a:rPr kumimoji="1" lang="en-US" altLang="ja-JP" dirty="0" smtClean="0">
                <a:latin typeface="Arial" panose="020B0604020202020204" pitchFamily="34" charset="0"/>
              </a:rPr>
              <a:t>Voltage</a:t>
            </a:r>
            <a:endParaRPr kumimoji="1" lang="ja-JP" altLang="en-US" dirty="0">
              <a:latin typeface="Arial" panose="020B0604020202020204" pitchFamily="34" charset="0"/>
            </a:endParaRPr>
          </a:p>
        </p:txBody>
      </p:sp>
      <p:cxnSp>
        <p:nvCxnSpPr>
          <p:cNvPr id="27" name="カギ線コネクタ 26"/>
          <p:cNvCxnSpPr>
            <a:stCxn id="26" idx="1"/>
          </p:cNvCxnSpPr>
          <p:nvPr/>
        </p:nvCxnSpPr>
        <p:spPr>
          <a:xfrm rot="10800000" flipV="1">
            <a:off x="2743083" y="255002"/>
            <a:ext cx="126723" cy="78600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26" idx="3"/>
          </p:cNvCxnSpPr>
          <p:nvPr/>
        </p:nvCxnSpPr>
        <p:spPr>
          <a:xfrm>
            <a:off x="3823977" y="255002"/>
            <a:ext cx="59813" cy="9865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697460" y="883918"/>
            <a:ext cx="2127505" cy="369332"/>
          </a:xfrm>
          <a:prstGeom prst="rect">
            <a:avLst/>
          </a:prstGeom>
          <a:solidFill>
            <a:schemeClr val="bg1"/>
          </a:solidFill>
        </p:spPr>
        <p:txBody>
          <a:bodyPr wrap="none" rtlCol="0">
            <a:spAutoFit/>
          </a:bodyPr>
          <a:lstStyle/>
          <a:p>
            <a:r>
              <a:rPr lang="en-US" altLang="ja-JP" dirty="0" smtClean="0">
                <a:latin typeface="Arial" panose="020B0604020202020204" pitchFamily="34" charset="0"/>
              </a:rPr>
              <a:t>Induced charge</a:t>
            </a:r>
            <a:r>
              <a:rPr lang="ja-JP" altLang="en-US" dirty="0" smtClean="0">
                <a:latin typeface="Arial" panose="020B0604020202020204" pitchFamily="34" charset="0"/>
              </a:rPr>
              <a:t> </a:t>
            </a:r>
            <a:r>
              <a:rPr lang="en-US" altLang="ja-JP" dirty="0" smtClean="0">
                <a:latin typeface="Arial" panose="020B0604020202020204" pitchFamily="34" charset="0"/>
              </a:rPr>
              <a:t>(+)</a:t>
            </a:r>
            <a:endParaRPr kumimoji="1" lang="ja-JP" altLang="en-US" dirty="0">
              <a:latin typeface="Arial" panose="020B0604020202020204" pitchFamily="34" charset="0"/>
            </a:endParaRPr>
          </a:p>
        </p:txBody>
      </p:sp>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l="26410" t="10051" r="25743" b="52820"/>
          <a:stretch/>
        </p:blipFill>
        <p:spPr>
          <a:xfrm>
            <a:off x="1138474" y="3801819"/>
            <a:ext cx="4375052" cy="2546253"/>
          </a:xfrm>
          <a:prstGeom prst="rect">
            <a:avLst/>
          </a:prstGeom>
        </p:spPr>
      </p:pic>
      <p:sp>
        <p:nvSpPr>
          <p:cNvPr id="31" name="テキスト ボックス 30"/>
          <p:cNvSpPr txBox="1"/>
          <p:nvPr/>
        </p:nvSpPr>
        <p:spPr>
          <a:xfrm>
            <a:off x="3526298" y="4792393"/>
            <a:ext cx="1980029" cy="369332"/>
          </a:xfrm>
          <a:prstGeom prst="rect">
            <a:avLst/>
          </a:prstGeom>
          <a:solidFill>
            <a:schemeClr val="bg1"/>
          </a:solidFill>
        </p:spPr>
        <p:txBody>
          <a:bodyPr wrap="none" rtlCol="0">
            <a:spAutoFit/>
          </a:bodyPr>
          <a:lstStyle/>
          <a:p>
            <a:r>
              <a:rPr lang="en-US" altLang="ja-JP" dirty="0" smtClean="0">
                <a:latin typeface="Arial" panose="020B0604020202020204" pitchFamily="34" charset="0"/>
              </a:rPr>
              <a:t>Ceramic insulator</a:t>
            </a:r>
            <a:endParaRPr kumimoji="1" lang="ja-JP" altLang="en-US" dirty="0">
              <a:latin typeface="Arial" panose="020B0604020202020204" pitchFamily="34" charset="0"/>
            </a:endParaRPr>
          </a:p>
        </p:txBody>
      </p:sp>
      <p:sp>
        <p:nvSpPr>
          <p:cNvPr id="32" name="テキスト ボックス 31"/>
          <p:cNvSpPr txBox="1"/>
          <p:nvPr/>
        </p:nvSpPr>
        <p:spPr>
          <a:xfrm>
            <a:off x="2994068" y="2951869"/>
            <a:ext cx="1326004" cy="369332"/>
          </a:xfrm>
          <a:prstGeom prst="rect">
            <a:avLst/>
          </a:prstGeom>
          <a:solidFill>
            <a:schemeClr val="bg1"/>
          </a:solidFill>
          <a:ln>
            <a:noFill/>
          </a:ln>
        </p:spPr>
        <p:txBody>
          <a:bodyPr wrap="none" rtlCol="0">
            <a:spAutoFit/>
          </a:bodyPr>
          <a:lstStyle/>
          <a:p>
            <a:r>
              <a:rPr lang="en-US" altLang="ja-JP" dirty="0" smtClean="0">
                <a:latin typeface="Arial" panose="020B0604020202020204" pitchFamily="34" charset="0"/>
              </a:rPr>
              <a:t>Resistance</a:t>
            </a:r>
            <a:endParaRPr kumimoji="1" lang="ja-JP" altLang="en-US" dirty="0">
              <a:latin typeface="Arial" panose="020B0604020202020204" pitchFamily="34" charset="0"/>
            </a:endParaRPr>
          </a:p>
        </p:txBody>
      </p:sp>
      <p:sp>
        <p:nvSpPr>
          <p:cNvPr id="10" name="右矢印 9"/>
          <p:cNvSpPr/>
          <p:nvPr/>
        </p:nvSpPr>
        <p:spPr>
          <a:xfrm rot="16200000">
            <a:off x="2849154" y="3281568"/>
            <a:ext cx="596679" cy="5961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3" name="右矢印 32"/>
          <p:cNvSpPr/>
          <p:nvPr/>
        </p:nvSpPr>
        <p:spPr>
          <a:xfrm>
            <a:off x="5899499" y="1436354"/>
            <a:ext cx="596679" cy="5961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4" name="右矢印 33"/>
          <p:cNvSpPr/>
          <p:nvPr/>
        </p:nvSpPr>
        <p:spPr>
          <a:xfrm rot="5400000">
            <a:off x="7585278" y="2826713"/>
            <a:ext cx="596679" cy="5961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910511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69724720"/>
              </p:ext>
            </p:extLst>
          </p:nvPr>
        </p:nvGraphicFramePr>
        <p:xfrm>
          <a:off x="7003375" y="651407"/>
          <a:ext cx="4201160" cy="1656080"/>
        </p:xfrm>
        <a:graphic>
          <a:graphicData uri="http://schemas.openxmlformats.org/drawingml/2006/table">
            <a:tbl>
              <a:tblPr firstRow="1" bandRow="1">
                <a:tableStyleId>{5940675A-B579-460E-94D1-54222C63F5DA}</a:tableStyleId>
              </a:tblPr>
              <a:tblGrid>
                <a:gridCol w="1376680"/>
                <a:gridCol w="2824480"/>
              </a:tblGrid>
              <a:tr h="370840">
                <a:tc>
                  <a:txBody>
                    <a:bodyPr/>
                    <a:lstStyle/>
                    <a:p>
                      <a:r>
                        <a:rPr kumimoji="1" lang="en-US" altLang="ja-JP" dirty="0" smtClean="0">
                          <a:latin typeface="Arial" panose="020B0604020202020204" pitchFamily="34" charset="0"/>
                        </a:rPr>
                        <a:t>Pipe ID</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165</a:t>
                      </a:r>
                      <a:r>
                        <a:rPr kumimoji="1" lang="ja-JP" altLang="en-US" baseline="0" dirty="0" smtClean="0">
                          <a:latin typeface="Arial" panose="020B0604020202020204" pitchFamily="34" charset="0"/>
                        </a:rPr>
                        <a:t> </a:t>
                      </a:r>
                      <a:r>
                        <a:rPr kumimoji="1" lang="en-US" altLang="ja-JP" baseline="0" dirty="0" smtClean="0">
                          <a:latin typeface="Arial" panose="020B0604020202020204" pitchFamily="34" charset="0"/>
                        </a:rPr>
                        <a:t>mm (before 130 mm)</a:t>
                      </a:r>
                      <a:endParaRPr kumimoji="1" lang="ja-JP" altLang="en-US" dirty="0">
                        <a:latin typeface="Arial" panose="020B0604020202020204" pitchFamily="34" charset="0"/>
                      </a:endParaRPr>
                    </a:p>
                  </a:txBody>
                  <a:tcPr/>
                </a:tc>
              </a:tr>
              <a:tr h="370840">
                <a:tc>
                  <a:txBody>
                    <a:bodyPr/>
                    <a:lstStyle/>
                    <a:p>
                      <a:r>
                        <a:rPr kumimoji="1" lang="en-US" altLang="ja-JP" dirty="0" smtClean="0">
                          <a:latin typeface="Arial" panose="020B0604020202020204" pitchFamily="34" charset="0"/>
                        </a:rPr>
                        <a:t>Resistance</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104 m</a:t>
                      </a:r>
                      <a:r>
                        <a:rPr kumimoji="1" lang="en-US" altLang="ja-JP" dirty="0" smtClean="0">
                          <a:latin typeface="Symbol" panose="05050102010706020507" pitchFamily="18" charset="2"/>
                        </a:rPr>
                        <a:t>W</a:t>
                      </a:r>
                      <a:r>
                        <a:rPr kumimoji="1" lang="en-US" altLang="ja-JP" dirty="0" smtClean="0">
                          <a:latin typeface="Arial" panose="020B0604020202020204" pitchFamily="34" charset="0"/>
                        </a:rPr>
                        <a:t> (13 </a:t>
                      </a:r>
                      <a:r>
                        <a:rPr kumimoji="1" lang="en-US" altLang="ja-JP" dirty="0" smtClean="0">
                          <a:latin typeface="Symbol" panose="05050102010706020507" pitchFamily="18" charset="2"/>
                        </a:rPr>
                        <a:t>W</a:t>
                      </a:r>
                      <a:r>
                        <a:rPr kumimoji="1" lang="en-US" altLang="ja-JP" dirty="0" smtClean="0">
                          <a:latin typeface="Arial" panose="020B0604020202020204" pitchFamily="34" charset="0"/>
                        </a:rPr>
                        <a:t>×130)</a:t>
                      </a:r>
                    </a:p>
                  </a:txBody>
                  <a:tcPr/>
                </a:tc>
              </a:tr>
              <a:tr h="370840">
                <a:tc>
                  <a:txBody>
                    <a:bodyPr/>
                    <a:lstStyle/>
                    <a:p>
                      <a:r>
                        <a:rPr kumimoji="1" lang="en-US" altLang="ja-JP" dirty="0" smtClean="0">
                          <a:latin typeface="Arial" panose="020B0604020202020204" pitchFamily="34" charset="0"/>
                        </a:rPr>
                        <a:t>Core</a:t>
                      </a:r>
                      <a:endParaRPr kumimoji="1" lang="ja-JP" altLang="en-US" dirty="0">
                        <a:latin typeface="Arial" panose="020B0604020202020204" pitchFamily="34" charset="0"/>
                      </a:endParaRPr>
                    </a:p>
                  </a:txBody>
                  <a:tcPr/>
                </a:tc>
                <a:tc>
                  <a:txBody>
                    <a:bodyPr/>
                    <a:lstStyle/>
                    <a:p>
                      <a:r>
                        <a:rPr kumimoji="1" lang="en-US" altLang="ja-JP" dirty="0" smtClean="0">
                          <a:latin typeface="Arial" panose="020B0604020202020204" pitchFamily="34" charset="0"/>
                        </a:rPr>
                        <a:t>Finemet core FT-3M</a:t>
                      </a:r>
                    </a:p>
                    <a:p>
                      <a:r>
                        <a:rPr kumimoji="1" lang="en-US" altLang="ja-JP" dirty="0" smtClean="0">
                          <a:latin typeface="Arial" panose="020B0604020202020204" pitchFamily="34" charset="0"/>
                        </a:rPr>
                        <a:t>ID:</a:t>
                      </a:r>
                      <a:r>
                        <a:rPr kumimoji="1" lang="en-US" altLang="ja-JP" baseline="0" dirty="0" smtClean="0">
                          <a:latin typeface="Arial" panose="020B0604020202020204" pitchFamily="34" charset="0"/>
                        </a:rPr>
                        <a:t> </a:t>
                      </a:r>
                      <a:r>
                        <a:rPr kumimoji="1" lang="en-US" altLang="ja-JP" dirty="0" smtClean="0">
                          <a:latin typeface="Arial" panose="020B0604020202020204" pitchFamily="34" charset="0"/>
                        </a:rPr>
                        <a:t>207.4 mm,</a:t>
                      </a:r>
                      <a:r>
                        <a:rPr kumimoji="1" lang="en-US" altLang="ja-JP" baseline="0" dirty="0" smtClean="0">
                          <a:latin typeface="Arial" panose="020B0604020202020204" pitchFamily="34" charset="0"/>
                        </a:rPr>
                        <a:t> OD: </a:t>
                      </a:r>
                      <a:r>
                        <a:rPr kumimoji="1" lang="en-US" altLang="ja-JP" dirty="0" smtClean="0">
                          <a:latin typeface="Arial" panose="020B0604020202020204" pitchFamily="34" charset="0"/>
                        </a:rPr>
                        <a:t>285.8</a:t>
                      </a:r>
                      <a:endParaRPr kumimoji="1" lang="en-US" altLang="ja-JP" baseline="0" dirty="0" smtClean="0">
                        <a:latin typeface="Arial" panose="020B0604020202020204" pitchFamily="34" charset="0"/>
                      </a:endParaRPr>
                    </a:p>
                    <a:p>
                      <a:r>
                        <a:rPr kumimoji="1" lang="en-US" altLang="ja-JP" baseline="0" dirty="0" smtClean="0">
                          <a:latin typeface="Arial" panose="020B0604020202020204" pitchFamily="34" charset="0"/>
                        </a:rPr>
                        <a:t>Thick: </a:t>
                      </a:r>
                      <a:r>
                        <a:rPr kumimoji="1" lang="en-US" altLang="ja-JP" dirty="0" smtClean="0">
                          <a:latin typeface="Arial" panose="020B0604020202020204" pitchFamily="34" charset="0"/>
                        </a:rPr>
                        <a:t>35.3</a:t>
                      </a:r>
                      <a:endParaRPr kumimoji="1" lang="ja-JP" altLang="en-US" dirty="0">
                        <a:latin typeface="Arial" panose="020B0604020202020204" pitchFamily="34" charset="0"/>
                      </a:endParaRPr>
                    </a:p>
                  </a:txBody>
                  <a:tcPr/>
                </a:tc>
              </a:tr>
            </a:tbl>
          </a:graphicData>
        </a:graphic>
      </p:graphicFrame>
      <p:sp>
        <p:nvSpPr>
          <p:cNvPr id="4" name="テキスト ボックス 3"/>
          <p:cNvSpPr txBox="1"/>
          <p:nvPr/>
        </p:nvSpPr>
        <p:spPr>
          <a:xfrm>
            <a:off x="154743" y="126609"/>
            <a:ext cx="3057247" cy="646331"/>
          </a:xfrm>
          <a:prstGeom prst="rect">
            <a:avLst/>
          </a:prstGeom>
          <a:noFill/>
          <a:ln>
            <a:solidFill>
              <a:schemeClr val="tx1"/>
            </a:solidFill>
          </a:ln>
        </p:spPr>
        <p:txBody>
          <a:bodyPr wrap="none" rtlCol="0">
            <a:spAutoFit/>
          </a:bodyPr>
          <a:lstStyle/>
          <a:p>
            <a:r>
              <a:rPr lang="en-US" altLang="ja-JP" b="1" dirty="0" smtClean="0">
                <a:latin typeface="Arial" panose="020B0604020202020204" pitchFamily="34" charset="0"/>
              </a:rPr>
              <a:t>New WCM </a:t>
            </a:r>
            <a:r>
              <a:rPr lang="en-US" altLang="ja-JP" b="1" dirty="0">
                <a:latin typeface="Arial" panose="020B0604020202020204" pitchFamily="34" charset="0"/>
              </a:rPr>
              <a:t>for feedforward</a:t>
            </a:r>
            <a:endParaRPr lang="ja-JP" altLang="en-US" b="1" dirty="0">
              <a:latin typeface="Arial" panose="020B0604020202020204" pitchFamily="34" charset="0"/>
            </a:endParaRPr>
          </a:p>
          <a:p>
            <a:r>
              <a:rPr lang="en-US" altLang="ja-JP" b="1" dirty="0" smtClean="0">
                <a:latin typeface="Arial" panose="020B0604020202020204" pitchFamily="34" charset="0"/>
              </a:rPr>
              <a:t>at the 1</a:t>
            </a:r>
            <a:r>
              <a:rPr lang="en-US" altLang="ja-JP" b="1" baseline="30000" dirty="0" smtClean="0">
                <a:latin typeface="Arial" panose="020B0604020202020204" pitchFamily="34" charset="0"/>
              </a:rPr>
              <a:t>st</a:t>
            </a:r>
            <a:r>
              <a:rPr lang="en-US" altLang="ja-JP" b="1" dirty="0" smtClean="0">
                <a:latin typeface="Arial" panose="020B0604020202020204" pitchFamily="34" charset="0"/>
              </a:rPr>
              <a:t> straight line</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28820" t="15694" r="19041" b="16623"/>
          <a:stretch/>
        </p:blipFill>
        <p:spPr>
          <a:xfrm>
            <a:off x="6885349" y="2463150"/>
            <a:ext cx="4437213" cy="4320000"/>
          </a:xfrm>
          <a:prstGeom prst="rect">
            <a:avLst/>
          </a:prstGeom>
        </p:spPr>
      </p:pic>
      <p:sp>
        <p:nvSpPr>
          <p:cNvPr id="28" name="テキスト ボックス 27"/>
          <p:cNvSpPr txBox="1"/>
          <p:nvPr/>
        </p:nvSpPr>
        <p:spPr>
          <a:xfrm>
            <a:off x="6363268" y="154742"/>
            <a:ext cx="5596404"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Replacement </a:t>
            </a:r>
            <a:r>
              <a:rPr lang="en-US" altLang="ja-JP" dirty="0" smtClean="0">
                <a:latin typeface="Arial" panose="020B0604020202020204" pitchFamily="34" charset="0"/>
                <a:cs typeface="Arial" panose="020B0604020202020204" pitchFamily="34" charset="0"/>
              </a:rPr>
              <a:t>due to the </a:t>
            </a:r>
            <a:r>
              <a:rPr kumimoji="1" lang="en-US" altLang="ja-JP" dirty="0" smtClean="0">
                <a:latin typeface="Arial" panose="020B0604020202020204" pitchFamily="34" charset="0"/>
                <a:cs typeface="Arial" panose="020B0604020202020204" pitchFamily="34" charset="0"/>
              </a:rPr>
              <a:t>size enlargement of the pipe</a:t>
            </a:r>
            <a:endParaRPr kumimoji="1" lang="ja-JP" altLang="en-US" dirty="0">
              <a:latin typeface="Arial" panose="020B0604020202020204" pitchFamily="34" charset="0"/>
              <a:cs typeface="Arial" panose="020B0604020202020204" pitchFamily="34" charset="0"/>
            </a:endParaRPr>
          </a:p>
        </p:txBody>
      </p:sp>
      <p:pic>
        <p:nvPicPr>
          <p:cNvPr id="18" name="図 17"/>
          <p:cNvPicPr>
            <a:picLocks noChangeAspect="1"/>
          </p:cNvPicPr>
          <p:nvPr/>
        </p:nvPicPr>
        <p:blipFill>
          <a:blip r:embed="rId4"/>
          <a:stretch>
            <a:fillRect/>
          </a:stretch>
        </p:blipFill>
        <p:spPr>
          <a:xfrm>
            <a:off x="1750645" y="1767480"/>
            <a:ext cx="4207500" cy="4162500"/>
          </a:xfrm>
          <a:prstGeom prst="rect">
            <a:avLst/>
          </a:prstGeom>
        </p:spPr>
      </p:pic>
      <p:pic>
        <p:nvPicPr>
          <p:cNvPr id="19" name="図 18"/>
          <p:cNvPicPr>
            <a:picLocks noChangeAspect="1"/>
          </p:cNvPicPr>
          <p:nvPr/>
        </p:nvPicPr>
        <p:blipFill>
          <a:blip r:embed="rId5"/>
          <a:stretch>
            <a:fillRect/>
          </a:stretch>
        </p:blipFill>
        <p:spPr>
          <a:xfrm>
            <a:off x="1726320" y="6166299"/>
            <a:ext cx="4106250" cy="281250"/>
          </a:xfrm>
          <a:prstGeom prst="rect">
            <a:avLst/>
          </a:prstGeom>
        </p:spPr>
      </p:pic>
      <p:sp>
        <p:nvSpPr>
          <p:cNvPr id="20" name="テキスト ボックス 19"/>
          <p:cNvSpPr txBox="1"/>
          <p:nvPr/>
        </p:nvSpPr>
        <p:spPr>
          <a:xfrm>
            <a:off x="3304756" y="6352353"/>
            <a:ext cx="825867" cy="369332"/>
          </a:xfrm>
          <a:prstGeom prst="rect">
            <a:avLst/>
          </a:prstGeom>
          <a:noFill/>
        </p:spPr>
        <p:txBody>
          <a:bodyPr wrap="none" rtlCol="0">
            <a:spAutoFit/>
          </a:bodyPr>
          <a:lstStyle/>
          <a:p>
            <a:r>
              <a:rPr kumimoji="1" lang="en-US" altLang="ja-JP" dirty="0" smtClean="0">
                <a:latin typeface="Arial" panose="020B0604020202020204" pitchFamily="34" charset="0"/>
              </a:rPr>
              <a:t>500 m</a:t>
            </a:r>
            <a:endParaRPr kumimoji="1" lang="ja-JP" altLang="en-US" dirty="0">
              <a:latin typeface="Arial" panose="020B0604020202020204" pitchFamily="34" charset="0"/>
            </a:endParaRPr>
          </a:p>
        </p:txBody>
      </p:sp>
      <p:sp>
        <p:nvSpPr>
          <p:cNvPr id="22" name="テキスト ボックス 21"/>
          <p:cNvSpPr txBox="1"/>
          <p:nvPr/>
        </p:nvSpPr>
        <p:spPr>
          <a:xfrm>
            <a:off x="72993" y="1684200"/>
            <a:ext cx="1197764" cy="646331"/>
          </a:xfrm>
          <a:prstGeom prst="rect">
            <a:avLst/>
          </a:prstGeom>
          <a:noFill/>
        </p:spPr>
        <p:txBody>
          <a:bodyPr wrap="none" rtlCol="0">
            <a:spAutoFit/>
          </a:bodyPr>
          <a:lstStyle/>
          <a:p>
            <a:r>
              <a:rPr lang="en-US" altLang="ja-JP" dirty="0" smtClean="0">
                <a:latin typeface="Arial" panose="020B0604020202020204" pitchFamily="34" charset="0"/>
              </a:rPr>
              <a:t>Injection</a:t>
            </a:r>
          </a:p>
          <a:p>
            <a:r>
              <a:rPr lang="en-US" altLang="ja-JP" dirty="0">
                <a:latin typeface="Arial" panose="020B0604020202020204" pitchFamily="34" charset="0"/>
              </a:rPr>
              <a:t>f</a:t>
            </a:r>
            <a:r>
              <a:rPr kumimoji="1" lang="en-US" altLang="ja-JP" dirty="0" smtClean="0">
                <a:latin typeface="Arial" panose="020B0604020202020204" pitchFamily="34" charset="0"/>
              </a:rPr>
              <a:t>rom RCS</a:t>
            </a:r>
            <a:endParaRPr kumimoji="1" lang="ja-JP" altLang="en-US" dirty="0">
              <a:latin typeface="Arial" panose="020B0604020202020204" pitchFamily="34" charset="0"/>
            </a:endParaRPr>
          </a:p>
        </p:txBody>
      </p:sp>
      <p:sp>
        <p:nvSpPr>
          <p:cNvPr id="23" name="テキスト ボックス 22"/>
          <p:cNvSpPr txBox="1"/>
          <p:nvPr/>
        </p:nvSpPr>
        <p:spPr>
          <a:xfrm>
            <a:off x="2978428" y="1289372"/>
            <a:ext cx="2433680" cy="400110"/>
          </a:xfrm>
          <a:prstGeom prst="rect">
            <a:avLst/>
          </a:prstGeom>
          <a:noFill/>
        </p:spPr>
        <p:txBody>
          <a:bodyPr wrap="none" rtlCol="0">
            <a:spAutoFit/>
          </a:bodyPr>
          <a:lstStyle/>
          <a:p>
            <a:r>
              <a:rPr lang="en-US" altLang="ja-JP" sz="2000" dirty="0" smtClean="0">
                <a:latin typeface="Arial" panose="020B0604020202020204" pitchFamily="34" charset="0"/>
              </a:rPr>
              <a:t>Fast extraction (FX)</a:t>
            </a:r>
            <a:endParaRPr kumimoji="1" lang="ja-JP" altLang="en-US" sz="2000" dirty="0">
              <a:latin typeface="Arial" panose="020B0604020202020204" pitchFamily="34" charset="0"/>
            </a:endParaRPr>
          </a:p>
        </p:txBody>
      </p:sp>
      <p:sp>
        <p:nvSpPr>
          <p:cNvPr id="25" name="テキスト ボックス 24"/>
          <p:cNvSpPr txBox="1"/>
          <p:nvPr/>
        </p:nvSpPr>
        <p:spPr>
          <a:xfrm>
            <a:off x="3810504" y="3795640"/>
            <a:ext cx="1923925" cy="707886"/>
          </a:xfrm>
          <a:prstGeom prst="rect">
            <a:avLst/>
          </a:prstGeom>
          <a:noFill/>
        </p:spPr>
        <p:txBody>
          <a:bodyPr wrap="none" rtlCol="0">
            <a:spAutoFit/>
          </a:bodyPr>
          <a:lstStyle/>
          <a:p>
            <a:r>
              <a:rPr lang="en-US" altLang="ja-JP" sz="2000" dirty="0" smtClean="0">
                <a:latin typeface="Arial" panose="020B0604020202020204" pitchFamily="34" charset="0"/>
              </a:rPr>
              <a:t>Slow extraction</a:t>
            </a:r>
          </a:p>
          <a:p>
            <a:r>
              <a:rPr lang="en-US" altLang="ja-JP" sz="2000" dirty="0" smtClean="0">
                <a:latin typeface="Arial" panose="020B0604020202020204" pitchFamily="34" charset="0"/>
              </a:rPr>
              <a:t>(SX)</a:t>
            </a:r>
            <a:endParaRPr kumimoji="1" lang="ja-JP" altLang="en-US" sz="2000" dirty="0">
              <a:latin typeface="Arial" panose="020B0604020202020204" pitchFamily="34" charset="0"/>
            </a:endParaRPr>
          </a:p>
        </p:txBody>
      </p:sp>
      <p:sp>
        <p:nvSpPr>
          <p:cNvPr id="26" name="テキスト ボックス 25"/>
          <p:cNvSpPr txBox="1"/>
          <p:nvPr/>
        </p:nvSpPr>
        <p:spPr>
          <a:xfrm>
            <a:off x="3768771" y="2589282"/>
            <a:ext cx="1253869" cy="400110"/>
          </a:xfrm>
          <a:prstGeom prst="rect">
            <a:avLst/>
          </a:prstGeom>
          <a:noFill/>
        </p:spPr>
        <p:txBody>
          <a:bodyPr wrap="none" rtlCol="0">
            <a:spAutoFit/>
          </a:bodyPr>
          <a:lstStyle/>
          <a:p>
            <a:r>
              <a:rPr lang="en-US" altLang="ja-JP" sz="2000" dirty="0" smtClean="0">
                <a:latin typeface="Arial" panose="020B0604020202020204" pitchFamily="34" charset="0"/>
              </a:rPr>
              <a:t>RF cavity</a:t>
            </a:r>
            <a:endParaRPr kumimoji="1" lang="ja-JP" altLang="en-US" sz="2000" dirty="0">
              <a:latin typeface="Arial" panose="020B0604020202020204" pitchFamily="34" charset="0"/>
            </a:endParaRPr>
          </a:p>
        </p:txBody>
      </p:sp>
      <p:cxnSp>
        <p:nvCxnSpPr>
          <p:cNvPr id="27" name="直線矢印コネクタ 26"/>
          <p:cNvCxnSpPr/>
          <p:nvPr/>
        </p:nvCxnSpPr>
        <p:spPr>
          <a:xfrm flipH="1" flipV="1">
            <a:off x="4453176" y="1902390"/>
            <a:ext cx="133820" cy="6753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46619" y="2297017"/>
            <a:ext cx="1110189" cy="1718302"/>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0" name="円弧 29"/>
          <p:cNvSpPr/>
          <p:nvPr/>
        </p:nvSpPr>
        <p:spPr>
          <a:xfrm rot="16200000">
            <a:off x="2826823" y="1837412"/>
            <a:ext cx="914400" cy="914400"/>
          </a:xfrm>
          <a:prstGeom prst="arc">
            <a:avLst/>
          </a:prstGeom>
          <a:ln w="3810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Arial" panose="020B0604020202020204" pitchFamily="34" charset="0"/>
            </a:endParaRPr>
          </a:p>
        </p:txBody>
      </p:sp>
      <p:sp>
        <p:nvSpPr>
          <p:cNvPr id="31" name="角丸四角形 30"/>
          <p:cNvSpPr/>
          <p:nvPr/>
        </p:nvSpPr>
        <p:spPr>
          <a:xfrm>
            <a:off x="3107206" y="1704482"/>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32" name="テキスト ボックス 31"/>
          <p:cNvSpPr txBox="1"/>
          <p:nvPr/>
        </p:nvSpPr>
        <p:spPr>
          <a:xfrm>
            <a:off x="2281230" y="2307615"/>
            <a:ext cx="958917" cy="338554"/>
          </a:xfrm>
          <a:prstGeom prst="rect">
            <a:avLst/>
          </a:prstGeom>
          <a:noFill/>
        </p:spPr>
        <p:txBody>
          <a:bodyPr wrap="none" rtlCol="0">
            <a:spAutoFit/>
          </a:bodyPr>
          <a:lstStyle/>
          <a:p>
            <a:r>
              <a:rPr lang="en-US" altLang="ja-JP" sz="1600" dirty="0" smtClean="0">
                <a:latin typeface="Arial" panose="020B0604020202020204" pitchFamily="34" charset="0"/>
              </a:rPr>
              <a:t>Neutrino</a:t>
            </a:r>
            <a:endParaRPr kumimoji="1" lang="ja-JP" altLang="en-US" sz="1600" dirty="0">
              <a:latin typeface="Arial" panose="020B0604020202020204" pitchFamily="34" charset="0"/>
            </a:endParaRPr>
          </a:p>
        </p:txBody>
      </p:sp>
      <p:sp>
        <p:nvSpPr>
          <p:cNvPr id="33" name="角丸四角形 32"/>
          <p:cNvSpPr/>
          <p:nvPr/>
        </p:nvSpPr>
        <p:spPr>
          <a:xfrm rot="18000000">
            <a:off x="4899639" y="4431561"/>
            <a:ext cx="1223781" cy="230221"/>
          </a:xfrm>
          <a:prstGeom prst="round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cxnSp>
        <p:nvCxnSpPr>
          <p:cNvPr id="34" name="直線コネクタ 33"/>
          <p:cNvCxnSpPr/>
          <p:nvPr/>
        </p:nvCxnSpPr>
        <p:spPr>
          <a:xfrm flipV="1">
            <a:off x="5828524" y="2892390"/>
            <a:ext cx="516320" cy="1100114"/>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983709" y="2508981"/>
            <a:ext cx="856325" cy="338554"/>
          </a:xfrm>
          <a:prstGeom prst="rect">
            <a:avLst/>
          </a:prstGeom>
          <a:noFill/>
        </p:spPr>
        <p:txBody>
          <a:bodyPr wrap="none" rtlCol="0">
            <a:spAutoFit/>
          </a:bodyPr>
          <a:lstStyle/>
          <a:p>
            <a:r>
              <a:rPr kumimoji="1" lang="en-US" altLang="ja-JP" sz="1600" dirty="0" smtClean="0">
                <a:latin typeface="Arial" panose="020B0604020202020204" pitchFamily="34" charset="0"/>
              </a:rPr>
              <a:t>Hadron</a:t>
            </a:r>
            <a:endParaRPr kumimoji="1" lang="ja-JP" altLang="en-US" sz="1600" dirty="0">
              <a:latin typeface="Arial" panose="020B0604020202020204" pitchFamily="34" charset="0"/>
            </a:endParaRPr>
          </a:p>
        </p:txBody>
      </p:sp>
      <p:sp>
        <p:nvSpPr>
          <p:cNvPr id="36" name="テキスト ボックス 35"/>
          <p:cNvSpPr txBox="1"/>
          <p:nvPr/>
        </p:nvSpPr>
        <p:spPr>
          <a:xfrm>
            <a:off x="142776" y="3209691"/>
            <a:ext cx="1212191" cy="461665"/>
          </a:xfrm>
          <a:prstGeom prst="rect">
            <a:avLst/>
          </a:prstGeom>
          <a:noFill/>
        </p:spPr>
        <p:txBody>
          <a:bodyPr wrap="none" rtlCol="0">
            <a:spAutoFit/>
          </a:bodyPr>
          <a:lstStyle/>
          <a:p>
            <a:r>
              <a:rPr lang="en-US" altLang="ja-JP" sz="2400" dirty="0" smtClean="0">
                <a:latin typeface="Arial" panose="020B0604020202020204" pitchFamily="34" charset="0"/>
              </a:rPr>
              <a:t>3-50BT</a:t>
            </a:r>
            <a:endParaRPr kumimoji="1" lang="ja-JP" altLang="en-US" sz="2400" dirty="0">
              <a:latin typeface="Arial" panose="020B0604020202020204" pitchFamily="34" charset="0"/>
            </a:endParaRPr>
          </a:p>
        </p:txBody>
      </p:sp>
      <p:cxnSp>
        <p:nvCxnSpPr>
          <p:cNvPr id="37" name="直線コネクタ 36"/>
          <p:cNvCxnSpPr/>
          <p:nvPr/>
        </p:nvCxnSpPr>
        <p:spPr>
          <a:xfrm flipH="1" flipV="1">
            <a:off x="1920716" y="1704482"/>
            <a:ext cx="1186490" cy="132929"/>
          </a:xfrm>
          <a:prstGeom prst="line">
            <a:avLst/>
          </a:prstGeom>
          <a:ln w="571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474142" y="1188620"/>
            <a:ext cx="920445" cy="461665"/>
          </a:xfrm>
          <a:prstGeom prst="rect">
            <a:avLst/>
          </a:prstGeom>
          <a:noFill/>
        </p:spPr>
        <p:txBody>
          <a:bodyPr wrap="none" rtlCol="0">
            <a:spAutoFit/>
          </a:bodyPr>
          <a:lstStyle/>
          <a:p>
            <a:r>
              <a:rPr lang="en-US" altLang="ja-JP" sz="2400" dirty="0" smtClean="0">
                <a:latin typeface="Arial" panose="020B0604020202020204" pitchFamily="34" charset="0"/>
              </a:rPr>
              <a:t>Abort</a:t>
            </a:r>
            <a:endParaRPr kumimoji="1" lang="ja-JP" altLang="en-US" sz="2400" dirty="0">
              <a:latin typeface="Arial" panose="020B0604020202020204" pitchFamily="34" charset="0"/>
            </a:endParaRPr>
          </a:p>
        </p:txBody>
      </p:sp>
      <p:sp>
        <p:nvSpPr>
          <p:cNvPr id="39" name="円/楕円 38"/>
          <p:cNvSpPr/>
          <p:nvPr/>
        </p:nvSpPr>
        <p:spPr>
          <a:xfrm>
            <a:off x="2499329" y="190717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0" name="円/楕円 39"/>
          <p:cNvSpPr/>
          <p:nvPr/>
        </p:nvSpPr>
        <p:spPr>
          <a:xfrm>
            <a:off x="2297108" y="486549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1" name="円/楕円 40"/>
          <p:cNvSpPr/>
          <p:nvPr/>
        </p:nvSpPr>
        <p:spPr>
          <a:xfrm>
            <a:off x="2591944" y="5274245"/>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2" name="円/楕円 41"/>
          <p:cNvSpPr/>
          <p:nvPr/>
        </p:nvSpPr>
        <p:spPr>
          <a:xfrm>
            <a:off x="841437" y="252415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3" name="円/楕円 42"/>
          <p:cNvSpPr/>
          <p:nvPr/>
        </p:nvSpPr>
        <p:spPr>
          <a:xfrm>
            <a:off x="1001323" y="2772755"/>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4" name="円/楕円 43"/>
          <p:cNvSpPr/>
          <p:nvPr/>
        </p:nvSpPr>
        <p:spPr>
          <a:xfrm>
            <a:off x="1161209" y="3021359"/>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5" name="円/楕円 44"/>
          <p:cNvSpPr/>
          <p:nvPr/>
        </p:nvSpPr>
        <p:spPr>
          <a:xfrm>
            <a:off x="1321095" y="3269963"/>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6" name="円/楕円 45"/>
          <p:cNvSpPr/>
          <p:nvPr/>
        </p:nvSpPr>
        <p:spPr>
          <a:xfrm>
            <a:off x="1480980" y="3518568"/>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7" name="円/楕円 46"/>
          <p:cNvSpPr/>
          <p:nvPr/>
        </p:nvSpPr>
        <p:spPr>
          <a:xfrm>
            <a:off x="2628989" y="166235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8" name="円/楕円 47"/>
          <p:cNvSpPr/>
          <p:nvPr/>
        </p:nvSpPr>
        <p:spPr>
          <a:xfrm>
            <a:off x="5653957" y="3927981"/>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49" name="円/楕円 48"/>
          <p:cNvSpPr/>
          <p:nvPr/>
        </p:nvSpPr>
        <p:spPr>
          <a:xfrm>
            <a:off x="4985936" y="5119046"/>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0" name="円/楕円 49"/>
          <p:cNvSpPr/>
          <p:nvPr/>
        </p:nvSpPr>
        <p:spPr>
          <a:xfrm>
            <a:off x="1705816" y="3583127"/>
            <a:ext cx="252000" cy="25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1" name="円/楕円 50"/>
          <p:cNvSpPr/>
          <p:nvPr/>
        </p:nvSpPr>
        <p:spPr>
          <a:xfrm>
            <a:off x="2998481" y="1709966"/>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2" name="円/楕円 51"/>
          <p:cNvSpPr/>
          <p:nvPr/>
        </p:nvSpPr>
        <p:spPr>
          <a:xfrm>
            <a:off x="4473247" y="1723054"/>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3" name="円/楕円 52"/>
          <p:cNvSpPr/>
          <p:nvPr/>
        </p:nvSpPr>
        <p:spPr>
          <a:xfrm>
            <a:off x="5751764" y="3522963"/>
            <a:ext cx="252000" cy="252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
        <p:nvSpPr>
          <p:cNvPr id="54" name="円/楕円 53"/>
          <p:cNvSpPr/>
          <p:nvPr/>
        </p:nvSpPr>
        <p:spPr>
          <a:xfrm>
            <a:off x="2140018" y="4722475"/>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120028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1633</Words>
  <Application>Microsoft Office PowerPoint</Application>
  <PresentationFormat>ワイド画面</PresentationFormat>
  <Paragraphs>556</Paragraphs>
  <Slides>33</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ＭＳ Ｐゴシック</vt:lpstr>
      <vt:lpstr>Arial</vt:lpstr>
      <vt:lpstr>Cambria Math</vt:lpstr>
      <vt:lpstr>Symbol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kuboki</dc:creator>
  <cp:lastModifiedBy>kuboki</cp:lastModifiedBy>
  <cp:revision>177</cp:revision>
  <dcterms:created xsi:type="dcterms:W3CDTF">2016-11-07T14:43:59Z</dcterms:created>
  <dcterms:modified xsi:type="dcterms:W3CDTF">2016-11-10T03:29:42Z</dcterms:modified>
</cp:coreProperties>
</file>