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82" r:id="rId1"/>
  </p:sldMasterIdLst>
  <p:notesMasterIdLst>
    <p:notesMasterId r:id="rId37"/>
  </p:notesMasterIdLst>
  <p:handoutMasterIdLst>
    <p:handoutMasterId r:id="rId38"/>
  </p:handoutMasterIdLst>
  <p:sldIdLst>
    <p:sldId id="294" r:id="rId2"/>
    <p:sldId id="355" r:id="rId3"/>
    <p:sldId id="361" r:id="rId4"/>
    <p:sldId id="362" r:id="rId5"/>
    <p:sldId id="421" r:id="rId6"/>
    <p:sldId id="422" r:id="rId7"/>
    <p:sldId id="426" r:id="rId8"/>
    <p:sldId id="428" r:id="rId9"/>
    <p:sldId id="405" r:id="rId10"/>
    <p:sldId id="427" r:id="rId11"/>
    <p:sldId id="394" r:id="rId12"/>
    <p:sldId id="396" r:id="rId13"/>
    <p:sldId id="397" r:id="rId14"/>
    <p:sldId id="406" r:id="rId15"/>
    <p:sldId id="408" r:id="rId16"/>
    <p:sldId id="429" r:id="rId17"/>
    <p:sldId id="430" r:id="rId18"/>
    <p:sldId id="411" r:id="rId19"/>
    <p:sldId id="412" r:id="rId20"/>
    <p:sldId id="385" r:id="rId21"/>
    <p:sldId id="404" r:id="rId22"/>
    <p:sldId id="432" r:id="rId23"/>
    <p:sldId id="416" r:id="rId24"/>
    <p:sldId id="431" r:id="rId25"/>
    <p:sldId id="418" r:id="rId26"/>
    <p:sldId id="388" r:id="rId27"/>
    <p:sldId id="433" r:id="rId28"/>
    <p:sldId id="434" r:id="rId29"/>
    <p:sldId id="435" r:id="rId30"/>
    <p:sldId id="436" r:id="rId31"/>
    <p:sldId id="437" r:id="rId32"/>
    <p:sldId id="438" r:id="rId33"/>
    <p:sldId id="439" r:id="rId34"/>
    <p:sldId id="440" r:id="rId35"/>
    <p:sldId id="391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ＭＳ Ｐゴシック" panose="020B0600070205080204" pitchFamily="34" charset="-128"/>
      <p:regular r:id="rId43"/>
    </p:embeddedFont>
    <p:embeddedFont>
      <p:font typeface="Rockwell" panose="02060603020205020403" pitchFamily="18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  <p:embeddedFont>
      <p:font typeface="Helvetica" panose="020B060402020202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8" autoAdjust="0"/>
    <p:restoredTop sz="94660"/>
  </p:normalViewPr>
  <p:slideViewPr>
    <p:cSldViewPr snapToGrid="0" snapToObjects="1" showGuides="1">
      <p:cViewPr varScale="1">
        <p:scale>
          <a:sx n="84" d="100"/>
          <a:sy n="84" d="100"/>
        </p:scale>
        <p:origin x="1014" y="9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09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B482-F7AB-4215-9812-F3F0BC0BB7B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3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22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27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4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05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64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5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/>
          <a:lstStyle>
            <a:lvl2pPr marL="457200" indent="-228600">
              <a:buChar char="-"/>
              <a:defRPr sz="2200"/>
            </a:lvl2pPr>
            <a:lvl3pPr marL="662940" indent="-205740">
              <a:defRPr sz="2000"/>
            </a:lvl3pPr>
            <a:lvl4pPr marL="914400" indent="-228600">
              <a:buChar char="-"/>
              <a:defRPr sz="1800"/>
            </a:lvl4pPr>
            <a:lvl5pPr marL="1143000" indent="-228600"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8514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11/09/2016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11/09/2016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11/09/2016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11/09/2016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11/09/2016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11/09/2016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36588" y="6504213"/>
            <a:ext cx="775607" cy="242874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11/09/2016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7906-9E3D-4412-B8D2-B86DAFD83F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07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11/09/2016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1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11/09/2016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994420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  <p:sldLayoutId id="2147484125" r:id="rId9"/>
    <p:sldLayoutId id="2147484126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Sergei Nagaitsev</a:t>
            </a:r>
          </a:p>
          <a:p>
            <a:endParaRPr lang="en-US" dirty="0"/>
          </a:p>
          <a:p>
            <a:r>
              <a:rPr lang="en-US" dirty="0"/>
              <a:t>9 November 2016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3" y="3951841"/>
            <a:ext cx="8616339" cy="1003049"/>
          </a:xfrm>
        </p:spPr>
        <p:txBody>
          <a:bodyPr>
            <a:noAutofit/>
          </a:bodyPr>
          <a:lstStyle/>
          <a:p>
            <a:r>
              <a:rPr lang="en-US" dirty="0"/>
              <a:t>The </a:t>
            </a:r>
            <a:r>
              <a:rPr lang="en-US" dirty="0" err="1"/>
              <a:t>Fermilab</a:t>
            </a:r>
            <a:r>
              <a:rPr lang="en-US" dirty="0"/>
              <a:t> Accelerator Complex and </a:t>
            </a:r>
          </a:p>
          <a:p>
            <a:r>
              <a:rPr lang="en-US" dirty="0"/>
              <a:t>PIP-II upgrades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Collimators Installed during Shutdown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535" y="650184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1026" name="Picture 2" descr="Week-8 613 Secondary Collimator &amp; Downstream Mask (with marble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7"/>
          <a:stretch/>
        </p:blipFill>
        <p:spPr bwMode="auto">
          <a:xfrm>
            <a:off x="0" y="889897"/>
            <a:ext cx="9144000" cy="532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41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36"/>
          <p:cNvSpPr>
            <a:spLocks noGrp="1"/>
          </p:cNvSpPr>
          <p:nvPr>
            <p:ph idx="1"/>
          </p:nvPr>
        </p:nvSpPr>
        <p:spPr>
          <a:xfrm>
            <a:off x="228600" y="842964"/>
            <a:ext cx="8686800" cy="5413384"/>
          </a:xfrm>
        </p:spPr>
        <p:txBody>
          <a:bodyPr/>
          <a:lstStyle/>
          <a:p>
            <a:r>
              <a:rPr lang="en-US" dirty="0"/>
              <a:t>(Note that SY120 takes 10% of timeline, 700 kW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/>
              <a:t>630 kW)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2200" dirty="0"/>
              <a:t>Increase number of batches slip-stacked in Recycler in steps</a:t>
            </a:r>
          </a:p>
          <a:p>
            <a:r>
              <a:rPr lang="en-US" sz="2200" dirty="0"/>
              <a:t>At each step, increase intensity while tuning for efficiency, losses</a:t>
            </a:r>
          </a:p>
          <a:p>
            <a:r>
              <a:rPr lang="en-US" sz="2200" dirty="0"/>
              <a:t>Successfully demonstrated 700 kW for one cycle</a:t>
            </a:r>
          </a:p>
          <a:p>
            <a:r>
              <a:rPr lang="en-US" sz="2200" dirty="0"/>
              <a:t>Regular 700 kW operation after this shutdown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82" t="3793" r="8514" b="4548"/>
          <a:stretch/>
        </p:blipFill>
        <p:spPr>
          <a:xfrm>
            <a:off x="228600" y="1270706"/>
            <a:ext cx="8686800" cy="348615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Ramping up Beam Power to 700 kW for NOvA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1153968" y="1410569"/>
            <a:ext cx="7569272" cy="2527288"/>
            <a:chOff x="909136" y="1000629"/>
            <a:chExt cx="7286910" cy="2378320"/>
          </a:xfrm>
        </p:grpSpPr>
        <p:sp>
          <p:nvSpPr>
            <p:cNvPr id="9" name="TextBox 8"/>
            <p:cNvSpPr txBox="1"/>
            <p:nvPr/>
          </p:nvSpPr>
          <p:spPr>
            <a:xfrm>
              <a:off x="909136" y="1589986"/>
              <a:ext cx="901316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/>
                <a:t>No slip-stacking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82322" y="1592996"/>
              <a:ext cx="772743" cy="68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/>
                <a:t>360kW</a:t>
              </a:r>
            </a:p>
            <a:p>
              <a:pPr>
                <a:lnSpc>
                  <a:spcPct val="80000"/>
                </a:lnSpc>
              </a:pPr>
              <a:r>
                <a:rPr lang="en-US" sz="1600" dirty="0"/>
                <a:t>2+6 mode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35167" y="1435095"/>
              <a:ext cx="1112441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/>
                <a:t>460kW</a:t>
              </a:r>
            </a:p>
            <a:p>
              <a:pPr>
                <a:lnSpc>
                  <a:spcPct val="80000"/>
                </a:lnSpc>
              </a:pPr>
              <a:r>
                <a:rPr lang="en-US" sz="1600" dirty="0"/>
                <a:t>2+6 mode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2574504" y="1937065"/>
              <a:ext cx="132736" cy="15961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76004" y="1004844"/>
              <a:ext cx="1061246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/>
                <a:t>521kW</a:t>
              </a:r>
            </a:p>
            <a:p>
              <a:pPr>
                <a:lnSpc>
                  <a:spcPct val="80000"/>
                </a:lnSpc>
              </a:pPr>
              <a:r>
                <a:rPr lang="en-US" sz="1600" dirty="0"/>
                <a:t>4+6 mode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3393042" y="1656845"/>
              <a:ext cx="132736" cy="15961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Elbow Connector 17"/>
            <p:cNvCxnSpPr>
              <a:endCxn id="17" idx="0"/>
            </p:cNvCxnSpPr>
            <p:nvPr/>
          </p:nvCxnSpPr>
          <p:spPr>
            <a:xfrm flipH="1">
              <a:off x="3459410" y="1457145"/>
              <a:ext cx="0" cy="1997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292860" y="1432127"/>
              <a:ext cx="1112441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/>
                <a:t>460kW</a:t>
              </a:r>
            </a:p>
            <a:p>
              <a:pPr>
                <a:lnSpc>
                  <a:spcPct val="80000"/>
                </a:lnSpc>
              </a:pPr>
              <a:r>
                <a:rPr lang="en-US" sz="1600" dirty="0"/>
                <a:t>4+6 mode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69081" y="1002704"/>
              <a:ext cx="1015302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/>
                <a:t>575kW</a:t>
              </a:r>
            </a:p>
            <a:p>
              <a:pPr>
                <a:lnSpc>
                  <a:spcPct val="80000"/>
                </a:lnSpc>
              </a:pPr>
              <a:r>
                <a:rPr lang="en-US" sz="1600" dirty="0"/>
                <a:t>4+6 mode</a:t>
              </a:r>
            </a:p>
          </p:txBody>
        </p:sp>
        <p:cxnSp>
          <p:nvCxnSpPr>
            <p:cNvPr id="22" name="Elbow Connector 21"/>
            <p:cNvCxnSpPr/>
            <p:nvPr/>
          </p:nvCxnSpPr>
          <p:spPr>
            <a:xfrm>
              <a:off x="5566554" y="1417657"/>
              <a:ext cx="0" cy="1371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283028" y="1000629"/>
              <a:ext cx="1474131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/>
                <a:t>613kW</a:t>
              </a:r>
            </a:p>
            <a:p>
              <a:pPr>
                <a:lnSpc>
                  <a:spcPct val="80000"/>
                </a:lnSpc>
              </a:pPr>
              <a:r>
                <a:rPr lang="en-US" sz="1600" dirty="0"/>
                <a:t>6+6 mode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6009012" y="1376180"/>
              <a:ext cx="132736" cy="15961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1408927" y="2096678"/>
              <a:ext cx="706" cy="2743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402176" y="1816458"/>
              <a:ext cx="0" cy="5676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647789" y="1816458"/>
              <a:ext cx="0" cy="1694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916866" y="2794174"/>
              <a:ext cx="1279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transformer failure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6137908" y="2497507"/>
              <a:ext cx="219238" cy="593334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Elbow Connector 24"/>
            <p:cNvCxnSpPr/>
            <p:nvPr/>
          </p:nvCxnSpPr>
          <p:spPr>
            <a:xfrm flipH="1">
              <a:off x="6146820" y="1305102"/>
              <a:ext cx="218064" cy="1425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5213304" y="1903851"/>
              <a:ext cx="132736" cy="15961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Elbow Connector 45"/>
            <p:cNvCxnSpPr>
              <a:endCxn id="45" idx="2"/>
            </p:cNvCxnSpPr>
            <p:nvPr/>
          </p:nvCxnSpPr>
          <p:spPr>
            <a:xfrm>
              <a:off x="4976056" y="1890746"/>
              <a:ext cx="237248" cy="929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/>
          <p:cNvCxnSpPr>
            <a:stCxn id="39" idx="1"/>
          </p:cNvCxnSpPr>
          <p:nvPr/>
        </p:nvCxnSpPr>
        <p:spPr>
          <a:xfrm flipH="1" flipV="1">
            <a:off x="6821122" y="3486164"/>
            <a:ext cx="573371" cy="140992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527547" cy="242873"/>
          </a:xfrm>
        </p:spPr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57216" y="6504212"/>
            <a:ext cx="954995" cy="242873"/>
          </a:xfrm>
        </p:spPr>
        <p:txBody>
          <a:bodyPr/>
          <a:lstStyle/>
          <a:p>
            <a:pPr>
              <a:defRPr/>
            </a:pPr>
            <a:r>
              <a:rPr lang="en-US"/>
              <a:t>11/09/2016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101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3" y="863085"/>
            <a:ext cx="6028509" cy="4019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Achieved FY16 Goals for Beam to </a:t>
            </a:r>
            <a:r>
              <a:rPr lang="en-US" dirty="0" err="1"/>
              <a:t>NuMI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064970"/>
            <a:ext cx="8672513" cy="1336029"/>
          </a:xfrm>
        </p:spPr>
        <p:txBody>
          <a:bodyPr/>
          <a:lstStyle/>
          <a:p>
            <a:r>
              <a:rPr lang="en-US" dirty="0"/>
              <a:t>Based on milestones for achieving 700 kW beam power</a:t>
            </a:r>
          </a:p>
          <a:p>
            <a:r>
              <a:rPr lang="en-US" dirty="0"/>
              <a:t>Ran consistently at 550 kW (w/ SY120) prior to shutdown, make last ~10% push once collimators installed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5433" y="6500812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042" y="1667200"/>
            <a:ext cx="3713960" cy="247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4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700 kW Beam to </a:t>
            </a:r>
            <a:r>
              <a:rPr lang="en-US" dirty="0" err="1"/>
              <a:t>NuMI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72" t="20290" r="12876" b="11003"/>
          <a:stretch/>
        </p:blipFill>
        <p:spPr>
          <a:xfrm>
            <a:off x="950124" y="1158082"/>
            <a:ext cx="7229465" cy="475773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00100" y="2671763"/>
            <a:ext cx="2028825" cy="442912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5433" y="650019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51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Improvement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57318"/>
            <a:ext cx="8672513" cy="4987867"/>
          </a:xfrm>
        </p:spPr>
        <p:txBody>
          <a:bodyPr/>
          <a:lstStyle/>
          <a:p>
            <a:pPr lvl="0"/>
            <a:r>
              <a:rPr lang="en-US" dirty="0"/>
              <a:t>Multi-year campaign funded through accelerator operations</a:t>
            </a:r>
          </a:p>
          <a:p>
            <a:pPr lvl="0"/>
            <a:r>
              <a:rPr lang="en-US" dirty="0"/>
              <a:t>Includes RF upgrades, instrumentation and beam physics improvements, utilities…</a:t>
            </a:r>
          </a:p>
          <a:p>
            <a:pPr lvl="0"/>
            <a:r>
              <a:rPr lang="en-US" dirty="0"/>
              <a:t>Initiated in 2011; ~60% complete</a:t>
            </a:r>
          </a:p>
          <a:p>
            <a:pPr lvl="0"/>
            <a:r>
              <a:rPr lang="en-US" dirty="0"/>
              <a:t>Goals:</a:t>
            </a:r>
          </a:p>
          <a:p>
            <a:pPr lvl="1"/>
            <a:r>
              <a:rPr lang="en-US" sz="2400" dirty="0"/>
              <a:t>Increase the beam repetition rate from ~7 Hz to 15 Hz</a:t>
            </a:r>
          </a:p>
          <a:p>
            <a:pPr lvl="1"/>
            <a:r>
              <a:rPr lang="en-US" sz="2400" dirty="0"/>
              <a:t>Increase the proton source throughput, with a goal of reaching &gt; 2x10</a:t>
            </a:r>
            <a:r>
              <a:rPr lang="en-US" sz="2400" baseline="30000" dirty="0"/>
              <a:t>17</a:t>
            </a:r>
            <a:r>
              <a:rPr lang="en-US" sz="2400" dirty="0"/>
              <a:t> protons/hour (from 1.1x10</a:t>
            </a:r>
            <a:r>
              <a:rPr lang="en-US" sz="2400" baseline="30000" dirty="0"/>
              <a:t>17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Eliminate major vulnerabilities and maintain reliability (&gt;85%) at the increased repetition rate / flux</a:t>
            </a:r>
          </a:p>
          <a:p>
            <a:pPr lvl="1"/>
            <a:r>
              <a:rPr lang="en-US" sz="2400" dirty="0"/>
              <a:t>Ensure a useful operating life of the proton source through at least 2025 – later changed to 2030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5433" y="650019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2800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672"/>
            <a:ext cx="8686800" cy="641739"/>
          </a:xfrm>
        </p:spPr>
        <p:txBody>
          <a:bodyPr/>
          <a:lstStyle/>
          <a:p>
            <a:r>
              <a:rPr lang="en-US" dirty="0"/>
              <a:t>PIP Highlights – RF Cavity Refurbishment and New Tuners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26886"/>
            <a:ext cx="8672513" cy="1771597"/>
          </a:xfrm>
        </p:spPr>
        <p:txBody>
          <a:bodyPr/>
          <a:lstStyle/>
          <a:p>
            <a:r>
              <a:rPr lang="en-US" dirty="0"/>
              <a:t>Spent 4 years refurbishing water, vacuum, electrical and mechanical connections of 19 cavities to run at 15 Hz</a:t>
            </a:r>
          </a:p>
          <a:p>
            <a:r>
              <a:rPr lang="en-US" dirty="0"/>
              <a:t>Also built new tuners to allow quick repairs</a:t>
            </a:r>
          </a:p>
          <a:p>
            <a:r>
              <a:rPr lang="en-US" dirty="0"/>
              <a:t>Rebuilding 3 additional older cavities (one already installed)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6" name="Picture 5" descr="Y:\public\PIP- Booster RF Cavites\Tuners\Tuner #9\DSCN1416 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7313"/>
            <a:ext cx="2969427" cy="222767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-bd.fnal.gov/cgi-mach/machlog.pl?nb=pip&amp;action=view&amp;page=-2790&amp;button=y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16528" r="18105" b="21785"/>
          <a:stretch/>
        </p:blipFill>
        <p:spPr bwMode="auto">
          <a:xfrm>
            <a:off x="5700713" y="2497313"/>
            <a:ext cx="3798110" cy="222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Y:\public\PIP- Booster RF Cavites\Tuners\Tuner #9\DSCN1443 sm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t="-1" b="2064"/>
          <a:stretch/>
        </p:blipFill>
        <p:spPr bwMode="auto">
          <a:xfrm>
            <a:off x="3029407" y="2497313"/>
            <a:ext cx="2622077" cy="223186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Y:\public\PIP- Booster RF Cavites\Tuners\Tuner #9\DSCN1462 sma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5"/>
          <a:stretch/>
        </p:blipFill>
        <p:spPr bwMode="auto">
          <a:xfrm>
            <a:off x="2027384" y="4809771"/>
            <a:ext cx="2045011" cy="146244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-bd.fnal.gov/cgi-mach/machlog.pl?nb=pip&amp;action=view&amp;page=-977&amp;button=y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2468"/>
            <a:ext cx="1960935" cy="147070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Z:\Documents\Project files\PIP-Booster RF\Talks\RF cavity outer weldin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6"/>
          <a:stretch/>
        </p:blipFill>
        <p:spPr bwMode="auto">
          <a:xfrm>
            <a:off x="4151120" y="4390376"/>
            <a:ext cx="2662881" cy="188183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Y:\public\PIP- Booster RF Cavites\Cavities\Cavity #1005\DSCN1541rz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8" b="2904"/>
          <a:stretch/>
        </p:blipFill>
        <p:spPr bwMode="auto">
          <a:xfrm>
            <a:off x="6892727" y="4812468"/>
            <a:ext cx="2088104" cy="141135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5433" y="6498429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0797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592011" y="650019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2" t="-646" r="404"/>
          <a:stretch/>
        </p:blipFill>
        <p:spPr>
          <a:xfrm>
            <a:off x="2927804" y="3961365"/>
            <a:ext cx="5078160" cy="28966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936"/>
            <a:ext cx="8686800" cy="641739"/>
          </a:xfrm>
        </p:spPr>
        <p:txBody>
          <a:bodyPr/>
          <a:lstStyle/>
          <a:p>
            <a:r>
              <a:rPr lang="en-US" dirty="0"/>
              <a:t>PIP Highlights – Laser </a:t>
            </a:r>
            <a:r>
              <a:rPr lang="en-US" dirty="0" err="1"/>
              <a:t>Notcher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430" t="32601" r="18307" b="21667"/>
          <a:stretch/>
        </p:blipFill>
        <p:spPr>
          <a:xfrm>
            <a:off x="-24644" y="3551583"/>
            <a:ext cx="2943226" cy="330641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840614" y="4805250"/>
            <a:ext cx="228600" cy="471487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266122" y="5007261"/>
            <a:ext cx="3389245" cy="12185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90006"/>
            <a:ext cx="8686799" cy="4987867"/>
          </a:xfrm>
        </p:spPr>
        <p:txBody>
          <a:bodyPr/>
          <a:lstStyle/>
          <a:p>
            <a:r>
              <a:rPr lang="en-US" dirty="0"/>
              <a:t>Currently use collimator system in Booster to notch out beam where Booster extraction kicker fires</a:t>
            </a:r>
          </a:p>
          <a:p>
            <a:r>
              <a:rPr lang="en-US" dirty="0"/>
              <a:t>Significantly reduce Booster losses by notching beam upstream in the </a:t>
            </a:r>
            <a:r>
              <a:rPr lang="en-US" dirty="0" err="1"/>
              <a:t>PreAcc</a:t>
            </a:r>
            <a:r>
              <a:rPr lang="en-US" dirty="0"/>
              <a:t> (750 </a:t>
            </a:r>
            <a:r>
              <a:rPr lang="en-US" dirty="0" err="1"/>
              <a:t>keV</a:t>
            </a:r>
            <a:r>
              <a:rPr lang="en-US" dirty="0"/>
              <a:t>)</a:t>
            </a:r>
          </a:p>
          <a:p>
            <a:r>
              <a:rPr lang="en-US" dirty="0"/>
              <a:t>Burst mode fiber/solid state MOPA laser transported to optical zig-zag cavity (20x less laser energy required) in vacuum flange of RFQ, neutralizes the H- beam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2416" t="14514" r="25871" b="11680"/>
          <a:stretch/>
        </p:blipFill>
        <p:spPr>
          <a:xfrm rot="16200000">
            <a:off x="7833126" y="5189323"/>
            <a:ext cx="1492936" cy="1128812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9" idx="6"/>
          </p:cNvCxnSpPr>
          <p:nvPr/>
        </p:nvCxnSpPr>
        <p:spPr>
          <a:xfrm>
            <a:off x="6069214" y="5040994"/>
            <a:ext cx="2045466" cy="6992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585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936"/>
            <a:ext cx="8686800" cy="641739"/>
          </a:xfrm>
        </p:spPr>
        <p:txBody>
          <a:bodyPr/>
          <a:lstStyle/>
          <a:p>
            <a:r>
              <a:rPr lang="en-US" dirty="0"/>
              <a:t>PIP Highlights – Laser </a:t>
            </a:r>
            <a:r>
              <a:rPr lang="en-US" dirty="0" err="1"/>
              <a:t>Notcher</a:t>
            </a:r>
            <a:r>
              <a:rPr lang="en-US" dirty="0"/>
              <a:t>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3014"/>
            <a:ext cx="8686799" cy="5345751"/>
          </a:xfr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2400" dirty="0"/>
              <a:t>New accelerator development – never been done before!</a:t>
            </a:r>
          </a:p>
          <a:p>
            <a:r>
              <a:rPr lang="en-US" dirty="0"/>
              <a:t>Installed and tested just prior to summer shutdown</a:t>
            </a:r>
          </a:p>
          <a:p>
            <a:r>
              <a:rPr lang="en-US" dirty="0"/>
              <a:t>Achieved 70% neutralization, notch survived at 40% level in Booster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Finish commissioning and start routine operation after shutdown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592011" y="650019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166" y="2258312"/>
            <a:ext cx="3286539" cy="28295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61588" y="2814417"/>
            <a:ext cx="835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Booster notch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84838" y="2860583"/>
            <a:ext cx="7928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Laser notch</a:t>
            </a:r>
          </a:p>
        </p:txBody>
      </p:sp>
    </p:spTree>
    <p:extLst>
      <p:ext uri="{BB962C8B-B14F-4D97-AF65-F5344CB8AC3E}">
        <p14:creationId xmlns:p14="http://schemas.microsoft.com/office/powerpoint/2010/main" val="737963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15 Hz Running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2456"/>
            <a:ext cx="8686799" cy="2995867"/>
          </a:xfrm>
        </p:spPr>
        <p:txBody>
          <a:bodyPr/>
          <a:lstStyle/>
          <a:p>
            <a:r>
              <a:rPr lang="en-US" dirty="0"/>
              <a:t>Capable of 15 Hz Booster beam since June 2015</a:t>
            </a:r>
          </a:p>
          <a:p>
            <a:r>
              <a:rPr lang="en-US" dirty="0"/>
              <a:t>Delivering record proton flux!</a:t>
            </a:r>
          </a:p>
          <a:p>
            <a:r>
              <a:rPr lang="en-US" dirty="0"/>
              <a:t>Enables us to supply beam to </a:t>
            </a:r>
            <a:r>
              <a:rPr lang="en-US" dirty="0" err="1"/>
              <a:t>NuMI</a:t>
            </a:r>
            <a:r>
              <a:rPr lang="en-US" dirty="0"/>
              <a:t> (at 700 kW), BNB, and the future Muon Campus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333" y="2558577"/>
            <a:ext cx="5322674" cy="37564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7029450" y="2746368"/>
            <a:ext cx="21145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Currently limited by Booster shielding assessment – new assessment taking into account use of Total Loss Monitors to allow 2.5x10</a:t>
            </a:r>
            <a:r>
              <a:rPr lang="en-US" sz="1600" baseline="30000" dirty="0"/>
              <a:t>17</a:t>
            </a:r>
            <a:r>
              <a:rPr lang="en-US" sz="1600" dirty="0"/>
              <a:t> </a:t>
            </a:r>
            <a:r>
              <a:rPr lang="en-US" sz="1600" dirty="0" err="1"/>
              <a:t>pph</a:t>
            </a:r>
            <a:endParaRPr lang="en-US" sz="1600" dirty="0"/>
          </a:p>
          <a:p>
            <a:r>
              <a:rPr lang="en-US" sz="1600" dirty="0"/>
              <a:t>under review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5433" y="650019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0991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62" y="1017677"/>
            <a:ext cx="6424491" cy="4282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Surpassed FY16 Goals for Beam to BNB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588484"/>
            <a:ext cx="8672513" cy="679691"/>
          </a:xfrm>
        </p:spPr>
        <p:txBody>
          <a:bodyPr/>
          <a:lstStyle/>
          <a:p>
            <a:r>
              <a:rPr lang="en-US" dirty="0"/>
              <a:t>Booster ramp-up in flux (15 Hz and intensity) much faster than assumed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9721" y="650019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7790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Fermilab</a:t>
            </a:r>
            <a:r>
              <a:rPr lang="en-US" dirty="0">
                <a:solidFill>
                  <a:schemeClr val="tx2"/>
                </a:solidFill>
              </a:rPr>
              <a:t> Accelerator Complex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490859" y="6500811"/>
            <a:ext cx="6410129" cy="244702"/>
          </a:xfrm>
        </p:spPr>
        <p:txBody>
          <a:bodyPr/>
          <a:lstStyle/>
          <a:p>
            <a:pPr algn="l">
              <a:defRPr/>
            </a:pPr>
            <a:r>
              <a:rPr lang="en-US"/>
              <a:t>S Nagaitsev | Fermilab Accelerator Complex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530" t="29721" r="8254" b="5721"/>
          <a:stretch/>
        </p:blipFill>
        <p:spPr>
          <a:xfrm>
            <a:off x="418068" y="845417"/>
            <a:ext cx="7669868" cy="528064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8AD14-1029-274E-8A7C-15C71BA6C96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58549" y="2600161"/>
            <a:ext cx="1485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Short Baseline Neutrino:</a:t>
            </a:r>
          </a:p>
          <a:p>
            <a:r>
              <a:rPr lang="en-US" sz="1600" dirty="0" err="1"/>
              <a:t>MicroBooNE</a:t>
            </a:r>
            <a:r>
              <a:rPr lang="en-US" sz="1600" dirty="0"/>
              <a:t> (ICARUS, SBND)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9941" y="4168406"/>
            <a:ext cx="1603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Long Baseline Neutrino:</a:t>
            </a:r>
          </a:p>
          <a:p>
            <a:r>
              <a:rPr lang="en-US" sz="1600" dirty="0"/>
              <a:t>NOvA, </a:t>
            </a:r>
            <a:r>
              <a:rPr lang="en-US" sz="1600" dirty="0" err="1"/>
              <a:t>MINERvA</a:t>
            </a:r>
            <a:r>
              <a:rPr lang="en-US" sz="1600" dirty="0"/>
              <a:t> (LBNF/DUNE)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1089" y="5436273"/>
            <a:ext cx="1485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Muon Campus:</a:t>
            </a:r>
          </a:p>
          <a:p>
            <a:r>
              <a:rPr lang="en-US" sz="1600" dirty="0"/>
              <a:t>(g-2, Mu2e)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39" y="3323121"/>
            <a:ext cx="161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SwitchYard</a:t>
            </a:r>
            <a:r>
              <a:rPr lang="en-US" sz="1600" dirty="0"/>
              <a:t> 120:</a:t>
            </a:r>
          </a:p>
          <a:p>
            <a:r>
              <a:rPr lang="en-US" sz="1600" dirty="0" err="1"/>
              <a:t>SeaQuest</a:t>
            </a:r>
            <a:r>
              <a:rPr lang="en-US" sz="1600" dirty="0"/>
              <a:t>, </a:t>
            </a:r>
            <a:r>
              <a:rPr lang="en-US" sz="1600" dirty="0" err="1"/>
              <a:t>LArIAT</a:t>
            </a:r>
            <a:r>
              <a:rPr lang="en-US" sz="1600" dirty="0"/>
              <a:t>,                  test beam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4673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Upgrade for Short Baseline Neutrino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889690"/>
            <a:ext cx="8686801" cy="5425386"/>
          </a:xfrm>
        </p:spPr>
        <p:txBody>
          <a:bodyPr>
            <a:normAutofit/>
          </a:bodyPr>
          <a:lstStyle/>
          <a:p>
            <a:r>
              <a:rPr lang="en-US" sz="2200" dirty="0"/>
              <a:t>Optimized horn design can increase neutrino yield by up to 70%</a:t>
            </a:r>
          </a:p>
          <a:p>
            <a:pPr lvl="1"/>
            <a:r>
              <a:rPr lang="en-US" dirty="0"/>
              <a:t>Inner conductor shape optimized for given length and current for efficient focusing</a:t>
            </a:r>
          </a:p>
          <a:p>
            <a:pPr lvl="1"/>
            <a:r>
              <a:rPr lang="en-US" dirty="0"/>
              <a:t>Longer horn</a:t>
            </a:r>
          </a:p>
          <a:p>
            <a:r>
              <a:rPr lang="en-US" sz="2200" dirty="0"/>
              <a:t>Upgrade power supply to allow running at higher current and/or repetition rate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lvl="3"/>
            <a:endParaRPr lang="en-US" dirty="0"/>
          </a:p>
          <a:p>
            <a:r>
              <a:rPr lang="en-US" sz="2200" dirty="0"/>
              <a:t>Fabrication and installation planned for 2018-2020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20000" contrast="20000"/>
          </a:blip>
          <a:stretch>
            <a:fillRect/>
          </a:stretch>
        </p:blipFill>
        <p:spPr>
          <a:xfrm>
            <a:off x="228600" y="3197658"/>
            <a:ext cx="4968315" cy="258746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310515" y="3197658"/>
            <a:ext cx="3990647" cy="2419072"/>
            <a:chOff x="5310515" y="3165634"/>
            <a:chExt cx="3990647" cy="24190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0515" y="3165634"/>
              <a:ext cx="2933373" cy="24190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123269" y="4596914"/>
              <a:ext cx="912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longer horn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16887" y="4190066"/>
              <a:ext cx="1184275" cy="391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>
                  <a:solidFill>
                    <a:srgbClr val="000099"/>
                  </a:solidFill>
                </a:rPr>
                <a:t>longer horn + higher current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23269" y="4949012"/>
              <a:ext cx="990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existing horn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6858000" y="4524217"/>
              <a:ext cx="1346068" cy="563295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1"/>
            </p:cNvCxnSpPr>
            <p:nvPr/>
          </p:nvCxnSpPr>
          <p:spPr>
            <a:xfrm flipH="1" flipV="1">
              <a:off x="6574331" y="4021837"/>
              <a:ext cx="1600200" cy="713577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6574332" y="3669739"/>
              <a:ext cx="1600200" cy="731520"/>
            </a:xfrm>
            <a:prstGeom prst="straightConnector1">
              <a:avLst/>
            </a:prstGeom>
            <a:ln>
              <a:solidFill>
                <a:srgbClr val="000099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68577" y="6500812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0586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-39756" y="776296"/>
            <a:ext cx="4214193" cy="5367754"/>
            <a:chOff x="243840" y="923920"/>
            <a:chExt cx="4214193" cy="536775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" r="5092"/>
            <a:stretch/>
          </p:blipFill>
          <p:spPr>
            <a:xfrm>
              <a:off x="289878" y="923920"/>
              <a:ext cx="4168154" cy="528523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033425" y="923920"/>
              <a:ext cx="1424608" cy="3381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45720" rIns="45720">
              <a:spAutoFit/>
            </a:bodyPr>
            <a:lstStyle/>
            <a:p>
              <a:pPr algn="ctr">
                <a:buFont typeface="Wingdings" pitchFamily="1" charset="2"/>
                <a:buNone/>
                <a:defRPr/>
              </a:pPr>
              <a:r>
                <a:rPr lang="en-US" sz="1600" dirty="0">
                  <a:solidFill>
                    <a:srgbClr val="FFFFFF"/>
                  </a:solidFill>
                  <a:latin typeface="Arial" pitchFamily="1" charset="0"/>
                </a:rPr>
                <a:t>Recycler Ring</a:t>
              </a:r>
            </a:p>
          </p:txBody>
        </p:sp>
        <p:sp>
          <p:nvSpPr>
            <p:cNvPr id="35" name="Freeform 62"/>
            <p:cNvSpPr>
              <a:spLocks noChangeArrowheads="1"/>
            </p:cNvSpPr>
            <p:nvPr/>
          </p:nvSpPr>
          <p:spPr bwMode="auto">
            <a:xfrm>
              <a:off x="289878" y="1138233"/>
              <a:ext cx="3854450" cy="4497387"/>
            </a:xfrm>
            <a:custGeom>
              <a:avLst/>
              <a:gdLst>
                <a:gd name="T0" fmla="*/ 207433 w 3854450"/>
                <a:gd name="T1" fmla="*/ 1550968 h 4497917"/>
                <a:gd name="T2" fmla="*/ 67733 w 3854450"/>
                <a:gd name="T3" fmla="*/ 1373231 h 4497917"/>
                <a:gd name="T4" fmla="*/ 4233 w 3854450"/>
                <a:gd name="T5" fmla="*/ 1157409 h 4497917"/>
                <a:gd name="T6" fmla="*/ 93133 w 3854450"/>
                <a:gd name="T7" fmla="*/ 890802 h 4497917"/>
                <a:gd name="T8" fmla="*/ 156633 w 3854450"/>
                <a:gd name="T9" fmla="*/ 700368 h 4497917"/>
                <a:gd name="T10" fmla="*/ 296333 w 3854450"/>
                <a:gd name="T11" fmla="*/ 573413 h 4497917"/>
                <a:gd name="T12" fmla="*/ 436033 w 3854450"/>
                <a:gd name="T13" fmla="*/ 433764 h 4497917"/>
                <a:gd name="T14" fmla="*/ 588433 w 3854450"/>
                <a:gd name="T15" fmla="*/ 344894 h 4497917"/>
                <a:gd name="T16" fmla="*/ 702733 w 3854450"/>
                <a:gd name="T17" fmla="*/ 281418 h 4497917"/>
                <a:gd name="T18" fmla="*/ 867833 w 3854450"/>
                <a:gd name="T19" fmla="*/ 179854 h 4497917"/>
                <a:gd name="T20" fmla="*/ 1299633 w 3854450"/>
                <a:gd name="T21" fmla="*/ 78290 h 4497917"/>
                <a:gd name="T22" fmla="*/ 1655233 w 3854450"/>
                <a:gd name="T23" fmla="*/ 14811 h 4497917"/>
                <a:gd name="T24" fmla="*/ 2290233 w 3854450"/>
                <a:gd name="T25" fmla="*/ 14811 h 4497917"/>
                <a:gd name="T26" fmla="*/ 2671233 w 3854450"/>
                <a:gd name="T27" fmla="*/ 103681 h 4497917"/>
                <a:gd name="T28" fmla="*/ 3064933 w 3854450"/>
                <a:gd name="T29" fmla="*/ 268721 h 4497917"/>
                <a:gd name="T30" fmla="*/ 3433233 w 3854450"/>
                <a:gd name="T31" fmla="*/ 522631 h 4497917"/>
                <a:gd name="T32" fmla="*/ 3687233 w 3854450"/>
                <a:gd name="T33" fmla="*/ 738456 h 4497917"/>
                <a:gd name="T34" fmla="*/ 3814233 w 3854450"/>
                <a:gd name="T35" fmla="*/ 928890 h 4497917"/>
                <a:gd name="T36" fmla="*/ 3852333 w 3854450"/>
                <a:gd name="T37" fmla="*/ 1258973 h 4497917"/>
                <a:gd name="T38" fmla="*/ 3826933 w 3854450"/>
                <a:gd name="T39" fmla="*/ 1563665 h 4497917"/>
                <a:gd name="T40" fmla="*/ 3725333 w 3854450"/>
                <a:gd name="T41" fmla="*/ 1817575 h 4497917"/>
                <a:gd name="T42" fmla="*/ 3547533 w 3854450"/>
                <a:gd name="T43" fmla="*/ 2058788 h 4497917"/>
                <a:gd name="T44" fmla="*/ 3230033 w 3854450"/>
                <a:gd name="T45" fmla="*/ 2287307 h 4497917"/>
                <a:gd name="T46" fmla="*/ 2887133 w 3854450"/>
                <a:gd name="T47" fmla="*/ 2426959 h 4497917"/>
                <a:gd name="T48" fmla="*/ 2518833 w 3854450"/>
                <a:gd name="T49" fmla="*/ 2604696 h 4497917"/>
                <a:gd name="T50" fmla="*/ 2252133 w 3854450"/>
                <a:gd name="T51" fmla="*/ 2858606 h 4497917"/>
                <a:gd name="T52" fmla="*/ 2087033 w 3854450"/>
                <a:gd name="T53" fmla="*/ 3239471 h 4497917"/>
                <a:gd name="T54" fmla="*/ 2201333 w 3854450"/>
                <a:gd name="T55" fmla="*/ 3759988 h 4497917"/>
                <a:gd name="T56" fmla="*/ 2315633 w 3854450"/>
                <a:gd name="T57" fmla="*/ 4115462 h 4497917"/>
                <a:gd name="T58" fmla="*/ 2480733 w 3854450"/>
                <a:gd name="T59" fmla="*/ 4496327 h 44979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854450"/>
                <a:gd name="T91" fmla="*/ 0 h 4497917"/>
                <a:gd name="T92" fmla="*/ 3854450 w 3854450"/>
                <a:gd name="T93" fmla="*/ 4497917 h 44979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854450" h="4497917">
                  <a:moveTo>
                    <a:pt x="207433" y="1551517"/>
                  </a:moveTo>
                  <a:cubicBezTo>
                    <a:pt x="154516" y="1495425"/>
                    <a:pt x="101600" y="1439334"/>
                    <a:pt x="67733" y="1373717"/>
                  </a:cubicBezTo>
                  <a:cubicBezTo>
                    <a:pt x="33866" y="1308100"/>
                    <a:pt x="0" y="1238250"/>
                    <a:pt x="4233" y="1157817"/>
                  </a:cubicBezTo>
                  <a:cubicBezTo>
                    <a:pt x="8466" y="1077384"/>
                    <a:pt x="93133" y="891117"/>
                    <a:pt x="93133" y="891117"/>
                  </a:cubicBezTo>
                  <a:cubicBezTo>
                    <a:pt x="118533" y="814917"/>
                    <a:pt x="122766" y="753534"/>
                    <a:pt x="156633" y="700617"/>
                  </a:cubicBezTo>
                  <a:cubicBezTo>
                    <a:pt x="190500" y="647700"/>
                    <a:pt x="249766" y="618067"/>
                    <a:pt x="296333" y="573617"/>
                  </a:cubicBezTo>
                  <a:cubicBezTo>
                    <a:pt x="342900" y="529167"/>
                    <a:pt x="387350" y="472017"/>
                    <a:pt x="436033" y="433917"/>
                  </a:cubicBezTo>
                  <a:cubicBezTo>
                    <a:pt x="484716" y="395817"/>
                    <a:pt x="543983" y="370417"/>
                    <a:pt x="588433" y="345017"/>
                  </a:cubicBezTo>
                  <a:cubicBezTo>
                    <a:pt x="632883" y="319617"/>
                    <a:pt x="656166" y="309034"/>
                    <a:pt x="702733" y="281517"/>
                  </a:cubicBezTo>
                  <a:cubicBezTo>
                    <a:pt x="749300" y="254000"/>
                    <a:pt x="768350" y="213784"/>
                    <a:pt x="867833" y="179917"/>
                  </a:cubicBezTo>
                  <a:cubicBezTo>
                    <a:pt x="967316" y="146050"/>
                    <a:pt x="1168400" y="105834"/>
                    <a:pt x="1299633" y="78317"/>
                  </a:cubicBezTo>
                  <a:cubicBezTo>
                    <a:pt x="1430866" y="50800"/>
                    <a:pt x="1490133" y="25400"/>
                    <a:pt x="1655233" y="14817"/>
                  </a:cubicBezTo>
                  <a:cubicBezTo>
                    <a:pt x="1820333" y="4234"/>
                    <a:pt x="2120900" y="0"/>
                    <a:pt x="2290233" y="14817"/>
                  </a:cubicBezTo>
                  <a:cubicBezTo>
                    <a:pt x="2459566" y="29634"/>
                    <a:pt x="2542117" y="61384"/>
                    <a:pt x="2671233" y="103717"/>
                  </a:cubicBezTo>
                  <a:cubicBezTo>
                    <a:pt x="2800349" y="146050"/>
                    <a:pt x="2937933" y="198967"/>
                    <a:pt x="3064933" y="268817"/>
                  </a:cubicBezTo>
                  <a:cubicBezTo>
                    <a:pt x="3191933" y="338667"/>
                    <a:pt x="3329516" y="444500"/>
                    <a:pt x="3433233" y="522817"/>
                  </a:cubicBezTo>
                  <a:cubicBezTo>
                    <a:pt x="3536950" y="601134"/>
                    <a:pt x="3623733" y="670984"/>
                    <a:pt x="3687233" y="738717"/>
                  </a:cubicBezTo>
                  <a:cubicBezTo>
                    <a:pt x="3750733" y="806450"/>
                    <a:pt x="3786716" y="842434"/>
                    <a:pt x="3814233" y="929217"/>
                  </a:cubicBezTo>
                  <a:cubicBezTo>
                    <a:pt x="3841750" y="1016000"/>
                    <a:pt x="3850216" y="1153584"/>
                    <a:pt x="3852333" y="1259417"/>
                  </a:cubicBezTo>
                  <a:cubicBezTo>
                    <a:pt x="3854450" y="1365250"/>
                    <a:pt x="3848100" y="1471084"/>
                    <a:pt x="3826933" y="1564217"/>
                  </a:cubicBezTo>
                  <a:cubicBezTo>
                    <a:pt x="3805766" y="1657350"/>
                    <a:pt x="3771900" y="1735667"/>
                    <a:pt x="3725333" y="1818217"/>
                  </a:cubicBezTo>
                  <a:cubicBezTo>
                    <a:pt x="3678766" y="1900767"/>
                    <a:pt x="3630083" y="1981200"/>
                    <a:pt x="3547533" y="2059517"/>
                  </a:cubicBezTo>
                  <a:cubicBezTo>
                    <a:pt x="3464983" y="2137834"/>
                    <a:pt x="3340100" y="2226734"/>
                    <a:pt x="3230033" y="2288117"/>
                  </a:cubicBezTo>
                  <a:cubicBezTo>
                    <a:pt x="3119966" y="2349500"/>
                    <a:pt x="3005666" y="2374900"/>
                    <a:pt x="2887133" y="2427817"/>
                  </a:cubicBezTo>
                  <a:cubicBezTo>
                    <a:pt x="2768600" y="2480734"/>
                    <a:pt x="2624666" y="2533650"/>
                    <a:pt x="2518833" y="2605617"/>
                  </a:cubicBezTo>
                  <a:cubicBezTo>
                    <a:pt x="2413000" y="2677584"/>
                    <a:pt x="2324100" y="2753784"/>
                    <a:pt x="2252133" y="2859617"/>
                  </a:cubicBezTo>
                  <a:cubicBezTo>
                    <a:pt x="2180166" y="2965450"/>
                    <a:pt x="2095500" y="3090334"/>
                    <a:pt x="2087033" y="3240617"/>
                  </a:cubicBezTo>
                  <a:cubicBezTo>
                    <a:pt x="2078566" y="3390900"/>
                    <a:pt x="2163233" y="3615267"/>
                    <a:pt x="2201333" y="3761317"/>
                  </a:cubicBezTo>
                  <a:cubicBezTo>
                    <a:pt x="2239433" y="3907367"/>
                    <a:pt x="2269066" y="3994150"/>
                    <a:pt x="2315633" y="4116917"/>
                  </a:cubicBezTo>
                  <a:cubicBezTo>
                    <a:pt x="2362200" y="4239684"/>
                    <a:pt x="2480733" y="4497917"/>
                    <a:pt x="2480733" y="4497917"/>
                  </a:cubicBezTo>
                </a:path>
              </a:pathLst>
            </a:cu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3840" y="4454520"/>
              <a:ext cx="2057400" cy="584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buFont typeface="Wingdings" pitchFamily="1" charset="2"/>
                <a:buNone/>
                <a:defRPr/>
              </a:pPr>
              <a:r>
                <a:rPr lang="en-US" sz="1600" dirty="0">
                  <a:latin typeface="Arial" pitchFamily="1" charset="0"/>
                </a:rPr>
                <a:t>Beam Transport and Delivery Ring</a:t>
              </a:r>
            </a:p>
          </p:txBody>
        </p:sp>
        <p:cxnSp>
          <p:nvCxnSpPr>
            <p:cNvPr id="37" name="Straight Arrow Connector 65"/>
            <p:cNvCxnSpPr>
              <a:cxnSpLocks noChangeShapeType="1"/>
            </p:cNvCxnSpPr>
            <p:nvPr/>
          </p:nvCxnSpPr>
          <p:spPr bwMode="auto">
            <a:xfrm flipH="1" flipV="1">
              <a:off x="2491740" y="4899020"/>
              <a:ext cx="114300" cy="355600"/>
            </a:xfrm>
            <a:prstGeom prst="straightConnector1">
              <a:avLst/>
            </a:prstGeom>
            <a:noFill/>
            <a:ln w="38100">
              <a:solidFill>
                <a:schemeClr val="accent4">
                  <a:lumMod val="60000"/>
                  <a:lumOff val="40000"/>
                  <a:alpha val="32156"/>
                </a:schemeClr>
              </a:solidFill>
              <a:round/>
              <a:headEnd/>
              <a:tailEnd type="arrow" w="med" len="med"/>
            </a:ln>
          </p:spPr>
        </p:cxnSp>
        <p:cxnSp>
          <p:nvCxnSpPr>
            <p:cNvPr id="38" name="Straight Arrow Connector 67"/>
            <p:cNvCxnSpPr>
              <a:cxnSpLocks noChangeShapeType="1"/>
            </p:cNvCxnSpPr>
            <p:nvPr/>
          </p:nvCxnSpPr>
          <p:spPr bwMode="auto">
            <a:xfrm flipV="1">
              <a:off x="3837940" y="2955920"/>
              <a:ext cx="177800" cy="241300"/>
            </a:xfrm>
            <a:prstGeom prst="straightConnector1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 type="arrow" w="med" len="med"/>
            </a:ln>
          </p:spPr>
        </p:cxnSp>
        <p:cxnSp>
          <p:nvCxnSpPr>
            <p:cNvPr id="39" name="Straight Arrow Connector 38"/>
            <p:cNvCxnSpPr/>
            <p:nvPr/>
          </p:nvCxnSpPr>
          <p:spPr bwMode="auto">
            <a:xfrm>
              <a:off x="696248" y="2917820"/>
              <a:ext cx="1283126" cy="120650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0" name="Freeform 39"/>
            <p:cNvSpPr/>
            <p:nvPr/>
          </p:nvSpPr>
          <p:spPr bwMode="auto">
            <a:xfrm>
              <a:off x="2072640" y="4200520"/>
              <a:ext cx="520700" cy="622300"/>
            </a:xfrm>
            <a:custGeom>
              <a:avLst/>
              <a:gdLst>
                <a:gd name="connsiteX0" fmla="*/ 0 w 736600"/>
                <a:gd name="connsiteY0" fmla="*/ 0 h 850900"/>
                <a:gd name="connsiteX1" fmla="*/ 596900 w 736600"/>
                <a:gd name="connsiteY1" fmla="*/ 533400 h 850900"/>
                <a:gd name="connsiteX2" fmla="*/ 685800 w 736600"/>
                <a:gd name="connsiteY2" fmla="*/ 673100 h 850900"/>
                <a:gd name="connsiteX3" fmla="*/ 736600 w 736600"/>
                <a:gd name="connsiteY3" fmla="*/ 85090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6600" h="850900">
                  <a:moveTo>
                    <a:pt x="0" y="0"/>
                  </a:moveTo>
                  <a:cubicBezTo>
                    <a:pt x="241300" y="210608"/>
                    <a:pt x="482600" y="421217"/>
                    <a:pt x="596900" y="533400"/>
                  </a:cubicBezTo>
                  <a:cubicBezTo>
                    <a:pt x="711200" y="645583"/>
                    <a:pt x="662517" y="620183"/>
                    <a:pt x="685800" y="673100"/>
                  </a:cubicBezTo>
                  <a:cubicBezTo>
                    <a:pt x="709083" y="726017"/>
                    <a:pt x="736600" y="850900"/>
                    <a:pt x="736600" y="850900"/>
                  </a:cubicBezTo>
                </a:path>
              </a:pathLst>
            </a:custGeom>
            <a:noFill/>
            <a:ln w="38100" cap="flat" cmpd="sng" algn="ctr">
              <a:solidFill>
                <a:srgbClr val="F0962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2567940" y="4503733"/>
              <a:ext cx="1049338" cy="933450"/>
            </a:xfrm>
            <a:custGeom>
              <a:avLst/>
              <a:gdLst>
                <a:gd name="connsiteX0" fmla="*/ 0 w 1049867"/>
                <a:gd name="connsiteY0" fmla="*/ 281517 h 933450"/>
                <a:gd name="connsiteX1" fmla="*/ 25400 w 1049867"/>
                <a:gd name="connsiteY1" fmla="*/ 484717 h 933450"/>
                <a:gd name="connsiteX2" fmla="*/ 127000 w 1049867"/>
                <a:gd name="connsiteY2" fmla="*/ 649817 h 933450"/>
                <a:gd name="connsiteX3" fmla="*/ 203200 w 1049867"/>
                <a:gd name="connsiteY3" fmla="*/ 814917 h 933450"/>
                <a:gd name="connsiteX4" fmla="*/ 254000 w 1049867"/>
                <a:gd name="connsiteY4" fmla="*/ 878417 h 933450"/>
                <a:gd name="connsiteX5" fmla="*/ 355600 w 1049867"/>
                <a:gd name="connsiteY5" fmla="*/ 903817 h 933450"/>
                <a:gd name="connsiteX6" fmla="*/ 457200 w 1049867"/>
                <a:gd name="connsiteY6" fmla="*/ 929217 h 933450"/>
                <a:gd name="connsiteX7" fmla="*/ 596900 w 1049867"/>
                <a:gd name="connsiteY7" fmla="*/ 929217 h 933450"/>
                <a:gd name="connsiteX8" fmla="*/ 660400 w 1049867"/>
                <a:gd name="connsiteY8" fmla="*/ 903817 h 933450"/>
                <a:gd name="connsiteX9" fmla="*/ 749300 w 1049867"/>
                <a:gd name="connsiteY9" fmla="*/ 827617 h 933450"/>
                <a:gd name="connsiteX10" fmla="*/ 1003300 w 1049867"/>
                <a:gd name="connsiteY10" fmla="*/ 395817 h 933450"/>
                <a:gd name="connsiteX11" fmla="*/ 1028700 w 1049867"/>
                <a:gd name="connsiteY11" fmla="*/ 345017 h 933450"/>
                <a:gd name="connsiteX12" fmla="*/ 1028700 w 1049867"/>
                <a:gd name="connsiteY12" fmla="*/ 306917 h 933450"/>
                <a:gd name="connsiteX13" fmla="*/ 1003300 w 1049867"/>
                <a:gd name="connsiteY13" fmla="*/ 243417 h 933450"/>
                <a:gd name="connsiteX14" fmla="*/ 952500 w 1049867"/>
                <a:gd name="connsiteY14" fmla="*/ 192617 h 933450"/>
                <a:gd name="connsiteX15" fmla="*/ 914400 w 1049867"/>
                <a:gd name="connsiteY15" fmla="*/ 167217 h 933450"/>
                <a:gd name="connsiteX16" fmla="*/ 838200 w 1049867"/>
                <a:gd name="connsiteY16" fmla="*/ 78317 h 933450"/>
                <a:gd name="connsiteX17" fmla="*/ 749300 w 1049867"/>
                <a:gd name="connsiteY17" fmla="*/ 65617 h 933450"/>
                <a:gd name="connsiteX18" fmla="*/ 647700 w 1049867"/>
                <a:gd name="connsiteY18" fmla="*/ 40217 h 933450"/>
                <a:gd name="connsiteX19" fmla="*/ 304800 w 1049867"/>
                <a:gd name="connsiteY19" fmla="*/ 2117 h 933450"/>
                <a:gd name="connsiteX20" fmla="*/ 177800 w 1049867"/>
                <a:gd name="connsiteY20" fmla="*/ 27517 h 933450"/>
                <a:gd name="connsiteX21" fmla="*/ 114300 w 1049867"/>
                <a:gd name="connsiteY21" fmla="*/ 78317 h 933450"/>
                <a:gd name="connsiteX22" fmla="*/ 63500 w 1049867"/>
                <a:gd name="connsiteY22" fmla="*/ 192617 h 933450"/>
                <a:gd name="connsiteX23" fmla="*/ 12700 w 1049867"/>
                <a:gd name="connsiteY23" fmla="*/ 357717 h 933450"/>
                <a:gd name="connsiteX24" fmla="*/ 50800 w 1049867"/>
                <a:gd name="connsiteY24" fmla="*/ 421217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9867" h="933450">
                  <a:moveTo>
                    <a:pt x="0" y="281517"/>
                  </a:moveTo>
                  <a:cubicBezTo>
                    <a:pt x="2116" y="352425"/>
                    <a:pt x="4233" y="423334"/>
                    <a:pt x="25400" y="484717"/>
                  </a:cubicBezTo>
                  <a:cubicBezTo>
                    <a:pt x="46567" y="546100"/>
                    <a:pt x="97367" y="594784"/>
                    <a:pt x="127000" y="649817"/>
                  </a:cubicBezTo>
                  <a:cubicBezTo>
                    <a:pt x="156633" y="704850"/>
                    <a:pt x="182033" y="776817"/>
                    <a:pt x="203200" y="814917"/>
                  </a:cubicBezTo>
                  <a:cubicBezTo>
                    <a:pt x="224367" y="853017"/>
                    <a:pt x="228600" y="863600"/>
                    <a:pt x="254000" y="878417"/>
                  </a:cubicBezTo>
                  <a:cubicBezTo>
                    <a:pt x="279400" y="893234"/>
                    <a:pt x="355600" y="903817"/>
                    <a:pt x="355600" y="903817"/>
                  </a:cubicBezTo>
                  <a:cubicBezTo>
                    <a:pt x="389467" y="912284"/>
                    <a:pt x="416983" y="924984"/>
                    <a:pt x="457200" y="929217"/>
                  </a:cubicBezTo>
                  <a:cubicBezTo>
                    <a:pt x="497417" y="933450"/>
                    <a:pt x="563033" y="933450"/>
                    <a:pt x="596900" y="929217"/>
                  </a:cubicBezTo>
                  <a:cubicBezTo>
                    <a:pt x="630767" y="924984"/>
                    <a:pt x="635000" y="920750"/>
                    <a:pt x="660400" y="903817"/>
                  </a:cubicBezTo>
                  <a:cubicBezTo>
                    <a:pt x="685800" y="886884"/>
                    <a:pt x="692150" y="912284"/>
                    <a:pt x="749300" y="827617"/>
                  </a:cubicBezTo>
                  <a:cubicBezTo>
                    <a:pt x="806450" y="742950"/>
                    <a:pt x="956733" y="476250"/>
                    <a:pt x="1003300" y="395817"/>
                  </a:cubicBezTo>
                  <a:cubicBezTo>
                    <a:pt x="1049867" y="315384"/>
                    <a:pt x="1024467" y="359834"/>
                    <a:pt x="1028700" y="345017"/>
                  </a:cubicBezTo>
                  <a:cubicBezTo>
                    <a:pt x="1032933" y="330200"/>
                    <a:pt x="1032933" y="323850"/>
                    <a:pt x="1028700" y="306917"/>
                  </a:cubicBezTo>
                  <a:cubicBezTo>
                    <a:pt x="1024467" y="289984"/>
                    <a:pt x="1016000" y="262467"/>
                    <a:pt x="1003300" y="243417"/>
                  </a:cubicBezTo>
                  <a:cubicBezTo>
                    <a:pt x="990600" y="224367"/>
                    <a:pt x="967317" y="205317"/>
                    <a:pt x="952500" y="192617"/>
                  </a:cubicBezTo>
                  <a:cubicBezTo>
                    <a:pt x="937683" y="179917"/>
                    <a:pt x="933450" y="186267"/>
                    <a:pt x="914400" y="167217"/>
                  </a:cubicBezTo>
                  <a:cubicBezTo>
                    <a:pt x="895350" y="148167"/>
                    <a:pt x="865717" y="95250"/>
                    <a:pt x="838200" y="78317"/>
                  </a:cubicBezTo>
                  <a:cubicBezTo>
                    <a:pt x="810683" y="61384"/>
                    <a:pt x="781050" y="71967"/>
                    <a:pt x="749300" y="65617"/>
                  </a:cubicBezTo>
                  <a:cubicBezTo>
                    <a:pt x="717550" y="59267"/>
                    <a:pt x="721783" y="50800"/>
                    <a:pt x="647700" y="40217"/>
                  </a:cubicBezTo>
                  <a:cubicBezTo>
                    <a:pt x="573617" y="29634"/>
                    <a:pt x="383117" y="4234"/>
                    <a:pt x="304800" y="2117"/>
                  </a:cubicBezTo>
                  <a:cubicBezTo>
                    <a:pt x="226483" y="0"/>
                    <a:pt x="209550" y="14817"/>
                    <a:pt x="177800" y="27517"/>
                  </a:cubicBezTo>
                  <a:cubicBezTo>
                    <a:pt x="146050" y="40217"/>
                    <a:pt x="133350" y="50800"/>
                    <a:pt x="114300" y="78317"/>
                  </a:cubicBezTo>
                  <a:cubicBezTo>
                    <a:pt x="95250" y="105834"/>
                    <a:pt x="80433" y="146050"/>
                    <a:pt x="63500" y="192617"/>
                  </a:cubicBezTo>
                  <a:cubicBezTo>
                    <a:pt x="46567" y="239184"/>
                    <a:pt x="14817" y="319617"/>
                    <a:pt x="12700" y="357717"/>
                  </a:cubicBezTo>
                  <a:cubicBezTo>
                    <a:pt x="10583" y="395817"/>
                    <a:pt x="50800" y="421217"/>
                    <a:pt x="50800" y="421217"/>
                  </a:cubicBezTo>
                </a:path>
              </a:pathLst>
            </a:custGeom>
            <a:noFill/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42" name="Straight Arrow Connector 41"/>
            <p:cNvCxnSpPr>
              <a:stCxn id="41" idx="5"/>
              <a:endCxn id="41" idx="7"/>
            </p:cNvCxnSpPr>
            <p:nvPr/>
          </p:nvCxnSpPr>
          <p:spPr bwMode="auto">
            <a:xfrm>
              <a:off x="2923540" y="5407020"/>
              <a:ext cx="241300" cy="2540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43" name="Straight Arrow Connector 42"/>
            <p:cNvCxnSpPr>
              <a:stCxn id="41" idx="13"/>
              <a:endCxn id="41" idx="17"/>
            </p:cNvCxnSpPr>
            <p:nvPr/>
          </p:nvCxnSpPr>
          <p:spPr bwMode="auto">
            <a:xfrm flipH="1" flipV="1">
              <a:off x="3317240" y="4568820"/>
              <a:ext cx="254000" cy="17780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4" name="Freeform 43"/>
            <p:cNvSpPr/>
            <p:nvPr/>
          </p:nvSpPr>
          <p:spPr>
            <a:xfrm>
              <a:off x="2823528" y="5343520"/>
              <a:ext cx="942975" cy="517525"/>
            </a:xfrm>
            <a:custGeom>
              <a:avLst/>
              <a:gdLst>
                <a:gd name="connsiteX0" fmla="*/ 0 w 942975"/>
                <a:gd name="connsiteY0" fmla="*/ 0 h 517525"/>
                <a:gd name="connsiteX1" fmla="*/ 101600 w 942975"/>
                <a:gd name="connsiteY1" fmla="*/ 95250 h 517525"/>
                <a:gd name="connsiteX2" fmla="*/ 514350 w 942975"/>
                <a:gd name="connsiteY2" fmla="*/ 317500 h 517525"/>
                <a:gd name="connsiteX3" fmla="*/ 942975 w 942975"/>
                <a:gd name="connsiteY3" fmla="*/ 517525 h 51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5" h="517525">
                  <a:moveTo>
                    <a:pt x="0" y="0"/>
                  </a:moveTo>
                  <a:cubicBezTo>
                    <a:pt x="7937" y="21166"/>
                    <a:pt x="15875" y="42333"/>
                    <a:pt x="101600" y="95250"/>
                  </a:cubicBezTo>
                  <a:cubicBezTo>
                    <a:pt x="187325" y="148167"/>
                    <a:pt x="374121" y="247121"/>
                    <a:pt x="514350" y="317500"/>
                  </a:cubicBezTo>
                  <a:cubicBezTo>
                    <a:pt x="654579" y="387879"/>
                    <a:pt x="798777" y="452702"/>
                    <a:pt x="942975" y="517525"/>
                  </a:cubicBezTo>
                </a:path>
              </a:pathLst>
            </a:custGeom>
            <a:solidFill>
              <a:srgbClr val="00D3AD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Font typeface="Wingdings" pitchFamily="1" charset="2"/>
                <a:buNone/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1712896">
              <a:off x="3109278" y="5616570"/>
              <a:ext cx="177800" cy="1397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Wingdings" pitchFamily="1" charset="2"/>
                <a:buNone/>
                <a:defRPr/>
              </a:pPr>
              <a:endParaRPr lang="en-US"/>
            </a:p>
          </p:txBody>
        </p:sp>
        <p:grpSp>
          <p:nvGrpSpPr>
            <p:cNvPr id="46" name="Group 48"/>
            <p:cNvGrpSpPr/>
            <p:nvPr/>
          </p:nvGrpSpPr>
          <p:grpSpPr>
            <a:xfrm rot="1459535">
              <a:off x="3532635" y="5615775"/>
              <a:ext cx="335245" cy="235196"/>
              <a:chOff x="5965825" y="5905501"/>
              <a:chExt cx="335245" cy="235196"/>
            </a:xfrm>
            <a:solidFill>
              <a:srgbClr val="00D3AD"/>
            </a:solidFill>
          </p:grpSpPr>
          <p:sp>
            <p:nvSpPr>
              <p:cNvPr id="52" name="Rectangle 51"/>
              <p:cNvSpPr/>
              <p:nvPr/>
            </p:nvSpPr>
            <p:spPr>
              <a:xfrm>
                <a:off x="5965825" y="5905501"/>
                <a:ext cx="335245" cy="15843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Wingdings" pitchFamily="1" charset="2"/>
                  <a:buNone/>
                  <a:defRPr/>
                </a:pPr>
                <a:endParaRPr lang="en-US">
                  <a:solidFill>
                    <a:srgbClr val="00D3AD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139705" y="6058147"/>
                <a:ext cx="158750" cy="8255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Wingdings" pitchFamily="1" charset="2"/>
                  <a:buNone/>
                  <a:defRPr/>
                </a:pPr>
                <a:endParaRPr lang="en-US">
                  <a:solidFill>
                    <a:srgbClr val="00D3AD"/>
                  </a:solidFill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 bwMode="auto">
            <a:xfrm>
              <a:off x="3033425" y="5953120"/>
              <a:ext cx="1424607" cy="33855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square" lIns="45720" rIns="45720">
              <a:spAutoFit/>
            </a:bodyPr>
            <a:lstStyle/>
            <a:p>
              <a:pPr algn="ctr">
                <a:buFont typeface="Wingdings" pitchFamily="1" charset="2"/>
                <a:buNone/>
                <a:defRPr/>
              </a:pPr>
              <a:r>
                <a:rPr lang="en-US" sz="1600" dirty="0">
                  <a:latin typeface="Arial" pitchFamily="1" charset="0"/>
                </a:rPr>
                <a:t>Muon Campus</a:t>
              </a: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572165" y="2774809"/>
              <a:ext cx="2814419" cy="905819"/>
            </a:xfrm>
            <a:custGeom>
              <a:avLst/>
              <a:gdLst>
                <a:gd name="connsiteX0" fmla="*/ 0 w 2814419"/>
                <a:gd name="connsiteY0" fmla="*/ 0 h 905819"/>
                <a:gd name="connsiteX1" fmla="*/ 491951 w 2814419"/>
                <a:gd name="connsiteY1" fmla="*/ 297490 h 905819"/>
                <a:gd name="connsiteX2" fmla="*/ 1018225 w 2814419"/>
                <a:gd name="connsiteY2" fmla="*/ 697957 h 905819"/>
                <a:gd name="connsiteX3" fmla="*/ 1624583 w 2814419"/>
                <a:gd name="connsiteY3" fmla="*/ 881028 h 905819"/>
                <a:gd name="connsiteX4" fmla="*/ 2242382 w 2814419"/>
                <a:gd name="connsiteY4" fmla="*/ 846702 h 905819"/>
                <a:gd name="connsiteX5" fmla="*/ 2814419 w 2814419"/>
                <a:gd name="connsiteY5" fmla="*/ 709399 h 905819"/>
                <a:gd name="connsiteX6" fmla="*/ 2814419 w 2814419"/>
                <a:gd name="connsiteY6" fmla="*/ 709399 h 905819"/>
                <a:gd name="connsiteX7" fmla="*/ 2814419 w 2814419"/>
                <a:gd name="connsiteY7" fmla="*/ 709399 h 905819"/>
                <a:gd name="connsiteX8" fmla="*/ 2814419 w 2814419"/>
                <a:gd name="connsiteY8" fmla="*/ 709399 h 90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4419" h="905819">
                  <a:moveTo>
                    <a:pt x="0" y="0"/>
                  </a:moveTo>
                  <a:cubicBezTo>
                    <a:pt x="161123" y="90582"/>
                    <a:pt x="322247" y="181164"/>
                    <a:pt x="491951" y="297490"/>
                  </a:cubicBezTo>
                  <a:cubicBezTo>
                    <a:pt x="661655" y="413816"/>
                    <a:pt x="829453" y="600701"/>
                    <a:pt x="1018225" y="697957"/>
                  </a:cubicBezTo>
                  <a:cubicBezTo>
                    <a:pt x="1206997" y="795213"/>
                    <a:pt x="1420557" y="856237"/>
                    <a:pt x="1624583" y="881028"/>
                  </a:cubicBezTo>
                  <a:cubicBezTo>
                    <a:pt x="1828609" y="905819"/>
                    <a:pt x="2044076" y="875307"/>
                    <a:pt x="2242382" y="846702"/>
                  </a:cubicBezTo>
                  <a:cubicBezTo>
                    <a:pt x="2440688" y="818097"/>
                    <a:pt x="2814419" y="709399"/>
                    <a:pt x="2814419" y="709399"/>
                  </a:cubicBezTo>
                  <a:lnTo>
                    <a:pt x="2814419" y="709399"/>
                  </a:lnTo>
                  <a:lnTo>
                    <a:pt x="2814419" y="709399"/>
                  </a:lnTo>
                  <a:lnTo>
                    <a:pt x="2814419" y="709399"/>
                  </a:lnTo>
                </a:path>
              </a:pathLst>
            </a:custGeom>
            <a:noFill/>
            <a:ln w="4127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4572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Oval 44"/>
            <p:cNvSpPr>
              <a:spLocks noChangeArrowheads="1"/>
            </p:cNvSpPr>
            <p:nvPr/>
          </p:nvSpPr>
          <p:spPr bwMode="auto">
            <a:xfrm rot="2100000">
              <a:off x="1986025" y="3990206"/>
              <a:ext cx="76200" cy="38100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7692" y="4014961"/>
              <a:ext cx="1383948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45720" rIns="45720">
              <a:spAutoFit/>
            </a:bodyPr>
            <a:lstStyle/>
            <a:p>
              <a:pPr algn="ctr">
                <a:buFont typeface="Wingdings" pitchFamily="1" charset="2"/>
                <a:buNone/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 pitchFamily="1" charset="0"/>
                </a:rPr>
                <a:t>g-2 Target Station</a:t>
              </a:r>
            </a:p>
          </p:txBody>
        </p:sp>
        <p:cxnSp>
          <p:nvCxnSpPr>
            <p:cNvPr id="51" name="Straight Connector 72"/>
            <p:cNvCxnSpPr>
              <a:cxnSpLocks noChangeAspect="1" noChangeShapeType="1"/>
            </p:cNvCxnSpPr>
            <p:nvPr/>
          </p:nvCxnSpPr>
          <p:spPr bwMode="auto">
            <a:xfrm>
              <a:off x="497840" y="2689220"/>
              <a:ext cx="198408" cy="228600"/>
            </a:xfrm>
            <a:prstGeom prst="line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/>
              <a:tailEnd type="none" w="med" len="sm"/>
            </a:ln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161"/>
            <a:ext cx="8686800" cy="538838"/>
          </a:xfrm>
        </p:spPr>
        <p:txBody>
          <a:bodyPr/>
          <a:lstStyle/>
          <a:p>
            <a:r>
              <a:rPr lang="en-US" dirty="0"/>
              <a:t>Muon Campus – Recycler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2088" y="776296"/>
            <a:ext cx="4589025" cy="5505234"/>
          </a:xfrm>
        </p:spPr>
        <p:txBody>
          <a:bodyPr/>
          <a:lstStyle/>
          <a:p>
            <a:r>
              <a:rPr lang="en-US" dirty="0"/>
              <a:t>New 2.5 MHz RF in Recycler for re-bunching primary 8 GeV protons from Booster</a:t>
            </a:r>
          </a:p>
          <a:p>
            <a:pPr lvl="1"/>
            <a:r>
              <a:rPr lang="en-US" dirty="0"/>
              <a:t>Bunch of 4x10</a:t>
            </a:r>
            <a:r>
              <a:rPr lang="en-US" baseline="30000" dirty="0"/>
              <a:t>12</a:t>
            </a:r>
            <a:r>
              <a:rPr lang="en-US" dirty="0"/>
              <a:t> protons re-bunched into 4 bunches of 10</a:t>
            </a:r>
            <a:r>
              <a:rPr lang="en-US" baseline="30000" dirty="0"/>
              <a:t>12</a:t>
            </a:r>
            <a:r>
              <a:rPr lang="en-US" dirty="0"/>
              <a:t> protons with needed bunch length for g-2/Mu2e</a:t>
            </a:r>
          </a:p>
          <a:p>
            <a:r>
              <a:rPr lang="en-US" dirty="0"/>
              <a:t>New connection from Recycler to Muon Campus</a:t>
            </a:r>
          </a:p>
          <a:p>
            <a:pPr lvl="1"/>
            <a:r>
              <a:rPr lang="en-US" dirty="0"/>
              <a:t>Protons to Antiproton Source came from Main Injector (120 GeV)</a:t>
            </a:r>
          </a:p>
          <a:p>
            <a:pPr lvl="1"/>
            <a:r>
              <a:rPr lang="en-US" dirty="0"/>
              <a:t>Protons extracted from Recycler to Muon Campus in 100 Hz bursts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59721" y="6502625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569935" y="1490055"/>
            <a:ext cx="760761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0" rIns="0" bIns="0" rtlCol="0">
            <a:spAutoFit/>
          </a:bodyPr>
          <a:lstStyle/>
          <a:p>
            <a:r>
              <a:rPr lang="en-US" sz="1600" dirty="0"/>
              <a:t>New RF cavities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2896" y="1933348"/>
            <a:ext cx="1453355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45720" tIns="0" rIns="0" bIns="0" rtlCol="0">
            <a:spAutoFit/>
          </a:bodyPr>
          <a:lstStyle/>
          <a:p>
            <a:r>
              <a:rPr lang="en-US" sz="1600" dirty="0"/>
              <a:t>New connection from Recycler to Muon Campus</a:t>
            </a:r>
          </a:p>
        </p:txBody>
      </p:sp>
    </p:spTree>
    <p:extLst>
      <p:ext uri="{BB962C8B-B14F-4D97-AF65-F5344CB8AC3E}">
        <p14:creationId xmlns:p14="http://schemas.microsoft.com/office/powerpoint/2010/main" val="716042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504992"/>
          </a:xfrm>
        </p:spPr>
        <p:txBody>
          <a:bodyPr/>
          <a:lstStyle/>
          <a:p>
            <a:r>
              <a:rPr lang="en-US" dirty="0"/>
              <a:t>Muon Campus – Conversion of Antiproton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5083" y="776296"/>
            <a:ext cx="4650317" cy="5254617"/>
          </a:xfrm>
        </p:spPr>
        <p:txBody>
          <a:bodyPr/>
          <a:lstStyle/>
          <a:p>
            <a:r>
              <a:rPr lang="en-US" dirty="0"/>
              <a:t>Re-use </a:t>
            </a:r>
            <a:r>
              <a:rPr lang="en-US" dirty="0" err="1"/>
              <a:t>Pbar</a:t>
            </a:r>
            <a:r>
              <a:rPr lang="en-US" dirty="0"/>
              <a:t> target station for g-2 with new pulsed power supplies (100 Hz burst rate)</a:t>
            </a:r>
          </a:p>
          <a:p>
            <a:r>
              <a:rPr lang="en-US" dirty="0" err="1"/>
              <a:t>Pbar</a:t>
            </a:r>
            <a:r>
              <a:rPr lang="en-US" dirty="0"/>
              <a:t> </a:t>
            </a:r>
            <a:r>
              <a:rPr lang="en-US" dirty="0" err="1"/>
              <a:t>Debuncher</a:t>
            </a:r>
            <a:r>
              <a:rPr lang="en-US" dirty="0"/>
              <a:t> ring converted to Delivery Ring</a:t>
            </a:r>
          </a:p>
          <a:p>
            <a:pPr lvl="1"/>
            <a:r>
              <a:rPr lang="en-US" dirty="0"/>
              <a:t>Beamline (4 turns) for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decay and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 capture for g-2</a:t>
            </a:r>
          </a:p>
          <a:p>
            <a:pPr lvl="1"/>
            <a:r>
              <a:rPr lang="en-US" dirty="0"/>
              <a:t>Resonant extraction of primary protons to Mu2e</a:t>
            </a:r>
          </a:p>
          <a:p>
            <a:r>
              <a:rPr lang="en-US" dirty="0"/>
              <a:t>New beamlines from Delivery Ring to g-2 storage ring and to Mu2e target</a:t>
            </a:r>
          </a:p>
          <a:p>
            <a:pPr lvl="1"/>
            <a:r>
              <a:rPr lang="en-US" dirty="0"/>
              <a:t>Using magnets from </a:t>
            </a:r>
            <a:r>
              <a:rPr lang="en-US" dirty="0" err="1"/>
              <a:t>Pbar</a:t>
            </a:r>
            <a:r>
              <a:rPr lang="en-US" dirty="0"/>
              <a:t> Accumulator as well as from BNL g-2 beamline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59721" y="6502625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39756" y="776296"/>
            <a:ext cx="4214193" cy="5367754"/>
            <a:chOff x="243840" y="923920"/>
            <a:chExt cx="4214193" cy="53677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" r="5092"/>
            <a:stretch/>
          </p:blipFill>
          <p:spPr>
            <a:xfrm>
              <a:off x="289878" y="923920"/>
              <a:ext cx="4168154" cy="528523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33425" y="923920"/>
              <a:ext cx="1424608" cy="3381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45720" rIns="45720">
              <a:spAutoFit/>
            </a:bodyPr>
            <a:lstStyle/>
            <a:p>
              <a:pPr algn="ctr">
                <a:buFont typeface="Wingdings" pitchFamily="1" charset="2"/>
                <a:buNone/>
                <a:defRPr/>
              </a:pPr>
              <a:r>
                <a:rPr lang="en-US" sz="1600" dirty="0">
                  <a:solidFill>
                    <a:srgbClr val="FFFFFF"/>
                  </a:solidFill>
                  <a:latin typeface="Arial" pitchFamily="1" charset="0"/>
                </a:rPr>
                <a:t>Recycler Ring</a:t>
              </a: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>
              <a:off x="289878" y="1138233"/>
              <a:ext cx="3854450" cy="4497387"/>
            </a:xfrm>
            <a:custGeom>
              <a:avLst/>
              <a:gdLst>
                <a:gd name="T0" fmla="*/ 207433 w 3854450"/>
                <a:gd name="T1" fmla="*/ 1550968 h 4497917"/>
                <a:gd name="T2" fmla="*/ 67733 w 3854450"/>
                <a:gd name="T3" fmla="*/ 1373231 h 4497917"/>
                <a:gd name="T4" fmla="*/ 4233 w 3854450"/>
                <a:gd name="T5" fmla="*/ 1157409 h 4497917"/>
                <a:gd name="T6" fmla="*/ 93133 w 3854450"/>
                <a:gd name="T7" fmla="*/ 890802 h 4497917"/>
                <a:gd name="T8" fmla="*/ 156633 w 3854450"/>
                <a:gd name="T9" fmla="*/ 700368 h 4497917"/>
                <a:gd name="T10" fmla="*/ 296333 w 3854450"/>
                <a:gd name="T11" fmla="*/ 573413 h 4497917"/>
                <a:gd name="T12" fmla="*/ 436033 w 3854450"/>
                <a:gd name="T13" fmla="*/ 433764 h 4497917"/>
                <a:gd name="T14" fmla="*/ 588433 w 3854450"/>
                <a:gd name="T15" fmla="*/ 344894 h 4497917"/>
                <a:gd name="T16" fmla="*/ 702733 w 3854450"/>
                <a:gd name="T17" fmla="*/ 281418 h 4497917"/>
                <a:gd name="T18" fmla="*/ 867833 w 3854450"/>
                <a:gd name="T19" fmla="*/ 179854 h 4497917"/>
                <a:gd name="T20" fmla="*/ 1299633 w 3854450"/>
                <a:gd name="T21" fmla="*/ 78290 h 4497917"/>
                <a:gd name="T22" fmla="*/ 1655233 w 3854450"/>
                <a:gd name="T23" fmla="*/ 14811 h 4497917"/>
                <a:gd name="T24" fmla="*/ 2290233 w 3854450"/>
                <a:gd name="T25" fmla="*/ 14811 h 4497917"/>
                <a:gd name="T26" fmla="*/ 2671233 w 3854450"/>
                <a:gd name="T27" fmla="*/ 103681 h 4497917"/>
                <a:gd name="T28" fmla="*/ 3064933 w 3854450"/>
                <a:gd name="T29" fmla="*/ 268721 h 4497917"/>
                <a:gd name="T30" fmla="*/ 3433233 w 3854450"/>
                <a:gd name="T31" fmla="*/ 522631 h 4497917"/>
                <a:gd name="T32" fmla="*/ 3687233 w 3854450"/>
                <a:gd name="T33" fmla="*/ 738456 h 4497917"/>
                <a:gd name="T34" fmla="*/ 3814233 w 3854450"/>
                <a:gd name="T35" fmla="*/ 928890 h 4497917"/>
                <a:gd name="T36" fmla="*/ 3852333 w 3854450"/>
                <a:gd name="T37" fmla="*/ 1258973 h 4497917"/>
                <a:gd name="T38" fmla="*/ 3826933 w 3854450"/>
                <a:gd name="T39" fmla="*/ 1563665 h 4497917"/>
                <a:gd name="T40" fmla="*/ 3725333 w 3854450"/>
                <a:gd name="T41" fmla="*/ 1817575 h 4497917"/>
                <a:gd name="T42" fmla="*/ 3547533 w 3854450"/>
                <a:gd name="T43" fmla="*/ 2058788 h 4497917"/>
                <a:gd name="T44" fmla="*/ 3230033 w 3854450"/>
                <a:gd name="T45" fmla="*/ 2287307 h 4497917"/>
                <a:gd name="T46" fmla="*/ 2887133 w 3854450"/>
                <a:gd name="T47" fmla="*/ 2426959 h 4497917"/>
                <a:gd name="T48" fmla="*/ 2518833 w 3854450"/>
                <a:gd name="T49" fmla="*/ 2604696 h 4497917"/>
                <a:gd name="T50" fmla="*/ 2252133 w 3854450"/>
                <a:gd name="T51" fmla="*/ 2858606 h 4497917"/>
                <a:gd name="T52" fmla="*/ 2087033 w 3854450"/>
                <a:gd name="T53" fmla="*/ 3239471 h 4497917"/>
                <a:gd name="T54" fmla="*/ 2201333 w 3854450"/>
                <a:gd name="T55" fmla="*/ 3759988 h 4497917"/>
                <a:gd name="T56" fmla="*/ 2315633 w 3854450"/>
                <a:gd name="T57" fmla="*/ 4115462 h 4497917"/>
                <a:gd name="T58" fmla="*/ 2480733 w 3854450"/>
                <a:gd name="T59" fmla="*/ 4496327 h 44979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854450"/>
                <a:gd name="T91" fmla="*/ 0 h 4497917"/>
                <a:gd name="T92" fmla="*/ 3854450 w 3854450"/>
                <a:gd name="T93" fmla="*/ 4497917 h 44979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854450" h="4497917">
                  <a:moveTo>
                    <a:pt x="207433" y="1551517"/>
                  </a:moveTo>
                  <a:cubicBezTo>
                    <a:pt x="154516" y="1495425"/>
                    <a:pt x="101600" y="1439334"/>
                    <a:pt x="67733" y="1373717"/>
                  </a:cubicBezTo>
                  <a:cubicBezTo>
                    <a:pt x="33866" y="1308100"/>
                    <a:pt x="0" y="1238250"/>
                    <a:pt x="4233" y="1157817"/>
                  </a:cubicBezTo>
                  <a:cubicBezTo>
                    <a:pt x="8466" y="1077384"/>
                    <a:pt x="93133" y="891117"/>
                    <a:pt x="93133" y="891117"/>
                  </a:cubicBezTo>
                  <a:cubicBezTo>
                    <a:pt x="118533" y="814917"/>
                    <a:pt x="122766" y="753534"/>
                    <a:pt x="156633" y="700617"/>
                  </a:cubicBezTo>
                  <a:cubicBezTo>
                    <a:pt x="190500" y="647700"/>
                    <a:pt x="249766" y="618067"/>
                    <a:pt x="296333" y="573617"/>
                  </a:cubicBezTo>
                  <a:cubicBezTo>
                    <a:pt x="342900" y="529167"/>
                    <a:pt x="387350" y="472017"/>
                    <a:pt x="436033" y="433917"/>
                  </a:cubicBezTo>
                  <a:cubicBezTo>
                    <a:pt x="484716" y="395817"/>
                    <a:pt x="543983" y="370417"/>
                    <a:pt x="588433" y="345017"/>
                  </a:cubicBezTo>
                  <a:cubicBezTo>
                    <a:pt x="632883" y="319617"/>
                    <a:pt x="656166" y="309034"/>
                    <a:pt x="702733" y="281517"/>
                  </a:cubicBezTo>
                  <a:cubicBezTo>
                    <a:pt x="749300" y="254000"/>
                    <a:pt x="768350" y="213784"/>
                    <a:pt x="867833" y="179917"/>
                  </a:cubicBezTo>
                  <a:cubicBezTo>
                    <a:pt x="967316" y="146050"/>
                    <a:pt x="1168400" y="105834"/>
                    <a:pt x="1299633" y="78317"/>
                  </a:cubicBezTo>
                  <a:cubicBezTo>
                    <a:pt x="1430866" y="50800"/>
                    <a:pt x="1490133" y="25400"/>
                    <a:pt x="1655233" y="14817"/>
                  </a:cubicBezTo>
                  <a:cubicBezTo>
                    <a:pt x="1820333" y="4234"/>
                    <a:pt x="2120900" y="0"/>
                    <a:pt x="2290233" y="14817"/>
                  </a:cubicBezTo>
                  <a:cubicBezTo>
                    <a:pt x="2459566" y="29634"/>
                    <a:pt x="2542117" y="61384"/>
                    <a:pt x="2671233" y="103717"/>
                  </a:cubicBezTo>
                  <a:cubicBezTo>
                    <a:pt x="2800349" y="146050"/>
                    <a:pt x="2937933" y="198967"/>
                    <a:pt x="3064933" y="268817"/>
                  </a:cubicBezTo>
                  <a:cubicBezTo>
                    <a:pt x="3191933" y="338667"/>
                    <a:pt x="3329516" y="444500"/>
                    <a:pt x="3433233" y="522817"/>
                  </a:cubicBezTo>
                  <a:cubicBezTo>
                    <a:pt x="3536950" y="601134"/>
                    <a:pt x="3623733" y="670984"/>
                    <a:pt x="3687233" y="738717"/>
                  </a:cubicBezTo>
                  <a:cubicBezTo>
                    <a:pt x="3750733" y="806450"/>
                    <a:pt x="3786716" y="842434"/>
                    <a:pt x="3814233" y="929217"/>
                  </a:cubicBezTo>
                  <a:cubicBezTo>
                    <a:pt x="3841750" y="1016000"/>
                    <a:pt x="3850216" y="1153584"/>
                    <a:pt x="3852333" y="1259417"/>
                  </a:cubicBezTo>
                  <a:cubicBezTo>
                    <a:pt x="3854450" y="1365250"/>
                    <a:pt x="3848100" y="1471084"/>
                    <a:pt x="3826933" y="1564217"/>
                  </a:cubicBezTo>
                  <a:cubicBezTo>
                    <a:pt x="3805766" y="1657350"/>
                    <a:pt x="3771900" y="1735667"/>
                    <a:pt x="3725333" y="1818217"/>
                  </a:cubicBezTo>
                  <a:cubicBezTo>
                    <a:pt x="3678766" y="1900767"/>
                    <a:pt x="3630083" y="1981200"/>
                    <a:pt x="3547533" y="2059517"/>
                  </a:cubicBezTo>
                  <a:cubicBezTo>
                    <a:pt x="3464983" y="2137834"/>
                    <a:pt x="3340100" y="2226734"/>
                    <a:pt x="3230033" y="2288117"/>
                  </a:cubicBezTo>
                  <a:cubicBezTo>
                    <a:pt x="3119966" y="2349500"/>
                    <a:pt x="3005666" y="2374900"/>
                    <a:pt x="2887133" y="2427817"/>
                  </a:cubicBezTo>
                  <a:cubicBezTo>
                    <a:pt x="2768600" y="2480734"/>
                    <a:pt x="2624666" y="2533650"/>
                    <a:pt x="2518833" y="2605617"/>
                  </a:cubicBezTo>
                  <a:cubicBezTo>
                    <a:pt x="2413000" y="2677584"/>
                    <a:pt x="2324100" y="2753784"/>
                    <a:pt x="2252133" y="2859617"/>
                  </a:cubicBezTo>
                  <a:cubicBezTo>
                    <a:pt x="2180166" y="2965450"/>
                    <a:pt x="2095500" y="3090334"/>
                    <a:pt x="2087033" y="3240617"/>
                  </a:cubicBezTo>
                  <a:cubicBezTo>
                    <a:pt x="2078566" y="3390900"/>
                    <a:pt x="2163233" y="3615267"/>
                    <a:pt x="2201333" y="3761317"/>
                  </a:cubicBezTo>
                  <a:cubicBezTo>
                    <a:pt x="2239433" y="3907367"/>
                    <a:pt x="2269066" y="3994150"/>
                    <a:pt x="2315633" y="4116917"/>
                  </a:cubicBezTo>
                  <a:cubicBezTo>
                    <a:pt x="2362200" y="4239684"/>
                    <a:pt x="2480733" y="4497917"/>
                    <a:pt x="2480733" y="4497917"/>
                  </a:cubicBezTo>
                </a:path>
              </a:pathLst>
            </a:cu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3840" y="4454520"/>
              <a:ext cx="2057400" cy="584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buFont typeface="Wingdings" pitchFamily="1" charset="2"/>
                <a:buNone/>
                <a:defRPr/>
              </a:pPr>
              <a:r>
                <a:rPr lang="en-US" sz="1600" dirty="0">
                  <a:latin typeface="Arial" pitchFamily="1" charset="0"/>
                </a:rPr>
                <a:t>Beam Transport and Delivery Ring</a:t>
              </a:r>
            </a:p>
          </p:txBody>
        </p:sp>
        <p:cxnSp>
          <p:nvCxnSpPr>
            <p:cNvPr id="13" name="Straight Arrow Connector 65"/>
            <p:cNvCxnSpPr>
              <a:cxnSpLocks noChangeShapeType="1"/>
            </p:cNvCxnSpPr>
            <p:nvPr/>
          </p:nvCxnSpPr>
          <p:spPr bwMode="auto">
            <a:xfrm flipH="1" flipV="1">
              <a:off x="2491740" y="4899020"/>
              <a:ext cx="114300" cy="355600"/>
            </a:xfrm>
            <a:prstGeom prst="straightConnector1">
              <a:avLst/>
            </a:prstGeom>
            <a:noFill/>
            <a:ln w="38100">
              <a:solidFill>
                <a:schemeClr val="accent4">
                  <a:lumMod val="60000"/>
                  <a:lumOff val="40000"/>
                  <a:alpha val="32156"/>
                </a:schemeClr>
              </a:solidFill>
              <a:round/>
              <a:headEnd/>
              <a:tailEnd type="arrow" w="med" len="med"/>
            </a:ln>
          </p:spPr>
        </p:cxnSp>
        <p:cxnSp>
          <p:nvCxnSpPr>
            <p:cNvPr id="14" name="Straight Arrow Connector 67"/>
            <p:cNvCxnSpPr>
              <a:cxnSpLocks noChangeShapeType="1"/>
            </p:cNvCxnSpPr>
            <p:nvPr/>
          </p:nvCxnSpPr>
          <p:spPr bwMode="auto">
            <a:xfrm flipV="1">
              <a:off x="3837940" y="2955920"/>
              <a:ext cx="177800" cy="241300"/>
            </a:xfrm>
            <a:prstGeom prst="straightConnector1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 type="arrow" w="med" len="med"/>
            </a:ln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696248" y="2917820"/>
              <a:ext cx="1283126" cy="120650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6" name="Freeform 15"/>
            <p:cNvSpPr/>
            <p:nvPr/>
          </p:nvSpPr>
          <p:spPr bwMode="auto">
            <a:xfrm>
              <a:off x="2072640" y="4200520"/>
              <a:ext cx="520700" cy="622300"/>
            </a:xfrm>
            <a:custGeom>
              <a:avLst/>
              <a:gdLst>
                <a:gd name="connsiteX0" fmla="*/ 0 w 736600"/>
                <a:gd name="connsiteY0" fmla="*/ 0 h 850900"/>
                <a:gd name="connsiteX1" fmla="*/ 596900 w 736600"/>
                <a:gd name="connsiteY1" fmla="*/ 533400 h 850900"/>
                <a:gd name="connsiteX2" fmla="*/ 685800 w 736600"/>
                <a:gd name="connsiteY2" fmla="*/ 673100 h 850900"/>
                <a:gd name="connsiteX3" fmla="*/ 736600 w 736600"/>
                <a:gd name="connsiteY3" fmla="*/ 850900 h 85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6600" h="850900">
                  <a:moveTo>
                    <a:pt x="0" y="0"/>
                  </a:moveTo>
                  <a:cubicBezTo>
                    <a:pt x="241300" y="210608"/>
                    <a:pt x="482600" y="421217"/>
                    <a:pt x="596900" y="533400"/>
                  </a:cubicBezTo>
                  <a:cubicBezTo>
                    <a:pt x="711200" y="645583"/>
                    <a:pt x="662517" y="620183"/>
                    <a:pt x="685800" y="673100"/>
                  </a:cubicBezTo>
                  <a:cubicBezTo>
                    <a:pt x="709083" y="726017"/>
                    <a:pt x="736600" y="850900"/>
                    <a:pt x="736600" y="850900"/>
                  </a:cubicBezTo>
                </a:path>
              </a:pathLst>
            </a:custGeom>
            <a:noFill/>
            <a:ln w="38100" cap="flat" cmpd="sng" algn="ctr">
              <a:solidFill>
                <a:srgbClr val="F0962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2567940" y="4503733"/>
              <a:ext cx="1049338" cy="933450"/>
            </a:xfrm>
            <a:custGeom>
              <a:avLst/>
              <a:gdLst>
                <a:gd name="connsiteX0" fmla="*/ 0 w 1049867"/>
                <a:gd name="connsiteY0" fmla="*/ 281517 h 933450"/>
                <a:gd name="connsiteX1" fmla="*/ 25400 w 1049867"/>
                <a:gd name="connsiteY1" fmla="*/ 484717 h 933450"/>
                <a:gd name="connsiteX2" fmla="*/ 127000 w 1049867"/>
                <a:gd name="connsiteY2" fmla="*/ 649817 h 933450"/>
                <a:gd name="connsiteX3" fmla="*/ 203200 w 1049867"/>
                <a:gd name="connsiteY3" fmla="*/ 814917 h 933450"/>
                <a:gd name="connsiteX4" fmla="*/ 254000 w 1049867"/>
                <a:gd name="connsiteY4" fmla="*/ 878417 h 933450"/>
                <a:gd name="connsiteX5" fmla="*/ 355600 w 1049867"/>
                <a:gd name="connsiteY5" fmla="*/ 903817 h 933450"/>
                <a:gd name="connsiteX6" fmla="*/ 457200 w 1049867"/>
                <a:gd name="connsiteY6" fmla="*/ 929217 h 933450"/>
                <a:gd name="connsiteX7" fmla="*/ 596900 w 1049867"/>
                <a:gd name="connsiteY7" fmla="*/ 929217 h 933450"/>
                <a:gd name="connsiteX8" fmla="*/ 660400 w 1049867"/>
                <a:gd name="connsiteY8" fmla="*/ 903817 h 933450"/>
                <a:gd name="connsiteX9" fmla="*/ 749300 w 1049867"/>
                <a:gd name="connsiteY9" fmla="*/ 827617 h 933450"/>
                <a:gd name="connsiteX10" fmla="*/ 1003300 w 1049867"/>
                <a:gd name="connsiteY10" fmla="*/ 395817 h 933450"/>
                <a:gd name="connsiteX11" fmla="*/ 1028700 w 1049867"/>
                <a:gd name="connsiteY11" fmla="*/ 345017 h 933450"/>
                <a:gd name="connsiteX12" fmla="*/ 1028700 w 1049867"/>
                <a:gd name="connsiteY12" fmla="*/ 306917 h 933450"/>
                <a:gd name="connsiteX13" fmla="*/ 1003300 w 1049867"/>
                <a:gd name="connsiteY13" fmla="*/ 243417 h 933450"/>
                <a:gd name="connsiteX14" fmla="*/ 952500 w 1049867"/>
                <a:gd name="connsiteY14" fmla="*/ 192617 h 933450"/>
                <a:gd name="connsiteX15" fmla="*/ 914400 w 1049867"/>
                <a:gd name="connsiteY15" fmla="*/ 167217 h 933450"/>
                <a:gd name="connsiteX16" fmla="*/ 838200 w 1049867"/>
                <a:gd name="connsiteY16" fmla="*/ 78317 h 933450"/>
                <a:gd name="connsiteX17" fmla="*/ 749300 w 1049867"/>
                <a:gd name="connsiteY17" fmla="*/ 65617 h 933450"/>
                <a:gd name="connsiteX18" fmla="*/ 647700 w 1049867"/>
                <a:gd name="connsiteY18" fmla="*/ 40217 h 933450"/>
                <a:gd name="connsiteX19" fmla="*/ 304800 w 1049867"/>
                <a:gd name="connsiteY19" fmla="*/ 2117 h 933450"/>
                <a:gd name="connsiteX20" fmla="*/ 177800 w 1049867"/>
                <a:gd name="connsiteY20" fmla="*/ 27517 h 933450"/>
                <a:gd name="connsiteX21" fmla="*/ 114300 w 1049867"/>
                <a:gd name="connsiteY21" fmla="*/ 78317 h 933450"/>
                <a:gd name="connsiteX22" fmla="*/ 63500 w 1049867"/>
                <a:gd name="connsiteY22" fmla="*/ 192617 h 933450"/>
                <a:gd name="connsiteX23" fmla="*/ 12700 w 1049867"/>
                <a:gd name="connsiteY23" fmla="*/ 357717 h 933450"/>
                <a:gd name="connsiteX24" fmla="*/ 50800 w 1049867"/>
                <a:gd name="connsiteY24" fmla="*/ 421217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49867" h="933450">
                  <a:moveTo>
                    <a:pt x="0" y="281517"/>
                  </a:moveTo>
                  <a:cubicBezTo>
                    <a:pt x="2116" y="352425"/>
                    <a:pt x="4233" y="423334"/>
                    <a:pt x="25400" y="484717"/>
                  </a:cubicBezTo>
                  <a:cubicBezTo>
                    <a:pt x="46567" y="546100"/>
                    <a:pt x="97367" y="594784"/>
                    <a:pt x="127000" y="649817"/>
                  </a:cubicBezTo>
                  <a:cubicBezTo>
                    <a:pt x="156633" y="704850"/>
                    <a:pt x="182033" y="776817"/>
                    <a:pt x="203200" y="814917"/>
                  </a:cubicBezTo>
                  <a:cubicBezTo>
                    <a:pt x="224367" y="853017"/>
                    <a:pt x="228600" y="863600"/>
                    <a:pt x="254000" y="878417"/>
                  </a:cubicBezTo>
                  <a:cubicBezTo>
                    <a:pt x="279400" y="893234"/>
                    <a:pt x="355600" y="903817"/>
                    <a:pt x="355600" y="903817"/>
                  </a:cubicBezTo>
                  <a:cubicBezTo>
                    <a:pt x="389467" y="912284"/>
                    <a:pt x="416983" y="924984"/>
                    <a:pt x="457200" y="929217"/>
                  </a:cubicBezTo>
                  <a:cubicBezTo>
                    <a:pt x="497417" y="933450"/>
                    <a:pt x="563033" y="933450"/>
                    <a:pt x="596900" y="929217"/>
                  </a:cubicBezTo>
                  <a:cubicBezTo>
                    <a:pt x="630767" y="924984"/>
                    <a:pt x="635000" y="920750"/>
                    <a:pt x="660400" y="903817"/>
                  </a:cubicBezTo>
                  <a:cubicBezTo>
                    <a:pt x="685800" y="886884"/>
                    <a:pt x="692150" y="912284"/>
                    <a:pt x="749300" y="827617"/>
                  </a:cubicBezTo>
                  <a:cubicBezTo>
                    <a:pt x="806450" y="742950"/>
                    <a:pt x="956733" y="476250"/>
                    <a:pt x="1003300" y="395817"/>
                  </a:cubicBezTo>
                  <a:cubicBezTo>
                    <a:pt x="1049867" y="315384"/>
                    <a:pt x="1024467" y="359834"/>
                    <a:pt x="1028700" y="345017"/>
                  </a:cubicBezTo>
                  <a:cubicBezTo>
                    <a:pt x="1032933" y="330200"/>
                    <a:pt x="1032933" y="323850"/>
                    <a:pt x="1028700" y="306917"/>
                  </a:cubicBezTo>
                  <a:cubicBezTo>
                    <a:pt x="1024467" y="289984"/>
                    <a:pt x="1016000" y="262467"/>
                    <a:pt x="1003300" y="243417"/>
                  </a:cubicBezTo>
                  <a:cubicBezTo>
                    <a:pt x="990600" y="224367"/>
                    <a:pt x="967317" y="205317"/>
                    <a:pt x="952500" y="192617"/>
                  </a:cubicBezTo>
                  <a:cubicBezTo>
                    <a:pt x="937683" y="179917"/>
                    <a:pt x="933450" y="186267"/>
                    <a:pt x="914400" y="167217"/>
                  </a:cubicBezTo>
                  <a:cubicBezTo>
                    <a:pt x="895350" y="148167"/>
                    <a:pt x="865717" y="95250"/>
                    <a:pt x="838200" y="78317"/>
                  </a:cubicBezTo>
                  <a:cubicBezTo>
                    <a:pt x="810683" y="61384"/>
                    <a:pt x="781050" y="71967"/>
                    <a:pt x="749300" y="65617"/>
                  </a:cubicBezTo>
                  <a:cubicBezTo>
                    <a:pt x="717550" y="59267"/>
                    <a:pt x="721783" y="50800"/>
                    <a:pt x="647700" y="40217"/>
                  </a:cubicBezTo>
                  <a:cubicBezTo>
                    <a:pt x="573617" y="29634"/>
                    <a:pt x="383117" y="4234"/>
                    <a:pt x="304800" y="2117"/>
                  </a:cubicBezTo>
                  <a:cubicBezTo>
                    <a:pt x="226483" y="0"/>
                    <a:pt x="209550" y="14817"/>
                    <a:pt x="177800" y="27517"/>
                  </a:cubicBezTo>
                  <a:cubicBezTo>
                    <a:pt x="146050" y="40217"/>
                    <a:pt x="133350" y="50800"/>
                    <a:pt x="114300" y="78317"/>
                  </a:cubicBezTo>
                  <a:cubicBezTo>
                    <a:pt x="95250" y="105834"/>
                    <a:pt x="80433" y="146050"/>
                    <a:pt x="63500" y="192617"/>
                  </a:cubicBezTo>
                  <a:cubicBezTo>
                    <a:pt x="46567" y="239184"/>
                    <a:pt x="14817" y="319617"/>
                    <a:pt x="12700" y="357717"/>
                  </a:cubicBezTo>
                  <a:cubicBezTo>
                    <a:pt x="10583" y="395817"/>
                    <a:pt x="50800" y="421217"/>
                    <a:pt x="50800" y="421217"/>
                  </a:cubicBezTo>
                </a:path>
              </a:pathLst>
            </a:custGeom>
            <a:noFill/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8" name="Straight Arrow Connector 17"/>
            <p:cNvCxnSpPr>
              <a:stCxn id="17" idx="5"/>
              <a:endCxn id="17" idx="7"/>
            </p:cNvCxnSpPr>
            <p:nvPr/>
          </p:nvCxnSpPr>
          <p:spPr bwMode="auto">
            <a:xfrm>
              <a:off x="2923540" y="5407020"/>
              <a:ext cx="241300" cy="2540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9" name="Straight Arrow Connector 18"/>
            <p:cNvCxnSpPr>
              <a:stCxn id="17" idx="13"/>
              <a:endCxn id="17" idx="17"/>
            </p:cNvCxnSpPr>
            <p:nvPr/>
          </p:nvCxnSpPr>
          <p:spPr bwMode="auto">
            <a:xfrm flipH="1" flipV="1">
              <a:off x="3317240" y="4568820"/>
              <a:ext cx="254000" cy="177800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0" name="Freeform 19"/>
            <p:cNvSpPr/>
            <p:nvPr/>
          </p:nvSpPr>
          <p:spPr>
            <a:xfrm>
              <a:off x="2823528" y="5343520"/>
              <a:ext cx="942975" cy="517525"/>
            </a:xfrm>
            <a:custGeom>
              <a:avLst/>
              <a:gdLst>
                <a:gd name="connsiteX0" fmla="*/ 0 w 942975"/>
                <a:gd name="connsiteY0" fmla="*/ 0 h 517525"/>
                <a:gd name="connsiteX1" fmla="*/ 101600 w 942975"/>
                <a:gd name="connsiteY1" fmla="*/ 95250 h 517525"/>
                <a:gd name="connsiteX2" fmla="*/ 514350 w 942975"/>
                <a:gd name="connsiteY2" fmla="*/ 317500 h 517525"/>
                <a:gd name="connsiteX3" fmla="*/ 942975 w 942975"/>
                <a:gd name="connsiteY3" fmla="*/ 517525 h 51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5" h="517525">
                  <a:moveTo>
                    <a:pt x="0" y="0"/>
                  </a:moveTo>
                  <a:cubicBezTo>
                    <a:pt x="7937" y="21166"/>
                    <a:pt x="15875" y="42333"/>
                    <a:pt x="101600" y="95250"/>
                  </a:cubicBezTo>
                  <a:cubicBezTo>
                    <a:pt x="187325" y="148167"/>
                    <a:pt x="374121" y="247121"/>
                    <a:pt x="514350" y="317500"/>
                  </a:cubicBezTo>
                  <a:cubicBezTo>
                    <a:pt x="654579" y="387879"/>
                    <a:pt x="798777" y="452702"/>
                    <a:pt x="942975" y="517525"/>
                  </a:cubicBezTo>
                </a:path>
              </a:pathLst>
            </a:custGeom>
            <a:solidFill>
              <a:srgbClr val="00D3AD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Font typeface="Wingdings" pitchFamily="1" charset="2"/>
                <a:buNone/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712896">
              <a:off x="3109278" y="5616570"/>
              <a:ext cx="177800" cy="1397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Wingdings" pitchFamily="1" charset="2"/>
                <a:buNone/>
                <a:defRPr/>
              </a:pPr>
              <a:endParaRPr lang="en-US"/>
            </a:p>
          </p:txBody>
        </p:sp>
        <p:grpSp>
          <p:nvGrpSpPr>
            <p:cNvPr id="22" name="Group 48"/>
            <p:cNvGrpSpPr/>
            <p:nvPr/>
          </p:nvGrpSpPr>
          <p:grpSpPr>
            <a:xfrm rot="1459535">
              <a:off x="3532635" y="5615775"/>
              <a:ext cx="335245" cy="235196"/>
              <a:chOff x="5965825" y="5905501"/>
              <a:chExt cx="335245" cy="235196"/>
            </a:xfrm>
            <a:solidFill>
              <a:srgbClr val="00D3AD"/>
            </a:solidFill>
          </p:grpSpPr>
          <p:sp>
            <p:nvSpPr>
              <p:cNvPr id="28" name="Rectangle 27"/>
              <p:cNvSpPr/>
              <p:nvPr/>
            </p:nvSpPr>
            <p:spPr>
              <a:xfrm>
                <a:off x="5965825" y="5905501"/>
                <a:ext cx="335245" cy="15843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Wingdings" pitchFamily="1" charset="2"/>
                  <a:buNone/>
                  <a:defRPr/>
                </a:pPr>
                <a:endParaRPr lang="en-US">
                  <a:solidFill>
                    <a:srgbClr val="00D3AD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139705" y="6058147"/>
                <a:ext cx="158750" cy="8255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Wingdings" pitchFamily="1" charset="2"/>
                  <a:buNone/>
                  <a:defRPr/>
                </a:pPr>
                <a:endParaRPr lang="en-US">
                  <a:solidFill>
                    <a:srgbClr val="00D3AD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 bwMode="auto">
            <a:xfrm>
              <a:off x="3033425" y="5953120"/>
              <a:ext cx="1424607" cy="33855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square" lIns="45720" rIns="45720">
              <a:spAutoFit/>
            </a:bodyPr>
            <a:lstStyle/>
            <a:p>
              <a:pPr algn="ctr">
                <a:buFont typeface="Wingdings" pitchFamily="1" charset="2"/>
                <a:buNone/>
                <a:defRPr/>
              </a:pPr>
              <a:r>
                <a:rPr lang="en-US" sz="1600" dirty="0">
                  <a:latin typeface="Arial" pitchFamily="1" charset="0"/>
                </a:rPr>
                <a:t>Muon Campus</a:t>
              </a: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72165" y="2774809"/>
              <a:ext cx="2814419" cy="905819"/>
            </a:xfrm>
            <a:custGeom>
              <a:avLst/>
              <a:gdLst>
                <a:gd name="connsiteX0" fmla="*/ 0 w 2814419"/>
                <a:gd name="connsiteY0" fmla="*/ 0 h 905819"/>
                <a:gd name="connsiteX1" fmla="*/ 491951 w 2814419"/>
                <a:gd name="connsiteY1" fmla="*/ 297490 h 905819"/>
                <a:gd name="connsiteX2" fmla="*/ 1018225 w 2814419"/>
                <a:gd name="connsiteY2" fmla="*/ 697957 h 905819"/>
                <a:gd name="connsiteX3" fmla="*/ 1624583 w 2814419"/>
                <a:gd name="connsiteY3" fmla="*/ 881028 h 905819"/>
                <a:gd name="connsiteX4" fmla="*/ 2242382 w 2814419"/>
                <a:gd name="connsiteY4" fmla="*/ 846702 h 905819"/>
                <a:gd name="connsiteX5" fmla="*/ 2814419 w 2814419"/>
                <a:gd name="connsiteY5" fmla="*/ 709399 h 905819"/>
                <a:gd name="connsiteX6" fmla="*/ 2814419 w 2814419"/>
                <a:gd name="connsiteY6" fmla="*/ 709399 h 905819"/>
                <a:gd name="connsiteX7" fmla="*/ 2814419 w 2814419"/>
                <a:gd name="connsiteY7" fmla="*/ 709399 h 905819"/>
                <a:gd name="connsiteX8" fmla="*/ 2814419 w 2814419"/>
                <a:gd name="connsiteY8" fmla="*/ 709399 h 90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4419" h="905819">
                  <a:moveTo>
                    <a:pt x="0" y="0"/>
                  </a:moveTo>
                  <a:cubicBezTo>
                    <a:pt x="161123" y="90582"/>
                    <a:pt x="322247" y="181164"/>
                    <a:pt x="491951" y="297490"/>
                  </a:cubicBezTo>
                  <a:cubicBezTo>
                    <a:pt x="661655" y="413816"/>
                    <a:pt x="829453" y="600701"/>
                    <a:pt x="1018225" y="697957"/>
                  </a:cubicBezTo>
                  <a:cubicBezTo>
                    <a:pt x="1206997" y="795213"/>
                    <a:pt x="1420557" y="856237"/>
                    <a:pt x="1624583" y="881028"/>
                  </a:cubicBezTo>
                  <a:cubicBezTo>
                    <a:pt x="1828609" y="905819"/>
                    <a:pt x="2044076" y="875307"/>
                    <a:pt x="2242382" y="846702"/>
                  </a:cubicBezTo>
                  <a:cubicBezTo>
                    <a:pt x="2440688" y="818097"/>
                    <a:pt x="2814419" y="709399"/>
                    <a:pt x="2814419" y="709399"/>
                  </a:cubicBezTo>
                  <a:lnTo>
                    <a:pt x="2814419" y="709399"/>
                  </a:lnTo>
                  <a:lnTo>
                    <a:pt x="2814419" y="709399"/>
                  </a:lnTo>
                  <a:lnTo>
                    <a:pt x="2814419" y="709399"/>
                  </a:lnTo>
                </a:path>
              </a:pathLst>
            </a:custGeom>
            <a:noFill/>
            <a:ln w="4127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4572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Oval 44"/>
            <p:cNvSpPr>
              <a:spLocks noChangeArrowheads="1"/>
            </p:cNvSpPr>
            <p:nvPr/>
          </p:nvSpPr>
          <p:spPr bwMode="auto">
            <a:xfrm rot="2100000">
              <a:off x="1986025" y="3990206"/>
              <a:ext cx="76200" cy="38100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7692" y="4014961"/>
              <a:ext cx="1383948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45720" rIns="45720">
              <a:spAutoFit/>
            </a:bodyPr>
            <a:lstStyle/>
            <a:p>
              <a:pPr algn="ctr">
                <a:buFont typeface="Wingdings" pitchFamily="1" charset="2"/>
                <a:buNone/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 pitchFamily="1" charset="0"/>
                </a:rPr>
                <a:t>g-2 Target Station</a:t>
              </a:r>
            </a:p>
          </p:txBody>
        </p:sp>
        <p:cxnSp>
          <p:nvCxnSpPr>
            <p:cNvPr id="27" name="Straight Connector 72"/>
            <p:cNvCxnSpPr>
              <a:cxnSpLocks noChangeAspect="1" noChangeShapeType="1"/>
            </p:cNvCxnSpPr>
            <p:nvPr/>
          </p:nvCxnSpPr>
          <p:spPr bwMode="auto">
            <a:xfrm>
              <a:off x="497840" y="2689220"/>
              <a:ext cx="198408" cy="228600"/>
            </a:xfrm>
            <a:prstGeom prst="line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/>
              <a:tailEnd type="none" w="med" len="sm"/>
            </a:ln>
          </p:spPr>
        </p:cxnSp>
      </p:grpSp>
    </p:spTree>
    <p:extLst>
      <p:ext uri="{BB962C8B-B14F-4D97-AF65-F5344CB8AC3E}">
        <p14:creationId xmlns:p14="http://schemas.microsoft.com/office/powerpoint/2010/main" val="1079209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801100" cy="641739"/>
          </a:xfrm>
        </p:spPr>
        <p:txBody>
          <a:bodyPr/>
          <a:lstStyle/>
          <a:p>
            <a:r>
              <a:rPr lang="en-US" dirty="0"/>
              <a:t>New Connection from Recycler to Muon Campus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1026" name="Picture 2" descr="http://www.fnal.gov/pub/today/archive/archive_2015/images/main-injector-tunnel-q52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19" y="1042988"/>
            <a:ext cx="7468875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9721" y="6498610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4650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Recycler 2.5 </a:t>
            </a:r>
            <a:r>
              <a:rPr lang="en-US" dirty="0" err="1"/>
              <a:t>Mz</a:t>
            </a:r>
            <a:r>
              <a:rPr lang="en-US" dirty="0"/>
              <a:t> RF for Muon Campus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2545" y="650184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97806"/>
            <a:ext cx="8672513" cy="48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82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74" y="4850004"/>
            <a:ext cx="4328160" cy="195681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24134" y="2812833"/>
            <a:ext cx="4343400" cy="2011680"/>
            <a:chOff x="85728" y="4826131"/>
            <a:chExt cx="4343400" cy="201168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8301"/>
            <a:stretch/>
          </p:blipFill>
          <p:spPr>
            <a:xfrm>
              <a:off x="85728" y="4826131"/>
              <a:ext cx="4343400" cy="201168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183259" y="4841064"/>
              <a:ext cx="779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3/23/15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24134" y="795346"/>
            <a:ext cx="4328082" cy="2006600"/>
            <a:chOff x="21414" y="2717800"/>
            <a:chExt cx="4328082" cy="2006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4" y="2717800"/>
              <a:ext cx="4328082" cy="2006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0841" y="2743200"/>
              <a:ext cx="27109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5/8/14 start of decommissioning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921664" y="4888444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2/26/16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798687" y="3521172"/>
            <a:ext cx="1122977" cy="1631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3336"/>
            <a:ext cx="8686800" cy="641739"/>
          </a:xfrm>
        </p:spPr>
        <p:txBody>
          <a:bodyPr/>
          <a:lstStyle/>
          <a:p>
            <a:r>
              <a:rPr lang="en-US" dirty="0"/>
              <a:t>Muon Campus Beamline Construction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/>
          <a:stretch/>
        </p:blipFill>
        <p:spPr bwMode="auto">
          <a:xfrm>
            <a:off x="2353355" y="1254262"/>
            <a:ext cx="2445332" cy="453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r="2153"/>
          <a:stretch/>
        </p:blipFill>
        <p:spPr bwMode="auto">
          <a:xfrm>
            <a:off x="-26504" y="1176346"/>
            <a:ext cx="2386012" cy="4577715"/>
          </a:xfrm>
          <a:prstGeom prst="round2DiagRect">
            <a:avLst>
              <a:gd name="adj1" fmla="val 45395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 rot="2100000">
            <a:off x="3626499" y="1916068"/>
            <a:ext cx="489858" cy="119411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672277" y="2679375"/>
            <a:ext cx="122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new injection / extraction region reconfigured and installing magnets</a:t>
            </a:r>
          </a:p>
        </p:txBody>
      </p:sp>
      <p:sp>
        <p:nvSpPr>
          <p:cNvPr id="18" name="Oval 17"/>
          <p:cNvSpPr/>
          <p:nvPr/>
        </p:nvSpPr>
        <p:spPr>
          <a:xfrm rot="1500000">
            <a:off x="2835770" y="2784801"/>
            <a:ext cx="489858" cy="174908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23547" y="3970147"/>
            <a:ext cx="1879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beamline from target station to Delivery Ring installed and ready for commissioning</a:t>
            </a:r>
          </a:p>
        </p:txBody>
      </p:sp>
      <p:sp>
        <p:nvSpPr>
          <p:cNvPr id="22" name="Oval 21"/>
          <p:cNvSpPr/>
          <p:nvPr/>
        </p:nvSpPr>
        <p:spPr>
          <a:xfrm rot="1500000">
            <a:off x="2234998" y="4837310"/>
            <a:ext cx="489858" cy="770287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32337" y="4907959"/>
            <a:ext cx="1682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beamlines to target installed and ready for commissioning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3265" y="803945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accent6"/>
                </a:solidFill>
              </a:rPr>
              <a:t>Pbar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72115" y="801636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Muon</a:t>
            </a:r>
          </a:p>
        </p:txBody>
      </p:sp>
      <p:sp>
        <p:nvSpPr>
          <p:cNvPr id="27" name="Oval 26"/>
          <p:cNvSpPr/>
          <p:nvPr/>
        </p:nvSpPr>
        <p:spPr>
          <a:xfrm rot="1500000">
            <a:off x="4228691" y="1300336"/>
            <a:ext cx="489858" cy="982351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9295" y="615760"/>
            <a:ext cx="12207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installing beamline in new tunnel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9721" y="650019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5630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28600" y="714422"/>
            <a:ext cx="8672513" cy="5474703"/>
          </a:xfrm>
        </p:spPr>
        <p:txBody>
          <a:bodyPr/>
          <a:lstStyle/>
          <a:p>
            <a:r>
              <a:rPr lang="en-US" dirty="0"/>
              <a:t>Accelerator shutdown planned to end early November</a:t>
            </a:r>
          </a:p>
          <a:p>
            <a:r>
              <a:rPr lang="en-US" dirty="0"/>
              <a:t>Expect similar integrated beam to </a:t>
            </a:r>
            <a:r>
              <a:rPr lang="en-US" dirty="0" err="1"/>
              <a:t>NuMI</a:t>
            </a:r>
            <a:r>
              <a:rPr lang="en-US" dirty="0"/>
              <a:t> and BNB as FY16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Establish muons to the g-2 storage ring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936"/>
            <a:ext cx="8686800" cy="641739"/>
          </a:xfrm>
        </p:spPr>
        <p:txBody>
          <a:bodyPr/>
          <a:lstStyle/>
          <a:p>
            <a:r>
              <a:rPr lang="en-US" dirty="0"/>
              <a:t>Accelerator Operations Goals for FY17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585866"/>
            <a:ext cx="4909211" cy="3271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97" y="2774755"/>
            <a:ext cx="4912216" cy="32735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9721" y="650019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0137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700 kW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58971"/>
          </a:xfrm>
        </p:spPr>
        <p:txBody>
          <a:bodyPr/>
          <a:lstStyle/>
          <a:p>
            <a:r>
              <a:rPr lang="en-US" dirty="0"/>
              <a:t>Plan for the next year is to run reliably at 700 kW</a:t>
            </a:r>
          </a:p>
          <a:p>
            <a:r>
              <a:rPr lang="en-US" dirty="0"/>
              <a:t>PIP-II Project aims to provide &gt;1 MW starting in 2025 with new 800-MeV </a:t>
            </a:r>
            <a:r>
              <a:rPr lang="en-US" dirty="0" err="1"/>
              <a:t>cw</a:t>
            </a:r>
            <a:r>
              <a:rPr lang="en-US" dirty="0"/>
              <a:t>-capable superconducting </a:t>
            </a:r>
            <a:r>
              <a:rPr lang="en-US" dirty="0" err="1"/>
              <a:t>Linac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3029" y="650184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677" t="18747" r="15337" b="21877"/>
          <a:stretch/>
        </p:blipFill>
        <p:spPr>
          <a:xfrm>
            <a:off x="1110179" y="2418719"/>
            <a:ext cx="7039411" cy="36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78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11/09/2016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103664"/>
            <a:ext cx="6326312" cy="641739"/>
          </a:xfrm>
        </p:spPr>
        <p:txBody>
          <a:bodyPr/>
          <a:lstStyle/>
          <a:p>
            <a:r>
              <a:rPr lang="en-US" dirty="0"/>
              <a:t>PIP-II and </a:t>
            </a:r>
            <a:r>
              <a:rPr lang="en-US" dirty="0" err="1"/>
              <a:t>Fermilab</a:t>
            </a:r>
            <a:r>
              <a:rPr lang="en-US" dirty="0"/>
              <a:t> Program Goals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242887" y="841186"/>
            <a:ext cx="8672513" cy="544172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ja-JP" sz="2600" b="1" dirty="0" err="1">
                <a:solidFill>
                  <a:srgbClr val="006600"/>
                </a:solidFill>
              </a:rPr>
              <a:t>Fermilab’s</a:t>
            </a:r>
            <a:r>
              <a:rPr lang="en-US" altLang="ja-JP" sz="2600" b="1" dirty="0">
                <a:solidFill>
                  <a:srgbClr val="006600"/>
                </a:solidFill>
              </a:rPr>
              <a:t> goal is to construct &amp; operate the foremost facility in the world for particle physics research utilizing intense beams.</a:t>
            </a:r>
          </a:p>
          <a:p>
            <a:pPr>
              <a:spcBef>
                <a:spcPts val="1200"/>
              </a:spcBef>
            </a:pPr>
            <a:r>
              <a:rPr lang="en-US" dirty="0"/>
              <a:t>Neutrinos</a:t>
            </a:r>
          </a:p>
          <a:p>
            <a:pPr marL="633413" lvl="1"/>
            <a:r>
              <a:rPr lang="en-US" dirty="0"/>
              <a:t>MINOS+, </a:t>
            </a:r>
            <a:r>
              <a:rPr lang="en-US" dirty="0" err="1"/>
              <a:t>NOvA</a:t>
            </a:r>
            <a:r>
              <a:rPr lang="en-US" dirty="0"/>
              <a:t> @700 kW: at present</a:t>
            </a:r>
          </a:p>
          <a:p>
            <a:pPr marL="633413" lvl="1"/>
            <a:r>
              <a:rPr lang="en-US" dirty="0">
                <a:solidFill>
                  <a:srgbClr val="FF0000"/>
                </a:solidFill>
              </a:rPr>
              <a:t>LBNF @ multi-MW</a:t>
            </a:r>
          </a:p>
          <a:p>
            <a:pPr marL="633413" lvl="1"/>
            <a:r>
              <a:rPr lang="en-US" dirty="0">
                <a:solidFill>
                  <a:srgbClr val="FF0000"/>
                </a:solidFill>
              </a:rPr>
              <a:t>SBN @ 10’s kW</a:t>
            </a:r>
          </a:p>
          <a:p>
            <a:pPr marL="233363">
              <a:spcBef>
                <a:spcPts val="1200"/>
              </a:spcBef>
            </a:pPr>
            <a:r>
              <a:rPr lang="en-US" dirty="0" err="1"/>
              <a:t>Muons</a:t>
            </a:r>
            <a:endParaRPr lang="en-US" dirty="0"/>
          </a:p>
          <a:p>
            <a:pPr marL="633413" lvl="1"/>
            <a:r>
              <a:rPr lang="en-US" dirty="0" err="1"/>
              <a:t>Muon</a:t>
            </a:r>
            <a:r>
              <a:rPr lang="en-US" dirty="0"/>
              <a:t> g-2 @ 17-25 kW</a:t>
            </a:r>
          </a:p>
          <a:p>
            <a:pPr marL="633413" lvl="1"/>
            <a:r>
              <a:rPr lang="en-US" dirty="0">
                <a:solidFill>
                  <a:srgbClr val="FF0000"/>
                </a:solidFill>
              </a:rPr>
              <a:t>Mu2e @ 8-100 kW</a:t>
            </a:r>
          </a:p>
          <a:p>
            <a:pPr marL="233363">
              <a:spcBef>
                <a:spcPts val="1200"/>
              </a:spcBef>
            </a:pPr>
            <a:r>
              <a:rPr lang="en-US" dirty="0"/>
              <a:t>Longer term opportunities </a:t>
            </a:r>
          </a:p>
          <a:p>
            <a:pPr marL="233363">
              <a:spcBef>
                <a:spcPts val="3000"/>
              </a:spcBef>
              <a:buClr>
                <a:srgbClr val="C00000"/>
              </a:buClr>
              <a:buFont typeface="Symbol" pitchFamily="18" charset="2"/>
              <a:buChar char="Þ"/>
            </a:pPr>
            <a:r>
              <a:rPr lang="en-US" sz="2600" b="1" i="1" dirty="0">
                <a:solidFill>
                  <a:srgbClr val="C00000"/>
                </a:solidFill>
              </a:rPr>
              <a:t>This requires more protons!</a:t>
            </a:r>
          </a:p>
          <a:p>
            <a:pPr marL="396875" indent="0">
              <a:spcBef>
                <a:spcPts val="600"/>
              </a:spcBef>
              <a:buClr>
                <a:srgbClr val="C00000"/>
              </a:buClr>
              <a:buNone/>
            </a:pPr>
            <a:r>
              <a:rPr lang="en-US" sz="2600" b="1" i="1" dirty="0">
                <a:solidFill>
                  <a:srgbClr val="C00000"/>
                </a:solidFill>
              </a:rPr>
              <a:t>(and this statement tends to be time invariant)</a:t>
            </a:r>
          </a:p>
          <a:p>
            <a:pPr marL="396875" indent="0">
              <a:spcBef>
                <a:spcPts val="600"/>
              </a:spcBef>
              <a:buClr>
                <a:srgbClr val="C00000"/>
              </a:buClr>
              <a:buNone/>
            </a:pPr>
            <a:r>
              <a:rPr lang="en-US" sz="2600" i="1" dirty="0"/>
              <a:t>“Upgrade the Fermilab Proton Accelerator Complex to produce higher intensity beams.  R&amp;D for the Proton Improvement Plan II (PIP-II) should proceed immediately, followed by construction, to provide proton beams of &gt; 1 MW by the time of the first operation of the new long-baseline neutrino facility” – Recommendation 14, P5 report</a:t>
            </a:r>
          </a:p>
          <a:p>
            <a:pPr marL="396875" indent="0">
              <a:spcBef>
                <a:spcPts val="600"/>
              </a:spcBef>
              <a:buClr>
                <a:srgbClr val="C00000"/>
              </a:buClr>
              <a:buNone/>
            </a:pPr>
            <a:endParaRPr lang="en-US" sz="2600" i="1" dirty="0"/>
          </a:p>
          <a:p>
            <a:pPr marL="396875" indent="0">
              <a:spcBef>
                <a:spcPts val="600"/>
              </a:spcBef>
              <a:buClr>
                <a:srgbClr val="C00000"/>
              </a:buClr>
              <a:buNone/>
            </a:pPr>
            <a:r>
              <a:rPr lang="en-US" sz="2600" b="1" dirty="0"/>
              <a:t>PIP-II : Mission Need (Critical Decision 0) November 2015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45" y="1469196"/>
            <a:ext cx="3446527" cy="272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30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11/09/2016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/>
              <a:t>Proposed Technical Approach/Site Layout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24" y="1177480"/>
            <a:ext cx="6801275" cy="495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8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Experiments’ Run Schedule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3511"/>
            <a:ext cx="9166269" cy="428137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5433" y="6499583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4342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11/09/2016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dirty="0"/>
              <a:t>Performance  Goals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437" y="5995684"/>
            <a:ext cx="6075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</a:rPr>
              <a:t>*NOvA operations at 120 GeV</a:t>
            </a:r>
          </a:p>
        </p:txBody>
      </p:sp>
      <p:graphicFrame>
        <p:nvGraphicFramePr>
          <p:cNvPr id="9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986469"/>
              </p:ext>
            </p:extLst>
          </p:nvPr>
        </p:nvGraphicFramePr>
        <p:xfrm>
          <a:off x="374360" y="993000"/>
          <a:ext cx="8371114" cy="4948512"/>
        </p:xfrm>
        <a:graphic>
          <a:graphicData uri="http://schemas.openxmlformats.org/drawingml/2006/table">
            <a:tbl>
              <a:tblPr/>
              <a:tblGrid>
                <a:gridCol w="4514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41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Performance Parameter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PIP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PIP-II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 Beam Energy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400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800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 Beam Current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25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 Beam Pulse Length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0.03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0.54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msec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 Pulse Repetition Rate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15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Hz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Linac Beam Power to Booster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4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17</a:t>
                      </a:r>
                      <a:endParaRPr lang="en-US" sz="1600" kern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kW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Capability (@&gt;10% Duty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Factor)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4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~200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Mu2e Upgrade Potential (800 MeV)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  <a:cs typeface="+mn-cs"/>
                        </a:rPr>
                        <a:t>NA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&gt;100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kW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Protons per Pulse 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Calibri"/>
                        </a:rPr>
                        <a:t>4.3×10</a:t>
                      </a:r>
                      <a:r>
                        <a:rPr lang="en-US" sz="1600" baseline="300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Calibri"/>
                        </a:rPr>
                        <a:t>12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6.5×10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Pulse Repetition Rate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15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Hz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Beam Power @ 8 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80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166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to 8 GeV Program (max)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32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83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Main Injector Protons per Pulse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Calibri"/>
                        </a:rPr>
                        <a:t>4.9×10</a:t>
                      </a:r>
                      <a:r>
                        <a:rPr lang="en-US" sz="1600" baseline="30000" dirty="0">
                          <a:solidFill>
                            <a:srgbClr val="404040"/>
                          </a:solidFill>
                          <a:effectLst/>
                          <a:latin typeface="Calibri"/>
                          <a:ea typeface="Calibri"/>
                        </a:rPr>
                        <a:t>13</a:t>
                      </a:r>
                      <a:endParaRPr lang="en-US" sz="1600" dirty="0">
                        <a:solidFill>
                          <a:srgbClr val="40404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7.5×10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13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Main Injector Cycle Time @ 60-120 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1.33*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0.7-1.2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sec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LBNF Beam Power @ 60-120 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0.7*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1.0-1.2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LBNF Upgrade Potential @ 60-120 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  <a:effectLst/>
                          <a:latin typeface="Calibri" pitchFamily="34" charset="0"/>
                          <a:ea typeface="Calibri"/>
                        </a:rPr>
                        <a:t>NA</a:t>
                      </a: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&gt;2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343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11/09/2016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Scope/Technology Map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54961" y="3249224"/>
          <a:ext cx="8383988" cy="311492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70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0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7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03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6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Section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404040"/>
                          </a:solidFill>
                        </a:rPr>
                        <a:t>Freq</a:t>
                      </a: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Energy (MeV)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Cav/mag/CM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Type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RFQ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</a:rPr>
                        <a:t>162.5</a:t>
                      </a: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0.03-2.1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HWR (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=0.11)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</a:rPr>
                        <a:t>162.5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2.1-10.3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8/8/1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HWR, solenoid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SSR1 (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=0.22)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404040"/>
                          </a:solidFill>
                        </a:rPr>
                        <a:t>325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10.3-35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16/8/ 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SSR2 (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=0.47)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04040"/>
                          </a:solidFill>
                        </a:rPr>
                        <a:t>325</a:t>
                      </a:r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35-185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35/21/7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LB 650 (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g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=0.61)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04040"/>
                          </a:solidFill>
                        </a:rPr>
                        <a:t>650</a:t>
                      </a:r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185-500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33/22/11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5-cell elliptical, doublet*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HB 650 (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g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=0.92)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404040"/>
                          </a:solidFill>
                        </a:rPr>
                        <a:t>650</a:t>
                      </a:r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500-800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24/8/4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5-cell elliptical, doublet*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92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*Warm doublets external to cryomodules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  <a:sym typeface="Symbol" pitchFamily="18" charset="2"/>
                        </a:rPr>
                        <a:t>All components CW-capable</a:t>
                      </a:r>
                    </a:p>
                  </a:txBody>
                  <a:tcPr anchor="b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08" y="980157"/>
            <a:ext cx="8368643" cy="219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54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11/09/2016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25860" y="971550"/>
            <a:ext cx="8672513" cy="5059363"/>
          </a:xfrm>
        </p:spPr>
        <p:txBody>
          <a:bodyPr>
            <a:normAutofit/>
          </a:bodyPr>
          <a:lstStyle/>
          <a:p>
            <a:r>
              <a:rPr lang="en-US" dirty="0"/>
              <a:t>Possible beam structure:</a:t>
            </a:r>
          </a:p>
          <a:p>
            <a:pPr lvl="1"/>
            <a:r>
              <a:rPr lang="en-US" dirty="0"/>
              <a:t>Beam pulse length: ~20 </a:t>
            </a:r>
            <a:r>
              <a:rPr lang="en-US" dirty="0" err="1"/>
              <a:t>nsec</a:t>
            </a:r>
            <a:endParaRPr lang="en-US" dirty="0"/>
          </a:p>
          <a:p>
            <a:pPr lvl="1"/>
            <a:r>
              <a:rPr lang="en-US" dirty="0"/>
              <a:t>Pulse repetition period: 1.6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sec</a:t>
            </a:r>
            <a:endParaRPr lang="en-US" dirty="0"/>
          </a:p>
          <a:p>
            <a:pPr lvl="1"/>
            <a:r>
              <a:rPr lang="en-US" dirty="0"/>
              <a:t>Beam power: </a:t>
            </a:r>
            <a:r>
              <a:rPr lang="en-US" b="1" dirty="0">
                <a:solidFill>
                  <a:srgbClr val="C00000"/>
                </a:solidFill>
              </a:rPr>
              <a:t>100 kW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PIP-II and Next Generation Mu2e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603" y="3217330"/>
            <a:ext cx="5366048" cy="31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65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11/09/2016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33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5405" y="971550"/>
                <a:ext cx="8672513" cy="5306587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dirty="0"/>
                  <a:t>2.4 MW requires 1.5×10</a:t>
                </a:r>
                <a:r>
                  <a:rPr lang="en-US" baseline="30000" dirty="0"/>
                  <a:t>14</a:t>
                </a:r>
                <a:r>
                  <a:rPr lang="en-US" dirty="0"/>
                  <a:t> particles from MI every 1.2 s @ 120 GeV</a:t>
                </a:r>
              </a:p>
              <a:p>
                <a:pPr lvl="1"/>
                <a:r>
                  <a:rPr lang="en-US" dirty="0"/>
                  <a:t>Every 0.6 sec @ 60 GeV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Slip-stacking in Recycler is not an option at these intensities</a:t>
                </a:r>
              </a:p>
              <a:p>
                <a:pPr lvl="1"/>
                <a:r>
                  <a:rPr lang="en-US" dirty="0"/>
                  <a:t>Need to box-car stack 6 × 2.5×10</a:t>
                </a:r>
                <a:r>
                  <a:rPr lang="en-US" baseline="30000" dirty="0"/>
                  <a:t>13</a:t>
                </a:r>
                <a:r>
                  <a:rPr lang="en-US" dirty="0"/>
                  <a:t> protons in less than 0.6 sec</a:t>
                </a:r>
              </a:p>
              <a:p>
                <a:pPr lvl="1"/>
                <a:r>
                  <a:rPr lang="en-US" dirty="0"/>
                  <a:t>&gt;10 Hz rep-rate</a:t>
                </a:r>
              </a:p>
              <a:p>
                <a:pPr lvl="1"/>
                <a:r>
                  <a:rPr lang="en-US" dirty="0"/>
                  <a:t>Or inject a long (</a:t>
                </a:r>
                <a:r>
                  <a:rPr lang="en-US" dirty="0" err="1"/>
                  <a:t>linac</a:t>
                </a:r>
                <a:r>
                  <a:rPr lang="en-US" dirty="0"/>
                  <a:t>) pulse directly into Main Injector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Booster is not capable of accelerating 2.5×10</a:t>
                </a:r>
                <a:r>
                  <a:rPr lang="en-US" baseline="30000" dirty="0"/>
                  <a:t>13</a:t>
                </a:r>
                <a:r>
                  <a:rPr lang="en-US" dirty="0"/>
                  <a:t> no matter what the injection energy, or how it is upgraded: many issues…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b="1" i="1" dirty="0">
                    <a:solidFill>
                      <a:srgbClr val="006600"/>
                    </a:solidFill>
                  </a:rPr>
                  <a:t>Achieving 2+ MW will require replacement of the Booster with either a 6-8 GeV pulsed </a:t>
                </a:r>
                <a:r>
                  <a:rPr lang="en-US" b="1" i="1" dirty="0" err="1">
                    <a:solidFill>
                      <a:srgbClr val="006600"/>
                    </a:solidFill>
                  </a:rPr>
                  <a:t>linac</a:t>
                </a:r>
                <a:r>
                  <a:rPr lang="en-US" b="1" i="1" dirty="0">
                    <a:solidFill>
                      <a:srgbClr val="006600"/>
                    </a:solidFill>
                  </a:rPr>
                  <a:t> or a rapid cycling </a:t>
                </a:r>
                <a:r>
                  <a:rPr lang="en-US" b="1" i="1" dirty="0" err="1">
                    <a:solidFill>
                      <a:srgbClr val="006600"/>
                    </a:solidFill>
                  </a:rPr>
                  <a:t>synchroton</a:t>
                </a:r>
                <a:r>
                  <a:rPr lang="en-US" b="1" i="1" dirty="0">
                    <a:solidFill>
                      <a:srgbClr val="006600"/>
                    </a:solidFill>
                  </a:rPr>
                  <a:t> (RCS) fed by a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b="1" i="1" dirty="0">
                    <a:solidFill>
                      <a:srgbClr val="006600"/>
                    </a:solidFill>
                  </a:rPr>
                  <a:t>1.5 GeV </a:t>
                </a:r>
                <a:r>
                  <a:rPr lang="en-US" b="1" i="1" dirty="0" err="1">
                    <a:solidFill>
                      <a:srgbClr val="006600"/>
                    </a:solidFill>
                  </a:rPr>
                  <a:t>linac</a:t>
                </a:r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PIP-III: 20 Hz operations of a new RCS at ~2.5×10</a:t>
                </a:r>
                <a:r>
                  <a:rPr lang="en-US" baseline="30000" dirty="0"/>
                  <a:t>13</a:t>
                </a:r>
                <a:r>
                  <a:rPr lang="en-US" dirty="0"/>
                  <a:t> </a:t>
                </a:r>
                <a:r>
                  <a:rPr lang="en-US" dirty="0" err="1"/>
                  <a:t>ppp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Deliver 2.4 MW @ 60-120 GeV from the Main Injector to the LBNF beamline in support of the DUNE experiment</a:t>
                </a:r>
              </a:p>
              <a:p>
                <a:pPr lvl="1"/>
                <a:r>
                  <a:rPr lang="en-US" dirty="0"/>
                  <a:t>Deliver up to 80 kW @ 8 GeV to support g-2, Mu2e, and short-baseline neutrinos</a:t>
                </a:r>
              </a:p>
              <a:p>
                <a:pPr lvl="1"/>
                <a:r>
                  <a:rPr lang="en-US" dirty="0"/>
                  <a:t>Deliver ~100 kW @ 800 MeV to support a second generation Mu2e </a:t>
                </a:r>
              </a:p>
            </p:txBody>
          </p:sp>
        </mc:Choice>
        <mc:Fallback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405" y="971550"/>
                <a:ext cx="8672513" cy="5306587"/>
              </a:xfrm>
              <a:blipFill>
                <a:blip r:embed="rId2"/>
                <a:stretch>
                  <a:fillRect l="-1687" t="-2526" r="-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PIP-III (~2030)</a:t>
            </a:r>
          </a:p>
        </p:txBody>
      </p:sp>
    </p:spTree>
    <p:extLst>
      <p:ext uri="{BB962C8B-B14F-4D97-AF65-F5344CB8AC3E}">
        <p14:creationId xmlns:p14="http://schemas.microsoft.com/office/powerpoint/2010/main" val="607153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11/09/2016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PIP-III (~2030)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83" y="1081668"/>
            <a:ext cx="7033733" cy="50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26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86800" cy="49878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Ready to run at world record 700 kW beam power for NOvA after summer shutdown</a:t>
            </a:r>
          </a:p>
          <a:p>
            <a:pPr>
              <a:spcBef>
                <a:spcPts val="600"/>
              </a:spcBef>
            </a:pPr>
            <a:r>
              <a:rPr lang="en-US" dirty="0"/>
              <a:t>Many of the PIP improvements in beam delivery have been realized already; work to ensure reliability remains</a:t>
            </a:r>
          </a:p>
          <a:p>
            <a:pPr>
              <a:spcBef>
                <a:spcPts val="600"/>
              </a:spcBef>
            </a:pPr>
            <a:r>
              <a:rPr lang="en-US" dirty="0"/>
              <a:t>Optimizations for the SBN program of building an upgraded horn and power supply could increase neutrino yield by up to 70%</a:t>
            </a:r>
          </a:p>
          <a:p>
            <a:pPr>
              <a:spcBef>
                <a:spcPts val="600"/>
              </a:spcBef>
            </a:pPr>
            <a:r>
              <a:rPr lang="en-US" dirty="0"/>
              <a:t>Muon Campus construction is on track and will be ready to commission and operate beam to g-2 starting this spring</a:t>
            </a:r>
          </a:p>
          <a:p>
            <a:pPr>
              <a:spcBef>
                <a:spcPts val="600"/>
              </a:spcBef>
            </a:pPr>
            <a:r>
              <a:rPr lang="en-US" dirty="0"/>
              <a:t>We have a well-developed PIP-II project plan</a:t>
            </a:r>
          </a:p>
          <a:p>
            <a:pPr>
              <a:spcBef>
                <a:spcPts val="600"/>
              </a:spcBef>
            </a:pPr>
            <a:r>
              <a:rPr lang="en-US" dirty="0"/>
              <a:t>An experienced team is in place that can be expected to successfully execute the PIP-II project. 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9721" y="650019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2248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Accelerator Operations Goals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700 kW beam power to NOvA (world record for 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 production) </a:t>
            </a:r>
          </a:p>
          <a:p>
            <a:pPr>
              <a:spcBef>
                <a:spcPts val="1200"/>
              </a:spcBef>
            </a:pPr>
            <a:r>
              <a:rPr lang="en-US" dirty="0"/>
              <a:t>Higher proton flux in the Booster (&gt;2x10</a:t>
            </a:r>
            <a:r>
              <a:rPr lang="en-US" baseline="30000" dirty="0"/>
              <a:t>17</a:t>
            </a:r>
            <a:r>
              <a:rPr lang="en-US" dirty="0"/>
              <a:t> protons/hour) to support full experimental program</a:t>
            </a:r>
          </a:p>
          <a:p>
            <a:pPr>
              <a:spcBef>
                <a:spcPts val="1200"/>
              </a:spcBef>
            </a:pPr>
            <a:r>
              <a:rPr lang="en-US" dirty="0"/>
              <a:t>Complete the Muon Campus construction in 2017, then start to commission and operate beam to the g-2 experiment</a:t>
            </a:r>
          </a:p>
          <a:p>
            <a:pPr>
              <a:spcBef>
                <a:spcPts val="1200"/>
              </a:spcBef>
            </a:pPr>
            <a:r>
              <a:rPr lang="en-US" dirty="0"/>
              <a:t>Build an upgraded horn and power supply in the Booster Neutrino Beam target station for Short Baseline Neutrino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5433" y="6500198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699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7869" y="1057775"/>
            <a:ext cx="4768205" cy="328287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3"/>
          </p:nvPr>
        </p:nvSpPr>
        <p:spPr>
          <a:xfrm>
            <a:off x="228600" y="971550"/>
            <a:ext cx="4714875" cy="5314950"/>
          </a:xfrm>
        </p:spPr>
        <p:txBody>
          <a:bodyPr/>
          <a:lstStyle/>
          <a:p>
            <a:r>
              <a:rPr lang="en-US" dirty="0"/>
              <a:t>Previous operation (320 kW):</a:t>
            </a:r>
          </a:p>
          <a:p>
            <a:pPr lvl="1"/>
            <a:r>
              <a:rPr lang="en-US" sz="2000" dirty="0"/>
              <a:t>11 batches into Main Injector with RF slip-stacking</a:t>
            </a:r>
          </a:p>
          <a:p>
            <a:pPr lvl="1"/>
            <a:r>
              <a:rPr lang="en-US" sz="2000" dirty="0"/>
              <a:t>Ramp to 120 GeV at 204 GeV/s and extract to </a:t>
            </a:r>
            <a:r>
              <a:rPr lang="en-US" sz="2000" dirty="0" err="1"/>
              <a:t>NuMI</a:t>
            </a:r>
            <a:r>
              <a:rPr lang="en-US" sz="2000" dirty="0"/>
              <a:t> target</a:t>
            </a:r>
          </a:p>
          <a:p>
            <a:pPr lvl="1"/>
            <a:r>
              <a:rPr lang="en-US" sz="2000" dirty="0"/>
              <a:t>3.7e13 / 2.2 s cycle </a:t>
            </a:r>
            <a:r>
              <a:rPr lang="en-US" sz="2000" dirty="0">
                <a:sym typeface="Symbol" panose="05050102010706020507" pitchFamily="18" charset="2"/>
              </a:rPr>
              <a:t></a:t>
            </a:r>
            <a:r>
              <a:rPr lang="en-US" sz="2000" dirty="0"/>
              <a:t> 323 kW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r>
              <a:rPr lang="en-US" sz="2000" dirty="0"/>
              <a:t>Recycler used for storing antiprotons for the </a:t>
            </a:r>
            <a:r>
              <a:rPr lang="en-US" sz="2000" dirty="0" err="1"/>
              <a:t>Tevatron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84686" cy="242873"/>
          </a:xfrm>
        </p:spPr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Neutrino Beam from Main Injector (</a:t>
            </a:r>
            <a:r>
              <a:rPr lang="en-US" sz="2400" dirty="0" err="1"/>
              <a:t>NuMI</a:t>
            </a:r>
            <a:r>
              <a:rPr lang="en-US" sz="2400" dirty="0"/>
              <a:t>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36827" y="3216366"/>
            <a:ext cx="3379986" cy="2132976"/>
            <a:chOff x="736827" y="3216366"/>
            <a:chExt cx="3379986" cy="21329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827" y="3216366"/>
              <a:ext cx="3379986" cy="1879536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1042988" y="5200650"/>
              <a:ext cx="369207" cy="0"/>
            </a:xfrm>
            <a:prstGeom prst="line">
              <a:avLst/>
            </a:prstGeom>
            <a:ln>
              <a:solidFill>
                <a:srgbClr val="7DDD7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412195" y="5041565"/>
              <a:ext cx="834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DDD7A"/>
                  </a:solidFill>
                </a:rPr>
                <a:t>intensity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386059" y="5199161"/>
              <a:ext cx="369207" cy="0"/>
            </a:xfrm>
            <a:prstGeom prst="line">
              <a:avLst/>
            </a:prstGeom>
            <a:ln>
              <a:solidFill>
                <a:srgbClr val="FF343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755266" y="5040076"/>
              <a:ext cx="6923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3434"/>
                  </a:solidFill>
                </a:rPr>
                <a:t>energy</a:t>
              </a:r>
            </a:p>
          </p:txBody>
        </p:sp>
      </p:grpSp>
      <p:sp>
        <p:nvSpPr>
          <p:cNvPr id="22" name="Content Placeholder 6"/>
          <p:cNvSpPr>
            <a:spLocks noGrp="1"/>
          </p:cNvSpPr>
          <p:nvPr>
            <p:ph sz="half" idx="13"/>
          </p:nvPr>
        </p:nvSpPr>
        <p:spPr>
          <a:xfrm>
            <a:off x="5082495" y="4426870"/>
            <a:ext cx="3832905" cy="1882761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Main Injector:</a:t>
            </a:r>
          </a:p>
          <a:p>
            <a:pPr marL="400050" lvl="1" indent="0">
              <a:buNone/>
            </a:pPr>
            <a:r>
              <a:rPr lang="en-US" sz="2000" dirty="0"/>
              <a:t>Accelerates 8 </a:t>
            </a:r>
            <a:r>
              <a:rPr lang="en-US" sz="2000" dirty="0">
                <a:sym typeface="Symbol" panose="05050102010706020507" pitchFamily="18" charset="2"/>
              </a:rPr>
              <a:t></a:t>
            </a:r>
            <a:r>
              <a:rPr lang="en-US" sz="2000" dirty="0"/>
              <a:t> 120 GeV (150 GeV for </a:t>
            </a:r>
            <a:r>
              <a:rPr lang="en-US" sz="2000" dirty="0" err="1"/>
              <a:t>Tevatron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r>
              <a:rPr lang="en-US" sz="2200" dirty="0"/>
              <a:t>Recycler: </a:t>
            </a:r>
          </a:p>
          <a:p>
            <a:pPr marL="400050" lvl="1" indent="0">
              <a:buNone/>
            </a:pPr>
            <a:r>
              <a:rPr lang="en-US" sz="2000" dirty="0"/>
              <a:t>Fixed 8 GeV KE ring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75556" y="6504213"/>
            <a:ext cx="793775" cy="237285"/>
          </a:xfrm>
        </p:spPr>
        <p:txBody>
          <a:bodyPr/>
          <a:lstStyle/>
          <a:p>
            <a:pPr>
              <a:defRPr/>
            </a:pPr>
            <a:r>
              <a:rPr lang="en-US"/>
              <a:t>11/09/2016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3"/>
          </p:nvPr>
        </p:nvSpPr>
        <p:spPr>
          <a:xfrm>
            <a:off x="228600" y="971550"/>
            <a:ext cx="4929187" cy="5157788"/>
          </a:xfrm>
        </p:spPr>
        <p:txBody>
          <a:bodyPr/>
          <a:lstStyle/>
          <a:p>
            <a:r>
              <a:rPr lang="en-US" dirty="0"/>
              <a:t>Moved slip-stacking to Recycler</a:t>
            </a:r>
          </a:p>
          <a:p>
            <a:r>
              <a:rPr lang="en-US" dirty="0"/>
              <a:t>Increased number of batches 11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12</a:t>
            </a:r>
          </a:p>
          <a:p>
            <a:r>
              <a:rPr lang="en-US" dirty="0"/>
              <a:t>Increased Main Injector ramp rate</a:t>
            </a:r>
          </a:p>
          <a:p>
            <a:pPr lvl="1"/>
            <a:r>
              <a:rPr lang="en-US" sz="2400" dirty="0"/>
              <a:t>204 GeV/s </a:t>
            </a:r>
            <a:r>
              <a:rPr lang="en-US" sz="2400" dirty="0">
                <a:sym typeface="Symbol" panose="05050102010706020507" pitchFamily="18" charset="2"/>
              </a:rPr>
              <a:t></a:t>
            </a:r>
            <a:r>
              <a:rPr lang="en-US" sz="2400" dirty="0"/>
              <a:t> 240 GeV/s</a:t>
            </a:r>
          </a:p>
          <a:p>
            <a:r>
              <a:rPr lang="en-US" dirty="0"/>
              <a:t>1.33s cycle</a:t>
            </a:r>
            <a:r>
              <a:rPr lang="en-US" sz="2800" dirty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 </a:t>
            </a:r>
            <a:endParaRPr lang="en-US" dirty="0"/>
          </a:p>
          <a:p>
            <a:r>
              <a:rPr lang="en-US" dirty="0"/>
              <a:t>Can reach 700 kW with only ~10% increase in per-pulse intensity</a:t>
            </a:r>
          </a:p>
          <a:p>
            <a:endParaRPr lang="en-US" dirty="0"/>
          </a:p>
          <a:p>
            <a:pPr lvl="1"/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504214"/>
            <a:ext cx="6730907" cy="241300"/>
          </a:xfrm>
        </p:spPr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Increasing Beam Power to 700 kW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43642" y="950895"/>
            <a:ext cx="3800358" cy="4198799"/>
            <a:chOff x="5343642" y="950895"/>
            <a:chExt cx="3800358" cy="419879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3642" y="950895"/>
              <a:ext cx="3800358" cy="3889533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5856926" y="5001002"/>
              <a:ext cx="369207" cy="0"/>
            </a:xfrm>
            <a:prstGeom prst="line">
              <a:avLst/>
            </a:prstGeom>
            <a:ln>
              <a:solidFill>
                <a:srgbClr val="7DDD7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226133" y="4841917"/>
              <a:ext cx="834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86E083"/>
                  </a:solidFill>
                </a:rPr>
                <a:t>intensity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199997" y="4999513"/>
              <a:ext cx="369207" cy="0"/>
            </a:xfrm>
            <a:prstGeom prst="line">
              <a:avLst/>
            </a:prstGeom>
            <a:ln>
              <a:solidFill>
                <a:srgbClr val="FF343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569204" y="4840428"/>
              <a:ext cx="6923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3434"/>
                  </a:solidFill>
                </a:rPr>
                <a:t>energy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79436" y="6504212"/>
            <a:ext cx="775607" cy="241301"/>
          </a:xfrm>
        </p:spPr>
        <p:txBody>
          <a:bodyPr/>
          <a:lstStyle/>
          <a:p>
            <a:pPr>
              <a:defRPr/>
            </a:pPr>
            <a:r>
              <a:rPr lang="en-US"/>
              <a:t>11/09/2016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61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Slip-stacking</a:t>
            </a:r>
          </a:p>
        </p:txBody>
      </p:sp>
      <p:pic>
        <p:nvPicPr>
          <p:cNvPr id="151" name="slipping.pdf"/>
          <p:cNvPicPr/>
          <p:nvPr/>
        </p:nvPicPr>
        <p:blipFill rotWithShape="1">
          <a:blip r:embed="rId3">
            <a:extLst/>
          </a:blip>
          <a:srcRect b="25481"/>
          <a:stretch/>
        </p:blipFill>
        <p:spPr>
          <a:xfrm>
            <a:off x="2147454" y="1290689"/>
            <a:ext cx="4849091" cy="511050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4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D</a:t>
            </a:r>
            <a:r>
              <a:rPr sz="24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ouble intensity of bunches </a:t>
            </a:r>
            <a:r>
              <a:rPr lang="en-US" sz="2400" dirty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rPr>
              <a:t>using RF slip-stacking</a:t>
            </a:r>
            <a:endParaRPr sz="2400" dirty="0">
              <a:solidFill>
                <a:srgbClr val="515151"/>
              </a:solidFill>
              <a:uFill>
                <a:solidFill>
                  <a:srgbClr val="595959"/>
                </a:solidFill>
              </a:uFill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1530601" y="6451526"/>
            <a:ext cx="6730907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34" charset="0"/>
              </a:rPr>
              <a:t>M Convery | Recent Progress in High Intensity Operation of the Fermilab Accelerator Complex</a:t>
            </a:r>
            <a:endParaRPr lang="en-US" sz="1200" b="1" dirty="0">
              <a:latin typeface="Helvetica" pitchFamily="34" charset="0"/>
            </a:endParaRP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579436" y="6504212"/>
            <a:ext cx="775607" cy="24130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10/10/2016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42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en-US" sz="2400" b="1" dirty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rPr>
              <a:t>Challenges at High Intensity</a:t>
            </a:r>
            <a:endParaRPr sz="2400" b="1" dirty="0">
              <a:solidFill>
                <a:srgbClr val="0061A8"/>
              </a:solidFill>
              <a:uFill>
                <a:solidFill>
                  <a:srgbClr val="074184"/>
                </a:solidFill>
              </a:uFill>
            </a:endParaRPr>
          </a:p>
        </p:txBody>
      </p:sp>
      <p:pic>
        <p:nvPicPr>
          <p:cNvPr id="440" name="PIP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953315"/>
            <a:ext cx="9144001" cy="45720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18991" y="6419300"/>
            <a:ext cx="1873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Robert Ainsworth, et al</a:t>
            </a: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228600" y="744347"/>
            <a:ext cx="8686800" cy="53849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accent6"/>
                </a:solidFill>
              </a:rPr>
              <a:t>Space charge tune shift when bunches overlap</a:t>
            </a:r>
          </a:p>
          <a:p>
            <a:r>
              <a:rPr lang="en-US" sz="2200" dirty="0">
                <a:solidFill>
                  <a:schemeClr val="accent6"/>
                </a:solidFill>
              </a:rPr>
              <a:t>Run at high chromaticity to avoid resistive wall instability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Leads to tune shift between decelerated bunches and those on the central RF frequency </a:t>
            </a:r>
          </a:p>
          <a:p>
            <a:endParaRPr lang="en-US" sz="2200" dirty="0">
              <a:solidFill>
                <a:schemeClr val="accent6"/>
              </a:solidFill>
            </a:endParaRPr>
          </a:p>
          <a:p>
            <a:pPr lvl="1"/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0651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66" fill="hold"/>
                                        <p:tgtEl>
                                          <p:spTgt spid="4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4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Requirements for 700 kW Beam to </a:t>
            </a:r>
            <a:r>
              <a:rPr lang="en-US" dirty="0" err="1"/>
              <a:t>NuMI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8742"/>
            <a:ext cx="8672513" cy="4987867"/>
          </a:xfrm>
        </p:spPr>
        <p:txBody>
          <a:bodyPr/>
          <a:lstStyle/>
          <a:p>
            <a:r>
              <a:rPr lang="en-US" dirty="0"/>
              <a:t>Beam from Booster at 9 Hz (15 Hz to support full program)</a:t>
            </a:r>
          </a:p>
          <a:p>
            <a:r>
              <a:rPr lang="en-US" dirty="0"/>
              <a:t>Reliability improvements</a:t>
            </a:r>
          </a:p>
          <a:p>
            <a:pPr lvl="1"/>
            <a:r>
              <a:rPr lang="en-US" dirty="0"/>
              <a:t>Recycler vacuum upgrade: replacing depleted titanium sublimation pumps with ion pumps – better suited for new mode</a:t>
            </a:r>
          </a:p>
          <a:p>
            <a:pPr lvl="1"/>
            <a:r>
              <a:rPr lang="en-US" dirty="0"/>
              <a:t>Corrosion resistant </a:t>
            </a:r>
            <a:r>
              <a:rPr lang="en-US" dirty="0" err="1"/>
              <a:t>beampipe</a:t>
            </a:r>
            <a:r>
              <a:rPr lang="en-US" dirty="0"/>
              <a:t> in high radiation areas</a:t>
            </a:r>
          </a:p>
          <a:p>
            <a:r>
              <a:rPr lang="en-US" dirty="0"/>
              <a:t>Maintain high efficiency and control losses</a:t>
            </a:r>
          </a:p>
          <a:p>
            <a:pPr lvl="1"/>
            <a:r>
              <a:rPr lang="en-US" dirty="0"/>
              <a:t>Collimators in Recycler                                                                       to capture losses that                                                                        would otherwise irradiate                                                                   limited-aperture injection                                                                       and extraction magnets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Nagaitsev | Fermilab Accelerator Complex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352" y="3408018"/>
            <a:ext cx="5218136" cy="292053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71998" y="6490080"/>
            <a:ext cx="1076325" cy="241300"/>
          </a:xfrm>
        </p:spPr>
        <p:txBody>
          <a:bodyPr/>
          <a:lstStyle/>
          <a:p>
            <a:r>
              <a:rPr lang="en-US" altLang="en-US"/>
              <a:t>11/09/2016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57180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43484</TotalTime>
  <Words>2148</Words>
  <Application>Microsoft Office PowerPoint</Application>
  <PresentationFormat>On-screen Show (4:3)</PresentationFormat>
  <Paragraphs>458</Paragraphs>
  <Slides>35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Geneva</vt:lpstr>
      <vt:lpstr>Symbol</vt:lpstr>
      <vt:lpstr>Calibri</vt:lpstr>
      <vt:lpstr>ＭＳ Ｐゴシック</vt:lpstr>
      <vt:lpstr>Rockwell</vt:lpstr>
      <vt:lpstr>Arial</vt:lpstr>
      <vt:lpstr>Cambria Math</vt:lpstr>
      <vt:lpstr>Wingdings</vt:lpstr>
      <vt:lpstr>Helvetica</vt:lpstr>
      <vt:lpstr>Times New Roman</vt:lpstr>
      <vt:lpstr>Fermilab_PPT_090815</vt:lpstr>
      <vt:lpstr>PowerPoint Presentation</vt:lpstr>
      <vt:lpstr>Fermilab Accelerator Complex</vt:lpstr>
      <vt:lpstr>Fermilab Experiments’ Run Schedule</vt:lpstr>
      <vt:lpstr>Accelerator Operations Goals</vt:lpstr>
      <vt:lpstr>Neutrino Beam from Main Injector (NuMI)</vt:lpstr>
      <vt:lpstr>Increasing Beam Power to 700 kW</vt:lpstr>
      <vt:lpstr>Slip-stacking</vt:lpstr>
      <vt:lpstr>Challenges at High Intensity</vt:lpstr>
      <vt:lpstr>Other Requirements for 700 kW Beam to NuMI</vt:lpstr>
      <vt:lpstr>Collimators Installed during Shutdown</vt:lpstr>
      <vt:lpstr>Ramping up Beam Power to 700 kW for NOvA</vt:lpstr>
      <vt:lpstr>Achieved FY16 Goals for Beam to NuMI</vt:lpstr>
      <vt:lpstr>700 kW Beam to NuMI</vt:lpstr>
      <vt:lpstr>Proton Improvement Plan</vt:lpstr>
      <vt:lpstr>PIP Highlights – RF Cavity Refurbishment and New Tuners</vt:lpstr>
      <vt:lpstr>PIP Highlights – Laser Notcher</vt:lpstr>
      <vt:lpstr>PIP Highlights – Laser Notcher (cont.)</vt:lpstr>
      <vt:lpstr>Booster 15 Hz Running</vt:lpstr>
      <vt:lpstr>Surpassed FY16 Goals for Beam to BNB</vt:lpstr>
      <vt:lpstr>BNB Upgrade for Short Baseline Neutrino Program</vt:lpstr>
      <vt:lpstr>Muon Campus – Recycler Modifications</vt:lpstr>
      <vt:lpstr>Muon Campus – Conversion of Antiproton Source</vt:lpstr>
      <vt:lpstr>New Connection from Recycler to Muon Campus</vt:lpstr>
      <vt:lpstr>New Recycler 2.5 Mz RF for Muon Campus </vt:lpstr>
      <vt:lpstr>Muon Campus Beamline Construction</vt:lpstr>
      <vt:lpstr>Accelerator Operations Goals for FY17</vt:lpstr>
      <vt:lpstr>Beyond 700 kW</vt:lpstr>
      <vt:lpstr>PIP-II and Fermilab Program Goals</vt:lpstr>
      <vt:lpstr>Proposed Technical Approach/Site Layout</vt:lpstr>
      <vt:lpstr>Performance  Goals</vt:lpstr>
      <vt:lpstr>Scope/Technology Map</vt:lpstr>
      <vt:lpstr>PIP-II and Next Generation Mu2e</vt:lpstr>
      <vt:lpstr>PIP-III (~2030)</vt:lpstr>
      <vt:lpstr>PIP-III (~2030)</vt:lpstr>
      <vt:lpstr>Conclusions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E. Convery x4390 14804N</dc:creator>
  <cp:lastModifiedBy>Sergei Nagaitsev x4397 11291N</cp:lastModifiedBy>
  <cp:revision>448</cp:revision>
  <cp:lastPrinted>2014-01-20T19:40:21Z</cp:lastPrinted>
  <dcterms:created xsi:type="dcterms:W3CDTF">2016-02-24T19:03:22Z</dcterms:created>
  <dcterms:modified xsi:type="dcterms:W3CDTF">2016-11-09T02:58:47Z</dcterms:modified>
</cp:coreProperties>
</file>