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82" r:id="rId2"/>
    <p:sldId id="279" r:id="rId3"/>
    <p:sldId id="260" r:id="rId4"/>
    <p:sldId id="270" r:id="rId5"/>
    <p:sldId id="272" r:id="rId6"/>
    <p:sldId id="286" r:id="rId7"/>
    <p:sldId id="268" r:id="rId8"/>
    <p:sldId id="259" r:id="rId9"/>
    <p:sldId id="263" r:id="rId10"/>
    <p:sldId id="261" r:id="rId11"/>
    <p:sldId id="289" r:id="rId12"/>
    <p:sldId id="278" r:id="rId13"/>
    <p:sldId id="276"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4" d="100"/>
          <a:sy n="154" d="100"/>
        </p:scale>
        <p:origin x="-1056"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28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beamssrv1\leveling$\Gianni%20wire%20scans\Problem%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eamssrv1\leveling$\Gianni%20wire%20scans\Problem%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eamssrv1\leveling$\Gianni%20wire%20scans\Problem%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eamssrv1\leveling$\Gianni%20wire%20scans\Problem%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beamssrv1\leveling$\Gianni%20wire%20scans\Problem%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8%20wire%20scan%20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8%20wire%20scan%20resul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8%20wire%20scan%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1'!$O$35:$O$55</c:f>
              <c:numCache>
                <c:formatCode>General</c:formatCode>
                <c:ptCount val="21"/>
                <c:pt idx="0">
                  <c:v>0.06239</c:v>
                </c:pt>
                <c:pt idx="1">
                  <c:v>0.2997</c:v>
                </c:pt>
                <c:pt idx="2">
                  <c:v>1.145</c:v>
                </c:pt>
                <c:pt idx="3">
                  <c:v>4.432</c:v>
                </c:pt>
                <c:pt idx="4">
                  <c:v>13.45</c:v>
                </c:pt>
                <c:pt idx="5">
                  <c:v>35.97</c:v>
                </c:pt>
                <c:pt idx="6">
                  <c:v>72.77</c:v>
                </c:pt>
                <c:pt idx="7">
                  <c:v>131.4</c:v>
                </c:pt>
                <c:pt idx="8">
                  <c:v>199.3</c:v>
                </c:pt>
                <c:pt idx="9">
                  <c:v>255.5</c:v>
                </c:pt>
                <c:pt idx="10">
                  <c:v>275.3</c:v>
                </c:pt>
                <c:pt idx="11">
                  <c:v>252.9</c:v>
                </c:pt>
                <c:pt idx="12">
                  <c:v>199.4</c:v>
                </c:pt>
                <c:pt idx="13">
                  <c:v>130.8</c:v>
                </c:pt>
                <c:pt idx="14">
                  <c:v>72.95</c:v>
                </c:pt>
                <c:pt idx="15">
                  <c:v>34.19</c:v>
                </c:pt>
                <c:pt idx="16">
                  <c:v>13.55</c:v>
                </c:pt>
                <c:pt idx="17">
                  <c:v>4.346999999999999</c:v>
                </c:pt>
                <c:pt idx="18">
                  <c:v>1.221</c:v>
                </c:pt>
                <c:pt idx="19">
                  <c:v>0.2577</c:v>
                </c:pt>
                <c:pt idx="20">
                  <c:v>0.06642</c:v>
                </c:pt>
              </c:numCache>
            </c:numRef>
          </c:val>
          <c:extLst xmlns:c16r2="http://schemas.microsoft.com/office/drawing/2015/06/chart">
            <c:ext xmlns:c16="http://schemas.microsoft.com/office/drawing/2014/chart" uri="{C3380CC4-5D6E-409C-BE32-E72D297353CC}">
              <c16:uniqueId val="{00000000-C240-4B44-93A2-0BD9B59497C1}"/>
            </c:ext>
          </c:extLst>
        </c:ser>
        <c:dLbls>
          <c:showLegendKey val="0"/>
          <c:showVal val="0"/>
          <c:showCatName val="0"/>
          <c:showSerName val="0"/>
          <c:showPercent val="0"/>
          <c:showBubbleSize val="0"/>
        </c:dLbls>
        <c:gapWidth val="150"/>
        <c:axId val="2107556136"/>
        <c:axId val="2107559128"/>
      </c:barChart>
      <c:catAx>
        <c:axId val="2107556136"/>
        <c:scaling>
          <c:orientation val="minMax"/>
        </c:scaling>
        <c:delete val="0"/>
        <c:axPos val="b"/>
        <c:majorTickMark val="out"/>
        <c:minorTickMark val="none"/>
        <c:tickLblPos val="nextTo"/>
        <c:crossAx val="2107559128"/>
        <c:crosses val="autoZero"/>
        <c:auto val="1"/>
        <c:lblAlgn val="ctr"/>
        <c:lblOffset val="100"/>
        <c:noMultiLvlLbl val="0"/>
      </c:catAx>
      <c:valAx>
        <c:axId val="2107559128"/>
        <c:scaling>
          <c:orientation val="minMax"/>
        </c:scaling>
        <c:delete val="0"/>
        <c:axPos val="l"/>
        <c:majorGridlines/>
        <c:minorGridlines/>
        <c:numFmt formatCode="#,##0" sourceLinked="0"/>
        <c:majorTickMark val="out"/>
        <c:minorTickMark val="none"/>
        <c:tickLblPos val="nextTo"/>
        <c:crossAx val="21075561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68806125343"/>
          <c:y val="0.0746535272975227"/>
          <c:w val="0.794778964615433"/>
          <c:h val="0.715100455693491"/>
        </c:manualLayout>
      </c:layout>
      <c:barChart>
        <c:barDir val="col"/>
        <c:grouping val="clustered"/>
        <c:varyColors val="0"/>
        <c:ser>
          <c:idx val="0"/>
          <c:order val="0"/>
          <c:invertIfNegative val="0"/>
          <c:val>
            <c:numRef>
              <c:f>'problem 2'!$O$35:$O$55</c:f>
              <c:numCache>
                <c:formatCode>General</c:formatCode>
                <c:ptCount val="21"/>
                <c:pt idx="0">
                  <c:v>0.03733</c:v>
                </c:pt>
                <c:pt idx="1">
                  <c:v>0.2708</c:v>
                </c:pt>
                <c:pt idx="2">
                  <c:v>0.9523</c:v>
                </c:pt>
                <c:pt idx="3">
                  <c:v>3.501</c:v>
                </c:pt>
                <c:pt idx="4">
                  <c:v>10.95</c:v>
                </c:pt>
                <c:pt idx="5">
                  <c:v>26.82</c:v>
                </c:pt>
                <c:pt idx="6">
                  <c:v>58.8</c:v>
                </c:pt>
                <c:pt idx="7">
                  <c:v>102.4</c:v>
                </c:pt>
                <c:pt idx="8">
                  <c:v>157.1</c:v>
                </c:pt>
                <c:pt idx="9">
                  <c:v>199.8</c:v>
                </c:pt>
                <c:pt idx="10">
                  <c:v>216.1</c:v>
                </c:pt>
                <c:pt idx="11">
                  <c:v>200.6</c:v>
                </c:pt>
                <c:pt idx="12">
                  <c:v>158.1</c:v>
                </c:pt>
                <c:pt idx="13">
                  <c:v>104.4</c:v>
                </c:pt>
                <c:pt idx="14">
                  <c:v>57.06</c:v>
                </c:pt>
                <c:pt idx="15">
                  <c:v>26.8</c:v>
                </c:pt>
                <c:pt idx="16">
                  <c:v>10.51</c:v>
                </c:pt>
                <c:pt idx="17">
                  <c:v>3.448</c:v>
                </c:pt>
                <c:pt idx="18">
                  <c:v>1.116</c:v>
                </c:pt>
                <c:pt idx="19">
                  <c:v>0.2164</c:v>
                </c:pt>
                <c:pt idx="20">
                  <c:v>0.03459</c:v>
                </c:pt>
              </c:numCache>
            </c:numRef>
          </c:val>
          <c:extLst xmlns:c16r2="http://schemas.microsoft.com/office/drawing/2015/06/chart">
            <c:ext xmlns:c16="http://schemas.microsoft.com/office/drawing/2014/chart" uri="{C3380CC4-5D6E-409C-BE32-E72D297353CC}">
              <c16:uniqueId val="{00000000-A27D-48B4-BD18-B2965F2A1ACF}"/>
            </c:ext>
          </c:extLst>
        </c:ser>
        <c:dLbls>
          <c:showLegendKey val="0"/>
          <c:showVal val="0"/>
          <c:showCatName val="0"/>
          <c:showSerName val="0"/>
          <c:showPercent val="0"/>
          <c:showBubbleSize val="0"/>
        </c:dLbls>
        <c:gapWidth val="150"/>
        <c:axId val="2107614680"/>
        <c:axId val="2107617624"/>
      </c:barChart>
      <c:catAx>
        <c:axId val="2107614680"/>
        <c:scaling>
          <c:orientation val="minMax"/>
        </c:scaling>
        <c:delete val="0"/>
        <c:axPos val="b"/>
        <c:majorTickMark val="out"/>
        <c:minorTickMark val="none"/>
        <c:tickLblPos val="nextTo"/>
        <c:crossAx val="2107617624"/>
        <c:crosses val="autoZero"/>
        <c:auto val="1"/>
        <c:lblAlgn val="ctr"/>
        <c:lblOffset val="100"/>
        <c:noMultiLvlLbl val="0"/>
      </c:catAx>
      <c:valAx>
        <c:axId val="2107617624"/>
        <c:scaling>
          <c:orientation val="minMax"/>
          <c:max val="300.0"/>
        </c:scaling>
        <c:delete val="0"/>
        <c:axPos val="l"/>
        <c:majorGridlines/>
        <c:minorGridlines/>
        <c:numFmt formatCode="#,##0" sourceLinked="0"/>
        <c:majorTickMark val="out"/>
        <c:minorTickMark val="none"/>
        <c:tickLblPos val="nextTo"/>
        <c:crossAx val="21076146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3'!$O$35:$O$55</c:f>
              <c:numCache>
                <c:formatCode>General</c:formatCode>
                <c:ptCount val="21"/>
                <c:pt idx="0">
                  <c:v>0.06651</c:v>
                </c:pt>
                <c:pt idx="1">
                  <c:v>0.3848</c:v>
                </c:pt>
                <c:pt idx="2">
                  <c:v>1.543</c:v>
                </c:pt>
                <c:pt idx="3">
                  <c:v>5.852999999999985</c:v>
                </c:pt>
                <c:pt idx="4">
                  <c:v>18.66</c:v>
                </c:pt>
                <c:pt idx="5">
                  <c:v>49.5</c:v>
                </c:pt>
                <c:pt idx="6">
                  <c:v>96.81</c:v>
                </c:pt>
                <c:pt idx="7">
                  <c:v>175.6</c:v>
                </c:pt>
                <c:pt idx="8">
                  <c:v>261.5</c:v>
                </c:pt>
                <c:pt idx="9">
                  <c:v>331.7</c:v>
                </c:pt>
                <c:pt idx="10">
                  <c:v>362.2</c:v>
                </c:pt>
                <c:pt idx="11">
                  <c:v>334.3</c:v>
                </c:pt>
                <c:pt idx="12">
                  <c:v>261.2</c:v>
                </c:pt>
                <c:pt idx="13">
                  <c:v>176.2</c:v>
                </c:pt>
                <c:pt idx="14">
                  <c:v>98.21</c:v>
                </c:pt>
                <c:pt idx="15">
                  <c:v>44.08</c:v>
                </c:pt>
                <c:pt idx="16">
                  <c:v>17.17000000000001</c:v>
                </c:pt>
                <c:pt idx="17">
                  <c:v>5.647999999999982</c:v>
                </c:pt>
                <c:pt idx="18">
                  <c:v>1.702</c:v>
                </c:pt>
                <c:pt idx="19">
                  <c:v>0.3283</c:v>
                </c:pt>
                <c:pt idx="20">
                  <c:v>0.05514</c:v>
                </c:pt>
              </c:numCache>
            </c:numRef>
          </c:val>
          <c:extLst xmlns:c16r2="http://schemas.microsoft.com/office/drawing/2015/06/chart">
            <c:ext xmlns:c16="http://schemas.microsoft.com/office/drawing/2014/chart" uri="{C3380CC4-5D6E-409C-BE32-E72D297353CC}">
              <c16:uniqueId val="{00000000-14B2-4659-9CD6-C1A8F5DD07A4}"/>
            </c:ext>
          </c:extLst>
        </c:ser>
        <c:dLbls>
          <c:showLegendKey val="0"/>
          <c:showVal val="0"/>
          <c:showCatName val="0"/>
          <c:showSerName val="0"/>
          <c:showPercent val="0"/>
          <c:showBubbleSize val="0"/>
        </c:dLbls>
        <c:gapWidth val="150"/>
        <c:axId val="2106862600"/>
        <c:axId val="2106859672"/>
      </c:barChart>
      <c:catAx>
        <c:axId val="2106862600"/>
        <c:scaling>
          <c:orientation val="minMax"/>
        </c:scaling>
        <c:delete val="0"/>
        <c:axPos val="b"/>
        <c:majorTickMark val="out"/>
        <c:minorTickMark val="none"/>
        <c:tickLblPos val="nextTo"/>
        <c:crossAx val="2106859672"/>
        <c:crosses val="autoZero"/>
        <c:auto val="1"/>
        <c:lblAlgn val="ctr"/>
        <c:lblOffset val="100"/>
        <c:noMultiLvlLbl val="0"/>
      </c:catAx>
      <c:valAx>
        <c:axId val="2106859672"/>
        <c:scaling>
          <c:orientation val="minMax"/>
          <c:max val="400.0"/>
        </c:scaling>
        <c:delete val="0"/>
        <c:axPos val="l"/>
        <c:majorGridlines/>
        <c:minorGridlines/>
        <c:numFmt formatCode="#,##0" sourceLinked="0"/>
        <c:majorTickMark val="out"/>
        <c:minorTickMark val="none"/>
        <c:tickLblPos val="nextTo"/>
        <c:crossAx val="21068626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4'!$O$35:$O$55</c:f>
              <c:numCache>
                <c:formatCode>General</c:formatCode>
                <c:ptCount val="21"/>
                <c:pt idx="0">
                  <c:v>0.05569</c:v>
                </c:pt>
                <c:pt idx="1">
                  <c:v>0.2195</c:v>
                </c:pt>
                <c:pt idx="2">
                  <c:v>0.946</c:v>
                </c:pt>
                <c:pt idx="3">
                  <c:v>3.234</c:v>
                </c:pt>
                <c:pt idx="4">
                  <c:v>9.754000000000001</c:v>
                </c:pt>
                <c:pt idx="5">
                  <c:v>24.65</c:v>
                </c:pt>
                <c:pt idx="6">
                  <c:v>50.07</c:v>
                </c:pt>
                <c:pt idx="7">
                  <c:v>85.56</c:v>
                </c:pt>
                <c:pt idx="8">
                  <c:v>122.9</c:v>
                </c:pt>
                <c:pt idx="9">
                  <c:v>152.1</c:v>
                </c:pt>
                <c:pt idx="10">
                  <c:v>162.8</c:v>
                </c:pt>
                <c:pt idx="11">
                  <c:v>151.9</c:v>
                </c:pt>
                <c:pt idx="12">
                  <c:v>122.8</c:v>
                </c:pt>
                <c:pt idx="13">
                  <c:v>85.73</c:v>
                </c:pt>
                <c:pt idx="14">
                  <c:v>50.25</c:v>
                </c:pt>
                <c:pt idx="15">
                  <c:v>24.36</c:v>
                </c:pt>
                <c:pt idx="16">
                  <c:v>9.694000000000001</c:v>
                </c:pt>
                <c:pt idx="17">
                  <c:v>3.282</c:v>
                </c:pt>
                <c:pt idx="18">
                  <c:v>0.9095</c:v>
                </c:pt>
                <c:pt idx="19">
                  <c:v>0.2085</c:v>
                </c:pt>
                <c:pt idx="20">
                  <c:v>0.04016</c:v>
                </c:pt>
              </c:numCache>
            </c:numRef>
          </c:val>
          <c:extLst xmlns:c16r2="http://schemas.microsoft.com/office/drawing/2015/06/chart">
            <c:ext xmlns:c16="http://schemas.microsoft.com/office/drawing/2014/chart" uri="{C3380CC4-5D6E-409C-BE32-E72D297353CC}">
              <c16:uniqueId val="{00000000-7D87-4771-87AC-B383F8D8965B}"/>
            </c:ext>
          </c:extLst>
        </c:ser>
        <c:dLbls>
          <c:showLegendKey val="0"/>
          <c:showVal val="0"/>
          <c:showCatName val="0"/>
          <c:showSerName val="0"/>
          <c:showPercent val="0"/>
          <c:showBubbleSize val="0"/>
        </c:dLbls>
        <c:gapWidth val="150"/>
        <c:axId val="2106838248"/>
        <c:axId val="2106835288"/>
      </c:barChart>
      <c:catAx>
        <c:axId val="2106838248"/>
        <c:scaling>
          <c:orientation val="minMax"/>
        </c:scaling>
        <c:delete val="0"/>
        <c:axPos val="b"/>
        <c:majorTickMark val="out"/>
        <c:minorTickMark val="none"/>
        <c:tickLblPos val="nextTo"/>
        <c:crossAx val="2106835288"/>
        <c:crosses val="autoZero"/>
        <c:auto val="1"/>
        <c:lblAlgn val="ctr"/>
        <c:lblOffset val="100"/>
        <c:noMultiLvlLbl val="0"/>
      </c:catAx>
      <c:valAx>
        <c:axId val="2106835288"/>
        <c:scaling>
          <c:orientation val="minMax"/>
          <c:max val="400.0"/>
        </c:scaling>
        <c:delete val="0"/>
        <c:axPos val="l"/>
        <c:majorGridlines/>
        <c:minorGridlines/>
        <c:numFmt formatCode="#,##0" sourceLinked="0"/>
        <c:majorTickMark val="out"/>
        <c:minorTickMark val="none"/>
        <c:tickLblPos val="nextTo"/>
        <c:crossAx val="210683824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5'!$O$35:$O$55</c:f>
              <c:numCache>
                <c:formatCode>General</c:formatCode>
                <c:ptCount val="21"/>
                <c:pt idx="0">
                  <c:v>0.1124</c:v>
                </c:pt>
                <c:pt idx="1">
                  <c:v>0.5702</c:v>
                </c:pt>
                <c:pt idx="2">
                  <c:v>2.592</c:v>
                </c:pt>
                <c:pt idx="3">
                  <c:v>9.459</c:v>
                </c:pt>
                <c:pt idx="4">
                  <c:v>26.66</c:v>
                </c:pt>
                <c:pt idx="5">
                  <c:v>69.55</c:v>
                </c:pt>
                <c:pt idx="6">
                  <c:v>123.9</c:v>
                </c:pt>
                <c:pt idx="7">
                  <c:v>205.4</c:v>
                </c:pt>
                <c:pt idx="8">
                  <c:v>293.1</c:v>
                </c:pt>
                <c:pt idx="9">
                  <c:v>349.0</c:v>
                </c:pt>
                <c:pt idx="10">
                  <c:v>371.6</c:v>
                </c:pt>
                <c:pt idx="11">
                  <c:v>346.8</c:v>
                </c:pt>
                <c:pt idx="12">
                  <c:v>287.3</c:v>
                </c:pt>
                <c:pt idx="13">
                  <c:v>203.3</c:v>
                </c:pt>
                <c:pt idx="14">
                  <c:v>124.2</c:v>
                </c:pt>
                <c:pt idx="15">
                  <c:v>64.26</c:v>
                </c:pt>
                <c:pt idx="16">
                  <c:v>26.68</c:v>
                </c:pt>
                <c:pt idx="17">
                  <c:v>9.439</c:v>
                </c:pt>
                <c:pt idx="18">
                  <c:v>2.516999999999999</c:v>
                </c:pt>
                <c:pt idx="19">
                  <c:v>0.6466</c:v>
                </c:pt>
                <c:pt idx="20">
                  <c:v>0.1275</c:v>
                </c:pt>
              </c:numCache>
            </c:numRef>
          </c:val>
          <c:extLst xmlns:c16r2="http://schemas.microsoft.com/office/drawing/2015/06/chart">
            <c:ext xmlns:c16="http://schemas.microsoft.com/office/drawing/2014/chart" uri="{C3380CC4-5D6E-409C-BE32-E72D297353CC}">
              <c16:uniqueId val="{00000000-F35D-4EDD-A95B-422DB9D1FAFC}"/>
            </c:ext>
          </c:extLst>
        </c:ser>
        <c:dLbls>
          <c:showLegendKey val="0"/>
          <c:showVal val="0"/>
          <c:showCatName val="0"/>
          <c:showSerName val="0"/>
          <c:showPercent val="0"/>
          <c:showBubbleSize val="0"/>
        </c:dLbls>
        <c:gapWidth val="150"/>
        <c:axId val="2106813368"/>
        <c:axId val="2106810408"/>
      </c:barChart>
      <c:catAx>
        <c:axId val="2106813368"/>
        <c:scaling>
          <c:orientation val="minMax"/>
        </c:scaling>
        <c:delete val="0"/>
        <c:axPos val="b"/>
        <c:majorTickMark val="out"/>
        <c:minorTickMark val="none"/>
        <c:tickLblPos val="nextTo"/>
        <c:crossAx val="2106810408"/>
        <c:crosses val="autoZero"/>
        <c:auto val="1"/>
        <c:lblAlgn val="ctr"/>
        <c:lblOffset val="100"/>
        <c:noMultiLvlLbl val="0"/>
      </c:catAx>
      <c:valAx>
        <c:axId val="2106810408"/>
        <c:scaling>
          <c:orientation val="minMax"/>
          <c:max val="400.0"/>
        </c:scaling>
        <c:delete val="0"/>
        <c:axPos val="l"/>
        <c:majorGridlines/>
        <c:minorGridlines/>
        <c:numFmt formatCode="#,##0" sourceLinked="0"/>
        <c:majorTickMark val="out"/>
        <c:minorTickMark val="none"/>
        <c:tickLblPos val="nextTo"/>
        <c:crossAx val="21068133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6'!$O$35:$O$55</c:f>
              <c:numCache>
                <c:formatCode>General</c:formatCode>
                <c:ptCount val="21"/>
                <c:pt idx="0">
                  <c:v>0.2928</c:v>
                </c:pt>
                <c:pt idx="1">
                  <c:v>1.096</c:v>
                </c:pt>
                <c:pt idx="2">
                  <c:v>3.989</c:v>
                </c:pt>
                <c:pt idx="3">
                  <c:v>11.83</c:v>
                </c:pt>
                <c:pt idx="4">
                  <c:v>29.35</c:v>
                </c:pt>
                <c:pt idx="5">
                  <c:v>66.66</c:v>
                </c:pt>
                <c:pt idx="6">
                  <c:v>125.7</c:v>
                </c:pt>
                <c:pt idx="7">
                  <c:v>206.7</c:v>
                </c:pt>
                <c:pt idx="8">
                  <c:v>291.5</c:v>
                </c:pt>
                <c:pt idx="9">
                  <c:v>356.7</c:v>
                </c:pt>
                <c:pt idx="10">
                  <c:v>385.3</c:v>
                </c:pt>
                <c:pt idx="11">
                  <c:v>361.6</c:v>
                </c:pt>
                <c:pt idx="12">
                  <c:v>285.1</c:v>
                </c:pt>
                <c:pt idx="13">
                  <c:v>206.5</c:v>
                </c:pt>
                <c:pt idx="14">
                  <c:v>124.5</c:v>
                </c:pt>
                <c:pt idx="15">
                  <c:v>66.28</c:v>
                </c:pt>
                <c:pt idx="16">
                  <c:v>29.94</c:v>
                </c:pt>
                <c:pt idx="17">
                  <c:v>11.82</c:v>
                </c:pt>
                <c:pt idx="18">
                  <c:v>3.96</c:v>
                </c:pt>
                <c:pt idx="19">
                  <c:v>1.059</c:v>
                </c:pt>
                <c:pt idx="20">
                  <c:v>0.2817</c:v>
                </c:pt>
              </c:numCache>
            </c:numRef>
          </c:val>
          <c:extLst xmlns:c16r2="http://schemas.microsoft.com/office/drawing/2015/06/chart">
            <c:ext xmlns:c16="http://schemas.microsoft.com/office/drawing/2014/chart" uri="{C3380CC4-5D6E-409C-BE32-E72D297353CC}">
              <c16:uniqueId val="{00000000-3E19-4A5B-90FB-3310F5A1FE95}"/>
            </c:ext>
          </c:extLst>
        </c:ser>
        <c:dLbls>
          <c:showLegendKey val="0"/>
          <c:showVal val="0"/>
          <c:showCatName val="0"/>
          <c:showSerName val="0"/>
          <c:showPercent val="0"/>
          <c:showBubbleSize val="0"/>
        </c:dLbls>
        <c:gapWidth val="150"/>
        <c:axId val="2106789112"/>
        <c:axId val="2106786184"/>
      </c:barChart>
      <c:catAx>
        <c:axId val="2106789112"/>
        <c:scaling>
          <c:orientation val="minMax"/>
        </c:scaling>
        <c:delete val="0"/>
        <c:axPos val="b"/>
        <c:majorTickMark val="out"/>
        <c:minorTickMark val="none"/>
        <c:tickLblPos val="nextTo"/>
        <c:crossAx val="2106786184"/>
        <c:crosses val="autoZero"/>
        <c:auto val="1"/>
        <c:lblAlgn val="ctr"/>
        <c:lblOffset val="100"/>
        <c:noMultiLvlLbl val="0"/>
      </c:catAx>
      <c:valAx>
        <c:axId val="2106786184"/>
        <c:scaling>
          <c:orientation val="minMax"/>
          <c:max val="400.0"/>
        </c:scaling>
        <c:delete val="0"/>
        <c:axPos val="l"/>
        <c:majorGridlines/>
        <c:minorGridlines/>
        <c:numFmt formatCode="#,##0" sourceLinked="0"/>
        <c:majorTickMark val="out"/>
        <c:minorTickMark val="none"/>
        <c:tickLblPos val="nextTo"/>
        <c:crossAx val="21067891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7'!$O$35:$O$55</c:f>
              <c:numCache>
                <c:formatCode>General</c:formatCode>
                <c:ptCount val="21"/>
                <c:pt idx="0">
                  <c:v>0.2014</c:v>
                </c:pt>
                <c:pt idx="1">
                  <c:v>0.8352</c:v>
                </c:pt>
                <c:pt idx="2">
                  <c:v>2.915</c:v>
                </c:pt>
                <c:pt idx="3">
                  <c:v>8.710999999999998</c:v>
                </c:pt>
                <c:pt idx="4">
                  <c:v>21.22</c:v>
                </c:pt>
                <c:pt idx="5">
                  <c:v>45.88</c:v>
                </c:pt>
                <c:pt idx="6">
                  <c:v>81.69</c:v>
                </c:pt>
                <c:pt idx="7">
                  <c:v>127.1</c:v>
                </c:pt>
                <c:pt idx="8">
                  <c:v>170.3</c:v>
                </c:pt>
                <c:pt idx="9">
                  <c:v>201.8</c:v>
                </c:pt>
                <c:pt idx="10">
                  <c:v>214.9</c:v>
                </c:pt>
                <c:pt idx="11">
                  <c:v>204.5</c:v>
                </c:pt>
                <c:pt idx="12">
                  <c:v>168.2</c:v>
                </c:pt>
                <c:pt idx="13">
                  <c:v>126.2</c:v>
                </c:pt>
                <c:pt idx="14">
                  <c:v>81.1</c:v>
                </c:pt>
                <c:pt idx="15">
                  <c:v>45.48</c:v>
                </c:pt>
                <c:pt idx="16">
                  <c:v>21.44</c:v>
                </c:pt>
                <c:pt idx="17">
                  <c:v>8.456000000000004</c:v>
                </c:pt>
                <c:pt idx="18">
                  <c:v>2.858999999999999</c:v>
                </c:pt>
                <c:pt idx="19">
                  <c:v>0.8153</c:v>
                </c:pt>
                <c:pt idx="20">
                  <c:v>0.2188</c:v>
                </c:pt>
              </c:numCache>
            </c:numRef>
          </c:val>
          <c:extLst xmlns:c16r2="http://schemas.microsoft.com/office/drawing/2015/06/chart">
            <c:ext xmlns:c16="http://schemas.microsoft.com/office/drawing/2014/chart" uri="{C3380CC4-5D6E-409C-BE32-E72D297353CC}">
              <c16:uniqueId val="{00000000-5331-459A-BF2A-49E1181BB335}"/>
            </c:ext>
          </c:extLst>
        </c:ser>
        <c:dLbls>
          <c:showLegendKey val="0"/>
          <c:showVal val="0"/>
          <c:showCatName val="0"/>
          <c:showSerName val="0"/>
          <c:showPercent val="0"/>
          <c:showBubbleSize val="0"/>
        </c:dLbls>
        <c:gapWidth val="150"/>
        <c:axId val="2020200008"/>
        <c:axId val="2020203000"/>
      </c:barChart>
      <c:catAx>
        <c:axId val="2020200008"/>
        <c:scaling>
          <c:orientation val="minMax"/>
        </c:scaling>
        <c:delete val="0"/>
        <c:axPos val="b"/>
        <c:majorTickMark val="out"/>
        <c:minorTickMark val="none"/>
        <c:tickLblPos val="nextTo"/>
        <c:crossAx val="2020203000"/>
        <c:crosses val="autoZero"/>
        <c:auto val="1"/>
        <c:lblAlgn val="ctr"/>
        <c:lblOffset val="100"/>
        <c:noMultiLvlLbl val="0"/>
      </c:catAx>
      <c:valAx>
        <c:axId val="2020203000"/>
        <c:scaling>
          <c:orientation val="minMax"/>
          <c:max val="400.0"/>
        </c:scaling>
        <c:delete val="0"/>
        <c:axPos val="l"/>
        <c:majorGridlines/>
        <c:minorGridlines/>
        <c:numFmt formatCode="#,##0" sourceLinked="0"/>
        <c:majorTickMark val="out"/>
        <c:minorTickMark val="none"/>
        <c:tickLblPos val="nextTo"/>
        <c:crossAx val="20202000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'problem 8'!$O$35:$O$55</c:f>
              <c:numCache>
                <c:formatCode>General</c:formatCode>
                <c:ptCount val="21"/>
                <c:pt idx="0">
                  <c:v>0.1991</c:v>
                </c:pt>
                <c:pt idx="1">
                  <c:v>0.7948</c:v>
                </c:pt>
                <c:pt idx="2">
                  <c:v>2.762</c:v>
                </c:pt>
                <c:pt idx="3">
                  <c:v>8.251000000000001</c:v>
                </c:pt>
                <c:pt idx="4">
                  <c:v>20.65</c:v>
                </c:pt>
                <c:pt idx="5">
                  <c:v>44.66</c:v>
                </c:pt>
                <c:pt idx="6">
                  <c:v>79.81</c:v>
                </c:pt>
                <c:pt idx="7">
                  <c:v>125.1</c:v>
                </c:pt>
                <c:pt idx="8">
                  <c:v>165.9</c:v>
                </c:pt>
                <c:pt idx="9">
                  <c:v>199.6</c:v>
                </c:pt>
                <c:pt idx="10">
                  <c:v>211.0</c:v>
                </c:pt>
                <c:pt idx="11">
                  <c:v>198.5</c:v>
                </c:pt>
                <c:pt idx="12">
                  <c:v>167.6</c:v>
                </c:pt>
                <c:pt idx="13">
                  <c:v>123.5</c:v>
                </c:pt>
                <c:pt idx="14">
                  <c:v>80.2</c:v>
                </c:pt>
                <c:pt idx="15">
                  <c:v>44.09</c:v>
                </c:pt>
                <c:pt idx="16">
                  <c:v>20.65</c:v>
                </c:pt>
                <c:pt idx="17">
                  <c:v>8.255</c:v>
                </c:pt>
                <c:pt idx="18">
                  <c:v>2.789</c:v>
                </c:pt>
                <c:pt idx="19">
                  <c:v>0.8035</c:v>
                </c:pt>
                <c:pt idx="20">
                  <c:v>0.1966</c:v>
                </c:pt>
              </c:numCache>
            </c:numRef>
          </c:val>
          <c:extLst xmlns:c16r2="http://schemas.microsoft.com/office/drawing/2015/06/chart">
            <c:ext xmlns:c16="http://schemas.microsoft.com/office/drawing/2014/chart" uri="{C3380CC4-5D6E-409C-BE32-E72D297353CC}">
              <c16:uniqueId val="{00000000-F74C-44C5-94BD-D2EF4459F3F6}"/>
            </c:ext>
          </c:extLst>
        </c:ser>
        <c:dLbls>
          <c:showLegendKey val="0"/>
          <c:showVal val="0"/>
          <c:showCatName val="0"/>
          <c:showSerName val="0"/>
          <c:showPercent val="0"/>
          <c:showBubbleSize val="0"/>
        </c:dLbls>
        <c:gapWidth val="150"/>
        <c:axId val="2106763784"/>
        <c:axId val="2106760776"/>
      </c:barChart>
      <c:catAx>
        <c:axId val="2106763784"/>
        <c:scaling>
          <c:orientation val="minMax"/>
        </c:scaling>
        <c:delete val="0"/>
        <c:axPos val="b"/>
        <c:majorTickMark val="out"/>
        <c:minorTickMark val="none"/>
        <c:tickLblPos val="nextTo"/>
        <c:crossAx val="2106760776"/>
        <c:crosses val="autoZero"/>
        <c:auto val="1"/>
        <c:lblAlgn val="ctr"/>
        <c:lblOffset val="100"/>
        <c:noMultiLvlLbl val="0"/>
      </c:catAx>
      <c:valAx>
        <c:axId val="2106760776"/>
        <c:scaling>
          <c:orientation val="minMax"/>
          <c:max val="400.0"/>
        </c:scaling>
        <c:delete val="0"/>
        <c:axPos val="l"/>
        <c:majorGridlines/>
        <c:minorGridlines/>
        <c:numFmt formatCode="#,##0" sourceLinked="0"/>
        <c:majorTickMark val="out"/>
        <c:minorTickMark val="none"/>
        <c:tickLblPos val="nextTo"/>
        <c:crossAx val="210676378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2860D-69AE-2E46-981C-240B5A87BD69}" type="datetimeFigureOut">
              <a:rPr lang="en-US" smtClean="0"/>
              <a:t>09/11/16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1694C6-6475-3842-9119-7D69409D8E37}" type="slidenum">
              <a:rPr lang="en-US" smtClean="0"/>
              <a:t>‹#›</a:t>
            </a:fld>
            <a:endParaRPr lang="en-US"/>
          </a:p>
        </p:txBody>
      </p:sp>
    </p:spTree>
    <p:extLst>
      <p:ext uri="{BB962C8B-B14F-4D97-AF65-F5344CB8AC3E}">
        <p14:creationId xmlns:p14="http://schemas.microsoft.com/office/powerpoint/2010/main" val="2795862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CB92B-596E-B24B-A0E2-A30C1C2FC0E8}" type="datetimeFigureOut">
              <a:rPr lang="en-US" smtClean="0"/>
              <a:t>09/11/16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5D799-53BB-A845-85DD-4A75BA22A5ED}" type="slidenum">
              <a:rPr lang="en-US" smtClean="0"/>
              <a:t>‹#›</a:t>
            </a:fld>
            <a:endParaRPr lang="en-US"/>
          </a:p>
        </p:txBody>
      </p:sp>
    </p:spTree>
    <p:extLst>
      <p:ext uri="{BB962C8B-B14F-4D97-AF65-F5344CB8AC3E}">
        <p14:creationId xmlns:p14="http://schemas.microsoft.com/office/powerpoint/2010/main" val="14692547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5D799-53BB-A845-85DD-4A75BA22A5ED}" type="slidenum">
              <a:rPr lang="en-US" smtClean="0"/>
              <a:t>2</a:t>
            </a:fld>
            <a:endParaRPr lang="en-US"/>
          </a:p>
        </p:txBody>
      </p:sp>
    </p:spTree>
    <p:extLst>
      <p:ext uri="{BB962C8B-B14F-4D97-AF65-F5344CB8AC3E}">
        <p14:creationId xmlns:p14="http://schemas.microsoft.com/office/powerpoint/2010/main" val="187294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34D6A7-2A65-D845-A4AC-A2DC6CC8F283}" type="slidenum">
              <a:rPr lang="en-US" smtClean="0"/>
              <a:t>9</a:t>
            </a:fld>
            <a:endParaRPr lang="en-US"/>
          </a:p>
        </p:txBody>
      </p:sp>
    </p:spTree>
    <p:extLst>
      <p:ext uri="{BB962C8B-B14F-4D97-AF65-F5344CB8AC3E}">
        <p14:creationId xmlns:p14="http://schemas.microsoft.com/office/powerpoint/2010/main" val="298069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80059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389399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315291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11/9/16</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G. Tassotto - Low Mass Multiwires</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D9935EE4-EFB6-492B-9DFA-30F555EC3680}" type="slidenum">
              <a:rPr lang="en-US"/>
              <a:pPr/>
              <a:t>‹#›</a:t>
            </a:fld>
            <a:endParaRPr lang="en-US"/>
          </a:p>
        </p:txBody>
      </p:sp>
    </p:spTree>
    <p:extLst>
      <p:ext uri="{BB962C8B-B14F-4D97-AF65-F5344CB8AC3E}">
        <p14:creationId xmlns:p14="http://schemas.microsoft.com/office/powerpoint/2010/main" val="302182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204853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2797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11/9/16</a:t>
            </a:r>
            <a:endParaRPr lang="en-US"/>
          </a:p>
        </p:txBody>
      </p:sp>
      <p:sp>
        <p:nvSpPr>
          <p:cNvPr id="6" name="Footer Placeholder 5"/>
          <p:cNvSpPr>
            <a:spLocks noGrp="1"/>
          </p:cNvSpPr>
          <p:nvPr>
            <p:ph type="ftr" sz="quarter" idx="11"/>
          </p:nvPr>
        </p:nvSpPr>
        <p:spPr/>
        <p:txBody>
          <a:bodyPr/>
          <a:lstStyle/>
          <a:p>
            <a:r>
              <a:rPr lang="en-US" smtClean="0"/>
              <a:t>G. Tassotto - Low Mass Multiwires</a:t>
            </a:r>
            <a:endParaRPr lang="en-US"/>
          </a:p>
        </p:txBody>
      </p:sp>
      <p:sp>
        <p:nvSpPr>
          <p:cNvPr id="7" name="Slide Number Placeholder 6"/>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414938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11/9/16</a:t>
            </a:r>
            <a:endParaRPr lang="en-US"/>
          </a:p>
        </p:txBody>
      </p:sp>
      <p:sp>
        <p:nvSpPr>
          <p:cNvPr id="8" name="Footer Placeholder 7"/>
          <p:cNvSpPr>
            <a:spLocks noGrp="1"/>
          </p:cNvSpPr>
          <p:nvPr>
            <p:ph type="ftr" sz="quarter" idx="11"/>
          </p:nvPr>
        </p:nvSpPr>
        <p:spPr/>
        <p:txBody>
          <a:bodyPr/>
          <a:lstStyle/>
          <a:p>
            <a:r>
              <a:rPr lang="en-US" smtClean="0"/>
              <a:t>G. Tassotto - Low Mass Multiwires</a:t>
            </a:r>
            <a:endParaRPr lang="en-US"/>
          </a:p>
        </p:txBody>
      </p:sp>
      <p:sp>
        <p:nvSpPr>
          <p:cNvPr id="9" name="Slide Number Placeholder 8"/>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350044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11/9/16</a:t>
            </a:r>
            <a:endParaRPr lang="en-US"/>
          </a:p>
        </p:txBody>
      </p:sp>
      <p:sp>
        <p:nvSpPr>
          <p:cNvPr id="4" name="Footer Placeholder 3"/>
          <p:cNvSpPr>
            <a:spLocks noGrp="1"/>
          </p:cNvSpPr>
          <p:nvPr>
            <p:ph type="ftr" sz="quarter" idx="11"/>
          </p:nvPr>
        </p:nvSpPr>
        <p:spPr/>
        <p:txBody>
          <a:bodyPr/>
          <a:lstStyle/>
          <a:p>
            <a:r>
              <a:rPr lang="en-US" smtClean="0"/>
              <a:t>G. Tassotto - Low Mass Multiwires</a:t>
            </a:r>
            <a:endParaRPr lang="en-US"/>
          </a:p>
        </p:txBody>
      </p:sp>
      <p:sp>
        <p:nvSpPr>
          <p:cNvPr id="5" name="Slide Number Placeholder 4"/>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356561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11/9/16</a:t>
            </a:r>
            <a:endParaRPr lang="en-US"/>
          </a:p>
        </p:txBody>
      </p:sp>
      <p:sp>
        <p:nvSpPr>
          <p:cNvPr id="3" name="Footer Placeholder 2"/>
          <p:cNvSpPr>
            <a:spLocks noGrp="1"/>
          </p:cNvSpPr>
          <p:nvPr>
            <p:ph type="ftr" sz="quarter" idx="11"/>
          </p:nvPr>
        </p:nvSpPr>
        <p:spPr/>
        <p:txBody>
          <a:bodyPr/>
          <a:lstStyle/>
          <a:p>
            <a:r>
              <a:rPr lang="en-US" smtClean="0"/>
              <a:t>G. Tassotto - Low Mass Multiwires</a:t>
            </a:r>
            <a:endParaRPr lang="en-US"/>
          </a:p>
        </p:txBody>
      </p:sp>
      <p:sp>
        <p:nvSpPr>
          <p:cNvPr id="4" name="Slide Number Placeholder 3"/>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225875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11/9/16</a:t>
            </a:r>
            <a:endParaRPr lang="en-US"/>
          </a:p>
        </p:txBody>
      </p:sp>
      <p:sp>
        <p:nvSpPr>
          <p:cNvPr id="6" name="Footer Placeholder 5"/>
          <p:cNvSpPr>
            <a:spLocks noGrp="1"/>
          </p:cNvSpPr>
          <p:nvPr>
            <p:ph type="ftr" sz="quarter" idx="11"/>
          </p:nvPr>
        </p:nvSpPr>
        <p:spPr/>
        <p:txBody>
          <a:bodyPr/>
          <a:lstStyle/>
          <a:p>
            <a:r>
              <a:rPr lang="en-US" smtClean="0"/>
              <a:t>G. Tassotto - Low Mass Multiwires</a:t>
            </a:r>
            <a:endParaRPr lang="en-US"/>
          </a:p>
        </p:txBody>
      </p:sp>
      <p:sp>
        <p:nvSpPr>
          <p:cNvPr id="7" name="Slide Number Placeholder 6"/>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26466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11/9/16</a:t>
            </a:r>
            <a:endParaRPr lang="en-US"/>
          </a:p>
        </p:txBody>
      </p:sp>
      <p:sp>
        <p:nvSpPr>
          <p:cNvPr id="6" name="Footer Placeholder 5"/>
          <p:cNvSpPr>
            <a:spLocks noGrp="1"/>
          </p:cNvSpPr>
          <p:nvPr>
            <p:ph type="ftr" sz="quarter" idx="11"/>
          </p:nvPr>
        </p:nvSpPr>
        <p:spPr/>
        <p:txBody>
          <a:bodyPr/>
          <a:lstStyle/>
          <a:p>
            <a:r>
              <a:rPr lang="en-US" smtClean="0"/>
              <a:t>G. Tassotto - Low Mass Multiwires</a:t>
            </a:r>
            <a:endParaRPr lang="en-US"/>
          </a:p>
        </p:txBody>
      </p:sp>
      <p:sp>
        <p:nvSpPr>
          <p:cNvPr id="7" name="Slide Number Placeholder 6"/>
          <p:cNvSpPr>
            <a:spLocks noGrp="1"/>
          </p:cNvSpPr>
          <p:nvPr>
            <p:ph type="sldNum" sz="quarter" idx="12"/>
          </p:nvPr>
        </p:nvSpPr>
        <p:spPr/>
        <p:txBody>
          <a:bodyPr/>
          <a:lstStyle/>
          <a:p>
            <a:fld id="{47C3FF7C-EAAD-6B46-BA9D-C512FE2EAFFB}" type="slidenum">
              <a:rPr lang="en-US" smtClean="0"/>
              <a:t>‹#›</a:t>
            </a:fld>
            <a:endParaRPr lang="en-US"/>
          </a:p>
        </p:txBody>
      </p:sp>
    </p:spTree>
    <p:extLst>
      <p:ext uri="{BB962C8B-B14F-4D97-AF65-F5344CB8AC3E}">
        <p14:creationId xmlns:p14="http://schemas.microsoft.com/office/powerpoint/2010/main" val="2337819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11/9/16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 Tassotto - Low Mass Multiwires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3FF7C-EAAD-6B46-BA9D-C512FE2EAFFB}" type="slidenum">
              <a:rPr lang="en-US" smtClean="0"/>
              <a:t>‹#›</a:t>
            </a:fld>
            <a:endParaRPr lang="en-US"/>
          </a:p>
        </p:txBody>
      </p:sp>
    </p:spTree>
    <p:extLst>
      <p:ext uri="{BB962C8B-B14F-4D97-AF65-F5344CB8AC3E}">
        <p14:creationId xmlns:p14="http://schemas.microsoft.com/office/powerpoint/2010/main" val="2689338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 Id="rId9"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 Id="rId3" Type="http://schemas.openxmlformats.org/officeDocument/2006/relationships/image" Target="../media/image2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hep.utexas.edu/~kopp/minos/se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8118"/>
            <a:ext cx="7772400" cy="3217622"/>
          </a:xfrm>
        </p:spPr>
        <p:txBody>
          <a:bodyPr>
            <a:normAutofit/>
          </a:bodyPr>
          <a:lstStyle/>
          <a:p>
            <a:r>
              <a:rPr lang="en-US" dirty="0"/>
              <a:t>Fermilab Low Mass </a:t>
            </a:r>
            <a:r>
              <a:rPr lang="en-US" dirty="0" err="1"/>
              <a:t>Multiwires</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371600" y="3959412"/>
            <a:ext cx="6400800" cy="2264620"/>
          </a:xfrm>
        </p:spPr>
        <p:txBody>
          <a:bodyPr>
            <a:normAutofit/>
          </a:bodyPr>
          <a:lstStyle/>
          <a:p>
            <a:r>
              <a:rPr lang="en-US" dirty="0"/>
              <a:t>Gianni Tassotto</a:t>
            </a:r>
          </a:p>
          <a:p>
            <a:endParaRPr lang="en-US" sz="2400" dirty="0"/>
          </a:p>
          <a:p>
            <a:r>
              <a:rPr lang="en-US" sz="2400" dirty="0"/>
              <a:t>11/9/2016</a:t>
            </a:r>
          </a:p>
          <a:p>
            <a:endParaRPr lang="en-US" sz="2400" dirty="0"/>
          </a:p>
        </p:txBody>
      </p:sp>
    </p:spTree>
    <p:extLst>
      <p:ext uri="{BB962C8B-B14F-4D97-AF65-F5344CB8AC3E}">
        <p14:creationId xmlns:p14="http://schemas.microsoft.com/office/powerpoint/2010/main" val="11516983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3"/>
            <a:ext cx="8229600" cy="428625"/>
          </a:xfrm>
        </p:spPr>
        <p:txBody>
          <a:bodyPr>
            <a:noAutofit/>
          </a:bodyPr>
          <a:lstStyle/>
          <a:p>
            <a:r>
              <a:rPr lang="en-US" sz="2800" dirty="0"/>
              <a:t>Single Pulse Temperature Rise</a:t>
            </a:r>
          </a:p>
        </p:txBody>
      </p:sp>
      <p:sp>
        <p:nvSpPr>
          <p:cNvPr id="3" name="Content Placeholder 2"/>
          <p:cNvSpPr>
            <a:spLocks noGrp="1"/>
          </p:cNvSpPr>
          <p:nvPr>
            <p:ph idx="1"/>
          </p:nvPr>
        </p:nvSpPr>
        <p:spPr>
          <a:xfrm>
            <a:off x="457200" y="630814"/>
            <a:ext cx="8229600" cy="5495350"/>
          </a:xfrm>
        </p:spPr>
        <p:txBody>
          <a:bodyPr>
            <a:normAutofit fontScale="77500" lnSpcReduction="20000"/>
          </a:bodyPr>
          <a:lstStyle/>
          <a:p>
            <a:r>
              <a:rPr lang="en-US" sz="1800" dirty="0"/>
              <a:t>Last year Tony Leveling performed a series of temperature rise estimates using MARS15 for a primary proton beam of 120 </a:t>
            </a:r>
            <a:r>
              <a:rPr lang="en-US" sz="1800" dirty="0" err="1"/>
              <a:t>GeV</a:t>
            </a:r>
            <a:r>
              <a:rPr lang="en-US" sz="1800" dirty="0"/>
              <a:t>, at 700 KW, 1.2 MW and 2.0 MW for Ti and C at smaller diameters.</a:t>
            </a:r>
          </a:p>
          <a:p>
            <a:pPr marL="0" indent="0">
              <a:buNone/>
            </a:pPr>
            <a:endParaRPr lang="en-US" sz="1800" dirty="0"/>
          </a:p>
          <a:p>
            <a:r>
              <a:rPr lang="en-US" sz="1800" dirty="0"/>
              <a:t> 700 KW. </a:t>
            </a:r>
          </a:p>
          <a:p>
            <a:pPr marL="0" indent="0">
              <a:buNone/>
            </a:pPr>
            <a:r>
              <a:rPr lang="en-US" sz="1800" dirty="0"/>
              <a:t>	- 25 </a:t>
            </a:r>
            <a:r>
              <a:rPr lang="en-US" sz="1800" dirty="0" err="1"/>
              <a:t>μm</a:t>
            </a:r>
            <a:r>
              <a:rPr lang="en-US" sz="1800" dirty="0"/>
              <a:t> Dia. Ti Gr-1 wire 1 mm and 0.5 mm pitch.</a:t>
            </a:r>
          </a:p>
          <a:p>
            <a:pPr marL="0" indent="0">
              <a:buNone/>
            </a:pPr>
            <a:r>
              <a:rPr lang="en-US" sz="1800" dirty="0"/>
              <a:t>	- 20 </a:t>
            </a:r>
            <a:r>
              <a:rPr lang="en-US" sz="1800" dirty="0" err="1"/>
              <a:t>μm</a:t>
            </a:r>
            <a:r>
              <a:rPr lang="en-US" sz="1800" dirty="0"/>
              <a:t> Dia. Ti grade 5 (6%AL, 4%V) wire 1 mm and 0.5 mm pitch.</a:t>
            </a:r>
          </a:p>
          <a:p>
            <a:pPr marL="0" indent="0">
              <a:buNone/>
            </a:pPr>
            <a:r>
              <a:rPr lang="en-US" sz="1800" dirty="0"/>
              <a:t>	- Ti Gr-1 foil: 5 </a:t>
            </a:r>
            <a:r>
              <a:rPr lang="en-US" sz="1800" dirty="0" err="1"/>
              <a:t>μm</a:t>
            </a:r>
            <a:r>
              <a:rPr lang="en-US" sz="1800" dirty="0"/>
              <a:t> thick, 125 </a:t>
            </a:r>
            <a:r>
              <a:rPr lang="en-US" sz="1800" dirty="0" err="1"/>
              <a:t>μm</a:t>
            </a:r>
            <a:r>
              <a:rPr lang="en-US" sz="1800" dirty="0"/>
              <a:t> wide.</a:t>
            </a:r>
          </a:p>
          <a:p>
            <a:pPr marL="0" indent="0">
              <a:buNone/>
            </a:pPr>
            <a:r>
              <a:rPr lang="en-US" sz="1800" dirty="0"/>
              <a:t>	- Carbon monofilament 33 </a:t>
            </a:r>
            <a:r>
              <a:rPr lang="en-US" sz="1800" dirty="0" err="1"/>
              <a:t>μm</a:t>
            </a:r>
            <a:r>
              <a:rPr lang="en-US" sz="1800" dirty="0"/>
              <a:t> Dia.</a:t>
            </a:r>
          </a:p>
          <a:p>
            <a:pPr marL="0" indent="0">
              <a:buNone/>
            </a:pPr>
            <a:endParaRPr lang="en-US" sz="1800" dirty="0"/>
          </a:p>
          <a:p>
            <a:r>
              <a:rPr lang="en-US" sz="1800" dirty="0"/>
              <a:t>1.2 MW.</a:t>
            </a:r>
          </a:p>
          <a:p>
            <a:pPr marL="0" indent="0">
              <a:buNone/>
            </a:pPr>
            <a:r>
              <a:rPr lang="en-US" sz="1800" dirty="0"/>
              <a:t>	- 25 </a:t>
            </a:r>
            <a:r>
              <a:rPr lang="en-US" sz="1800" dirty="0" err="1"/>
              <a:t>μm</a:t>
            </a:r>
            <a:r>
              <a:rPr lang="en-US" sz="1800" dirty="0"/>
              <a:t> Dia. Ti Gr-1 wire 1 mm and 0.5 mm pitch.</a:t>
            </a:r>
          </a:p>
          <a:p>
            <a:pPr marL="0" indent="0">
              <a:buNone/>
            </a:pPr>
            <a:r>
              <a:rPr lang="en-US" sz="1800" dirty="0"/>
              <a:t> 	- Ti Gr-1 foil: 5 </a:t>
            </a:r>
            <a:r>
              <a:rPr lang="en-US" sz="1800" dirty="0" err="1"/>
              <a:t>μm</a:t>
            </a:r>
            <a:r>
              <a:rPr lang="en-US" sz="1800" dirty="0"/>
              <a:t> wide, 150 </a:t>
            </a:r>
            <a:r>
              <a:rPr lang="en-US" sz="1800" dirty="0" err="1"/>
              <a:t>μm</a:t>
            </a:r>
            <a:r>
              <a:rPr lang="en-US" sz="1800" dirty="0"/>
              <a:t> wide .</a:t>
            </a:r>
          </a:p>
          <a:p>
            <a:pPr marL="0" indent="0">
              <a:buNone/>
            </a:pPr>
            <a:r>
              <a:rPr lang="en-US" sz="1800" dirty="0"/>
              <a:t>	- Carbon monofilament 33 </a:t>
            </a:r>
            <a:r>
              <a:rPr lang="en-US" sz="1800" dirty="0" err="1"/>
              <a:t>μm</a:t>
            </a:r>
            <a:r>
              <a:rPr lang="en-US" sz="1800" dirty="0"/>
              <a:t> Dia.</a:t>
            </a:r>
          </a:p>
          <a:p>
            <a:pPr marL="0" indent="0">
              <a:buNone/>
            </a:pPr>
            <a:endParaRPr lang="en-US" sz="1800" dirty="0"/>
          </a:p>
          <a:p>
            <a:r>
              <a:rPr lang="en-US" sz="1800" dirty="0"/>
              <a:t>2 MW.</a:t>
            </a:r>
          </a:p>
          <a:p>
            <a:pPr marL="0" indent="0">
              <a:buNone/>
            </a:pPr>
            <a:r>
              <a:rPr lang="en-US" sz="1800" dirty="0"/>
              <a:t>	- Carbon fiber 5 </a:t>
            </a:r>
            <a:r>
              <a:rPr lang="en-US" sz="1800" dirty="0" err="1"/>
              <a:t>μm</a:t>
            </a:r>
            <a:r>
              <a:rPr lang="en-US" sz="1800" dirty="0"/>
              <a:t> Dia.</a:t>
            </a:r>
          </a:p>
          <a:p>
            <a:pPr marL="0" indent="0">
              <a:buNone/>
            </a:pPr>
            <a:endParaRPr lang="en-US" sz="1800" dirty="0"/>
          </a:p>
          <a:p>
            <a:r>
              <a:rPr lang="en-US" sz="1800" dirty="0"/>
              <a:t>Beam Parameters</a:t>
            </a:r>
          </a:p>
          <a:p>
            <a:pPr marL="0" indent="0">
              <a:buNone/>
            </a:pPr>
            <a:r>
              <a:rPr lang="en-US" sz="1800" dirty="0"/>
              <a:t>	- Proton per pulse 5 X 10</a:t>
            </a:r>
            <a:r>
              <a:rPr lang="en-US" sz="1800" baseline="30000" dirty="0"/>
              <a:t>13</a:t>
            </a:r>
            <a:r>
              <a:rPr lang="en-US" sz="1800" dirty="0"/>
              <a:t> at 700 KW, 8.1 x 10</a:t>
            </a:r>
            <a:r>
              <a:rPr lang="en-US" sz="1800" baseline="30000" dirty="0"/>
              <a:t>13 </a:t>
            </a:r>
            <a:r>
              <a:rPr lang="en-US" sz="1800" dirty="0"/>
              <a:t>at 1.2 MW, and 1.39 x 10</a:t>
            </a:r>
            <a:r>
              <a:rPr lang="en-US" sz="1800" baseline="30000" dirty="0"/>
              <a:t>14</a:t>
            </a:r>
            <a:r>
              <a:rPr lang="en-US" sz="1800" dirty="0"/>
              <a:t> at 2 MW </a:t>
            </a:r>
          </a:p>
          <a:p>
            <a:pPr marL="0" indent="0">
              <a:buNone/>
            </a:pPr>
            <a:r>
              <a:rPr lang="en-US" sz="1800" dirty="0"/>
              <a:t>	- Spill duration 1.0x 10</a:t>
            </a:r>
            <a:r>
              <a:rPr lang="en-US" sz="1800" baseline="30000" dirty="0"/>
              <a:t>-5</a:t>
            </a:r>
            <a:r>
              <a:rPr lang="en-US" sz="1800" dirty="0"/>
              <a:t> seconds.</a:t>
            </a:r>
          </a:p>
          <a:p>
            <a:pPr marL="0" indent="0">
              <a:buNone/>
            </a:pPr>
            <a:r>
              <a:rPr lang="en-US" sz="1800" dirty="0"/>
              <a:t>	- Energy 60 to 120 </a:t>
            </a:r>
            <a:r>
              <a:rPr lang="en-US" sz="1800" dirty="0" err="1"/>
              <a:t>GeV</a:t>
            </a:r>
            <a:r>
              <a:rPr lang="en-US" sz="1800" dirty="0"/>
              <a:t>.</a:t>
            </a:r>
          </a:p>
          <a:p>
            <a:pPr marL="0" indent="0">
              <a:buNone/>
            </a:pPr>
            <a:r>
              <a:rPr lang="en-US" sz="1800" dirty="0"/>
              <a:t>	- Beam size at target 1.2 mm.</a:t>
            </a:r>
          </a:p>
          <a:p>
            <a:pPr marL="0" indent="0">
              <a:buNone/>
            </a:pPr>
            <a:r>
              <a:rPr lang="en-US" sz="1800" dirty="0"/>
              <a:t>	- Cycle time 1.33 seconds. </a:t>
            </a:r>
          </a:p>
          <a:p>
            <a:pPr marL="0" indent="0">
              <a:buNone/>
            </a:pPr>
            <a:endParaRPr lang="en-US" sz="1800" dirty="0"/>
          </a:p>
          <a:p>
            <a:pPr marL="0" indent="0">
              <a:buNone/>
            </a:pPr>
            <a:r>
              <a:rPr lang="en-US" sz="1800" dirty="0"/>
              <a:t>	</a:t>
            </a:r>
          </a:p>
          <a:p>
            <a:endParaRPr lang="en-US" sz="1800" dirty="0"/>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10</a:t>
            </a:fld>
            <a:endParaRPr lang="en-US"/>
          </a:p>
        </p:txBody>
      </p:sp>
    </p:spTree>
    <p:extLst>
      <p:ext uri="{BB962C8B-B14F-4D97-AF65-F5344CB8AC3E}">
        <p14:creationId xmlns:p14="http://schemas.microsoft.com/office/powerpoint/2010/main" val="29231696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23352"/>
          </a:xfrm>
        </p:spPr>
        <p:txBody>
          <a:bodyPr>
            <a:noAutofit/>
          </a:bodyPr>
          <a:lstStyle/>
          <a:p>
            <a:r>
              <a:rPr lang="en-US" sz="2800" dirty="0"/>
              <a:t>Results</a:t>
            </a:r>
          </a:p>
        </p:txBody>
      </p:sp>
      <p:sp>
        <p:nvSpPr>
          <p:cNvPr id="3" name="Content Placeholder 2"/>
          <p:cNvSpPr>
            <a:spLocks noGrp="1"/>
          </p:cNvSpPr>
          <p:nvPr>
            <p:ph idx="1"/>
          </p:nvPr>
        </p:nvSpPr>
        <p:spPr>
          <a:xfrm>
            <a:off x="457200" y="423352"/>
            <a:ext cx="8177401" cy="1066243"/>
          </a:xfrm>
        </p:spPr>
        <p:txBody>
          <a:bodyPr>
            <a:normAutofit/>
          </a:bodyPr>
          <a:lstStyle/>
          <a:p>
            <a:r>
              <a:rPr lang="en-US" sz="1800" dirty="0"/>
              <a:t>None of the wires reached the melting point for that material.</a:t>
            </a:r>
          </a:p>
          <a:p>
            <a:pPr>
              <a:lnSpc>
                <a:spcPct val="80000"/>
              </a:lnSpc>
            </a:pPr>
            <a:r>
              <a:rPr lang="en-US" sz="1800" dirty="0"/>
              <a:t>Below are pictures of the estimate of the temperature rise per beam power. Temperature is in degrees Celsius shown on the vertical axis.</a:t>
            </a:r>
          </a:p>
        </p:txBody>
      </p:sp>
      <p:sp>
        <p:nvSpPr>
          <p:cNvPr id="4" name="Date Placeholder 3"/>
          <p:cNvSpPr>
            <a:spLocks noGrp="1"/>
          </p:cNvSpPr>
          <p:nvPr>
            <p:ph type="dt" sz="half" idx="10"/>
          </p:nvPr>
        </p:nvSpPr>
        <p:spPr/>
        <p:txBody>
          <a:bodyPr/>
          <a:lstStyle/>
          <a:p>
            <a:r>
              <a:rPr lang="en-US" smtClean="0"/>
              <a:t>11/9/16</a:t>
            </a:r>
            <a:endParaRPr lang="en-US"/>
          </a:p>
        </p:txBody>
      </p:sp>
      <p:graphicFrame>
        <p:nvGraphicFramePr>
          <p:cNvPr id="7" name="Chart 6"/>
          <p:cNvGraphicFramePr/>
          <p:nvPr>
            <p:extLst>
              <p:ext uri="{D42A27DB-BD31-4B8C-83A1-F6EECF244321}">
                <p14:modId xmlns:p14="http://schemas.microsoft.com/office/powerpoint/2010/main" val="535032852"/>
              </p:ext>
            </p:extLst>
          </p:nvPr>
        </p:nvGraphicFramePr>
        <p:xfrm>
          <a:off x="639417" y="1292938"/>
          <a:ext cx="2564867" cy="1611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120430512"/>
              </p:ext>
            </p:extLst>
          </p:nvPr>
        </p:nvGraphicFramePr>
        <p:xfrm>
          <a:off x="3204285" y="1292938"/>
          <a:ext cx="2538960" cy="1611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278878712"/>
              </p:ext>
            </p:extLst>
          </p:nvPr>
        </p:nvGraphicFramePr>
        <p:xfrm>
          <a:off x="5826619" y="1292938"/>
          <a:ext cx="2593755" cy="16111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184855055"/>
              </p:ext>
            </p:extLst>
          </p:nvPr>
        </p:nvGraphicFramePr>
        <p:xfrm>
          <a:off x="3315568" y="2988727"/>
          <a:ext cx="2427677" cy="1578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880574077"/>
              </p:ext>
            </p:extLst>
          </p:nvPr>
        </p:nvGraphicFramePr>
        <p:xfrm>
          <a:off x="5055831" y="4615529"/>
          <a:ext cx="2482638" cy="16204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p:nvPr>
            <p:extLst>
              <p:ext uri="{D42A27DB-BD31-4B8C-83A1-F6EECF244321}">
                <p14:modId xmlns:p14="http://schemas.microsoft.com/office/powerpoint/2010/main" val="917378925"/>
              </p:ext>
            </p:extLst>
          </p:nvPr>
        </p:nvGraphicFramePr>
        <p:xfrm>
          <a:off x="707631" y="2988727"/>
          <a:ext cx="2496653" cy="16268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p:cNvGraphicFramePr/>
          <p:nvPr>
            <p:extLst>
              <p:ext uri="{D42A27DB-BD31-4B8C-83A1-F6EECF244321}">
                <p14:modId xmlns:p14="http://schemas.microsoft.com/office/powerpoint/2010/main" val="1955952080"/>
              </p:ext>
            </p:extLst>
          </p:nvPr>
        </p:nvGraphicFramePr>
        <p:xfrm>
          <a:off x="1606691" y="4650312"/>
          <a:ext cx="2575426" cy="15856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p:nvPr>
            <p:extLst>
              <p:ext uri="{D42A27DB-BD31-4B8C-83A1-F6EECF244321}">
                <p14:modId xmlns:p14="http://schemas.microsoft.com/office/powerpoint/2010/main" val="414886546"/>
              </p:ext>
            </p:extLst>
          </p:nvPr>
        </p:nvGraphicFramePr>
        <p:xfrm>
          <a:off x="5914855" y="2988726"/>
          <a:ext cx="2505519" cy="1555749"/>
        </p:xfrm>
        <a:graphic>
          <a:graphicData uri="http://schemas.openxmlformats.org/drawingml/2006/chart">
            <c:chart xmlns:c="http://schemas.openxmlformats.org/drawingml/2006/chart" xmlns:r="http://schemas.openxmlformats.org/officeDocument/2006/relationships" r:id="rId9"/>
          </a:graphicData>
        </a:graphic>
      </p:graphicFrame>
      <p:sp>
        <p:nvSpPr>
          <p:cNvPr id="17" name="Rectangle 16"/>
          <p:cNvSpPr/>
          <p:nvPr/>
        </p:nvSpPr>
        <p:spPr>
          <a:xfrm>
            <a:off x="1269820" y="2780992"/>
            <a:ext cx="1624584" cy="246221"/>
          </a:xfrm>
          <a:prstGeom prst="rect">
            <a:avLst/>
          </a:prstGeom>
        </p:spPr>
        <p:txBody>
          <a:bodyPr wrap="square">
            <a:spAutoFit/>
          </a:bodyPr>
          <a:lstStyle/>
          <a:p>
            <a:r>
              <a:rPr lang="en-US" sz="1000" dirty="0"/>
              <a:t>25 </a:t>
            </a:r>
            <a:r>
              <a:rPr lang="en-US" sz="1000" dirty="0" err="1"/>
              <a:t>μm</a:t>
            </a:r>
            <a:r>
              <a:rPr lang="en-US" sz="1000" dirty="0"/>
              <a:t> Ti Gr-1 @ 700 KW</a:t>
            </a:r>
          </a:p>
        </p:txBody>
      </p:sp>
      <p:sp>
        <p:nvSpPr>
          <p:cNvPr id="18" name="Rectangle 17"/>
          <p:cNvSpPr/>
          <p:nvPr/>
        </p:nvSpPr>
        <p:spPr>
          <a:xfrm>
            <a:off x="3878305" y="2780992"/>
            <a:ext cx="1505540" cy="246221"/>
          </a:xfrm>
          <a:prstGeom prst="rect">
            <a:avLst/>
          </a:prstGeom>
        </p:spPr>
        <p:txBody>
          <a:bodyPr wrap="none">
            <a:spAutoFit/>
          </a:bodyPr>
          <a:lstStyle/>
          <a:p>
            <a:r>
              <a:rPr lang="en-US" sz="1000" dirty="0"/>
              <a:t>20 </a:t>
            </a:r>
            <a:r>
              <a:rPr lang="en-US" sz="1000" dirty="0" err="1"/>
              <a:t>μm</a:t>
            </a:r>
            <a:r>
              <a:rPr lang="en-US" sz="1000" dirty="0"/>
              <a:t> Ti GR-5 @ 700 KW</a:t>
            </a:r>
          </a:p>
        </p:txBody>
      </p:sp>
      <p:sp>
        <p:nvSpPr>
          <p:cNvPr id="19" name="Rectangle 18"/>
          <p:cNvSpPr/>
          <p:nvPr/>
        </p:nvSpPr>
        <p:spPr>
          <a:xfrm>
            <a:off x="6358354" y="2780992"/>
            <a:ext cx="1915909" cy="246221"/>
          </a:xfrm>
          <a:prstGeom prst="rect">
            <a:avLst/>
          </a:prstGeom>
        </p:spPr>
        <p:txBody>
          <a:bodyPr wrap="none">
            <a:spAutoFit/>
          </a:bodyPr>
          <a:lstStyle/>
          <a:p>
            <a:r>
              <a:rPr lang="en-US" sz="1000" dirty="0"/>
              <a:t>Ti Gr-1 foil 7 x 125 </a:t>
            </a:r>
            <a:r>
              <a:rPr lang="en-US" sz="1000" dirty="0" err="1"/>
              <a:t>μm</a:t>
            </a:r>
            <a:r>
              <a:rPr lang="en-US" sz="1000" dirty="0"/>
              <a:t> @ 700 KW</a:t>
            </a:r>
          </a:p>
        </p:txBody>
      </p:sp>
      <p:sp>
        <p:nvSpPr>
          <p:cNvPr id="20" name="Rectangle 19"/>
          <p:cNvSpPr/>
          <p:nvPr/>
        </p:nvSpPr>
        <p:spPr>
          <a:xfrm>
            <a:off x="4056622" y="4444040"/>
            <a:ext cx="1681887" cy="246221"/>
          </a:xfrm>
          <a:prstGeom prst="rect">
            <a:avLst/>
          </a:prstGeom>
        </p:spPr>
        <p:txBody>
          <a:bodyPr wrap="square">
            <a:spAutoFit/>
          </a:bodyPr>
          <a:lstStyle/>
          <a:p>
            <a:r>
              <a:rPr lang="en-US" sz="1000" dirty="0"/>
              <a:t>33 </a:t>
            </a:r>
            <a:r>
              <a:rPr lang="en-US" sz="1000" dirty="0" err="1"/>
              <a:t>μm</a:t>
            </a:r>
            <a:r>
              <a:rPr lang="en-US" sz="1000" dirty="0"/>
              <a:t> C @ 700 KW</a:t>
            </a:r>
          </a:p>
        </p:txBody>
      </p:sp>
      <p:sp>
        <p:nvSpPr>
          <p:cNvPr id="21" name="Rectangle 20"/>
          <p:cNvSpPr/>
          <p:nvPr/>
        </p:nvSpPr>
        <p:spPr>
          <a:xfrm>
            <a:off x="5951156" y="6161982"/>
            <a:ext cx="1043876" cy="246221"/>
          </a:xfrm>
          <a:prstGeom prst="rect">
            <a:avLst/>
          </a:prstGeom>
        </p:spPr>
        <p:txBody>
          <a:bodyPr wrap="none">
            <a:spAutoFit/>
          </a:bodyPr>
          <a:lstStyle/>
          <a:p>
            <a:r>
              <a:rPr lang="en-US" sz="1000" dirty="0"/>
              <a:t>5 </a:t>
            </a:r>
            <a:r>
              <a:rPr lang="en-US" sz="1000" dirty="0" err="1"/>
              <a:t>μm</a:t>
            </a:r>
            <a:r>
              <a:rPr lang="en-US" sz="1000" dirty="0"/>
              <a:t> C @ 2 MW</a:t>
            </a:r>
          </a:p>
        </p:txBody>
      </p:sp>
      <p:sp>
        <p:nvSpPr>
          <p:cNvPr id="22" name="Rectangle 21"/>
          <p:cNvSpPr/>
          <p:nvPr/>
        </p:nvSpPr>
        <p:spPr>
          <a:xfrm>
            <a:off x="1269820" y="4544475"/>
            <a:ext cx="2128076" cy="246221"/>
          </a:xfrm>
          <a:prstGeom prst="rect">
            <a:avLst/>
          </a:prstGeom>
        </p:spPr>
        <p:txBody>
          <a:bodyPr wrap="square">
            <a:spAutoFit/>
          </a:bodyPr>
          <a:lstStyle/>
          <a:p>
            <a:r>
              <a:rPr lang="en-US" sz="1000" dirty="0"/>
              <a:t>25 </a:t>
            </a:r>
            <a:r>
              <a:rPr lang="en-US" sz="1000" dirty="0" err="1"/>
              <a:t>μm</a:t>
            </a:r>
            <a:r>
              <a:rPr lang="en-US" sz="1000" dirty="0"/>
              <a:t> Ti Gr-1 @ 1.2 MW</a:t>
            </a:r>
          </a:p>
        </p:txBody>
      </p:sp>
      <p:sp>
        <p:nvSpPr>
          <p:cNvPr id="23" name="Rectangle 22"/>
          <p:cNvSpPr/>
          <p:nvPr/>
        </p:nvSpPr>
        <p:spPr>
          <a:xfrm>
            <a:off x="2308052" y="6110129"/>
            <a:ext cx="1172704" cy="246221"/>
          </a:xfrm>
          <a:prstGeom prst="rect">
            <a:avLst/>
          </a:prstGeom>
        </p:spPr>
        <p:txBody>
          <a:bodyPr wrap="none">
            <a:spAutoFit/>
          </a:bodyPr>
          <a:lstStyle/>
          <a:p>
            <a:r>
              <a:rPr lang="en-US" sz="1000" dirty="0"/>
              <a:t>33 </a:t>
            </a:r>
            <a:r>
              <a:rPr lang="en-US" sz="1000" dirty="0" err="1"/>
              <a:t>μm</a:t>
            </a:r>
            <a:r>
              <a:rPr lang="en-US" sz="1000" dirty="0"/>
              <a:t> C @ 1.2MW</a:t>
            </a:r>
          </a:p>
        </p:txBody>
      </p:sp>
      <p:sp>
        <p:nvSpPr>
          <p:cNvPr id="24" name="Rectangle 23"/>
          <p:cNvSpPr/>
          <p:nvPr/>
        </p:nvSpPr>
        <p:spPr>
          <a:xfrm>
            <a:off x="6297150" y="4421364"/>
            <a:ext cx="1928733" cy="246221"/>
          </a:xfrm>
          <a:prstGeom prst="rect">
            <a:avLst/>
          </a:prstGeom>
        </p:spPr>
        <p:txBody>
          <a:bodyPr wrap="none">
            <a:spAutoFit/>
          </a:bodyPr>
          <a:lstStyle/>
          <a:p>
            <a:r>
              <a:rPr lang="en-US" sz="1000" dirty="0"/>
              <a:t>Ti Gr-1 foil 5 x 150 </a:t>
            </a:r>
            <a:r>
              <a:rPr lang="en-US" sz="1000" dirty="0" err="1"/>
              <a:t>μm</a:t>
            </a:r>
            <a:r>
              <a:rPr lang="en-US" sz="1000" dirty="0"/>
              <a:t> @ 1.2 MW</a:t>
            </a:r>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11</a:t>
            </a:fld>
            <a:endParaRPr lang="en-US"/>
          </a:p>
        </p:txBody>
      </p:sp>
    </p:spTree>
    <p:extLst>
      <p:ext uri="{BB962C8B-B14F-4D97-AF65-F5344CB8AC3E}">
        <p14:creationId xmlns:p14="http://schemas.microsoft.com/office/powerpoint/2010/main" val="2534651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58"/>
            <a:ext cx="8229600" cy="495080"/>
          </a:xfrm>
        </p:spPr>
        <p:txBody>
          <a:bodyPr>
            <a:noAutofit/>
          </a:bodyPr>
          <a:lstStyle/>
          <a:p>
            <a:r>
              <a:rPr lang="en-US" sz="2800" dirty="0"/>
              <a:t>Multiwire Generated Beam Losses</a:t>
            </a:r>
          </a:p>
        </p:txBody>
      </p:sp>
      <p:sp>
        <p:nvSpPr>
          <p:cNvPr id="3" name="Content Placeholder 2"/>
          <p:cNvSpPr>
            <a:spLocks noGrp="1"/>
          </p:cNvSpPr>
          <p:nvPr>
            <p:ph idx="1"/>
          </p:nvPr>
        </p:nvSpPr>
        <p:spPr>
          <a:xfrm>
            <a:off x="457200" y="680890"/>
            <a:ext cx="8229600" cy="5445273"/>
          </a:xfrm>
        </p:spPr>
        <p:txBody>
          <a:bodyPr>
            <a:normAutofit/>
          </a:bodyPr>
          <a:lstStyle/>
          <a:p>
            <a:pPr>
              <a:lnSpc>
                <a:spcPct val="70000"/>
              </a:lnSpc>
            </a:pPr>
            <a:r>
              <a:rPr lang="en-US" sz="2000" dirty="0"/>
              <a:t>The insertion of a SEM in the beam will give raise to scattering and therefore beam losses.</a:t>
            </a:r>
          </a:p>
          <a:p>
            <a:r>
              <a:rPr lang="en-US" sz="1800" dirty="0"/>
              <a:t>In the </a:t>
            </a:r>
            <a:r>
              <a:rPr lang="en-US" sz="1800" dirty="0" err="1"/>
              <a:t>NuMI</a:t>
            </a:r>
            <a:r>
              <a:rPr lang="en-US" sz="1800" dirty="0"/>
              <a:t> </a:t>
            </a:r>
            <a:r>
              <a:rPr lang="en-US" sz="1800" dirty="0" err="1"/>
              <a:t>beamline</a:t>
            </a:r>
            <a:r>
              <a:rPr lang="en-US" sz="1800" dirty="0"/>
              <a:t> there are two types of loss monitors:</a:t>
            </a:r>
          </a:p>
          <a:p>
            <a:pPr marL="400050" lvl="1" indent="0">
              <a:lnSpc>
                <a:spcPct val="50000"/>
              </a:lnSpc>
              <a:buNone/>
            </a:pPr>
            <a:r>
              <a:rPr lang="en-US" sz="1800" dirty="0"/>
              <a:t>	- BLMs </a:t>
            </a:r>
          </a:p>
          <a:p>
            <a:pPr marL="400050" lvl="1" indent="0">
              <a:lnSpc>
                <a:spcPct val="50000"/>
              </a:lnSpc>
              <a:buNone/>
            </a:pPr>
            <a:r>
              <a:rPr lang="en-US" sz="1800" dirty="0"/>
              <a:t>	- TLMs	</a:t>
            </a:r>
          </a:p>
          <a:p>
            <a:pPr marL="0" indent="0">
              <a:lnSpc>
                <a:spcPct val="60000"/>
              </a:lnSpc>
              <a:buNone/>
            </a:pPr>
            <a:endParaRPr lang="en-US" sz="1800" dirty="0"/>
          </a:p>
          <a:p>
            <a:pPr>
              <a:lnSpc>
                <a:spcPct val="70000"/>
              </a:lnSpc>
            </a:pPr>
            <a:r>
              <a:rPr lang="en-US" sz="1800" dirty="0"/>
              <a:t>The BLM monitors are </a:t>
            </a:r>
            <a:r>
              <a:rPr lang="en-US" sz="1800" dirty="0" smtClean="0"/>
              <a:t>located </a:t>
            </a:r>
            <a:r>
              <a:rPr lang="en-US" sz="1800" dirty="0"/>
              <a:t>on a </a:t>
            </a:r>
            <a:endParaRPr lang="en-US" sz="1800" dirty="0" smtClean="0"/>
          </a:p>
          <a:p>
            <a:pPr marL="0" indent="0">
              <a:lnSpc>
                <a:spcPct val="70000"/>
              </a:lnSpc>
              <a:buNone/>
            </a:pPr>
            <a:r>
              <a:rPr lang="en-US" sz="1800" dirty="0" smtClean="0"/>
              <a:t>       magnet </a:t>
            </a:r>
            <a:r>
              <a:rPr lang="en-US" sz="1800" dirty="0"/>
              <a:t>i.e., </a:t>
            </a:r>
            <a:r>
              <a:rPr lang="en-US" sz="1800" dirty="0" smtClean="0"/>
              <a:t>Q108.</a:t>
            </a:r>
            <a:endParaRPr lang="en-US" sz="1800" dirty="0"/>
          </a:p>
          <a:p>
            <a:pPr marL="0" indent="0">
              <a:lnSpc>
                <a:spcPct val="50000"/>
              </a:lnSpc>
              <a:buNone/>
            </a:pPr>
            <a:endParaRPr lang="en-US" sz="1800" dirty="0"/>
          </a:p>
          <a:p>
            <a:pPr>
              <a:lnSpc>
                <a:spcPct val="70000"/>
              </a:lnSpc>
            </a:pPr>
            <a:r>
              <a:rPr lang="en-US" sz="1800" dirty="0"/>
              <a:t>The TLMs monitor the </a:t>
            </a:r>
            <a:r>
              <a:rPr lang="en-US" sz="1800" dirty="0" smtClean="0"/>
              <a:t>distributed </a:t>
            </a:r>
          </a:p>
          <a:p>
            <a:pPr marL="0" indent="0">
              <a:lnSpc>
                <a:spcPct val="70000"/>
              </a:lnSpc>
              <a:buNone/>
            </a:pPr>
            <a:r>
              <a:rPr lang="en-US" sz="1800" dirty="0" smtClean="0"/>
              <a:t>       losses </a:t>
            </a:r>
            <a:r>
              <a:rPr lang="en-US" sz="1800" dirty="0"/>
              <a:t>over a </a:t>
            </a:r>
            <a:r>
              <a:rPr lang="en-US" sz="1800" dirty="0" smtClean="0"/>
              <a:t>section </a:t>
            </a:r>
            <a:r>
              <a:rPr lang="en-US" sz="1800" dirty="0"/>
              <a:t>of </a:t>
            </a:r>
            <a:r>
              <a:rPr lang="en-US" sz="1800" dirty="0" err="1" smtClean="0"/>
              <a:t>beamline</a:t>
            </a:r>
            <a:r>
              <a:rPr lang="en-US" sz="1800" dirty="0" smtClean="0"/>
              <a:t>.</a:t>
            </a:r>
            <a:endParaRPr lang="en-US" sz="1800" dirty="0"/>
          </a:p>
          <a:p>
            <a:pPr marL="0" indent="0">
              <a:lnSpc>
                <a:spcPct val="50000"/>
              </a:lnSpc>
              <a:buNone/>
            </a:pPr>
            <a:endParaRPr lang="en-US" sz="1800" dirty="0"/>
          </a:p>
          <a:p>
            <a:pPr>
              <a:lnSpc>
                <a:spcPct val="70000"/>
              </a:lnSpc>
            </a:pPr>
            <a:r>
              <a:rPr lang="en-US" sz="1800" dirty="0"/>
              <a:t>The losses do not </a:t>
            </a:r>
            <a:r>
              <a:rPr lang="en-US" sz="1800" dirty="0" smtClean="0"/>
              <a:t>appreciably </a:t>
            </a:r>
          </a:p>
          <a:p>
            <a:pPr marL="0" indent="0">
              <a:lnSpc>
                <a:spcPct val="70000"/>
              </a:lnSpc>
              <a:buNone/>
            </a:pPr>
            <a:r>
              <a:rPr lang="en-US" sz="1800" dirty="0"/>
              <a:t> </a:t>
            </a:r>
            <a:r>
              <a:rPr lang="en-US" sz="1800" dirty="0" smtClean="0"/>
              <a:t>      change whether </a:t>
            </a:r>
            <a:r>
              <a:rPr lang="en-US" sz="1800" dirty="0"/>
              <a:t>we use Ti </a:t>
            </a:r>
            <a:r>
              <a:rPr lang="en-US" sz="1800" dirty="0" err="1"/>
              <a:t>vs</a:t>
            </a:r>
            <a:r>
              <a:rPr lang="en-US" sz="1800" dirty="0"/>
              <a:t> C</a:t>
            </a:r>
            <a:r>
              <a:rPr lang="en-US" sz="1800" dirty="0" smtClean="0"/>
              <a:t>.</a:t>
            </a:r>
            <a:endParaRPr lang="en-US" sz="1800" dirty="0"/>
          </a:p>
          <a:p>
            <a:pPr marL="400050" lvl="1" indent="0">
              <a:lnSpc>
                <a:spcPct val="70000"/>
              </a:lnSpc>
              <a:buNone/>
            </a:pPr>
            <a:endParaRPr lang="en-US" sz="1800" dirty="0"/>
          </a:p>
          <a:p>
            <a:pPr>
              <a:lnSpc>
                <a:spcPct val="70000"/>
              </a:lnSpc>
            </a:pPr>
            <a:r>
              <a:rPr lang="en-US" sz="1800" dirty="0"/>
              <a:t>The plot to the right </a:t>
            </a:r>
            <a:r>
              <a:rPr lang="en-US" sz="1800" dirty="0" smtClean="0"/>
              <a:t>shows the </a:t>
            </a:r>
            <a:r>
              <a:rPr lang="en-US" sz="1800" dirty="0"/>
              <a:t>loss </a:t>
            </a:r>
            <a:endParaRPr lang="en-US" sz="1800" dirty="0" smtClean="0"/>
          </a:p>
          <a:p>
            <a:pPr marL="0" indent="0">
              <a:lnSpc>
                <a:spcPct val="70000"/>
              </a:lnSpc>
              <a:buNone/>
            </a:pPr>
            <a:r>
              <a:rPr lang="en-US" sz="1800" dirty="0"/>
              <a:t> </a:t>
            </a:r>
            <a:r>
              <a:rPr lang="en-US" sz="1800" dirty="0" smtClean="0"/>
              <a:t>      in </a:t>
            </a:r>
            <a:r>
              <a:rPr lang="en-US" sz="1800" dirty="0"/>
              <a:t>rad/sec at </a:t>
            </a:r>
            <a:r>
              <a:rPr lang="en-US" sz="1800" dirty="0" smtClean="0"/>
              <a:t>an intensity </a:t>
            </a:r>
            <a:r>
              <a:rPr lang="en-US" sz="1800" dirty="0"/>
              <a:t>of 3.6 </a:t>
            </a:r>
            <a:r>
              <a:rPr lang="en-US" sz="1800" dirty="0" smtClean="0"/>
              <a:t>e13.</a:t>
            </a:r>
          </a:p>
          <a:p>
            <a:pPr marL="0" indent="0">
              <a:lnSpc>
                <a:spcPct val="70000"/>
              </a:lnSpc>
              <a:buNone/>
            </a:pPr>
            <a:endParaRPr lang="en-US" sz="1800" dirty="0"/>
          </a:p>
          <a:p>
            <a:pPr>
              <a:lnSpc>
                <a:spcPct val="70000"/>
              </a:lnSpc>
            </a:pPr>
            <a:r>
              <a:rPr lang="en-US" sz="1800" dirty="0" smtClean="0"/>
              <a:t>Calculated fractional beam loss from</a:t>
            </a:r>
          </a:p>
          <a:p>
            <a:pPr marL="0" indent="0">
              <a:lnSpc>
                <a:spcPct val="70000"/>
              </a:lnSpc>
              <a:buNone/>
            </a:pPr>
            <a:r>
              <a:rPr lang="en-US" sz="1800" dirty="0"/>
              <a:t> </a:t>
            </a:r>
            <a:r>
              <a:rPr lang="en-US" sz="1800" dirty="0" smtClean="0"/>
              <a:t>      1 mm pitch Ti wire is approximately</a:t>
            </a:r>
          </a:p>
          <a:p>
            <a:pPr marL="0" indent="0">
              <a:lnSpc>
                <a:spcPct val="70000"/>
              </a:lnSpc>
              <a:buNone/>
            </a:pPr>
            <a:r>
              <a:rPr lang="en-US" sz="1800" dirty="0"/>
              <a:t> </a:t>
            </a:r>
            <a:r>
              <a:rPr lang="en-US" sz="1800" dirty="0" smtClean="0"/>
              <a:t>       3.5 parts per million. </a:t>
            </a:r>
            <a:endParaRPr lang="en-US" sz="1800" dirty="0"/>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12</a:t>
            </a:fld>
            <a:endParaRPr lang="en-US"/>
          </a:p>
        </p:txBody>
      </p:sp>
      <p:pic>
        <p:nvPicPr>
          <p:cNvPr id="7" name="Picture 6" descr="GxPB_1_NuMI_Loss_Moni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561" y="2014670"/>
            <a:ext cx="4571495" cy="3657196"/>
          </a:xfrm>
          <a:prstGeom prst="rect">
            <a:avLst/>
          </a:prstGeom>
        </p:spPr>
      </p:pic>
    </p:spTree>
    <p:extLst>
      <p:ext uri="{BB962C8B-B14F-4D97-AF65-F5344CB8AC3E}">
        <p14:creationId xmlns:p14="http://schemas.microsoft.com/office/powerpoint/2010/main" val="26482151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6278"/>
          </a:xfrm>
        </p:spPr>
        <p:txBody>
          <a:bodyPr>
            <a:normAutofit fontScale="90000"/>
          </a:bodyPr>
          <a:lstStyle/>
          <a:p>
            <a:r>
              <a:rPr lang="en-US" sz="2800" dirty="0" err="1"/>
              <a:t>NuMI</a:t>
            </a:r>
            <a:r>
              <a:rPr lang="en-US" sz="2800" dirty="0"/>
              <a:t> </a:t>
            </a:r>
            <a:r>
              <a:rPr lang="en-US" sz="2800" dirty="0" err="1"/>
              <a:t>Beamline</a:t>
            </a:r>
            <a:r>
              <a:rPr lang="en-US" sz="2800" dirty="0"/>
              <a:t> Profile Monitors. </a:t>
            </a:r>
          </a:p>
        </p:txBody>
      </p:sp>
      <p:sp>
        <p:nvSpPr>
          <p:cNvPr id="10" name="TextBox 9"/>
          <p:cNvSpPr txBox="1"/>
          <p:nvPr/>
        </p:nvSpPr>
        <p:spPr>
          <a:xfrm>
            <a:off x="457201" y="376387"/>
            <a:ext cx="8031940" cy="969496"/>
          </a:xfrm>
          <a:prstGeom prst="rect">
            <a:avLst/>
          </a:prstGeom>
          <a:noFill/>
        </p:spPr>
        <p:txBody>
          <a:bodyPr wrap="square" rtlCol="0">
            <a:spAutoFit/>
          </a:bodyPr>
          <a:lstStyle/>
          <a:p>
            <a:r>
              <a:rPr lang="en-US" sz="1300" dirty="0"/>
              <a:t>The list below shows the list of SEMs in </a:t>
            </a:r>
            <a:r>
              <a:rPr lang="en-US" sz="1300" dirty="0" err="1"/>
              <a:t>NuMI</a:t>
            </a:r>
            <a:r>
              <a:rPr lang="en-US" sz="1300" dirty="0"/>
              <a:t> </a:t>
            </a:r>
            <a:r>
              <a:rPr lang="en-US" sz="1300" dirty="0" err="1"/>
              <a:t>pretarget</a:t>
            </a:r>
            <a:r>
              <a:rPr lang="en-US" sz="1300" dirty="0"/>
              <a:t> beamline. Wires of pure and grade 5 Ti and carbon have been installed to determine the robustness of each.</a:t>
            </a:r>
          </a:p>
          <a:p>
            <a:endParaRPr lang="en-US" sz="1300" dirty="0"/>
          </a:p>
          <a:p>
            <a:endParaRPr lang="en-US" dirty="0"/>
          </a:p>
        </p:txBody>
      </p:sp>
      <p:sp>
        <p:nvSpPr>
          <p:cNvPr id="3" name="Slide Number Placeholder 2"/>
          <p:cNvSpPr>
            <a:spLocks noGrp="1"/>
          </p:cNvSpPr>
          <p:nvPr>
            <p:ph type="sldNum" sz="quarter" idx="12"/>
          </p:nvPr>
        </p:nvSpPr>
        <p:spPr/>
        <p:txBody>
          <a:bodyPr/>
          <a:lstStyle/>
          <a:p>
            <a:fld id="{269074EF-D68B-6E45-BB0D-FA1F28CE99FC}" type="slidenum">
              <a:rPr lang="en-US" smtClean="0"/>
              <a:t>13</a:t>
            </a:fld>
            <a:endParaRPr lang="en-US" dirty="0"/>
          </a:p>
        </p:txBody>
      </p:sp>
      <p:sp>
        <p:nvSpPr>
          <p:cNvPr id="4" name="Footer Placeholder 3"/>
          <p:cNvSpPr>
            <a:spLocks noGrp="1"/>
          </p:cNvSpPr>
          <p:nvPr>
            <p:ph type="ftr" sz="quarter" idx="11"/>
          </p:nvPr>
        </p:nvSpPr>
        <p:spPr/>
        <p:txBody>
          <a:bodyPr/>
          <a:lstStyle/>
          <a:p>
            <a:r>
              <a:rPr lang="it-IT" smtClean="0"/>
              <a:t>G. Tassotto - Low Mass Multiwires</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59291705"/>
              </p:ext>
            </p:extLst>
          </p:nvPr>
        </p:nvGraphicFramePr>
        <p:xfrm>
          <a:off x="522040" y="2667842"/>
          <a:ext cx="4382787" cy="3714750"/>
        </p:xfrm>
        <a:graphic>
          <a:graphicData uri="http://schemas.openxmlformats.org/drawingml/2006/table">
            <a:tbl>
              <a:tblPr/>
              <a:tblGrid>
                <a:gridCol w="808076">
                  <a:extLst>
                    <a:ext uri="{9D8B030D-6E8A-4147-A177-3AD203B41FA5}">
                      <a16:colId xmlns="" xmlns:a16="http://schemas.microsoft.com/office/drawing/2014/main" val="20000"/>
                    </a:ext>
                  </a:extLst>
                </a:gridCol>
                <a:gridCol w="1561368">
                  <a:extLst>
                    <a:ext uri="{9D8B030D-6E8A-4147-A177-3AD203B41FA5}">
                      <a16:colId xmlns="" xmlns:a16="http://schemas.microsoft.com/office/drawing/2014/main" val="20001"/>
                    </a:ext>
                  </a:extLst>
                </a:gridCol>
                <a:gridCol w="1260051">
                  <a:extLst>
                    <a:ext uri="{9D8B030D-6E8A-4147-A177-3AD203B41FA5}">
                      <a16:colId xmlns="" xmlns:a16="http://schemas.microsoft.com/office/drawing/2014/main" val="20002"/>
                    </a:ext>
                  </a:extLst>
                </a:gridCol>
                <a:gridCol w="753292">
                  <a:extLst>
                    <a:ext uri="{9D8B030D-6E8A-4147-A177-3AD203B41FA5}">
                      <a16:colId xmlns="" xmlns:a16="http://schemas.microsoft.com/office/drawing/2014/main" val="20003"/>
                    </a:ext>
                  </a:extLst>
                </a:gridCol>
              </a:tblGrid>
              <a:tr h="331280">
                <a:tc>
                  <a:txBody>
                    <a:bodyPr/>
                    <a:lstStyle/>
                    <a:p>
                      <a:pPr algn="ctr" fontAlgn="b">
                        <a:lnSpc>
                          <a:spcPct val="70000"/>
                        </a:lnSpc>
                      </a:pPr>
                      <a:r>
                        <a:rPr lang="en-US" sz="1300" b="1" i="0" u="none" strike="noStrike" dirty="0">
                          <a:solidFill>
                            <a:srgbClr val="000000"/>
                          </a:solidFill>
                          <a:effectLst/>
                          <a:latin typeface="Calibri"/>
                        </a:rPr>
                        <a:t>Name</a:t>
                      </a:r>
                    </a:p>
                  </a:txBody>
                  <a:tcPr marL="12703" marR="12703" marT="12702" marB="0" anchor="b">
                    <a:lnL>
                      <a:noFill/>
                    </a:lnL>
                    <a:lnR>
                      <a:noFill/>
                    </a:lnR>
                    <a:lnT>
                      <a:noFill/>
                    </a:lnT>
                    <a:lnB>
                      <a:noFill/>
                    </a:lnB>
                  </a:tcPr>
                </a:tc>
                <a:tc>
                  <a:txBody>
                    <a:bodyPr/>
                    <a:lstStyle/>
                    <a:p>
                      <a:pPr algn="ctr" fontAlgn="b">
                        <a:lnSpc>
                          <a:spcPct val="70000"/>
                        </a:lnSpc>
                      </a:pPr>
                      <a:r>
                        <a:rPr lang="en-US" sz="1300" b="1" i="0" u="none" strike="noStrike" dirty="0">
                          <a:solidFill>
                            <a:srgbClr val="000000"/>
                          </a:solidFill>
                          <a:effectLst/>
                          <a:latin typeface="Calibri"/>
                        </a:rPr>
                        <a:t>Material/Dimension</a:t>
                      </a:r>
                    </a:p>
                  </a:txBody>
                  <a:tcPr marL="12703" marR="12703" marT="12702" marB="0" anchor="b">
                    <a:lnL>
                      <a:noFill/>
                    </a:lnL>
                    <a:lnR>
                      <a:noFill/>
                    </a:lnR>
                    <a:lnT>
                      <a:noFill/>
                    </a:lnT>
                    <a:lnB>
                      <a:noFill/>
                    </a:lnB>
                  </a:tcPr>
                </a:tc>
                <a:tc>
                  <a:txBody>
                    <a:bodyPr/>
                    <a:lstStyle/>
                    <a:p>
                      <a:pPr algn="ctr" fontAlgn="b">
                        <a:lnSpc>
                          <a:spcPct val="70000"/>
                        </a:lnSpc>
                      </a:pPr>
                      <a:r>
                        <a:rPr lang="en-US" sz="1300" b="1" i="0" u="none" strike="noStrike">
                          <a:solidFill>
                            <a:srgbClr val="000000"/>
                          </a:solidFill>
                          <a:effectLst/>
                          <a:latin typeface="Calibri"/>
                        </a:rPr>
                        <a:t>Wire pitch (mm)</a:t>
                      </a:r>
                    </a:p>
                  </a:txBody>
                  <a:tcPr marL="12703" marR="12703" marT="12702" marB="0" anchor="b">
                    <a:lnL>
                      <a:noFill/>
                    </a:lnL>
                    <a:lnR>
                      <a:noFill/>
                    </a:lnR>
                    <a:lnT>
                      <a:noFill/>
                    </a:lnT>
                    <a:lnB>
                      <a:noFill/>
                    </a:lnB>
                  </a:tcPr>
                </a:tc>
                <a:tc>
                  <a:txBody>
                    <a:bodyPr/>
                    <a:lstStyle/>
                    <a:p>
                      <a:pPr algn="ctr" fontAlgn="b">
                        <a:lnSpc>
                          <a:spcPct val="70000"/>
                        </a:lnSpc>
                      </a:pPr>
                      <a:r>
                        <a:rPr lang="en-US" sz="1300" b="1" i="0" u="none" strike="noStrike" dirty="0">
                          <a:solidFill>
                            <a:srgbClr val="000000"/>
                          </a:solidFill>
                          <a:effectLst/>
                          <a:latin typeface="Calibri"/>
                        </a:rPr>
                        <a:t>Comment</a:t>
                      </a:r>
                    </a:p>
                  </a:txBody>
                  <a:tcPr marL="12703" marR="12703" marT="12702" marB="0" anchor="b">
                    <a:lnL>
                      <a:noFill/>
                    </a:lnL>
                    <a:lnR>
                      <a:noFill/>
                    </a:lnR>
                    <a:lnT>
                      <a:noFill/>
                    </a:lnT>
                    <a:lnB>
                      <a:noFill/>
                    </a:lnB>
                  </a:tcPr>
                </a:tc>
                <a:extLst>
                  <a:ext uri="{0D108BD9-81ED-4DB2-BD59-A6C34878D82A}">
                    <a16:rowId xmlns="" xmlns:a16="http://schemas.microsoft.com/office/drawing/2014/main" val="10000"/>
                  </a:ext>
                </a:extLst>
              </a:tr>
              <a:tr h="264009">
                <a:tc>
                  <a:txBody>
                    <a:bodyPr/>
                    <a:lstStyle/>
                    <a:p>
                      <a:pPr algn="ctr" fontAlgn="b"/>
                      <a:r>
                        <a:rPr lang="en-US" sz="1300" b="0" i="0" u="none" strike="noStrike" dirty="0">
                          <a:solidFill>
                            <a:srgbClr val="000000"/>
                          </a:solidFill>
                          <a:effectLst/>
                          <a:latin typeface="Calibri"/>
                        </a:rPr>
                        <a:t>PM-101</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25µ Dia. Ti wire</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Grade 1</a:t>
                      </a:r>
                    </a:p>
                  </a:txBody>
                  <a:tcPr marL="12703" marR="12703" marT="12702" marB="0" anchor="b">
                    <a:lnL>
                      <a:noFill/>
                    </a:lnL>
                    <a:lnR>
                      <a:noFill/>
                    </a:lnR>
                    <a:lnT>
                      <a:noFill/>
                    </a:lnT>
                    <a:lnB>
                      <a:noFill/>
                    </a:lnB>
                  </a:tcPr>
                </a:tc>
                <a:extLst>
                  <a:ext uri="{0D108BD9-81ED-4DB2-BD59-A6C34878D82A}">
                    <a16:rowId xmlns="" xmlns:a16="http://schemas.microsoft.com/office/drawing/2014/main" val="10001"/>
                  </a:ext>
                </a:extLst>
              </a:tr>
              <a:tr h="264009">
                <a:tc>
                  <a:txBody>
                    <a:bodyPr/>
                    <a:lstStyle/>
                    <a:p>
                      <a:pPr algn="ctr" fontAlgn="b"/>
                      <a:r>
                        <a:rPr lang="en-US" sz="1300" b="0" i="0" u="none" strike="noStrike" dirty="0">
                          <a:solidFill>
                            <a:srgbClr val="000000"/>
                          </a:solidFill>
                          <a:effectLst/>
                          <a:latin typeface="Calibri"/>
                        </a:rPr>
                        <a:t>PM-105</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5µ x </a:t>
                      </a:r>
                      <a:r>
                        <a:rPr lang="en-US" sz="1300" b="0" i="0" u="none" strike="noStrike" dirty="0">
                          <a:solidFill>
                            <a:srgbClr val="000000"/>
                          </a:solidFill>
                          <a:effectLst/>
                          <a:latin typeface="+mn-lt"/>
                        </a:rPr>
                        <a:t>125µ </a:t>
                      </a:r>
                      <a:r>
                        <a:rPr lang="en-US" sz="1300" b="0" i="0" u="none" strike="noStrike" dirty="0">
                          <a:solidFill>
                            <a:srgbClr val="000000"/>
                          </a:solidFill>
                          <a:effectLst/>
                          <a:latin typeface="Calibri"/>
                        </a:rPr>
                        <a:t>Ti foil</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Foil</a:t>
                      </a:r>
                    </a:p>
                  </a:txBody>
                  <a:tcPr marL="12703" marR="12703" marT="12702" marB="0" anchor="b">
                    <a:lnL>
                      <a:noFill/>
                    </a:lnL>
                    <a:lnR>
                      <a:noFill/>
                    </a:lnR>
                    <a:lnT>
                      <a:noFill/>
                    </a:lnT>
                    <a:lnB>
                      <a:noFill/>
                    </a:lnB>
                  </a:tcPr>
                </a:tc>
                <a:extLst>
                  <a:ext uri="{0D108BD9-81ED-4DB2-BD59-A6C34878D82A}">
                    <a16:rowId xmlns="" xmlns:a16="http://schemas.microsoft.com/office/drawing/2014/main" val="10002"/>
                  </a:ext>
                </a:extLst>
              </a:tr>
              <a:tr h="294775">
                <a:tc>
                  <a:txBody>
                    <a:bodyPr/>
                    <a:lstStyle/>
                    <a:p>
                      <a:pPr algn="ctr" fontAlgn="b"/>
                      <a:r>
                        <a:rPr lang="en-US" sz="1300" b="0" i="0" u="none" strike="noStrike" dirty="0">
                          <a:solidFill>
                            <a:srgbClr val="000000"/>
                          </a:solidFill>
                          <a:effectLst/>
                          <a:latin typeface="Calibri"/>
                        </a:rPr>
                        <a:t>PM-107</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33µ Carbon filament</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a:endParaRPr>
                    </a:p>
                  </a:txBody>
                  <a:tcPr marL="12703" marR="12703" marT="12702" marB="0" anchor="b">
                    <a:lnL>
                      <a:noFill/>
                    </a:lnL>
                    <a:lnR>
                      <a:noFill/>
                    </a:lnR>
                    <a:lnT>
                      <a:noFill/>
                    </a:lnT>
                    <a:lnB>
                      <a:noFill/>
                    </a:lnB>
                  </a:tcPr>
                </a:tc>
                <a:extLst>
                  <a:ext uri="{0D108BD9-81ED-4DB2-BD59-A6C34878D82A}">
                    <a16:rowId xmlns="" xmlns:a16="http://schemas.microsoft.com/office/drawing/2014/main" val="10003"/>
                  </a:ext>
                </a:extLst>
              </a:tr>
              <a:tr h="264009">
                <a:tc>
                  <a:txBody>
                    <a:bodyPr/>
                    <a:lstStyle/>
                    <a:p>
                      <a:pPr algn="ctr" fontAlgn="b"/>
                      <a:r>
                        <a:rPr lang="en-US" sz="1300" b="0" i="0" u="none" strike="noStrike" dirty="0">
                          <a:solidFill>
                            <a:srgbClr val="000000"/>
                          </a:solidFill>
                          <a:effectLst/>
                          <a:latin typeface="Calibri"/>
                        </a:rPr>
                        <a:t>PM-108</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25µ Dia. Ti wire</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Grade 1</a:t>
                      </a:r>
                    </a:p>
                  </a:txBody>
                  <a:tcPr marL="12703" marR="12703" marT="12702" marB="0" anchor="b">
                    <a:lnL>
                      <a:noFill/>
                    </a:lnL>
                    <a:lnR>
                      <a:noFill/>
                    </a:lnR>
                    <a:lnT>
                      <a:noFill/>
                    </a:lnT>
                    <a:lnB>
                      <a:noFill/>
                    </a:lnB>
                  </a:tcPr>
                </a:tc>
                <a:extLst>
                  <a:ext uri="{0D108BD9-81ED-4DB2-BD59-A6C34878D82A}">
                    <a16:rowId xmlns="" xmlns:a16="http://schemas.microsoft.com/office/drawing/2014/main" val="10004"/>
                  </a:ext>
                </a:extLst>
              </a:tr>
              <a:tr h="264009">
                <a:tc>
                  <a:txBody>
                    <a:bodyPr/>
                    <a:lstStyle/>
                    <a:p>
                      <a:pPr algn="ctr" fontAlgn="b"/>
                      <a:r>
                        <a:rPr lang="en-US" sz="1300" b="0" i="0" u="none" strike="noStrike" dirty="0">
                          <a:solidFill>
                            <a:srgbClr val="000000"/>
                          </a:solidFill>
                          <a:effectLst/>
                          <a:latin typeface="Calibri"/>
                        </a:rPr>
                        <a:t>PM-112</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20µ Dia. Ti wire</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ctr" fontAlgn="b"/>
                      <a:r>
                        <a:rPr lang="en-US" sz="1300" b="0" i="0" u="none" strike="noStrike">
                          <a:solidFill>
                            <a:srgbClr val="000000"/>
                          </a:solidFill>
                          <a:effectLst/>
                          <a:latin typeface="Calibri"/>
                        </a:rPr>
                        <a:t>Grade 5</a:t>
                      </a:r>
                    </a:p>
                  </a:txBody>
                  <a:tcPr marL="12703" marR="12703" marT="12702" marB="0" anchor="b">
                    <a:lnL>
                      <a:noFill/>
                    </a:lnL>
                    <a:lnR>
                      <a:noFill/>
                    </a:lnR>
                    <a:lnT>
                      <a:noFill/>
                    </a:lnT>
                    <a:lnB>
                      <a:noFill/>
                    </a:lnB>
                  </a:tcPr>
                </a:tc>
                <a:extLst>
                  <a:ext uri="{0D108BD9-81ED-4DB2-BD59-A6C34878D82A}">
                    <a16:rowId xmlns="" xmlns:a16="http://schemas.microsoft.com/office/drawing/2014/main" val="10005"/>
                  </a:ext>
                </a:extLst>
              </a:tr>
              <a:tr h="264009">
                <a:tc>
                  <a:txBody>
                    <a:bodyPr/>
                    <a:lstStyle/>
                    <a:p>
                      <a:pPr algn="ctr" fontAlgn="b"/>
                      <a:r>
                        <a:rPr lang="en-US" sz="1300" b="0" i="0" u="none" strike="noStrike" dirty="0">
                          <a:solidFill>
                            <a:srgbClr val="000000"/>
                          </a:solidFill>
                          <a:effectLst/>
                          <a:latin typeface="Calibri"/>
                        </a:rPr>
                        <a:t>PM-114</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20µ Dia. Ti wire</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Grade 5</a:t>
                      </a:r>
                    </a:p>
                  </a:txBody>
                  <a:tcPr marL="12703" marR="12703" marT="12702" marB="0" anchor="b">
                    <a:lnL>
                      <a:noFill/>
                    </a:lnL>
                    <a:lnR>
                      <a:noFill/>
                    </a:lnR>
                    <a:lnT>
                      <a:noFill/>
                    </a:lnT>
                    <a:lnB>
                      <a:noFill/>
                    </a:lnB>
                  </a:tcPr>
                </a:tc>
                <a:extLst>
                  <a:ext uri="{0D108BD9-81ED-4DB2-BD59-A6C34878D82A}">
                    <a16:rowId xmlns="" xmlns:a16="http://schemas.microsoft.com/office/drawing/2014/main" val="10006"/>
                  </a:ext>
                </a:extLst>
              </a:tr>
              <a:tr h="294775">
                <a:tc>
                  <a:txBody>
                    <a:bodyPr/>
                    <a:lstStyle/>
                    <a:p>
                      <a:pPr algn="ctr" fontAlgn="b"/>
                      <a:r>
                        <a:rPr lang="en-US" sz="1300" b="0" i="0" u="none" strike="noStrike" dirty="0">
                          <a:solidFill>
                            <a:srgbClr val="000000"/>
                          </a:solidFill>
                          <a:effectLst/>
                          <a:latin typeface="Calibri"/>
                        </a:rPr>
                        <a:t>PM-115</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33µ Carbon filament</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a:endParaRPr>
                    </a:p>
                  </a:txBody>
                  <a:tcPr marL="12703" marR="12703" marT="12702" marB="0" anchor="b">
                    <a:lnL>
                      <a:noFill/>
                    </a:lnL>
                    <a:lnR>
                      <a:noFill/>
                    </a:lnR>
                    <a:lnT>
                      <a:noFill/>
                    </a:lnT>
                    <a:lnB>
                      <a:noFill/>
                    </a:lnB>
                  </a:tcPr>
                </a:tc>
                <a:extLst>
                  <a:ext uri="{0D108BD9-81ED-4DB2-BD59-A6C34878D82A}">
                    <a16:rowId xmlns="" xmlns:a16="http://schemas.microsoft.com/office/drawing/2014/main" val="10007"/>
                  </a:ext>
                </a:extLst>
              </a:tr>
              <a:tr h="294775">
                <a:tc>
                  <a:txBody>
                    <a:bodyPr/>
                    <a:lstStyle/>
                    <a:p>
                      <a:pPr algn="ctr" fontAlgn="b"/>
                      <a:r>
                        <a:rPr lang="en-US" sz="1300" b="0" i="0" u="none" strike="noStrike" dirty="0">
                          <a:solidFill>
                            <a:srgbClr val="000000"/>
                          </a:solidFill>
                          <a:effectLst/>
                          <a:latin typeface="Calibri"/>
                        </a:rPr>
                        <a:t>PM-117</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33µ Carbon filament</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12703" marR="12703" marT="12702" marB="0" anchor="b">
                    <a:lnL>
                      <a:noFill/>
                    </a:lnL>
                    <a:lnR>
                      <a:noFill/>
                    </a:lnR>
                    <a:lnT>
                      <a:noFill/>
                    </a:lnT>
                    <a:lnB>
                      <a:noFill/>
                    </a:lnB>
                  </a:tcPr>
                </a:tc>
                <a:extLst>
                  <a:ext uri="{0D108BD9-81ED-4DB2-BD59-A6C34878D82A}">
                    <a16:rowId xmlns="" xmlns:a16="http://schemas.microsoft.com/office/drawing/2014/main" val="10008"/>
                  </a:ext>
                </a:extLst>
              </a:tr>
              <a:tr h="294775">
                <a:tc>
                  <a:txBody>
                    <a:bodyPr/>
                    <a:lstStyle/>
                    <a:p>
                      <a:pPr algn="ctr" fontAlgn="b"/>
                      <a:r>
                        <a:rPr lang="en-US" sz="1300" b="0" i="0" u="none" strike="noStrike">
                          <a:solidFill>
                            <a:srgbClr val="000000"/>
                          </a:solidFill>
                          <a:effectLst/>
                          <a:latin typeface="Calibri"/>
                        </a:rPr>
                        <a:t>PM-118</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33µ Carbon filament</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1mmV, 1mmH</a:t>
                      </a:r>
                    </a:p>
                  </a:txBody>
                  <a:tcPr marL="12703" marR="12703" marT="12702"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a:endParaRPr>
                    </a:p>
                  </a:txBody>
                  <a:tcPr marL="12703" marR="12703" marT="12702" marB="0" anchor="b">
                    <a:lnL>
                      <a:noFill/>
                    </a:lnL>
                    <a:lnR>
                      <a:noFill/>
                    </a:lnR>
                    <a:lnT>
                      <a:noFill/>
                    </a:lnT>
                    <a:lnB>
                      <a:noFill/>
                    </a:lnB>
                  </a:tcPr>
                </a:tc>
                <a:extLst>
                  <a:ext uri="{0D108BD9-81ED-4DB2-BD59-A6C34878D82A}">
                    <a16:rowId xmlns="" xmlns:a16="http://schemas.microsoft.com/office/drawing/2014/main" val="10009"/>
                  </a:ext>
                </a:extLst>
              </a:tr>
              <a:tr h="294775">
                <a:tc>
                  <a:txBody>
                    <a:bodyPr/>
                    <a:lstStyle/>
                    <a:p>
                      <a:pPr algn="ctr" fontAlgn="b"/>
                      <a:r>
                        <a:rPr lang="en-US" sz="1300" b="0" i="0" u="none" strike="noStrike">
                          <a:solidFill>
                            <a:srgbClr val="000000"/>
                          </a:solidFill>
                          <a:effectLst/>
                          <a:latin typeface="Calibri"/>
                        </a:rPr>
                        <a:t>PM-121</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20µ Dia. Ti wire</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.5mmV,.5mmH</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Grade 1</a:t>
                      </a:r>
                    </a:p>
                  </a:txBody>
                  <a:tcPr marL="12703" marR="12703" marT="12702" marB="0" anchor="b">
                    <a:lnL>
                      <a:noFill/>
                    </a:lnL>
                    <a:lnR>
                      <a:noFill/>
                    </a:lnR>
                    <a:lnT>
                      <a:noFill/>
                    </a:lnT>
                    <a:lnB>
                      <a:noFill/>
                    </a:lnB>
                  </a:tcPr>
                </a:tc>
                <a:extLst>
                  <a:ext uri="{0D108BD9-81ED-4DB2-BD59-A6C34878D82A}">
                    <a16:rowId xmlns="" xmlns:a16="http://schemas.microsoft.com/office/drawing/2014/main" val="10010"/>
                  </a:ext>
                </a:extLst>
              </a:tr>
              <a:tr h="294775">
                <a:tc>
                  <a:txBody>
                    <a:bodyPr/>
                    <a:lstStyle/>
                    <a:p>
                      <a:pPr algn="ctr" fontAlgn="b"/>
                      <a:r>
                        <a:rPr lang="en-US" sz="1300" b="0" i="0" u="none" strike="noStrike" dirty="0">
                          <a:solidFill>
                            <a:srgbClr val="000000"/>
                          </a:solidFill>
                          <a:effectLst/>
                          <a:latin typeface="Calibri"/>
                        </a:rPr>
                        <a:t>PM-TGT</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20µ Dia. Ti wire</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.5mmV, .5mmH</a:t>
                      </a:r>
                    </a:p>
                  </a:txBody>
                  <a:tcPr marL="12703" marR="12703" marT="12702"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a:rPr>
                        <a:t>Grade 5</a:t>
                      </a:r>
                    </a:p>
                  </a:txBody>
                  <a:tcPr marL="12703" marR="12703" marT="12702" marB="0" anchor="b">
                    <a:lnL>
                      <a:noFill/>
                    </a:lnL>
                    <a:lnR>
                      <a:noFill/>
                    </a:lnR>
                    <a:lnT>
                      <a:noFill/>
                    </a:lnT>
                    <a:lnB>
                      <a:noFill/>
                    </a:lnB>
                  </a:tcPr>
                </a:tc>
                <a:extLst>
                  <a:ext uri="{0D108BD9-81ED-4DB2-BD59-A6C34878D82A}">
                    <a16:rowId xmlns="" xmlns:a16="http://schemas.microsoft.com/office/drawing/2014/main" val="10011"/>
                  </a:ext>
                </a:extLst>
              </a:tr>
              <a:tr h="294775">
                <a:tc>
                  <a:txBody>
                    <a:bodyPr/>
                    <a:lstStyle/>
                    <a:p>
                      <a:pPr algn="ctr" fontAlgn="b"/>
                      <a:r>
                        <a:rPr lang="en-US" sz="1300" b="1" i="0" u="none" strike="noStrike" dirty="0">
                          <a:solidFill>
                            <a:srgbClr val="000000"/>
                          </a:solidFill>
                          <a:effectLst/>
                          <a:latin typeface="Calibri"/>
                          <a:cs typeface="Calibri"/>
                        </a:rPr>
                        <a:t>PM-TGTL</a:t>
                      </a:r>
                    </a:p>
                  </a:txBody>
                  <a:tcPr marL="12703" marR="12703" marT="12702" marB="0" anchor="b">
                    <a:lnL>
                      <a:noFill/>
                    </a:lnL>
                    <a:lnR>
                      <a:noFill/>
                    </a:lnR>
                    <a:lnT>
                      <a:noFill/>
                    </a:lnT>
                    <a:lnB>
                      <a:noFill/>
                    </a:lnB>
                  </a:tcPr>
                </a:tc>
                <a:tc>
                  <a:txBody>
                    <a:bodyPr/>
                    <a:lstStyle/>
                    <a:p>
                      <a:pPr algn="ctr" fontAlgn="b"/>
                      <a:r>
                        <a:rPr lang="en-US" sz="1300" b="1" i="0" u="none" strike="noStrike" dirty="0">
                          <a:solidFill>
                            <a:srgbClr val="000000"/>
                          </a:solidFill>
                          <a:effectLst/>
                          <a:latin typeface="Calibri"/>
                        </a:rPr>
                        <a:t>75µ Dia. Ti wire</a:t>
                      </a:r>
                    </a:p>
                  </a:txBody>
                  <a:tcPr marL="12703" marR="12703" marT="12702" marB="0" anchor="b">
                    <a:lnL>
                      <a:noFill/>
                    </a:lnL>
                    <a:lnR>
                      <a:noFill/>
                    </a:lnR>
                    <a:lnT>
                      <a:noFill/>
                    </a:lnT>
                    <a:lnB>
                      <a:noFill/>
                    </a:lnB>
                  </a:tcPr>
                </a:tc>
                <a:tc>
                  <a:txBody>
                    <a:bodyPr/>
                    <a:lstStyle/>
                    <a:p>
                      <a:pPr algn="ctr" fontAlgn="b"/>
                      <a:r>
                        <a:rPr lang="en-US" sz="1300" b="1" i="0" u="none" strike="noStrike" dirty="0">
                          <a:solidFill>
                            <a:srgbClr val="000000"/>
                          </a:solidFill>
                          <a:effectLst/>
                          <a:latin typeface="Calibri"/>
                        </a:rPr>
                        <a:t>.5mmV, .5mmH</a:t>
                      </a:r>
                    </a:p>
                  </a:txBody>
                  <a:tcPr marL="12703" marR="12703" marT="12702" marB="0" anchor="b">
                    <a:lnL>
                      <a:noFill/>
                    </a:lnL>
                    <a:lnR>
                      <a:noFill/>
                    </a:lnR>
                    <a:lnT>
                      <a:noFill/>
                    </a:lnT>
                    <a:lnB>
                      <a:noFill/>
                    </a:lnB>
                  </a:tcPr>
                </a:tc>
                <a:tc>
                  <a:txBody>
                    <a:bodyPr/>
                    <a:lstStyle/>
                    <a:p>
                      <a:pPr algn="ctr" fontAlgn="b"/>
                      <a:r>
                        <a:rPr lang="en-US" sz="1300" b="1" i="0" u="none" strike="noStrike" dirty="0">
                          <a:solidFill>
                            <a:srgbClr val="000000"/>
                          </a:solidFill>
                          <a:effectLst/>
                          <a:latin typeface="Calibri"/>
                        </a:rPr>
                        <a:t>Grade 1</a:t>
                      </a:r>
                    </a:p>
                  </a:txBody>
                  <a:tcPr marL="12703" marR="12703" marT="12702" marB="0" anchor="b">
                    <a:lnL>
                      <a:noFill/>
                    </a:lnL>
                    <a:lnR>
                      <a:noFill/>
                    </a:lnR>
                    <a:lnT>
                      <a:noFill/>
                    </a:lnT>
                    <a:lnB>
                      <a:noFill/>
                    </a:lnB>
                  </a:tcPr>
                </a:tc>
                <a:extLst>
                  <a:ext uri="{0D108BD9-81ED-4DB2-BD59-A6C34878D82A}">
                    <a16:rowId xmlns="" xmlns:a16="http://schemas.microsoft.com/office/drawing/2014/main" val="10012"/>
                  </a:ext>
                </a:extLst>
              </a:tr>
            </a:tbl>
          </a:graphicData>
        </a:graphic>
      </p:graphicFrame>
      <p:sp>
        <p:nvSpPr>
          <p:cNvPr id="8" name="TextBox 7"/>
          <p:cNvSpPr txBox="1"/>
          <p:nvPr/>
        </p:nvSpPr>
        <p:spPr>
          <a:xfrm>
            <a:off x="457200" y="794981"/>
            <a:ext cx="4917855" cy="2077492"/>
          </a:xfrm>
          <a:prstGeom prst="rect">
            <a:avLst/>
          </a:prstGeom>
          <a:noFill/>
        </p:spPr>
        <p:txBody>
          <a:bodyPr wrap="square" rtlCol="0">
            <a:spAutoFit/>
          </a:bodyPr>
          <a:lstStyle/>
          <a:p>
            <a:r>
              <a:rPr lang="en-US" sz="1300" dirty="0"/>
              <a:t>The picture to the right shows the beam intensity during the tuning phase of the </a:t>
            </a:r>
            <a:r>
              <a:rPr lang="en-US" sz="1300" dirty="0" err="1"/>
              <a:t>beamline</a:t>
            </a:r>
            <a:r>
              <a:rPr lang="en-US" sz="1300" dirty="0"/>
              <a:t> on 10/30/2016 as displayed by the target toroid. The lower right picture shows the beam display of the 2 target </a:t>
            </a:r>
            <a:r>
              <a:rPr lang="en-US" sz="1300" dirty="0" err="1"/>
              <a:t>multiwires</a:t>
            </a:r>
            <a:r>
              <a:rPr lang="en-US" sz="1300" dirty="0"/>
              <a:t>: </a:t>
            </a:r>
            <a:r>
              <a:rPr lang="en-US" sz="1300" dirty="0">
                <a:solidFill>
                  <a:srgbClr val="000000"/>
                </a:solidFill>
              </a:rPr>
              <a:t>PM-TGT and </a:t>
            </a:r>
            <a:r>
              <a:rPr lang="en-US" sz="1300" dirty="0">
                <a:solidFill>
                  <a:srgbClr val="000000"/>
                </a:solidFill>
                <a:cs typeface="Calibri"/>
              </a:rPr>
              <a:t>PM-TGTL. </a:t>
            </a:r>
            <a:r>
              <a:rPr lang="en-US" sz="1300" dirty="0"/>
              <a:t> At this intensity the display of </a:t>
            </a:r>
            <a:r>
              <a:rPr lang="en-US" sz="1300" dirty="0">
                <a:solidFill>
                  <a:srgbClr val="000000"/>
                </a:solidFill>
              </a:rPr>
              <a:t>PM-TGT </a:t>
            </a:r>
            <a:r>
              <a:rPr lang="en-US" sz="1300" dirty="0"/>
              <a:t>is barely over noise.</a:t>
            </a:r>
          </a:p>
          <a:p>
            <a:r>
              <a:rPr lang="en-US" sz="1300" b="1" dirty="0"/>
              <a:t>Beam parameters:</a:t>
            </a:r>
          </a:p>
          <a:p>
            <a:r>
              <a:rPr lang="en-US" sz="1300" dirty="0"/>
              <a:t>	-  Energy: 120 </a:t>
            </a:r>
            <a:r>
              <a:rPr lang="en-US" sz="1300" dirty="0" err="1"/>
              <a:t>GeV</a:t>
            </a:r>
            <a:endParaRPr lang="en-US" sz="1300" dirty="0"/>
          </a:p>
          <a:p>
            <a:r>
              <a:rPr lang="en-US" sz="1300" dirty="0"/>
              <a:t>	-  Intensity: 1.8 x 10</a:t>
            </a:r>
            <a:r>
              <a:rPr lang="en-US" sz="1300" baseline="30000" dirty="0"/>
              <a:t>11</a:t>
            </a:r>
            <a:r>
              <a:rPr lang="en-US" sz="1300" dirty="0"/>
              <a:t> </a:t>
            </a:r>
            <a:r>
              <a:rPr lang="en-US" sz="1300" b="1" dirty="0"/>
              <a:t>P</a:t>
            </a:r>
            <a:r>
              <a:rPr lang="en-US" sz="1300" dirty="0"/>
              <a:t>OT</a:t>
            </a:r>
          </a:p>
          <a:p>
            <a:r>
              <a:rPr lang="en-US" sz="1300" dirty="0"/>
              <a:t>	-  Cycle time 1.33 sec </a:t>
            </a:r>
          </a:p>
          <a:p>
            <a:r>
              <a:rPr lang="en-US" sz="1200" dirty="0"/>
              <a:t> </a:t>
            </a:r>
          </a:p>
        </p:txBody>
      </p:sp>
      <p:sp>
        <p:nvSpPr>
          <p:cNvPr id="9" name="Date Placeholder 8"/>
          <p:cNvSpPr>
            <a:spLocks noGrp="1"/>
          </p:cNvSpPr>
          <p:nvPr>
            <p:ph type="dt" sz="half" idx="10"/>
          </p:nvPr>
        </p:nvSpPr>
        <p:spPr/>
        <p:txBody>
          <a:bodyPr/>
          <a:lstStyle/>
          <a:p>
            <a:r>
              <a:rPr lang="en-US" smtClean="0"/>
              <a:t>11/9/16</a:t>
            </a:r>
            <a:endParaRPr lang="en-US"/>
          </a:p>
        </p:txBody>
      </p:sp>
      <p:sp>
        <p:nvSpPr>
          <p:cNvPr id="12" name="TextBox 11"/>
          <p:cNvSpPr txBox="1"/>
          <p:nvPr/>
        </p:nvSpPr>
        <p:spPr>
          <a:xfrm>
            <a:off x="6553200" y="3369685"/>
            <a:ext cx="1171124" cy="246221"/>
          </a:xfrm>
          <a:prstGeom prst="rect">
            <a:avLst/>
          </a:prstGeom>
          <a:noFill/>
        </p:spPr>
        <p:txBody>
          <a:bodyPr wrap="square" rtlCol="0">
            <a:spAutoFit/>
          </a:bodyPr>
          <a:lstStyle/>
          <a:p>
            <a:r>
              <a:rPr lang="en-US" sz="1000" dirty="0"/>
              <a:t>TORTGT = 1.8 E11 </a:t>
            </a:r>
          </a:p>
        </p:txBody>
      </p:sp>
      <p:sp>
        <p:nvSpPr>
          <p:cNvPr id="13" name="Rectangle 12"/>
          <p:cNvSpPr/>
          <p:nvPr/>
        </p:nvSpPr>
        <p:spPr>
          <a:xfrm>
            <a:off x="6553199" y="6223465"/>
            <a:ext cx="1450161" cy="246221"/>
          </a:xfrm>
          <a:prstGeom prst="rect">
            <a:avLst/>
          </a:prstGeom>
        </p:spPr>
        <p:txBody>
          <a:bodyPr wrap="square">
            <a:spAutoFit/>
          </a:bodyPr>
          <a:lstStyle/>
          <a:p>
            <a:r>
              <a:rPr lang="en-US" sz="1000" dirty="0"/>
              <a:t>NUMI SEM PROFILES </a:t>
            </a:r>
          </a:p>
        </p:txBody>
      </p:sp>
      <p:pic>
        <p:nvPicPr>
          <p:cNvPr id="11" name="Picture 10" descr="AD124653-LT2016103011325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777" y="3714322"/>
            <a:ext cx="3101024" cy="2509143"/>
          </a:xfrm>
          <a:prstGeom prst="rect">
            <a:avLst/>
          </a:prstGeom>
        </p:spPr>
      </p:pic>
      <p:pic>
        <p:nvPicPr>
          <p:cNvPr id="14" name="Picture 13" descr="AD124653-LT201611031631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776" y="794981"/>
            <a:ext cx="3101024" cy="2574704"/>
          </a:xfrm>
          <a:prstGeom prst="rect">
            <a:avLst/>
          </a:prstGeom>
        </p:spPr>
      </p:pic>
    </p:spTree>
    <p:extLst>
      <p:ext uri="{BB962C8B-B14F-4D97-AF65-F5344CB8AC3E}">
        <p14:creationId xmlns:p14="http://schemas.microsoft.com/office/powerpoint/2010/main" val="27852998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17"/>
            <a:ext cx="8229600" cy="423304"/>
          </a:xfrm>
        </p:spPr>
        <p:txBody>
          <a:bodyPr>
            <a:noAutofit/>
          </a:bodyPr>
          <a:lstStyle/>
          <a:p>
            <a:r>
              <a:rPr lang="en-US" sz="2800" dirty="0"/>
              <a:t>Summary</a:t>
            </a:r>
          </a:p>
        </p:txBody>
      </p:sp>
      <p:sp>
        <p:nvSpPr>
          <p:cNvPr id="3" name="Content Placeholder 2"/>
          <p:cNvSpPr>
            <a:spLocks noGrp="1"/>
          </p:cNvSpPr>
          <p:nvPr>
            <p:ph idx="1"/>
          </p:nvPr>
        </p:nvSpPr>
        <p:spPr>
          <a:xfrm>
            <a:off x="537714" y="686515"/>
            <a:ext cx="8019949" cy="5359554"/>
          </a:xfrm>
        </p:spPr>
        <p:txBody>
          <a:bodyPr>
            <a:normAutofit/>
          </a:bodyPr>
          <a:lstStyle/>
          <a:p>
            <a:r>
              <a:rPr lang="en-US" sz="2400" dirty="0"/>
              <a:t>Simulations show that the wire/foil will survive a single pulse of beam at 700 KW,  1.2  MW and 2 MW.</a:t>
            </a:r>
          </a:p>
          <a:p>
            <a:r>
              <a:rPr lang="en-US" sz="2400" dirty="0"/>
              <a:t>Remaining simulations:</a:t>
            </a:r>
          </a:p>
          <a:p>
            <a:pPr marL="0" indent="0">
              <a:buNone/>
            </a:pPr>
            <a:r>
              <a:rPr lang="en-US" sz="2400" dirty="0"/>
              <a:t>	- Complete the simulations using ANSYS to determine the </a:t>
            </a:r>
          </a:p>
          <a:p>
            <a:pPr marL="0" indent="0">
              <a:buNone/>
            </a:pPr>
            <a:r>
              <a:rPr lang="en-US" sz="2400" dirty="0"/>
              <a:t> 	   maximum temperature and stress under steady beam 	  	   conditions</a:t>
            </a:r>
          </a:p>
          <a:p>
            <a:pPr marL="0" indent="0">
              <a:buNone/>
            </a:pPr>
            <a:r>
              <a:rPr lang="en-US" sz="2400" dirty="0"/>
              <a:t>	- Simulate the Secondary Emission (SE) signal to determine</a:t>
            </a:r>
          </a:p>
          <a:p>
            <a:pPr marL="0" indent="0">
              <a:buNone/>
            </a:pPr>
            <a:r>
              <a:rPr lang="en-US" sz="2400" dirty="0"/>
              <a:t>         the total charge generated. </a:t>
            </a:r>
          </a:p>
          <a:p>
            <a:pPr marL="0" indent="0">
              <a:buNone/>
            </a:pPr>
            <a:r>
              <a:rPr lang="en-US" sz="2400" dirty="0"/>
              <a:t>	- Experimental tests should be performed to verify 	   	  		   simulations.</a:t>
            </a:r>
          </a:p>
          <a:p>
            <a:r>
              <a:rPr lang="en-US" sz="2400" dirty="0"/>
              <a:t>Contact vendors about producing lower diameter carbon filaments.</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14</a:t>
            </a:fld>
            <a:endParaRPr lang="en-US"/>
          </a:p>
        </p:txBody>
      </p:sp>
    </p:spTree>
    <p:extLst>
      <p:ext uri="{BB962C8B-B14F-4D97-AF65-F5344CB8AC3E}">
        <p14:creationId xmlns:p14="http://schemas.microsoft.com/office/powerpoint/2010/main" val="2309865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6476"/>
          </a:xfrm>
        </p:spPr>
        <p:txBody>
          <a:bodyPr>
            <a:normAutofit/>
          </a:bodyPr>
          <a:lstStyle/>
          <a:p>
            <a:r>
              <a:rPr lang="en-US" sz="3200" dirty="0"/>
              <a:t>AGENDA</a:t>
            </a:r>
          </a:p>
        </p:txBody>
      </p:sp>
      <p:sp>
        <p:nvSpPr>
          <p:cNvPr id="3" name="Content Placeholder 2"/>
          <p:cNvSpPr>
            <a:spLocks noGrp="1"/>
          </p:cNvSpPr>
          <p:nvPr>
            <p:ph idx="1"/>
          </p:nvPr>
        </p:nvSpPr>
        <p:spPr>
          <a:xfrm>
            <a:off x="457200" y="1197430"/>
            <a:ext cx="8229600" cy="4928734"/>
          </a:xfrm>
        </p:spPr>
        <p:txBody>
          <a:bodyPr>
            <a:normAutofit/>
          </a:bodyPr>
          <a:lstStyle/>
          <a:p>
            <a:endParaRPr lang="en-US" sz="2400" dirty="0"/>
          </a:p>
          <a:p>
            <a:r>
              <a:rPr lang="en-US" dirty="0" smtClean="0"/>
              <a:t>SEM/MULTIWIRE </a:t>
            </a:r>
            <a:r>
              <a:rPr lang="en-US" dirty="0"/>
              <a:t>R&amp;D </a:t>
            </a:r>
            <a:r>
              <a:rPr lang="en-US" dirty="0" smtClean="0"/>
              <a:t>AND OPERATION FOR </a:t>
            </a:r>
            <a:r>
              <a:rPr lang="en-US" dirty="0"/>
              <a:t>NUMI</a:t>
            </a:r>
          </a:p>
          <a:p>
            <a:r>
              <a:rPr lang="en-US" dirty="0" smtClean="0"/>
              <a:t>SIMULATIONS </a:t>
            </a:r>
            <a:endParaRPr lang="en-US" dirty="0"/>
          </a:p>
          <a:p>
            <a:r>
              <a:rPr lang="en-US" dirty="0" smtClean="0"/>
              <a:t>FERMILAB MULTIWIRE </a:t>
            </a:r>
            <a:r>
              <a:rPr lang="en-US" dirty="0"/>
              <a:t>IMPROVEMENTS</a:t>
            </a:r>
          </a:p>
          <a:p>
            <a:r>
              <a:rPr lang="en-US" dirty="0"/>
              <a:t>BEAM LOSSES</a:t>
            </a:r>
          </a:p>
          <a:p>
            <a:r>
              <a:rPr lang="en-US" dirty="0"/>
              <a:t>SUMMARY</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2</a:t>
            </a:fld>
            <a:endParaRPr lang="en-US"/>
          </a:p>
        </p:txBody>
      </p:sp>
    </p:spTree>
    <p:extLst>
      <p:ext uri="{BB962C8B-B14F-4D97-AF65-F5344CB8AC3E}">
        <p14:creationId xmlns:p14="http://schemas.microsoft.com/office/powerpoint/2010/main" val="24878960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4868"/>
          </a:xfrm>
        </p:spPr>
        <p:txBody>
          <a:bodyPr>
            <a:noAutofit/>
          </a:bodyPr>
          <a:lstStyle/>
          <a:p>
            <a:r>
              <a:rPr lang="en-US" sz="2500" dirty="0"/>
              <a:t>Wire Heating Simulations</a:t>
            </a:r>
          </a:p>
        </p:txBody>
      </p:sp>
      <p:sp>
        <p:nvSpPr>
          <p:cNvPr id="3" name="Content Placeholder 2"/>
          <p:cNvSpPr>
            <a:spLocks noGrp="1"/>
          </p:cNvSpPr>
          <p:nvPr>
            <p:ph idx="1"/>
          </p:nvPr>
        </p:nvSpPr>
        <p:spPr>
          <a:xfrm>
            <a:off x="457200" y="414868"/>
            <a:ext cx="8229600" cy="541865"/>
          </a:xfrm>
        </p:spPr>
        <p:txBody>
          <a:bodyPr>
            <a:normAutofit/>
          </a:bodyPr>
          <a:lstStyle/>
          <a:p>
            <a:pPr marL="0" indent="0">
              <a:buNone/>
            </a:pPr>
            <a:r>
              <a:rPr lang="en-US" sz="1400" dirty="0"/>
              <a:t>Both UTA and Fermilab performed simulations. UTA simulated the temperature rise of 5 μ foil and 50 μ Ti wire. Data from: </a:t>
            </a:r>
            <a:r>
              <a:rPr lang="en-US" sz="1400" dirty="0">
                <a:hlinkClick r:id="rId2"/>
              </a:rPr>
              <a:t>www.hep.utexas.edu/~kopp/minos/sem/</a:t>
            </a:r>
            <a:endParaRPr lang="en-US" sz="1400" dirty="0"/>
          </a:p>
          <a:p>
            <a:pPr marL="0" indent="0">
              <a:buNone/>
            </a:pPr>
            <a:endParaRPr lang="en-US" sz="1400" dirty="0"/>
          </a:p>
        </p:txBody>
      </p:sp>
      <p:pic>
        <p:nvPicPr>
          <p:cNvPr id="6" name="Picture 5" descr="UTA T simul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75" y="999081"/>
            <a:ext cx="3629413" cy="2716774"/>
          </a:xfrm>
          <a:prstGeom prst="rect">
            <a:avLst/>
          </a:prstGeom>
        </p:spPr>
      </p:pic>
      <p:pic>
        <p:nvPicPr>
          <p:cNvPr id="7" name="Picture 6" descr="UTA T simu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398" y="999081"/>
            <a:ext cx="3638609" cy="2716774"/>
          </a:xfrm>
          <a:prstGeom prst="rect">
            <a:avLst/>
          </a:prstGeom>
        </p:spPr>
      </p:pic>
      <p:sp>
        <p:nvSpPr>
          <p:cNvPr id="10" name="TextBox 9"/>
          <p:cNvSpPr txBox="1"/>
          <p:nvPr/>
        </p:nvSpPr>
        <p:spPr>
          <a:xfrm>
            <a:off x="675675" y="3872441"/>
            <a:ext cx="2918425" cy="2462213"/>
          </a:xfrm>
          <a:prstGeom prst="rect">
            <a:avLst/>
          </a:prstGeom>
          <a:noFill/>
        </p:spPr>
        <p:txBody>
          <a:bodyPr wrap="square" rtlCol="0">
            <a:spAutoFit/>
          </a:bodyPr>
          <a:lstStyle/>
          <a:p>
            <a:r>
              <a:rPr lang="en-US" sz="1400" dirty="0"/>
              <a:t>Shown to the right is the Temperature analysis using MARS15 for a 25 </a:t>
            </a:r>
            <a:r>
              <a:rPr lang="en-US" sz="1400" dirty="0" err="1"/>
              <a:t>μm</a:t>
            </a:r>
            <a:r>
              <a:rPr lang="en-US" sz="1400" dirty="0"/>
              <a:t> Ti wire made by Nikolai </a:t>
            </a:r>
            <a:r>
              <a:rPr lang="en-US" sz="1400" dirty="0" err="1"/>
              <a:t>Mokhov</a:t>
            </a:r>
            <a:r>
              <a:rPr lang="en-US" sz="1400" dirty="0"/>
              <a:t>.</a:t>
            </a:r>
          </a:p>
          <a:p>
            <a:r>
              <a:rPr lang="en-US" sz="1400" dirty="0"/>
              <a:t>The temperature rise (left plot)  and the energy deposition (right plot) for a single pulse at the </a:t>
            </a:r>
            <a:r>
              <a:rPr lang="en-US" sz="1400" dirty="0" err="1"/>
              <a:t>NoVA</a:t>
            </a:r>
            <a:r>
              <a:rPr lang="en-US" sz="1400" dirty="0"/>
              <a:t> beam energy  are shown. The center wire (red) show a temperature rise of about 450 degree C. for a 120 </a:t>
            </a:r>
            <a:r>
              <a:rPr lang="en-US" sz="1400" dirty="0" err="1"/>
              <a:t>GeV</a:t>
            </a:r>
            <a:r>
              <a:rPr lang="en-US" sz="1400" dirty="0"/>
              <a:t> beam pulse of 5 x 10</a:t>
            </a:r>
            <a:r>
              <a:rPr lang="en-US" sz="1400" baseline="30000" dirty="0"/>
              <a:t>13 </a:t>
            </a:r>
            <a:r>
              <a:rPr lang="en-US" sz="1400" dirty="0"/>
              <a:t>POT.</a:t>
            </a:r>
          </a:p>
        </p:txBody>
      </p:sp>
      <p:pic>
        <p:nvPicPr>
          <p:cNvPr id="11" name="Picture 10" descr="Temp raise Ti.png"/>
          <p:cNvPicPr>
            <a:picLocks noChangeAspect="1"/>
          </p:cNvPicPr>
          <p:nvPr/>
        </p:nvPicPr>
        <p:blipFill>
          <a:blip r:embed="rId5"/>
          <a:stretch>
            <a:fillRect/>
          </a:stretch>
        </p:blipFill>
        <p:spPr>
          <a:xfrm>
            <a:off x="3423270" y="3872441"/>
            <a:ext cx="2824297" cy="2483909"/>
          </a:xfrm>
          <a:prstGeom prst="rect">
            <a:avLst/>
          </a:prstGeom>
        </p:spPr>
      </p:pic>
      <p:pic>
        <p:nvPicPr>
          <p:cNvPr id="12" name="Picture 11" descr="E-deposition.png"/>
          <p:cNvPicPr>
            <a:picLocks noChangeAspect="1"/>
          </p:cNvPicPr>
          <p:nvPr/>
        </p:nvPicPr>
        <p:blipFill>
          <a:blip r:embed="rId6"/>
          <a:stretch>
            <a:fillRect/>
          </a:stretch>
        </p:blipFill>
        <p:spPr>
          <a:xfrm>
            <a:off x="6137381" y="3975100"/>
            <a:ext cx="2965237" cy="2465324"/>
          </a:xfrm>
          <a:prstGeom prst="rect">
            <a:avLst/>
          </a:prstGeom>
        </p:spPr>
      </p:pic>
      <p:sp>
        <p:nvSpPr>
          <p:cNvPr id="8" name="Date Placeholder 7"/>
          <p:cNvSpPr>
            <a:spLocks noGrp="1"/>
          </p:cNvSpPr>
          <p:nvPr>
            <p:ph type="dt" sz="half" idx="10"/>
          </p:nvPr>
        </p:nvSpPr>
        <p:spPr/>
        <p:txBody>
          <a:bodyPr/>
          <a:lstStyle/>
          <a:p>
            <a:r>
              <a:rPr lang="en-US" smtClean="0"/>
              <a:t>11/9/16</a:t>
            </a:r>
            <a:endParaRPr lang="en-US"/>
          </a:p>
        </p:txBody>
      </p:sp>
      <p:sp>
        <p:nvSpPr>
          <p:cNvPr id="4" name="Footer Placeholder 3"/>
          <p:cNvSpPr>
            <a:spLocks noGrp="1"/>
          </p:cNvSpPr>
          <p:nvPr>
            <p:ph type="ftr" sz="quarter" idx="11"/>
          </p:nvPr>
        </p:nvSpPr>
        <p:spPr/>
        <p:txBody>
          <a:bodyPr/>
          <a:lstStyle/>
          <a:p>
            <a:r>
              <a:rPr lang="en-US" smtClean="0"/>
              <a:t>G. Tassotto - Low Mass Multiwires</a:t>
            </a:r>
            <a:endParaRPr lang="en-US"/>
          </a:p>
        </p:txBody>
      </p:sp>
      <p:sp>
        <p:nvSpPr>
          <p:cNvPr id="5" name="Slide Number Placeholder 4"/>
          <p:cNvSpPr>
            <a:spLocks noGrp="1"/>
          </p:cNvSpPr>
          <p:nvPr>
            <p:ph type="sldNum" sz="quarter" idx="12"/>
          </p:nvPr>
        </p:nvSpPr>
        <p:spPr/>
        <p:txBody>
          <a:bodyPr/>
          <a:lstStyle/>
          <a:p>
            <a:fld id="{47C3FF7C-EAAD-6B46-BA9D-C512FE2EAFFB}" type="slidenum">
              <a:rPr lang="en-US" smtClean="0"/>
              <a:t>3</a:t>
            </a:fld>
            <a:endParaRPr lang="en-US"/>
          </a:p>
        </p:txBody>
      </p:sp>
    </p:spTree>
    <p:extLst>
      <p:ext uri="{BB962C8B-B14F-4D97-AF65-F5344CB8AC3E}">
        <p14:creationId xmlns:p14="http://schemas.microsoft.com/office/powerpoint/2010/main" val="2777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65668"/>
          </a:xfrm>
        </p:spPr>
        <p:txBody>
          <a:bodyPr>
            <a:normAutofit fontScale="90000"/>
          </a:bodyPr>
          <a:lstStyle/>
          <a:p>
            <a:r>
              <a:rPr lang="en-US" sz="2800" dirty="0"/>
              <a:t>UTA Profile Monitor R&amp;D</a:t>
            </a:r>
          </a:p>
        </p:txBody>
      </p:sp>
      <p:sp>
        <p:nvSpPr>
          <p:cNvPr id="3" name="Content Placeholder 2"/>
          <p:cNvSpPr>
            <a:spLocks noGrp="1"/>
          </p:cNvSpPr>
          <p:nvPr>
            <p:ph idx="1"/>
          </p:nvPr>
        </p:nvSpPr>
        <p:spPr>
          <a:xfrm>
            <a:off x="111512" y="602166"/>
            <a:ext cx="3635853" cy="5615684"/>
          </a:xfrm>
        </p:spPr>
        <p:txBody>
          <a:bodyPr>
            <a:normAutofit fontScale="92500" lnSpcReduction="20000"/>
          </a:bodyPr>
          <a:lstStyle/>
          <a:p>
            <a:r>
              <a:rPr lang="en-US" sz="1700" dirty="0"/>
              <a:t>Initial design work was performed by University of Texas, Austin (UTA).</a:t>
            </a:r>
          </a:p>
          <a:p>
            <a:pPr marL="0" indent="0">
              <a:buNone/>
            </a:pPr>
            <a:endParaRPr lang="en-US" sz="1700" dirty="0"/>
          </a:p>
          <a:p>
            <a:r>
              <a:rPr lang="en-US" sz="1700" dirty="0"/>
              <a:t>Key features:</a:t>
            </a:r>
          </a:p>
          <a:p>
            <a:pPr lvl="1"/>
            <a:r>
              <a:rPr lang="en-US" sz="1500" dirty="0"/>
              <a:t>Linear drive</a:t>
            </a:r>
          </a:p>
          <a:p>
            <a:pPr lvl="1"/>
            <a:r>
              <a:rPr lang="en-US" sz="1500" dirty="0"/>
              <a:t>5 um Ti strips, 150 um wide  </a:t>
            </a:r>
          </a:p>
          <a:p>
            <a:pPr lvl="1"/>
            <a:r>
              <a:rPr lang="en-US" sz="1500" dirty="0"/>
              <a:t>Clearing field foils (3)</a:t>
            </a:r>
          </a:p>
          <a:p>
            <a:pPr lvl="1"/>
            <a:r>
              <a:rPr lang="en-US" sz="1500" dirty="0"/>
              <a:t>Strip tension using “accordion” crimp imparts 1-2 g tension</a:t>
            </a:r>
          </a:p>
          <a:p>
            <a:pPr lvl="1"/>
            <a:endParaRPr lang="en-US" sz="1500" dirty="0"/>
          </a:p>
          <a:p>
            <a:r>
              <a:rPr lang="en-US" sz="1700" b="1" dirty="0"/>
              <a:t>Target SEM was stationary and operated flawlessly for many years.</a:t>
            </a:r>
          </a:p>
          <a:p>
            <a:endParaRPr lang="en-US" sz="1700" b="1" dirty="0"/>
          </a:p>
          <a:p>
            <a:r>
              <a:rPr lang="en-US" sz="1500" dirty="0"/>
              <a:t>Beamline SEMs had major operational problems:</a:t>
            </a:r>
          </a:p>
          <a:p>
            <a:pPr lvl="1"/>
            <a:r>
              <a:rPr lang="en-US" sz="1500" dirty="0"/>
              <a:t>Linear drive  took many pulses to move the detector IN/OUT of the beam.  10X too much mass in beam during motion requiring to stop the beam</a:t>
            </a:r>
          </a:p>
          <a:p>
            <a:pPr lvl="1"/>
            <a:r>
              <a:rPr lang="en-US" sz="1500" dirty="0"/>
              <a:t>Too little tension on the strips which caused them to randomly short to each </a:t>
            </a:r>
            <a:r>
              <a:rPr lang="en-US" sz="1500" dirty="0" smtClean="0"/>
              <a:t>other </a:t>
            </a:r>
            <a:r>
              <a:rPr lang="en-US" sz="1500" dirty="0"/>
              <a:t>during motion</a:t>
            </a:r>
          </a:p>
          <a:p>
            <a:pPr lvl="1"/>
            <a:endParaRPr lang="en-US" sz="1500" dirty="0"/>
          </a:p>
          <a:p>
            <a:r>
              <a:rPr lang="en-US" sz="1500" dirty="0"/>
              <a:t>For more  information about UTA SEMs see DIPAC2007.</a:t>
            </a:r>
            <a:endParaRPr lang="en-US" sz="1400" dirty="0"/>
          </a:p>
          <a:p>
            <a:pPr marL="457200" lvl="1" indent="0">
              <a:buNone/>
            </a:pPr>
            <a:endParaRPr lang="en-US" sz="1000" dirty="0"/>
          </a:p>
          <a:p>
            <a:pPr lvl="1"/>
            <a:endParaRPr lang="en-US" sz="1000" dirty="0"/>
          </a:p>
        </p:txBody>
      </p:sp>
      <p:sp>
        <p:nvSpPr>
          <p:cNvPr id="4" name="Slide Number Placeholder 3"/>
          <p:cNvSpPr>
            <a:spLocks noGrp="1"/>
          </p:cNvSpPr>
          <p:nvPr>
            <p:ph type="sldNum" sz="quarter" idx="12"/>
          </p:nvPr>
        </p:nvSpPr>
        <p:spPr/>
        <p:txBody>
          <a:bodyPr/>
          <a:lstStyle/>
          <a:p>
            <a:fld id="{269074EF-D68B-6E45-BB0D-FA1F28CE99FC}" type="slidenum">
              <a:rPr lang="en-US" smtClean="0"/>
              <a:t>4</a:t>
            </a:fld>
            <a:endParaRPr lang="en-US" dirty="0"/>
          </a:p>
        </p:txBody>
      </p:sp>
      <p:pic>
        <p:nvPicPr>
          <p:cNvPr id="5" name="Picture 28" descr="Full_Assembly_1_b%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156" y="456339"/>
            <a:ext cx="2656220" cy="1942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TA-hol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803" y="2629818"/>
            <a:ext cx="2234472" cy="1675854"/>
          </a:xfrm>
          <a:prstGeom prst="rect">
            <a:avLst/>
          </a:prstGeom>
        </p:spPr>
      </p:pic>
      <p:pic>
        <p:nvPicPr>
          <p:cNvPr id="10" name="Picture 5" descr="DSCN3162"/>
          <p:cNvPicPr>
            <a:picLocks noChangeAspect="1" noChangeArrowheads="1"/>
          </p:cNvPicPr>
          <p:nvPr/>
        </p:nvPicPr>
        <p:blipFill>
          <a:blip r:embed="rId4">
            <a:extLst>
              <a:ext uri="{28A0092B-C50C-407E-A947-70E740481C1C}">
                <a14:useLocalDpi xmlns:a14="http://schemas.microsoft.com/office/drawing/2010/main" val="0"/>
              </a:ext>
            </a:extLst>
          </a:blip>
          <a:srcRect l="3906" r="3906"/>
          <a:stretch>
            <a:fillRect/>
          </a:stretch>
        </p:blipFill>
        <p:spPr bwMode="auto">
          <a:xfrm>
            <a:off x="3981865" y="3163820"/>
            <a:ext cx="2037933" cy="29483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foil-glued-5"/>
          <p:cNvPicPr>
            <a:picLocks noChangeAspect="1" noChangeArrowheads="1"/>
          </p:cNvPicPr>
          <p:nvPr/>
        </p:nvPicPr>
        <p:blipFill>
          <a:blip r:embed="rId5">
            <a:extLst>
              <a:ext uri="{28A0092B-C50C-407E-A947-70E740481C1C}">
                <a14:useLocalDpi xmlns:a14="http://schemas.microsoft.com/office/drawing/2010/main" val="0"/>
              </a:ext>
            </a:extLst>
          </a:blip>
          <a:srcRect b="1172"/>
          <a:stretch>
            <a:fillRect/>
          </a:stretch>
        </p:blipFill>
        <p:spPr bwMode="auto">
          <a:xfrm>
            <a:off x="6553200" y="4573990"/>
            <a:ext cx="2218076" cy="164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 Shot 2014-09-19 at 10.26.5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999" y="431466"/>
            <a:ext cx="2044079" cy="1967057"/>
          </a:xfrm>
          <a:prstGeom prst="rect">
            <a:avLst/>
          </a:prstGeom>
        </p:spPr>
      </p:pic>
      <p:sp>
        <p:nvSpPr>
          <p:cNvPr id="15" name="TextBox 14"/>
          <p:cNvSpPr txBox="1"/>
          <p:nvPr/>
        </p:nvSpPr>
        <p:spPr>
          <a:xfrm>
            <a:off x="4591334" y="2398523"/>
            <a:ext cx="1428465" cy="246221"/>
          </a:xfrm>
          <a:prstGeom prst="rect">
            <a:avLst/>
          </a:prstGeom>
          <a:noFill/>
        </p:spPr>
        <p:txBody>
          <a:bodyPr wrap="square" rtlCol="0">
            <a:spAutoFit/>
          </a:bodyPr>
          <a:lstStyle/>
          <a:p>
            <a:r>
              <a:rPr lang="en-US" sz="1000" dirty="0"/>
              <a:t>UTA SEM design</a:t>
            </a:r>
          </a:p>
        </p:txBody>
      </p:sp>
      <p:sp>
        <p:nvSpPr>
          <p:cNvPr id="16" name="Rectangle 15"/>
          <p:cNvSpPr/>
          <p:nvPr/>
        </p:nvSpPr>
        <p:spPr>
          <a:xfrm>
            <a:off x="7049814" y="2352819"/>
            <a:ext cx="1462848" cy="246221"/>
          </a:xfrm>
          <a:prstGeom prst="rect">
            <a:avLst/>
          </a:prstGeom>
        </p:spPr>
        <p:txBody>
          <a:bodyPr wrap="square">
            <a:spAutoFit/>
          </a:bodyPr>
          <a:lstStyle/>
          <a:p>
            <a:r>
              <a:rPr lang="en-US" sz="1000" dirty="0"/>
              <a:t>PM-101 installed </a:t>
            </a:r>
          </a:p>
        </p:txBody>
      </p:sp>
      <p:sp>
        <p:nvSpPr>
          <p:cNvPr id="17" name="Rectangle 16"/>
          <p:cNvSpPr/>
          <p:nvPr/>
        </p:nvSpPr>
        <p:spPr>
          <a:xfrm>
            <a:off x="7191563" y="4232044"/>
            <a:ext cx="1321099" cy="246221"/>
          </a:xfrm>
          <a:prstGeom prst="rect">
            <a:avLst/>
          </a:prstGeom>
        </p:spPr>
        <p:txBody>
          <a:bodyPr wrap="square">
            <a:spAutoFit/>
          </a:bodyPr>
          <a:lstStyle/>
          <a:p>
            <a:r>
              <a:rPr lang="en-US" sz="1000" dirty="0"/>
              <a:t>Ti foil assembly</a:t>
            </a:r>
          </a:p>
        </p:txBody>
      </p:sp>
      <p:sp>
        <p:nvSpPr>
          <p:cNvPr id="18" name="Rectangle 17"/>
          <p:cNvSpPr/>
          <p:nvPr/>
        </p:nvSpPr>
        <p:spPr>
          <a:xfrm>
            <a:off x="4478522" y="6112203"/>
            <a:ext cx="1261675" cy="246221"/>
          </a:xfrm>
          <a:prstGeom prst="rect">
            <a:avLst/>
          </a:prstGeom>
        </p:spPr>
        <p:txBody>
          <a:bodyPr wrap="square">
            <a:spAutoFit/>
          </a:bodyPr>
          <a:lstStyle/>
          <a:p>
            <a:r>
              <a:rPr lang="en-US" sz="1000" dirty="0"/>
              <a:t>Clearing field foil</a:t>
            </a:r>
          </a:p>
        </p:txBody>
      </p:sp>
      <p:sp>
        <p:nvSpPr>
          <p:cNvPr id="19" name="Rectangle 18"/>
          <p:cNvSpPr/>
          <p:nvPr/>
        </p:nvSpPr>
        <p:spPr>
          <a:xfrm>
            <a:off x="7049814" y="6203475"/>
            <a:ext cx="1930734" cy="246221"/>
          </a:xfrm>
          <a:prstGeom prst="rect">
            <a:avLst/>
          </a:prstGeom>
        </p:spPr>
        <p:txBody>
          <a:bodyPr wrap="square">
            <a:spAutoFit/>
          </a:bodyPr>
          <a:lstStyle/>
          <a:p>
            <a:r>
              <a:rPr lang="en-US" sz="1000" dirty="0"/>
              <a:t>Accordion spring system </a:t>
            </a:r>
          </a:p>
        </p:txBody>
      </p:sp>
      <p:sp>
        <p:nvSpPr>
          <p:cNvPr id="6" name="Footer Placeholder 5"/>
          <p:cNvSpPr>
            <a:spLocks noGrp="1"/>
          </p:cNvSpPr>
          <p:nvPr>
            <p:ph type="ftr" sz="quarter" idx="11"/>
          </p:nvPr>
        </p:nvSpPr>
        <p:spPr/>
        <p:txBody>
          <a:bodyPr/>
          <a:lstStyle/>
          <a:p>
            <a:r>
              <a:rPr lang="it-IT" smtClean="0"/>
              <a:t>G. Tassotto - Low Mass Multiwires</a:t>
            </a:r>
            <a:endParaRPr lang="en-US" dirty="0"/>
          </a:p>
        </p:txBody>
      </p:sp>
      <p:sp>
        <p:nvSpPr>
          <p:cNvPr id="8" name="Date Placeholder 7"/>
          <p:cNvSpPr>
            <a:spLocks noGrp="1"/>
          </p:cNvSpPr>
          <p:nvPr>
            <p:ph type="dt" sz="half" idx="10"/>
          </p:nvPr>
        </p:nvSpPr>
        <p:spPr/>
        <p:txBody>
          <a:bodyPr/>
          <a:lstStyle/>
          <a:p>
            <a:r>
              <a:rPr lang="en-US" smtClean="0"/>
              <a:t>11/9/16</a:t>
            </a:r>
            <a:endParaRPr lang="en-US"/>
          </a:p>
        </p:txBody>
      </p:sp>
    </p:spTree>
    <p:extLst>
      <p:ext uri="{BB962C8B-B14F-4D97-AF65-F5344CB8AC3E}">
        <p14:creationId xmlns:p14="http://schemas.microsoft.com/office/powerpoint/2010/main" val="1587356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3020"/>
          </a:xfrm>
        </p:spPr>
        <p:txBody>
          <a:bodyPr>
            <a:noAutofit/>
          </a:bodyPr>
          <a:lstStyle/>
          <a:p>
            <a:r>
              <a:rPr lang="en-US" sz="2800" dirty="0"/>
              <a:t>FNAL Profile Monitor Development</a:t>
            </a:r>
          </a:p>
        </p:txBody>
      </p:sp>
      <p:sp>
        <p:nvSpPr>
          <p:cNvPr id="3" name="Content Placeholder 2"/>
          <p:cNvSpPr>
            <a:spLocks noGrp="1"/>
          </p:cNvSpPr>
          <p:nvPr>
            <p:ph idx="1"/>
          </p:nvPr>
        </p:nvSpPr>
        <p:spPr>
          <a:xfrm>
            <a:off x="178420" y="585218"/>
            <a:ext cx="4425435" cy="5999130"/>
          </a:xfrm>
        </p:spPr>
        <p:txBody>
          <a:bodyPr>
            <a:noAutofit/>
          </a:bodyPr>
          <a:lstStyle/>
          <a:p>
            <a:pPr marL="0" indent="0">
              <a:buNone/>
            </a:pPr>
            <a:r>
              <a:rPr lang="en-US" sz="1300" dirty="0"/>
              <a:t>Fermilab  performed R&amp;D to improve the reliability of the Existing profile monitors. </a:t>
            </a:r>
          </a:p>
          <a:p>
            <a:pPr marL="0" indent="0">
              <a:buNone/>
            </a:pPr>
            <a:r>
              <a:rPr lang="en-US" sz="1300" b="1" dirty="0">
                <a:solidFill>
                  <a:srgbClr val="7030A0"/>
                </a:solidFill>
              </a:rPr>
              <a:t>Upgraded NuMI/NOvA Profile Monitor Design:</a:t>
            </a:r>
            <a:r>
              <a:rPr lang="en-US" sz="1300" b="1" dirty="0">
                <a:solidFill>
                  <a:srgbClr val="3366FF"/>
                </a:solidFill>
              </a:rPr>
              <a:t> </a:t>
            </a:r>
          </a:p>
          <a:p>
            <a:pPr>
              <a:buFont typeface="Wingdings" panose="05000000000000000000" pitchFamily="2" charset="2"/>
              <a:buChar char="Ø"/>
            </a:pPr>
            <a:r>
              <a:rPr lang="en-US" sz="1300" b="1" dirty="0">
                <a:solidFill>
                  <a:srgbClr val="3366FF"/>
                </a:solidFill>
              </a:rPr>
              <a:t>Rotary instead of linear drive.  </a:t>
            </a:r>
          </a:p>
          <a:p>
            <a:pPr lvl="1">
              <a:buFont typeface="Courier New" panose="02070309020205020404" pitchFamily="49" charset="0"/>
              <a:buChar char="o"/>
            </a:pPr>
            <a:r>
              <a:rPr lang="en-US" sz="1300" dirty="0">
                <a:solidFill>
                  <a:srgbClr val="3366FF"/>
                </a:solidFill>
              </a:rPr>
              <a:t>More robust version of existing Fermilab rotary drive  design</a:t>
            </a:r>
          </a:p>
          <a:p>
            <a:pPr lvl="1">
              <a:buFont typeface="Courier New" panose="02070309020205020404" pitchFamily="49" charset="0"/>
              <a:buChar char="o"/>
            </a:pPr>
            <a:r>
              <a:rPr lang="en-US" sz="1300" dirty="0">
                <a:solidFill>
                  <a:srgbClr val="3366FF"/>
                </a:solidFill>
              </a:rPr>
              <a:t>Mount vacuum can at 45 deg. with ceramic C-frame SEM grid mount also at 45 deg.  </a:t>
            </a:r>
            <a:r>
              <a:rPr lang="en-US" sz="1300" b="1" dirty="0">
                <a:solidFill>
                  <a:srgbClr val="3366FF"/>
                </a:solidFill>
              </a:rPr>
              <a:t>Enables seamless insertion of monitor during beam operation.</a:t>
            </a:r>
          </a:p>
          <a:p>
            <a:pPr lvl="1">
              <a:buFont typeface="Courier New" panose="02070309020205020404" pitchFamily="49" charset="0"/>
              <a:buChar char="o"/>
            </a:pPr>
            <a:r>
              <a:rPr lang="en-US" sz="1300" dirty="0">
                <a:solidFill>
                  <a:srgbClr val="3366FF"/>
                </a:solidFill>
              </a:rPr>
              <a:t>Tested to 500,000 cycles with no noticeable drive degradation or  positioning accuracy.</a:t>
            </a:r>
          </a:p>
          <a:p>
            <a:pPr>
              <a:buFont typeface="Wingdings" panose="05000000000000000000" pitchFamily="2" charset="2"/>
              <a:buChar char="Ø"/>
            </a:pPr>
            <a:r>
              <a:rPr lang="en-US" sz="1300" b="1" dirty="0">
                <a:solidFill>
                  <a:srgbClr val="3366FF"/>
                </a:solidFill>
              </a:rPr>
              <a:t>Wires instead of foils for operational intensity monitors</a:t>
            </a:r>
          </a:p>
          <a:p>
            <a:pPr lvl="1">
              <a:buFont typeface="Courier New" panose="02070309020205020404" pitchFamily="49" charset="0"/>
              <a:buChar char="o"/>
            </a:pPr>
            <a:r>
              <a:rPr lang="en-US" sz="1300" dirty="0">
                <a:solidFill>
                  <a:srgbClr val="3366FF"/>
                </a:solidFill>
              </a:rPr>
              <a:t>Enables reduced SEM grid mass, but more robust.</a:t>
            </a:r>
          </a:p>
          <a:p>
            <a:pPr lvl="1">
              <a:buFont typeface="Courier New" panose="02070309020205020404" pitchFamily="49" charset="0"/>
              <a:buChar char="o"/>
            </a:pPr>
            <a:r>
              <a:rPr lang="en-US" sz="1300" dirty="0">
                <a:solidFill>
                  <a:srgbClr val="3366FF"/>
                </a:solidFill>
              </a:rPr>
              <a:t>Do not need the extra signal provided by bias foils. </a:t>
            </a:r>
          </a:p>
          <a:p>
            <a:pPr lvl="1">
              <a:buFont typeface="Courier New" panose="02070309020205020404" pitchFamily="49" charset="0"/>
              <a:buChar char="o"/>
            </a:pPr>
            <a:r>
              <a:rPr lang="en-US" sz="1300" dirty="0">
                <a:solidFill>
                  <a:srgbClr val="3366FF"/>
                </a:solidFill>
              </a:rPr>
              <a:t>Conductive epoxy, EPO-TEK H20E  used to insure mechanical and electrical contact for SEM grid.</a:t>
            </a:r>
          </a:p>
          <a:p>
            <a:r>
              <a:rPr lang="en-US" sz="1300" dirty="0"/>
              <a:t>The top picture shows the target station with 2 SEMs: the first has 20 μ Ti </a:t>
            </a:r>
            <a:r>
              <a:rPr lang="en-US" sz="1300" dirty="0" smtClean="0"/>
              <a:t>grade 5 (Ti -6AL-4V) </a:t>
            </a:r>
            <a:r>
              <a:rPr lang="en-US" sz="1300" dirty="0" smtClean="0"/>
              <a:t>wires</a:t>
            </a:r>
            <a:r>
              <a:rPr lang="en-US" sz="1300" dirty="0"/>
              <a:t>, used for actual beam operation, and the second has 75 μ Ti (grade 1) used for optimizing tuning at lower intensities.</a:t>
            </a:r>
          </a:p>
          <a:p>
            <a:r>
              <a:rPr lang="en-US" sz="1300" dirty="0"/>
              <a:t>The center pictures show a 1 mm pitch wire plane </a:t>
            </a:r>
            <a:r>
              <a:rPr lang="en-US" sz="1300" dirty="0" err="1"/>
              <a:t>ass’y</a:t>
            </a:r>
            <a:r>
              <a:rPr lang="en-US" sz="1300" dirty="0"/>
              <a:t> and a 0.5 mm pitch target wire plane.</a:t>
            </a:r>
          </a:p>
          <a:p>
            <a:r>
              <a:rPr lang="en-US" sz="1300" dirty="0"/>
              <a:t> The bottom picture shows the set up used for assembling 7.5 </a:t>
            </a:r>
            <a:r>
              <a:rPr lang="en-US" sz="1300" dirty="0" err="1"/>
              <a:t>μm</a:t>
            </a:r>
            <a:r>
              <a:rPr lang="en-US" sz="1300" dirty="0"/>
              <a:t> Ti foil strips. </a:t>
            </a:r>
          </a:p>
        </p:txBody>
      </p:sp>
      <p:pic>
        <p:nvPicPr>
          <p:cNvPr id="4" name="Picture 3" descr="Ti strip j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544" y="4873088"/>
            <a:ext cx="2149247" cy="1310970"/>
          </a:xfrm>
          <a:prstGeom prst="rect">
            <a:avLst/>
          </a:prstGeom>
        </p:spPr>
      </p:pic>
      <p:pic>
        <p:nvPicPr>
          <p:cNvPr id="7" name="Picture 6" descr="0.5 mm @ 45 deg.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7405" y="2639261"/>
            <a:ext cx="1992670" cy="193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a:xfrm>
            <a:off x="8409314" y="6184058"/>
            <a:ext cx="350761" cy="494998"/>
          </a:xfrm>
        </p:spPr>
        <p:txBody>
          <a:bodyPr/>
          <a:lstStyle/>
          <a:p>
            <a:fld id="{269074EF-D68B-6E45-BB0D-FA1F28CE99FC}" type="slidenum">
              <a:rPr lang="en-US" smtClean="0"/>
              <a:t>5</a:t>
            </a:fld>
            <a:endParaRPr lang="en-US" dirty="0"/>
          </a:p>
        </p:txBody>
      </p:sp>
      <p:sp>
        <p:nvSpPr>
          <p:cNvPr id="6" name="Footer Placeholder 5"/>
          <p:cNvSpPr>
            <a:spLocks noGrp="1"/>
          </p:cNvSpPr>
          <p:nvPr>
            <p:ph type="ftr" sz="quarter" idx="11"/>
          </p:nvPr>
        </p:nvSpPr>
        <p:spPr>
          <a:xfrm>
            <a:off x="4811240" y="6492875"/>
            <a:ext cx="2895600" cy="365125"/>
          </a:xfrm>
        </p:spPr>
        <p:txBody>
          <a:bodyPr/>
          <a:lstStyle/>
          <a:p>
            <a:r>
              <a:rPr lang="it-IT" smtClean="0"/>
              <a:t>G. Tassotto - Low Mass Multiwires</a:t>
            </a:r>
            <a:endParaRPr lang="en-US" dirty="0"/>
          </a:p>
        </p:txBody>
      </p:sp>
      <p:sp>
        <p:nvSpPr>
          <p:cNvPr id="10" name="TextBox 9"/>
          <p:cNvSpPr txBox="1"/>
          <p:nvPr/>
        </p:nvSpPr>
        <p:spPr>
          <a:xfrm>
            <a:off x="7168980" y="4571779"/>
            <a:ext cx="1591095" cy="276999"/>
          </a:xfrm>
          <a:prstGeom prst="rect">
            <a:avLst/>
          </a:prstGeom>
          <a:noFill/>
        </p:spPr>
        <p:txBody>
          <a:bodyPr wrap="square" rtlCol="0">
            <a:spAutoFit/>
          </a:bodyPr>
          <a:lstStyle/>
          <a:p>
            <a:r>
              <a:rPr lang="en-US" sz="1000" dirty="0"/>
              <a:t>TGT SEM, 0.5 mm </a:t>
            </a:r>
            <a:r>
              <a:rPr lang="en-US" sz="1200" dirty="0"/>
              <a:t>pitch </a:t>
            </a:r>
          </a:p>
        </p:txBody>
      </p:sp>
      <p:pic>
        <p:nvPicPr>
          <p:cNvPr id="12" name="Picture 11" descr="Screen Shot 2014-09-20 at 8.48.2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11240" y="2662188"/>
            <a:ext cx="1595461" cy="1925798"/>
          </a:xfrm>
          <a:prstGeom prst="rect">
            <a:avLst/>
          </a:prstGeom>
        </p:spPr>
      </p:pic>
      <p:sp>
        <p:nvSpPr>
          <p:cNvPr id="11" name="Rectangle 10"/>
          <p:cNvSpPr/>
          <p:nvPr/>
        </p:nvSpPr>
        <p:spPr>
          <a:xfrm>
            <a:off x="6224813" y="2283041"/>
            <a:ext cx="1799877" cy="246221"/>
          </a:xfrm>
          <a:prstGeom prst="rect">
            <a:avLst/>
          </a:prstGeom>
        </p:spPr>
        <p:txBody>
          <a:bodyPr wrap="square">
            <a:spAutoFit/>
          </a:bodyPr>
          <a:lstStyle/>
          <a:p>
            <a:r>
              <a:rPr lang="en-US" sz="1000" dirty="0" err="1"/>
              <a:t>NuMI</a:t>
            </a:r>
            <a:r>
              <a:rPr lang="en-US" sz="1000" dirty="0"/>
              <a:t>  Target Station</a:t>
            </a:r>
          </a:p>
        </p:txBody>
      </p:sp>
      <p:sp>
        <p:nvSpPr>
          <p:cNvPr id="13" name="Rectangle 12"/>
          <p:cNvSpPr/>
          <p:nvPr/>
        </p:nvSpPr>
        <p:spPr>
          <a:xfrm>
            <a:off x="5088472" y="4587986"/>
            <a:ext cx="1349824" cy="246221"/>
          </a:xfrm>
          <a:prstGeom prst="rect">
            <a:avLst/>
          </a:prstGeom>
        </p:spPr>
        <p:txBody>
          <a:bodyPr wrap="square">
            <a:spAutoFit/>
          </a:bodyPr>
          <a:lstStyle/>
          <a:p>
            <a:r>
              <a:rPr lang="en-US" sz="1000" dirty="0"/>
              <a:t>1 mm pitch </a:t>
            </a:r>
          </a:p>
        </p:txBody>
      </p:sp>
      <p:sp>
        <p:nvSpPr>
          <p:cNvPr id="15" name="Rectangle 14"/>
          <p:cNvSpPr/>
          <p:nvPr/>
        </p:nvSpPr>
        <p:spPr>
          <a:xfrm>
            <a:off x="6528812" y="6217850"/>
            <a:ext cx="1337971" cy="246221"/>
          </a:xfrm>
          <a:prstGeom prst="rect">
            <a:avLst/>
          </a:prstGeom>
        </p:spPr>
        <p:txBody>
          <a:bodyPr wrap="square">
            <a:spAutoFit/>
          </a:bodyPr>
          <a:lstStyle/>
          <a:p>
            <a:r>
              <a:rPr lang="en-US" sz="1000" dirty="0"/>
              <a:t>Ti foil assembly</a:t>
            </a:r>
          </a:p>
        </p:txBody>
      </p:sp>
      <p:pic>
        <p:nvPicPr>
          <p:cNvPr id="14" name="Picture 13" descr="Target-Multiwires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7321" y="453021"/>
            <a:ext cx="2247369" cy="18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r>
              <a:rPr lang="en-US" smtClean="0"/>
              <a:t>11/9/16</a:t>
            </a:r>
            <a:endParaRPr lang="en-US"/>
          </a:p>
        </p:txBody>
      </p:sp>
    </p:spTree>
    <p:extLst>
      <p:ext uri="{BB962C8B-B14F-4D97-AF65-F5344CB8AC3E}">
        <p14:creationId xmlns:p14="http://schemas.microsoft.com/office/powerpoint/2010/main" val="2287983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2250"/>
          </a:xfrm>
        </p:spPr>
        <p:txBody>
          <a:bodyPr>
            <a:normAutofit fontScale="90000"/>
          </a:bodyPr>
          <a:lstStyle/>
          <a:p>
            <a:r>
              <a:rPr lang="en-US" sz="2800" dirty="0"/>
              <a:t>Wire Plane Assembly</a:t>
            </a:r>
          </a:p>
        </p:txBody>
      </p:sp>
      <p:sp>
        <p:nvSpPr>
          <p:cNvPr id="4" name="Date Placeholder 3"/>
          <p:cNvSpPr>
            <a:spLocks noGrp="1"/>
          </p:cNvSpPr>
          <p:nvPr>
            <p:ph type="dt" sz="half" idx="10"/>
          </p:nvPr>
        </p:nvSpPr>
        <p:spPr/>
        <p:txBody>
          <a:bodyPr/>
          <a:lstStyle/>
          <a:p>
            <a:r>
              <a:rPr lang="en-US" smtClean="0"/>
              <a:t>11/9/16</a:t>
            </a:r>
            <a:endParaRPr lang="en-US"/>
          </a:p>
        </p:txBody>
      </p:sp>
      <p:sp>
        <p:nvSpPr>
          <p:cNvPr id="5" name="Footer Placeholder 4"/>
          <p:cNvSpPr>
            <a:spLocks noGrp="1"/>
          </p:cNvSpPr>
          <p:nvPr>
            <p:ph type="ftr" sz="quarter" idx="11"/>
          </p:nvPr>
        </p:nvSpPr>
        <p:spPr/>
        <p:txBody>
          <a:bodyPr/>
          <a:lstStyle/>
          <a:p>
            <a:r>
              <a:rPr lang="en-US" smtClean="0"/>
              <a:t>G. Tassotto - Low Mass Multiwires</a:t>
            </a:r>
            <a:endParaRPr lang="en-US"/>
          </a:p>
        </p:txBody>
      </p:sp>
      <p:sp>
        <p:nvSpPr>
          <p:cNvPr id="6" name="Slide Number Placeholder 5"/>
          <p:cNvSpPr>
            <a:spLocks noGrp="1"/>
          </p:cNvSpPr>
          <p:nvPr>
            <p:ph type="sldNum" sz="quarter" idx="12"/>
          </p:nvPr>
        </p:nvSpPr>
        <p:spPr/>
        <p:txBody>
          <a:bodyPr/>
          <a:lstStyle/>
          <a:p>
            <a:fld id="{47C3FF7C-EAAD-6B46-BA9D-C512FE2EAFFB}" type="slidenum">
              <a:rPr lang="en-US" smtClean="0"/>
              <a:t>6</a:t>
            </a:fld>
            <a:endParaRPr lang="en-US"/>
          </a:p>
        </p:txBody>
      </p:sp>
      <p:sp>
        <p:nvSpPr>
          <p:cNvPr id="8" name="Content Placeholder 7"/>
          <p:cNvSpPr>
            <a:spLocks noGrp="1"/>
          </p:cNvSpPr>
          <p:nvPr>
            <p:ph idx="1"/>
          </p:nvPr>
        </p:nvSpPr>
        <p:spPr>
          <a:xfrm>
            <a:off x="431983" y="482250"/>
            <a:ext cx="8229600" cy="1167076"/>
          </a:xfrm>
        </p:spPr>
        <p:txBody>
          <a:bodyPr>
            <a:normAutofit fontScale="85000" lnSpcReduction="20000"/>
          </a:bodyPr>
          <a:lstStyle/>
          <a:p>
            <a:pPr marL="0" indent="0">
              <a:buNone/>
            </a:pPr>
            <a:r>
              <a:rPr lang="en-US" sz="2000" dirty="0"/>
              <a:t>The wire planes are built at Lab 6. The technician, Wanda Newby, places a spool of wire and a transfer frame on the </a:t>
            </a:r>
            <a:r>
              <a:rPr lang="en-US" sz="2000" dirty="0" smtClean="0"/>
              <a:t>“winder” </a:t>
            </a:r>
            <a:r>
              <a:rPr lang="en-US" sz="2000" dirty="0"/>
              <a:t>(shown below right). As the transfer module rotates, the wire is wound at the requested pitch and tension onto the frame. The wires on the transfer frame are aligned in contact with a ceramic wireplane frame and soldered  or epoxied to the pads on the ceramic frame.</a:t>
            </a:r>
          </a:p>
        </p:txBody>
      </p:sp>
      <p:pic>
        <p:nvPicPr>
          <p:cNvPr id="9" name="Picture 8" descr="Wi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852" y="2162523"/>
            <a:ext cx="3589732" cy="3827508"/>
          </a:xfrm>
          <a:prstGeom prst="rect">
            <a:avLst/>
          </a:prstGeom>
        </p:spPr>
      </p:pic>
      <p:sp>
        <p:nvSpPr>
          <p:cNvPr id="10" name="TextBox 9"/>
          <p:cNvSpPr txBox="1"/>
          <p:nvPr/>
        </p:nvSpPr>
        <p:spPr>
          <a:xfrm>
            <a:off x="457200" y="1693405"/>
            <a:ext cx="4734295" cy="1209562"/>
          </a:xfrm>
          <a:prstGeom prst="rect">
            <a:avLst/>
          </a:prstGeom>
          <a:noFill/>
        </p:spPr>
        <p:txBody>
          <a:bodyPr wrap="square" rtlCol="0">
            <a:spAutoFit/>
          </a:bodyPr>
          <a:lstStyle/>
          <a:p>
            <a:pPr>
              <a:lnSpc>
                <a:spcPct val="80000"/>
              </a:lnSpc>
            </a:pPr>
            <a:r>
              <a:rPr lang="en-US" dirty="0"/>
              <a:t>Carbon filaments (33 μ) are strong longitudinally but extremely weak under a flexural force. We are presently contacting vendors for single strand carbon smaller than 33 μ needed for higher beam power runs.</a:t>
            </a:r>
          </a:p>
        </p:txBody>
      </p:sp>
      <p:sp>
        <p:nvSpPr>
          <p:cNvPr id="11" name="Rectangle 10"/>
          <p:cNvSpPr/>
          <p:nvPr/>
        </p:nvSpPr>
        <p:spPr>
          <a:xfrm>
            <a:off x="4479667" y="3290501"/>
            <a:ext cx="184666" cy="276999"/>
          </a:xfrm>
          <a:prstGeom prst="rect">
            <a:avLst/>
          </a:prstGeom>
        </p:spPr>
        <p:txBody>
          <a:bodyPr wrap="none">
            <a:spAutoFit/>
          </a:bodyPr>
          <a:lstStyle/>
          <a:p>
            <a:r>
              <a:rPr lang="en-US" baseline="30000" dirty="0"/>
              <a:t> </a:t>
            </a:r>
            <a:endParaRPr lang="en-US" dirty="0"/>
          </a:p>
        </p:txBody>
      </p:sp>
      <p:pic>
        <p:nvPicPr>
          <p:cNvPr id="12" name="Picture 11" descr="Low Loss Close 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53" y="3202878"/>
            <a:ext cx="4196237" cy="2787153"/>
          </a:xfrm>
          <a:prstGeom prst="rect">
            <a:avLst/>
          </a:prstGeom>
        </p:spPr>
      </p:pic>
    </p:spTree>
    <p:extLst>
      <p:ext uri="{BB962C8B-B14F-4D97-AF65-F5344CB8AC3E}">
        <p14:creationId xmlns:p14="http://schemas.microsoft.com/office/powerpoint/2010/main" val="3149499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34499"/>
          </a:xfrm>
        </p:spPr>
        <p:txBody>
          <a:bodyPr>
            <a:noAutofit/>
          </a:bodyPr>
          <a:lstStyle/>
          <a:p>
            <a:r>
              <a:rPr lang="en-US" sz="2800" dirty="0"/>
              <a:t>Titanium Wire Tests</a:t>
            </a:r>
          </a:p>
        </p:txBody>
      </p:sp>
      <p:sp>
        <p:nvSpPr>
          <p:cNvPr id="3" name="Content Placeholder 2"/>
          <p:cNvSpPr>
            <a:spLocks noGrp="1"/>
          </p:cNvSpPr>
          <p:nvPr>
            <p:ph idx="1"/>
          </p:nvPr>
        </p:nvSpPr>
        <p:spPr>
          <a:xfrm>
            <a:off x="457200" y="462292"/>
            <a:ext cx="8121693" cy="3091134"/>
          </a:xfrm>
        </p:spPr>
        <p:txBody>
          <a:bodyPr>
            <a:normAutofit fontScale="92500" lnSpcReduction="20000"/>
          </a:bodyPr>
          <a:lstStyle/>
          <a:p>
            <a:r>
              <a:rPr lang="en-US" sz="1400" dirty="0"/>
              <a:t>I contacted Fort Wayne Metals: (</a:t>
            </a:r>
            <a:r>
              <a:rPr lang="en-US" sz="1400" dirty="0" err="1"/>
              <a:t>fwmetals.com</a:t>
            </a:r>
            <a:r>
              <a:rPr lang="en-US" sz="1400" dirty="0"/>
              <a:t>) about producing smaller diameter Gr-5 Ti wire. The smallest diameter they were able to send us was 20 </a:t>
            </a:r>
            <a:r>
              <a:rPr lang="en-US" sz="1400" dirty="0" err="1"/>
              <a:t>μm</a:t>
            </a:r>
            <a:r>
              <a:rPr lang="en-US" sz="1400" dirty="0"/>
              <a:t> but, we found out after a run that the surface was not smooth. </a:t>
            </a:r>
          </a:p>
          <a:p>
            <a:r>
              <a:rPr lang="en-US" sz="1400" dirty="0"/>
              <a:t>Ti wires and foils were put under a microscope after they were removed from the </a:t>
            </a:r>
            <a:r>
              <a:rPr lang="en-US" sz="1400" dirty="0" err="1"/>
              <a:t>beamline</a:t>
            </a:r>
            <a:r>
              <a:rPr lang="en-US" sz="1400" dirty="0"/>
              <a:t> to check for any damage due to the beam: </a:t>
            </a:r>
          </a:p>
          <a:p>
            <a:pPr marL="0" indent="0">
              <a:buNone/>
            </a:pPr>
            <a:r>
              <a:rPr lang="en-US" sz="1400" dirty="0"/>
              <a:t>	- Did not keep track of integrated intensity, assume ≈ 1E16.</a:t>
            </a:r>
          </a:p>
          <a:p>
            <a:pPr marL="0" indent="0">
              <a:buNone/>
            </a:pPr>
            <a:r>
              <a:rPr lang="en-US" sz="1400" dirty="0"/>
              <a:t>	- No discoloration was found.</a:t>
            </a:r>
          </a:p>
          <a:p>
            <a:pPr marL="0" indent="0">
              <a:buNone/>
            </a:pPr>
            <a:r>
              <a:rPr lang="en-US" sz="1400" dirty="0"/>
              <a:t>	- Ti Gr-1 was shiny but surface looked oily. </a:t>
            </a:r>
          </a:p>
          <a:p>
            <a:pPr marL="0" indent="0">
              <a:buNone/>
            </a:pPr>
            <a:r>
              <a:rPr lang="en-US" sz="1400" dirty="0"/>
              <a:t>	- Ti Gr-5 was very rough due the the manufacturer’s process. </a:t>
            </a:r>
          </a:p>
          <a:p>
            <a:r>
              <a:rPr lang="en-US" sz="1400" dirty="0"/>
              <a:t>The pictures below show Ti wires at 100 times magnification and Ti foil at 135 times magnification.</a:t>
            </a:r>
          </a:p>
          <a:p>
            <a:r>
              <a:rPr lang="en-US" sz="1400" dirty="0">
                <a:solidFill>
                  <a:srgbClr val="000000"/>
                </a:solidFill>
              </a:rPr>
              <a:t>Carbon monofilament is produced by Specialty Materials, Inc. (</a:t>
            </a:r>
            <a:r>
              <a:rPr lang="en-US" sz="1400" dirty="0" err="1">
                <a:solidFill>
                  <a:srgbClr val="000000"/>
                </a:solidFill>
              </a:rPr>
              <a:t>specmaterials.com</a:t>
            </a:r>
            <a:r>
              <a:rPr lang="en-US" sz="1400" dirty="0">
                <a:solidFill>
                  <a:srgbClr val="000000"/>
                </a:solidFill>
              </a:rPr>
              <a:t>). </a:t>
            </a:r>
          </a:p>
          <a:p>
            <a:pPr marL="0" indent="0">
              <a:buNone/>
            </a:pPr>
            <a:r>
              <a:rPr lang="en-US" sz="1400" dirty="0">
                <a:solidFill>
                  <a:srgbClr val="000000"/>
                </a:solidFill>
              </a:rPr>
              <a:t>	- Tensile strength = 860 MPA longitudinally.</a:t>
            </a:r>
          </a:p>
          <a:p>
            <a:r>
              <a:rPr lang="en-US" sz="1400" dirty="0">
                <a:solidFill>
                  <a:srgbClr val="000000"/>
                </a:solidFill>
              </a:rPr>
              <a:t>Problems: </a:t>
            </a:r>
          </a:p>
          <a:p>
            <a:pPr marL="0" indent="0">
              <a:buNone/>
            </a:pPr>
            <a:r>
              <a:rPr lang="en-US" sz="1400" dirty="0">
                <a:solidFill>
                  <a:srgbClr val="000000"/>
                </a:solidFill>
              </a:rPr>
              <a:t>	- Very weak with axial flexing. Technicians had to fix a few assemblies because the monofilaments broke during </a:t>
            </a:r>
          </a:p>
          <a:p>
            <a:pPr marL="0" indent="0">
              <a:buNone/>
            </a:pPr>
            <a:r>
              <a:rPr lang="en-US" sz="1400" dirty="0">
                <a:solidFill>
                  <a:srgbClr val="000000"/>
                </a:solidFill>
              </a:rPr>
              <a:t>	   the assembly process.</a:t>
            </a:r>
          </a:p>
          <a:p>
            <a:pPr marL="0" indent="0">
              <a:buNone/>
            </a:pPr>
            <a:r>
              <a:rPr lang="en-US" sz="1400" dirty="0">
                <a:solidFill>
                  <a:srgbClr val="000000"/>
                </a:solidFill>
              </a:rPr>
              <a:t>	- Large bend radius where the filament breaks easily. </a:t>
            </a:r>
          </a:p>
          <a:p>
            <a:pPr marL="0" indent="0">
              <a:buNone/>
            </a:pPr>
            <a:endParaRPr lang="en-US" sz="10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p:txBody>
      </p:sp>
      <p:sp>
        <p:nvSpPr>
          <p:cNvPr id="4" name="Date Placeholder 3"/>
          <p:cNvSpPr>
            <a:spLocks noGrp="1"/>
          </p:cNvSpPr>
          <p:nvPr>
            <p:ph type="dt" sz="half" idx="10"/>
          </p:nvPr>
        </p:nvSpPr>
        <p:spPr/>
        <p:txBody>
          <a:bodyPr/>
          <a:lstStyle/>
          <a:p>
            <a:r>
              <a:rPr lang="en-US" smtClean="0"/>
              <a:t>11/9/16</a:t>
            </a:r>
            <a:endParaRPr lang="en-US"/>
          </a:p>
        </p:txBody>
      </p:sp>
      <p:pic>
        <p:nvPicPr>
          <p:cNvPr id="5" name="Picture 4" descr="Ti gra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980" y="3634761"/>
            <a:ext cx="2784339" cy="2088255"/>
          </a:xfrm>
          <a:prstGeom prst="rect">
            <a:avLst/>
          </a:prstGeom>
        </p:spPr>
      </p:pic>
      <p:pic>
        <p:nvPicPr>
          <p:cNvPr id="6" name="Picture 5" descr="Ti grad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2" y="3553426"/>
            <a:ext cx="2894108" cy="2236762"/>
          </a:xfrm>
          <a:prstGeom prst="rect">
            <a:avLst/>
          </a:prstGeom>
        </p:spPr>
      </p:pic>
      <p:sp>
        <p:nvSpPr>
          <p:cNvPr id="7" name="Footer Placeholder 6"/>
          <p:cNvSpPr>
            <a:spLocks noGrp="1"/>
          </p:cNvSpPr>
          <p:nvPr>
            <p:ph type="ftr" sz="quarter" idx="11"/>
          </p:nvPr>
        </p:nvSpPr>
        <p:spPr/>
        <p:txBody>
          <a:bodyPr/>
          <a:lstStyle/>
          <a:p>
            <a:r>
              <a:rPr lang="en-US" smtClean="0"/>
              <a:t>G. Tassotto - Low Mass Multiwires</a:t>
            </a:r>
            <a:endParaRPr lang="en-US"/>
          </a:p>
        </p:txBody>
      </p:sp>
      <p:sp>
        <p:nvSpPr>
          <p:cNvPr id="8" name="Slide Number Placeholder 7"/>
          <p:cNvSpPr>
            <a:spLocks noGrp="1"/>
          </p:cNvSpPr>
          <p:nvPr>
            <p:ph type="sldNum" sz="quarter" idx="12"/>
          </p:nvPr>
        </p:nvSpPr>
        <p:spPr/>
        <p:txBody>
          <a:bodyPr/>
          <a:lstStyle/>
          <a:p>
            <a:fld id="{47C3FF7C-EAAD-6B46-BA9D-C512FE2EAFFB}" type="slidenum">
              <a:rPr lang="en-US" smtClean="0"/>
              <a:t>7</a:t>
            </a:fld>
            <a:endParaRPr lang="en-US"/>
          </a:p>
        </p:txBody>
      </p:sp>
      <p:pic>
        <p:nvPicPr>
          <p:cNvPr id="11" name="Picture 10" descr="Screen Shot 2015-10-19 at 15.1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222" y="3634761"/>
            <a:ext cx="2737195" cy="2088255"/>
          </a:xfrm>
          <a:prstGeom prst="rect">
            <a:avLst/>
          </a:prstGeom>
        </p:spPr>
      </p:pic>
      <p:sp>
        <p:nvSpPr>
          <p:cNvPr id="12" name="TextBox 11"/>
          <p:cNvSpPr txBox="1"/>
          <p:nvPr/>
        </p:nvSpPr>
        <p:spPr>
          <a:xfrm>
            <a:off x="1477482" y="5793534"/>
            <a:ext cx="1303173" cy="246221"/>
          </a:xfrm>
          <a:prstGeom prst="rect">
            <a:avLst/>
          </a:prstGeom>
          <a:noFill/>
        </p:spPr>
        <p:txBody>
          <a:bodyPr wrap="square" rtlCol="0">
            <a:spAutoFit/>
          </a:bodyPr>
          <a:lstStyle/>
          <a:p>
            <a:r>
              <a:rPr lang="en-US" sz="1000" dirty="0"/>
              <a:t>25 </a:t>
            </a:r>
            <a:r>
              <a:rPr lang="en-US" sz="1000" dirty="0" err="1"/>
              <a:t>μm</a:t>
            </a:r>
            <a:r>
              <a:rPr lang="en-US" sz="1000" dirty="0"/>
              <a:t> Ti Gr-1 wire</a:t>
            </a:r>
          </a:p>
        </p:txBody>
      </p:sp>
      <p:sp>
        <p:nvSpPr>
          <p:cNvPr id="13" name="Rectangle 12"/>
          <p:cNvSpPr/>
          <p:nvPr/>
        </p:nvSpPr>
        <p:spPr>
          <a:xfrm>
            <a:off x="4110300" y="5790187"/>
            <a:ext cx="1492514" cy="246221"/>
          </a:xfrm>
          <a:prstGeom prst="rect">
            <a:avLst/>
          </a:prstGeom>
        </p:spPr>
        <p:txBody>
          <a:bodyPr wrap="square">
            <a:spAutoFit/>
          </a:bodyPr>
          <a:lstStyle/>
          <a:p>
            <a:r>
              <a:rPr lang="en-US" sz="1000" dirty="0"/>
              <a:t>20 </a:t>
            </a:r>
            <a:r>
              <a:rPr lang="en-US" sz="1000" dirty="0" err="1"/>
              <a:t>μm</a:t>
            </a:r>
            <a:r>
              <a:rPr lang="en-US" sz="1000" dirty="0"/>
              <a:t> Ti Gr-5 wire</a:t>
            </a:r>
          </a:p>
        </p:txBody>
      </p:sp>
      <p:sp>
        <p:nvSpPr>
          <p:cNvPr id="14" name="TextBox 13"/>
          <p:cNvSpPr txBox="1"/>
          <p:nvPr/>
        </p:nvSpPr>
        <p:spPr>
          <a:xfrm>
            <a:off x="6876539" y="5813229"/>
            <a:ext cx="1702354" cy="246221"/>
          </a:xfrm>
          <a:prstGeom prst="rect">
            <a:avLst/>
          </a:prstGeom>
          <a:noFill/>
        </p:spPr>
        <p:txBody>
          <a:bodyPr wrap="square" rtlCol="0">
            <a:spAutoFit/>
          </a:bodyPr>
          <a:lstStyle/>
          <a:p>
            <a:r>
              <a:rPr lang="en-US" sz="1000" dirty="0"/>
              <a:t>150 </a:t>
            </a:r>
            <a:r>
              <a:rPr lang="en-US" sz="1000" dirty="0" err="1"/>
              <a:t>μm</a:t>
            </a:r>
            <a:r>
              <a:rPr lang="en-US" sz="1000" dirty="0"/>
              <a:t>  wide Ti Gr-1 foil. </a:t>
            </a:r>
            <a:endParaRPr lang="en-US" dirty="0"/>
          </a:p>
        </p:txBody>
      </p:sp>
    </p:spTree>
    <p:extLst>
      <p:ext uri="{BB962C8B-B14F-4D97-AF65-F5344CB8AC3E}">
        <p14:creationId xmlns:p14="http://schemas.microsoft.com/office/powerpoint/2010/main" val="1004355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52824"/>
          </a:xfrm>
        </p:spPr>
        <p:txBody>
          <a:bodyPr>
            <a:noAutofit/>
          </a:bodyPr>
          <a:lstStyle/>
          <a:p>
            <a:r>
              <a:rPr lang="en-US" sz="2800" dirty="0"/>
              <a:t>Properties for Different SEM Materials</a:t>
            </a:r>
          </a:p>
        </p:txBody>
      </p:sp>
      <p:sp>
        <p:nvSpPr>
          <p:cNvPr id="3" name="Text Placeholder 2"/>
          <p:cNvSpPr>
            <a:spLocks noGrp="1"/>
          </p:cNvSpPr>
          <p:nvPr>
            <p:ph type="body" sz="half" idx="1"/>
          </p:nvPr>
        </p:nvSpPr>
        <p:spPr>
          <a:xfrm>
            <a:off x="685800" y="552824"/>
            <a:ext cx="7772400" cy="956235"/>
          </a:xfrm>
        </p:spPr>
        <p:txBody>
          <a:bodyPr>
            <a:normAutofit/>
          </a:bodyPr>
          <a:lstStyle/>
          <a:p>
            <a:pPr>
              <a:lnSpc>
                <a:spcPct val="90000"/>
              </a:lnSpc>
              <a:buFontTx/>
              <a:buNone/>
            </a:pPr>
            <a:r>
              <a:rPr lang="en-US" sz="1400" b="1" dirty="0"/>
              <a:t>  Material	          Atomic number    Atomic mass        density(g/cm</a:t>
            </a:r>
            <a:r>
              <a:rPr lang="en-US" sz="1400" b="1" baseline="30000" dirty="0"/>
              <a:t>3</a:t>
            </a:r>
            <a:r>
              <a:rPr lang="en-US" sz="1400" b="1" dirty="0"/>
              <a:t>)   Melting point(C/F)     Emissivity</a:t>
            </a:r>
          </a:p>
          <a:p>
            <a:pPr>
              <a:lnSpc>
                <a:spcPct val="90000"/>
              </a:lnSpc>
            </a:pPr>
            <a:r>
              <a:rPr lang="en-US" sz="1400" b="1" dirty="0"/>
              <a:t>Ti			22   	           	   47.8	                       4.54 	                 1660 / 3020	           0.3</a:t>
            </a:r>
            <a:endParaRPr lang="en-US" sz="1400" dirty="0"/>
          </a:p>
          <a:p>
            <a:pPr>
              <a:lnSpc>
                <a:spcPct val="90000"/>
              </a:lnSpc>
            </a:pPr>
            <a:r>
              <a:rPr lang="en-US" sz="1400" b="1" dirty="0"/>
              <a:t>C (monofilament)	 6		   12		            1.8		      3545 / 6413	           0.77</a:t>
            </a:r>
          </a:p>
          <a:p>
            <a:endParaRPr lang="en-US" sz="1400" b="1" dirty="0"/>
          </a:p>
        </p:txBody>
      </p:sp>
      <p:sp>
        <p:nvSpPr>
          <p:cNvPr id="4" name="Content Placeholder 3"/>
          <p:cNvSpPr>
            <a:spLocks noGrp="1"/>
          </p:cNvSpPr>
          <p:nvPr>
            <p:ph sz="half" idx="2"/>
          </p:nvPr>
        </p:nvSpPr>
        <p:spPr>
          <a:xfrm>
            <a:off x="685800" y="1450569"/>
            <a:ext cx="7635926" cy="2186642"/>
          </a:xfrm>
        </p:spPr>
        <p:txBody>
          <a:bodyPr>
            <a:normAutofit/>
          </a:bodyPr>
          <a:lstStyle/>
          <a:p>
            <a:r>
              <a:rPr lang="en-US" sz="1400" b="1" dirty="0"/>
              <a:t>Yield strength for Ti wire options</a:t>
            </a:r>
          </a:p>
          <a:p>
            <a:r>
              <a:rPr lang="en-US" sz="1400" dirty="0"/>
              <a:t>Ti grade 1 has the mechanical properties listed below.</a:t>
            </a:r>
          </a:p>
          <a:p>
            <a:r>
              <a:rPr lang="en-US" sz="1400" dirty="0"/>
              <a:t>Charts of yield strength vs. temperature stop around 300 C. </a:t>
            </a:r>
          </a:p>
          <a:p>
            <a:r>
              <a:rPr lang="en-US" sz="1400" dirty="0"/>
              <a:t>By using Ti grade 5 (Ti-6AL-4V) the yield curve is much higher.</a:t>
            </a:r>
          </a:p>
          <a:p>
            <a:r>
              <a:rPr lang="en-US" sz="1400" dirty="0"/>
              <a:t>A tension of about 20 g/wire  is applied to the 25 μ wires. </a:t>
            </a:r>
          </a:p>
          <a:p>
            <a:r>
              <a:rPr lang="en-US" sz="1400" dirty="0"/>
              <a:t>A tension of 16 g is applied to 20 μ Ti  grade 5 wires.</a:t>
            </a:r>
          </a:p>
          <a:p>
            <a:r>
              <a:rPr lang="en-US" sz="1400" dirty="0"/>
              <a:t>For a ΔT of 300</a:t>
            </a:r>
            <a:r>
              <a:rPr lang="en-US" sz="1600" baseline="30000" dirty="0"/>
              <a:t>ο</a:t>
            </a:r>
            <a:r>
              <a:rPr lang="en-US" sz="1400" dirty="0"/>
              <a:t> C yield strength change is 62% for Ti grade 1 and 31% for Ti grade 5.</a:t>
            </a:r>
          </a:p>
          <a:p>
            <a:r>
              <a:rPr lang="en-US" sz="1400" dirty="0">
                <a:solidFill>
                  <a:srgbClr val="3366FF"/>
                </a:solidFill>
              </a:rPr>
              <a:t>The 300</a:t>
            </a:r>
            <a:r>
              <a:rPr lang="en-US" sz="1600" baseline="30000" dirty="0">
                <a:solidFill>
                  <a:srgbClr val="3366FF"/>
                </a:solidFill>
              </a:rPr>
              <a:t>ο</a:t>
            </a:r>
            <a:r>
              <a:rPr lang="en-US" sz="1400" dirty="0">
                <a:solidFill>
                  <a:srgbClr val="3366FF"/>
                </a:solidFill>
              </a:rPr>
              <a:t> C residual strength is 4.4 times greater for Ti grade 5.</a:t>
            </a:r>
          </a:p>
          <a:p>
            <a:endParaRPr lang="en-US" sz="1400" dirty="0"/>
          </a:p>
          <a:p>
            <a:endParaRPr lang="en-US" sz="1400" dirty="0"/>
          </a:p>
        </p:txBody>
      </p:sp>
      <p:pic>
        <p:nvPicPr>
          <p:cNvPr id="9" name="Picture 8" descr="Picture 4.png"/>
          <p:cNvPicPr>
            <a:picLocks noChangeAspect="1"/>
          </p:cNvPicPr>
          <p:nvPr/>
        </p:nvPicPr>
        <p:blipFill>
          <a:blip r:embed="rId2"/>
          <a:stretch>
            <a:fillRect/>
          </a:stretch>
        </p:blipFill>
        <p:spPr>
          <a:xfrm>
            <a:off x="1222960" y="3695701"/>
            <a:ext cx="3069640" cy="2409937"/>
          </a:xfrm>
          <a:prstGeom prst="rect">
            <a:avLst/>
          </a:prstGeom>
        </p:spPr>
      </p:pic>
      <p:pic>
        <p:nvPicPr>
          <p:cNvPr id="10" name="Picture 9" descr="Picture 5.png"/>
          <p:cNvPicPr>
            <a:picLocks noChangeAspect="1"/>
          </p:cNvPicPr>
          <p:nvPr/>
        </p:nvPicPr>
        <p:blipFill>
          <a:blip r:embed="rId3"/>
          <a:stretch>
            <a:fillRect/>
          </a:stretch>
        </p:blipFill>
        <p:spPr>
          <a:xfrm>
            <a:off x="4953000" y="3695701"/>
            <a:ext cx="3111500" cy="2453561"/>
          </a:xfrm>
          <a:prstGeom prst="rect">
            <a:avLst/>
          </a:prstGeom>
        </p:spPr>
      </p:pic>
      <p:sp>
        <p:nvSpPr>
          <p:cNvPr id="11" name="TextBox 10"/>
          <p:cNvSpPr txBox="1"/>
          <p:nvPr/>
        </p:nvSpPr>
        <p:spPr>
          <a:xfrm>
            <a:off x="2523606" y="6105638"/>
            <a:ext cx="1692794" cy="246221"/>
          </a:xfrm>
          <a:prstGeom prst="rect">
            <a:avLst/>
          </a:prstGeom>
          <a:noFill/>
        </p:spPr>
        <p:txBody>
          <a:bodyPr wrap="square" rtlCol="0">
            <a:spAutoFit/>
          </a:bodyPr>
          <a:lstStyle/>
          <a:p>
            <a:r>
              <a:rPr lang="en-US" sz="1000" dirty="0"/>
              <a:t>Ti - Grade 1</a:t>
            </a:r>
          </a:p>
        </p:txBody>
      </p:sp>
      <p:sp>
        <p:nvSpPr>
          <p:cNvPr id="12" name="TextBox 11"/>
          <p:cNvSpPr txBox="1"/>
          <p:nvPr/>
        </p:nvSpPr>
        <p:spPr>
          <a:xfrm>
            <a:off x="6431123" y="6105638"/>
            <a:ext cx="1204819" cy="246221"/>
          </a:xfrm>
          <a:prstGeom prst="rect">
            <a:avLst/>
          </a:prstGeom>
          <a:noFill/>
        </p:spPr>
        <p:txBody>
          <a:bodyPr wrap="square" rtlCol="0">
            <a:spAutoFit/>
          </a:bodyPr>
          <a:lstStyle/>
          <a:p>
            <a:r>
              <a:rPr lang="en-US" sz="1000" dirty="0"/>
              <a:t>Ti - Grade 5</a:t>
            </a:r>
          </a:p>
        </p:txBody>
      </p:sp>
      <p:sp>
        <p:nvSpPr>
          <p:cNvPr id="6" name="Date Placeholder 5"/>
          <p:cNvSpPr>
            <a:spLocks noGrp="1"/>
          </p:cNvSpPr>
          <p:nvPr>
            <p:ph type="dt" sz="half" idx="10"/>
          </p:nvPr>
        </p:nvSpPr>
        <p:spPr>
          <a:xfrm>
            <a:off x="685800" y="6248400"/>
            <a:ext cx="1609867" cy="457200"/>
          </a:xfrm>
        </p:spPr>
        <p:txBody>
          <a:bodyPr/>
          <a:lstStyle/>
          <a:p>
            <a:r>
              <a:rPr lang="en-US" smtClean="0"/>
              <a:t>11/9/16</a:t>
            </a:r>
            <a:endParaRPr lang="en-US" dirty="0"/>
          </a:p>
        </p:txBody>
      </p:sp>
      <p:sp>
        <p:nvSpPr>
          <p:cNvPr id="5" name="Footer Placeholder 4"/>
          <p:cNvSpPr>
            <a:spLocks noGrp="1"/>
          </p:cNvSpPr>
          <p:nvPr>
            <p:ph type="ftr" sz="quarter" idx="11"/>
          </p:nvPr>
        </p:nvSpPr>
        <p:spPr/>
        <p:txBody>
          <a:bodyPr/>
          <a:lstStyle/>
          <a:p>
            <a:r>
              <a:rPr lang="en-US" smtClean="0"/>
              <a:t>G. Tassotto - Low Mass Multiwires</a:t>
            </a:r>
            <a:endParaRPr lang="en-US" dirty="0"/>
          </a:p>
        </p:txBody>
      </p:sp>
      <p:sp>
        <p:nvSpPr>
          <p:cNvPr id="7" name="Slide Number Placeholder 6"/>
          <p:cNvSpPr>
            <a:spLocks noGrp="1"/>
          </p:cNvSpPr>
          <p:nvPr>
            <p:ph type="sldNum" sz="quarter" idx="12"/>
          </p:nvPr>
        </p:nvSpPr>
        <p:spPr/>
        <p:txBody>
          <a:bodyPr/>
          <a:lstStyle/>
          <a:p>
            <a:fld id="{D9935EE4-EFB6-492B-9DFA-30F555EC3680}" type="slidenum">
              <a:rPr lang="en-US" smtClean="0"/>
              <a:pPr/>
              <a:t>8</a:t>
            </a:fld>
            <a:endParaRPr lang="en-US" dirty="0"/>
          </a:p>
        </p:txBody>
      </p:sp>
    </p:spTree>
    <p:extLst>
      <p:ext uri="{BB962C8B-B14F-4D97-AF65-F5344CB8AC3E}">
        <p14:creationId xmlns:p14="http://schemas.microsoft.com/office/powerpoint/2010/main" val="15800986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73851"/>
          </a:xfrm>
        </p:spPr>
        <p:txBody>
          <a:bodyPr>
            <a:noAutofit/>
          </a:bodyPr>
          <a:lstStyle/>
          <a:p>
            <a:r>
              <a:rPr lang="en-US" sz="2800" dirty="0"/>
              <a:t>SEM Sensitivity vs. Beam Exposure</a:t>
            </a:r>
          </a:p>
        </p:txBody>
      </p:sp>
      <p:graphicFrame>
        <p:nvGraphicFramePr>
          <p:cNvPr id="6" name="Table 5"/>
          <p:cNvGraphicFramePr>
            <a:graphicFrameLocks noGrp="1"/>
          </p:cNvGraphicFramePr>
          <p:nvPr>
            <p:extLst>
              <p:ext uri="{D42A27DB-BD31-4B8C-83A1-F6EECF244321}">
                <p14:modId xmlns:p14="http://schemas.microsoft.com/office/powerpoint/2010/main" val="1108434260"/>
              </p:ext>
            </p:extLst>
          </p:nvPr>
        </p:nvGraphicFramePr>
        <p:xfrm>
          <a:off x="1" y="22974604"/>
          <a:ext cx="5500758" cy="3748262"/>
        </p:xfrm>
        <a:graphic>
          <a:graphicData uri="http://schemas.openxmlformats.org/drawingml/2006/table">
            <a:tbl>
              <a:tblPr/>
              <a:tblGrid>
                <a:gridCol w="1007681">
                  <a:extLst>
                    <a:ext uri="{9D8B030D-6E8A-4147-A177-3AD203B41FA5}">
                      <a16:colId xmlns="" xmlns:a16="http://schemas.microsoft.com/office/drawing/2014/main" val="20000"/>
                    </a:ext>
                  </a:extLst>
                </a:gridCol>
                <a:gridCol w="1825684">
                  <a:extLst>
                    <a:ext uri="{9D8B030D-6E8A-4147-A177-3AD203B41FA5}">
                      <a16:colId xmlns="" xmlns:a16="http://schemas.microsoft.com/office/drawing/2014/main" val="20001"/>
                    </a:ext>
                  </a:extLst>
                </a:gridCol>
                <a:gridCol w="1434464">
                  <a:extLst>
                    <a:ext uri="{9D8B030D-6E8A-4147-A177-3AD203B41FA5}">
                      <a16:colId xmlns="" xmlns:a16="http://schemas.microsoft.com/office/drawing/2014/main" val="20002"/>
                    </a:ext>
                  </a:extLst>
                </a:gridCol>
                <a:gridCol w="1232929">
                  <a:extLst>
                    <a:ext uri="{9D8B030D-6E8A-4147-A177-3AD203B41FA5}">
                      <a16:colId xmlns="" xmlns:a16="http://schemas.microsoft.com/office/drawing/2014/main" val="20003"/>
                    </a:ext>
                  </a:extLst>
                </a:gridCol>
              </a:tblGrid>
              <a:tr h="289144">
                <a:tc>
                  <a:txBody>
                    <a:bodyPr/>
                    <a:lstStyle/>
                    <a:p>
                      <a:endParaRPr lang="en-US" dirty="0"/>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0"/>
                  </a:ext>
                </a:extLst>
              </a:tr>
              <a:tr h="258966">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1"/>
                  </a:ext>
                </a:extLst>
              </a:tr>
              <a:tr h="258966">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2"/>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dirty="0"/>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3"/>
                  </a:ext>
                </a:extLst>
              </a:tr>
              <a:tr h="258966">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4"/>
                  </a:ext>
                </a:extLst>
              </a:tr>
              <a:tr h="258966">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5"/>
                  </a:ext>
                </a:extLst>
              </a:tr>
              <a:tr h="258966">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6"/>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7"/>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8"/>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09"/>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10"/>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extLst>
                  <a:ext uri="{0D108BD9-81ED-4DB2-BD59-A6C34878D82A}">
                    <a16:rowId xmlns="" xmlns:a16="http://schemas.microsoft.com/office/drawing/2014/main" val="10011"/>
                  </a:ext>
                </a:extLst>
              </a:tr>
              <a:tr h="289144">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a:p>
                  </a:txBody>
                  <a:tcPr marL="12703" marR="12703" marT="12702" marB="0" anchor="b">
                    <a:lnL>
                      <a:noFill/>
                    </a:lnL>
                    <a:lnR>
                      <a:noFill/>
                    </a:lnR>
                    <a:lnT>
                      <a:noFill/>
                    </a:lnT>
                    <a:lnB>
                      <a:noFill/>
                    </a:lnB>
                  </a:tcPr>
                </a:tc>
                <a:tc>
                  <a:txBody>
                    <a:bodyPr/>
                    <a:lstStyle/>
                    <a:p>
                      <a:endParaRPr lang="en-US" dirty="0"/>
                    </a:p>
                  </a:txBody>
                  <a:tcPr marL="12703" marR="12703" marT="12702" marB="0" anchor="b">
                    <a:lnL>
                      <a:noFill/>
                    </a:lnL>
                    <a:lnR>
                      <a:noFill/>
                    </a:lnR>
                    <a:lnT>
                      <a:noFill/>
                    </a:lnT>
                    <a:lnB>
                      <a:noFill/>
                    </a:lnB>
                  </a:tcPr>
                </a:tc>
                <a:extLst>
                  <a:ext uri="{0D108BD9-81ED-4DB2-BD59-A6C34878D82A}">
                    <a16:rowId xmlns="" xmlns:a16="http://schemas.microsoft.com/office/drawing/2014/main" val="10012"/>
                  </a:ext>
                </a:extLst>
              </a:tr>
            </a:tbl>
          </a:graphicData>
        </a:graphic>
      </p:graphicFrame>
      <p:pic>
        <p:nvPicPr>
          <p:cNvPr id="8" name="Picture 7" descr="Screen Shot 2014-05-16 at 7.54.1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4614" y="1275905"/>
            <a:ext cx="2560205" cy="345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45454" y="573851"/>
            <a:ext cx="8509645" cy="646331"/>
          </a:xfrm>
          <a:prstGeom prst="rect">
            <a:avLst/>
          </a:prstGeom>
          <a:noFill/>
        </p:spPr>
        <p:txBody>
          <a:bodyPr wrap="square" rtlCol="0">
            <a:spAutoFit/>
          </a:bodyPr>
          <a:lstStyle/>
          <a:p>
            <a:r>
              <a:rPr lang="en-US" dirty="0"/>
              <a:t>Measurements for the target </a:t>
            </a:r>
            <a:r>
              <a:rPr lang="en-US" dirty="0" err="1"/>
              <a:t>NuMI</a:t>
            </a:r>
            <a:r>
              <a:rPr lang="en-US" dirty="0"/>
              <a:t> SEMs have been made for Ti (wires and foils) and Carbon filaments.</a:t>
            </a:r>
          </a:p>
        </p:txBody>
      </p:sp>
      <p:pic>
        <p:nvPicPr>
          <p:cNvPr id="13" name="Picture 12" descr="c118fit_nov.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55" y="1309043"/>
            <a:ext cx="2534364" cy="3422698"/>
          </a:xfrm>
          <a:prstGeom prst="rect">
            <a:avLst/>
          </a:prstGeom>
        </p:spPr>
      </p:pic>
      <p:sp>
        <p:nvSpPr>
          <p:cNvPr id="19" name="TextBox 18"/>
          <p:cNvSpPr txBox="1"/>
          <p:nvPr/>
        </p:nvSpPr>
        <p:spPr>
          <a:xfrm>
            <a:off x="545455" y="5918201"/>
            <a:ext cx="3453557" cy="307777"/>
          </a:xfrm>
          <a:prstGeom prst="rect">
            <a:avLst/>
          </a:prstGeom>
          <a:noFill/>
        </p:spPr>
        <p:txBody>
          <a:bodyPr wrap="square" rtlCol="0">
            <a:spAutoFit/>
          </a:bodyPr>
          <a:lstStyle/>
          <a:p>
            <a:r>
              <a:rPr lang="en-US" sz="1400" dirty="0"/>
              <a:t>Measurements made by Doug Jensen</a:t>
            </a:r>
          </a:p>
        </p:txBody>
      </p:sp>
      <p:pic>
        <p:nvPicPr>
          <p:cNvPr id="5" name="Picture 4" descr="tgfit_sep2014_v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272" y="1292474"/>
            <a:ext cx="2550528" cy="3439267"/>
          </a:xfrm>
          <a:prstGeom prst="rect">
            <a:avLst/>
          </a:prstGeom>
        </p:spPr>
      </p:pic>
      <p:sp>
        <p:nvSpPr>
          <p:cNvPr id="7" name="TextBox 6"/>
          <p:cNvSpPr txBox="1"/>
          <p:nvPr/>
        </p:nvSpPr>
        <p:spPr>
          <a:xfrm>
            <a:off x="749300" y="4748311"/>
            <a:ext cx="2149250" cy="602216"/>
          </a:xfrm>
          <a:prstGeom prst="rect">
            <a:avLst/>
          </a:prstGeom>
          <a:noFill/>
        </p:spPr>
        <p:txBody>
          <a:bodyPr wrap="square" rtlCol="0">
            <a:spAutoFit/>
          </a:bodyPr>
          <a:lstStyle/>
          <a:p>
            <a:pPr>
              <a:lnSpc>
                <a:spcPct val="120000"/>
              </a:lnSpc>
            </a:pPr>
            <a:r>
              <a:rPr lang="en-US" sz="1400" dirty="0"/>
              <a:t> SEM 118, 33 u carbon </a:t>
            </a:r>
          </a:p>
          <a:p>
            <a:pPr>
              <a:lnSpc>
                <a:spcPct val="120000"/>
              </a:lnSpc>
            </a:pPr>
            <a:r>
              <a:rPr lang="en-US" sz="1400" dirty="0"/>
              <a:t> Total POT = 4.5 x 10</a:t>
            </a:r>
            <a:r>
              <a:rPr lang="en-US" sz="1600" baseline="30000" dirty="0"/>
              <a:t>20</a:t>
            </a:r>
          </a:p>
        </p:txBody>
      </p:sp>
      <p:sp>
        <p:nvSpPr>
          <p:cNvPr id="9" name="TextBox 8"/>
          <p:cNvSpPr txBox="1"/>
          <p:nvPr/>
        </p:nvSpPr>
        <p:spPr>
          <a:xfrm>
            <a:off x="3416299" y="4748311"/>
            <a:ext cx="2482141" cy="824841"/>
          </a:xfrm>
          <a:prstGeom prst="rect">
            <a:avLst/>
          </a:prstGeom>
          <a:noFill/>
        </p:spPr>
        <p:txBody>
          <a:bodyPr wrap="square" rtlCol="0">
            <a:spAutoFit/>
          </a:bodyPr>
          <a:lstStyle/>
          <a:p>
            <a:pPr>
              <a:lnSpc>
                <a:spcPct val="120000"/>
              </a:lnSpc>
            </a:pPr>
            <a:r>
              <a:rPr lang="en-US" sz="1400" dirty="0"/>
              <a:t>Original UTA SEM 5 u thick foil</a:t>
            </a:r>
          </a:p>
          <a:p>
            <a:pPr>
              <a:lnSpc>
                <a:spcPct val="120000"/>
              </a:lnSpc>
            </a:pPr>
            <a:r>
              <a:rPr lang="en-US" sz="1400" dirty="0"/>
              <a:t>       Total POT = 14.2 x 10</a:t>
            </a:r>
            <a:r>
              <a:rPr lang="en-US" sz="1600" baseline="30000" dirty="0"/>
              <a:t>20</a:t>
            </a:r>
          </a:p>
          <a:p>
            <a:endParaRPr lang="en-US" sz="1400" dirty="0"/>
          </a:p>
        </p:txBody>
      </p:sp>
      <p:sp>
        <p:nvSpPr>
          <p:cNvPr id="10" name="TextBox 9"/>
          <p:cNvSpPr txBox="1"/>
          <p:nvPr/>
        </p:nvSpPr>
        <p:spPr>
          <a:xfrm>
            <a:off x="6553200" y="4748310"/>
            <a:ext cx="2374900" cy="860748"/>
          </a:xfrm>
          <a:prstGeom prst="rect">
            <a:avLst/>
          </a:prstGeom>
          <a:noFill/>
        </p:spPr>
        <p:txBody>
          <a:bodyPr wrap="square" rtlCol="0">
            <a:spAutoFit/>
          </a:bodyPr>
          <a:lstStyle/>
          <a:p>
            <a:pPr>
              <a:lnSpc>
                <a:spcPct val="120000"/>
              </a:lnSpc>
            </a:pPr>
            <a:r>
              <a:rPr lang="en-US" sz="1400" dirty="0"/>
              <a:t>New SEM 20 u Ti grade 5</a:t>
            </a:r>
          </a:p>
          <a:p>
            <a:pPr>
              <a:lnSpc>
                <a:spcPct val="120000"/>
              </a:lnSpc>
            </a:pPr>
            <a:r>
              <a:rPr lang="en-US" sz="1400" dirty="0"/>
              <a:t>    Total POT = 3.5 x 10</a:t>
            </a:r>
            <a:r>
              <a:rPr lang="en-US" sz="1600" baseline="30000" dirty="0"/>
              <a:t>20</a:t>
            </a:r>
          </a:p>
          <a:p>
            <a:pPr>
              <a:lnSpc>
                <a:spcPct val="120000"/>
              </a:lnSpc>
            </a:pPr>
            <a:endParaRPr lang="en-US" sz="1400" dirty="0"/>
          </a:p>
        </p:txBody>
      </p:sp>
      <p:sp>
        <p:nvSpPr>
          <p:cNvPr id="12" name="TextBox 11"/>
          <p:cNvSpPr txBox="1"/>
          <p:nvPr/>
        </p:nvSpPr>
        <p:spPr>
          <a:xfrm>
            <a:off x="545455" y="5448300"/>
            <a:ext cx="7036445" cy="369332"/>
          </a:xfrm>
          <a:prstGeom prst="rect">
            <a:avLst/>
          </a:prstGeom>
          <a:noFill/>
        </p:spPr>
        <p:txBody>
          <a:bodyPr wrap="square" rtlCol="0">
            <a:spAutoFit/>
          </a:bodyPr>
          <a:lstStyle/>
          <a:p>
            <a:r>
              <a:rPr lang="en-US" dirty="0"/>
              <a:t>SEM sensitivity ages much more slowly as exposure increases.</a:t>
            </a:r>
          </a:p>
        </p:txBody>
      </p:sp>
      <p:sp>
        <p:nvSpPr>
          <p:cNvPr id="3" name="Date Placeholder 2"/>
          <p:cNvSpPr>
            <a:spLocks noGrp="1"/>
          </p:cNvSpPr>
          <p:nvPr>
            <p:ph type="dt" sz="half" idx="10"/>
          </p:nvPr>
        </p:nvSpPr>
        <p:spPr/>
        <p:txBody>
          <a:bodyPr/>
          <a:lstStyle/>
          <a:p>
            <a:r>
              <a:rPr lang="en-US" smtClean="0"/>
              <a:t>11/9/16</a:t>
            </a:r>
            <a:endParaRPr lang="en-US"/>
          </a:p>
        </p:txBody>
      </p:sp>
      <p:sp>
        <p:nvSpPr>
          <p:cNvPr id="4" name="Footer Placeholder 3"/>
          <p:cNvSpPr>
            <a:spLocks noGrp="1"/>
          </p:cNvSpPr>
          <p:nvPr>
            <p:ph type="ftr" sz="quarter" idx="11"/>
          </p:nvPr>
        </p:nvSpPr>
        <p:spPr/>
        <p:txBody>
          <a:bodyPr/>
          <a:lstStyle/>
          <a:p>
            <a:r>
              <a:rPr lang="en-US" smtClean="0"/>
              <a:t>G. Tassotto - Low Mass Multiwires</a:t>
            </a:r>
            <a:endParaRPr lang="en-US"/>
          </a:p>
        </p:txBody>
      </p:sp>
      <p:sp>
        <p:nvSpPr>
          <p:cNvPr id="14" name="Slide Number Placeholder 13"/>
          <p:cNvSpPr>
            <a:spLocks noGrp="1"/>
          </p:cNvSpPr>
          <p:nvPr>
            <p:ph type="sldNum" sz="quarter" idx="12"/>
          </p:nvPr>
        </p:nvSpPr>
        <p:spPr/>
        <p:txBody>
          <a:bodyPr/>
          <a:lstStyle/>
          <a:p>
            <a:fld id="{47C3FF7C-EAAD-6B46-BA9D-C512FE2EAFFB}" type="slidenum">
              <a:rPr lang="en-US" smtClean="0"/>
              <a:t>9</a:t>
            </a:fld>
            <a:endParaRPr lang="en-US"/>
          </a:p>
        </p:txBody>
      </p:sp>
    </p:spTree>
    <p:extLst>
      <p:ext uri="{BB962C8B-B14F-4D97-AF65-F5344CB8AC3E}">
        <p14:creationId xmlns:p14="http://schemas.microsoft.com/office/powerpoint/2010/main" val="32006809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8945</TotalTime>
  <Words>1608</Words>
  <Application>Microsoft Macintosh PowerPoint</Application>
  <PresentationFormat>On-screen Show (4:3)</PresentationFormat>
  <Paragraphs>266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Fermilab Low Mass Multiwires  </vt:lpstr>
      <vt:lpstr>AGENDA</vt:lpstr>
      <vt:lpstr>Wire Heating Simulations</vt:lpstr>
      <vt:lpstr>UTA Profile Monitor R&amp;D</vt:lpstr>
      <vt:lpstr>FNAL Profile Monitor Development</vt:lpstr>
      <vt:lpstr>Wire Plane Assembly</vt:lpstr>
      <vt:lpstr>Titanium Wire Tests</vt:lpstr>
      <vt:lpstr>Properties for Different SEM Materials</vt:lpstr>
      <vt:lpstr>SEM Sensitivity vs. Beam Exposure</vt:lpstr>
      <vt:lpstr>Single Pulse Temperature Rise</vt:lpstr>
      <vt:lpstr>Results</vt:lpstr>
      <vt:lpstr>Multiwire Generated Beam Losses</vt:lpstr>
      <vt:lpstr>NuMI Beamline Profile Monitors. </vt:lpstr>
      <vt:lpstr>Summary</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Deposition and Temperature Rise in Selected Wires for 120 GeV Proton Beam at 700 kW, 1.2 MW, and 2 MW</dc:title>
  <dc:creator>Gianni Tassotto</dc:creator>
  <cp:lastModifiedBy>Gianni Tassotto</cp:lastModifiedBy>
  <cp:revision>263</cp:revision>
  <cp:lastPrinted>2016-11-07T16:15:36Z</cp:lastPrinted>
  <dcterms:created xsi:type="dcterms:W3CDTF">2015-10-13T13:20:52Z</dcterms:created>
  <dcterms:modified xsi:type="dcterms:W3CDTF">2016-11-09T14:19:03Z</dcterms:modified>
</cp:coreProperties>
</file>