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9"/>
  </p:notesMasterIdLst>
  <p:handoutMasterIdLst>
    <p:handoutMasterId r:id="rId40"/>
  </p:handoutMasterIdLst>
  <p:sldIdLst>
    <p:sldId id="263" r:id="rId3"/>
    <p:sldId id="425" r:id="rId4"/>
    <p:sldId id="467" r:id="rId5"/>
    <p:sldId id="468" r:id="rId6"/>
    <p:sldId id="469" r:id="rId7"/>
    <p:sldId id="463" r:id="rId8"/>
    <p:sldId id="471" r:id="rId9"/>
    <p:sldId id="458" r:id="rId10"/>
    <p:sldId id="477" r:id="rId11"/>
    <p:sldId id="452" r:id="rId12"/>
    <p:sldId id="437" r:id="rId13"/>
    <p:sldId id="461" r:id="rId14"/>
    <p:sldId id="453" r:id="rId15"/>
    <p:sldId id="422" r:id="rId16"/>
    <p:sldId id="407" r:id="rId17"/>
    <p:sldId id="447" r:id="rId18"/>
    <p:sldId id="423" r:id="rId19"/>
    <p:sldId id="424" r:id="rId20"/>
    <p:sldId id="457" r:id="rId21"/>
    <p:sldId id="473" r:id="rId22"/>
    <p:sldId id="474" r:id="rId23"/>
    <p:sldId id="475" r:id="rId24"/>
    <p:sldId id="429" r:id="rId25"/>
    <p:sldId id="456" r:id="rId26"/>
    <p:sldId id="436" r:id="rId27"/>
    <p:sldId id="431" r:id="rId28"/>
    <p:sldId id="428" r:id="rId29"/>
    <p:sldId id="460" r:id="rId30"/>
    <p:sldId id="430" r:id="rId31"/>
    <p:sldId id="476" r:id="rId32"/>
    <p:sldId id="391" r:id="rId33"/>
    <p:sldId id="325" r:id="rId34"/>
    <p:sldId id="472" r:id="rId35"/>
    <p:sldId id="466" r:id="rId36"/>
    <p:sldId id="443" r:id="rId37"/>
    <p:sldId id="464" r:id="rId38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>
          <p15:clr>
            <a:srgbClr val="A4A3A4"/>
          </p15:clr>
        </p15:guide>
        <p15:guide id="2" orient="horz" pos="4186">
          <p15:clr>
            <a:srgbClr val="A4A3A4"/>
          </p15:clr>
        </p15:guide>
        <p15:guide id="3" orient="horz" pos="3394">
          <p15:clr>
            <a:srgbClr val="A4A3A4"/>
          </p15:clr>
        </p15:guide>
        <p15:guide id="4" orient="horz" pos="777">
          <p15:clr>
            <a:srgbClr val="A4A3A4"/>
          </p15:clr>
        </p15:guide>
        <p15:guide id="5" orient="horz" pos="1749">
          <p15:clr>
            <a:srgbClr val="A4A3A4"/>
          </p15:clr>
        </p15:guide>
        <p15:guide id="6" orient="horz" pos="457">
          <p15:clr>
            <a:srgbClr val="A4A3A4"/>
          </p15:clr>
        </p15:guide>
        <p15:guide id="7" pos="285">
          <p15:clr>
            <a:srgbClr val="A4A3A4"/>
          </p15:clr>
        </p15:guide>
        <p15:guide id="8" pos="55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CC"/>
    <a:srgbClr val="F47710"/>
    <a:srgbClr val="BF119A"/>
    <a:srgbClr val="DFF12F"/>
    <a:srgbClr val="00B5E2"/>
    <a:srgbClr val="808080"/>
    <a:srgbClr val="004C97"/>
    <a:srgbClr val="66FF33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67" autoAdjust="0"/>
    <p:restoredTop sz="95765" autoAdjust="0"/>
  </p:normalViewPr>
  <p:slideViewPr>
    <p:cSldViewPr snapToGrid="0" snapToObjects="1">
      <p:cViewPr varScale="1">
        <p:scale>
          <a:sx n="82" d="100"/>
          <a:sy n="82" d="100"/>
        </p:scale>
        <p:origin x="870" y="96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285"/>
        <p:guide pos="55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7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11/9/2016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11/9/2016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50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90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1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57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73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57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 to</a:t>
            </a:r>
            <a:r>
              <a:rPr lang="en-US" baseline="0" dirty="0"/>
              <a:t> mA in 2</a:t>
            </a:r>
            <a:r>
              <a:rPr lang="en-US" baseline="30000" dirty="0"/>
              <a:t>nd</a:t>
            </a:r>
            <a:r>
              <a:rPr lang="en-US" baseline="0" dirty="0"/>
              <a:t> capability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2FCC2-A4BC-46C7-A897-74930B37D38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12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00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09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82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 to</a:t>
            </a:r>
            <a:r>
              <a:rPr lang="en-US" baseline="0" dirty="0"/>
              <a:t> mA in 2</a:t>
            </a:r>
            <a:r>
              <a:rPr lang="en-US" baseline="30000" dirty="0"/>
              <a:t>nd</a:t>
            </a:r>
            <a:r>
              <a:rPr lang="en-US" baseline="0" dirty="0"/>
              <a:t> capability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2FCC2-A4BC-46C7-A897-74930B37D38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966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 to</a:t>
            </a:r>
            <a:r>
              <a:rPr lang="en-US" baseline="0" dirty="0"/>
              <a:t> mA in 2</a:t>
            </a:r>
            <a:r>
              <a:rPr lang="en-US" baseline="30000" dirty="0"/>
              <a:t>nd</a:t>
            </a:r>
            <a:r>
              <a:rPr lang="en-US" baseline="0" dirty="0"/>
              <a:t> capability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2FCC2-A4BC-46C7-A897-74930B37D38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983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 to</a:t>
            </a:r>
            <a:r>
              <a:rPr lang="en-US" baseline="0" dirty="0"/>
              <a:t> mA in 2</a:t>
            </a:r>
            <a:r>
              <a:rPr lang="en-US" baseline="30000" dirty="0"/>
              <a:t>nd</a:t>
            </a:r>
            <a:r>
              <a:rPr lang="en-US" baseline="0" dirty="0"/>
              <a:t> capability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2FCC2-A4BC-46C7-A897-74930B37D38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247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 to</a:t>
            </a:r>
            <a:r>
              <a:rPr lang="en-US" baseline="0" dirty="0"/>
              <a:t> mA in 2</a:t>
            </a:r>
            <a:r>
              <a:rPr lang="en-US" baseline="30000" dirty="0"/>
              <a:t>nd</a:t>
            </a:r>
            <a:r>
              <a:rPr lang="en-US" baseline="0" dirty="0"/>
              <a:t> capability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2FCC2-A4BC-46C7-A897-74930B37D38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148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 to</a:t>
            </a:r>
            <a:r>
              <a:rPr lang="en-US" baseline="0" dirty="0"/>
              <a:t> mA in 2</a:t>
            </a:r>
            <a:r>
              <a:rPr lang="en-US" baseline="30000" dirty="0"/>
              <a:t>nd</a:t>
            </a:r>
            <a:r>
              <a:rPr lang="en-US" baseline="0" dirty="0"/>
              <a:t> capability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2FCC2-A4BC-46C7-A897-74930B37D38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23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 to</a:t>
            </a:r>
            <a:r>
              <a:rPr lang="en-US" baseline="0" dirty="0"/>
              <a:t> mA in 2</a:t>
            </a:r>
            <a:r>
              <a:rPr lang="en-US" baseline="30000" dirty="0"/>
              <a:t>nd</a:t>
            </a:r>
            <a:r>
              <a:rPr lang="en-US" baseline="0" dirty="0"/>
              <a:t> capability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2FCC2-A4BC-46C7-A897-74930B37D38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773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044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50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09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90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51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65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76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62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33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92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1746"/>
            <a:ext cx="8293100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3209907"/>
            <a:ext cx="8296275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53" y="-3192"/>
            <a:ext cx="8150231" cy="9879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15, 2014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XMAC, February 2014; S. Holmes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01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11/9/2016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250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97F1-57CA-4538-A6D8-4A7EE8F759ED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D69B-8837-4035-B903-854C2771D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13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MM.DD.YY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Presenter's Name | 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MM.DD.YY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Presenter's Name | Presentation 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MM.DD.YY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Presenter's Name | Presentation 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MM.DD.YY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Presenter's Name |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MM.DD.YY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Presenter's Name | Presentation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MM.DD.YY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Presenter's Name | Presentation Title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MM.DD.YY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Presenter's Name | Presentation 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October 15,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XMAC, February 2014; S. Holmes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EDC5F-450D-4B03-AEB8-070F03DC26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00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 txBox="1">
            <a:spLocks/>
          </p:cNvSpPr>
          <p:nvPr/>
        </p:nvSpPr>
        <p:spPr>
          <a:xfrm>
            <a:off x="985866" y="195263"/>
            <a:ext cx="4381500" cy="2476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Long-Baseline Neutrino Facility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475760"/>
            <a:ext cx="8302625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7"/>
          <p:cNvSpPr txBox="1">
            <a:spLocks/>
          </p:cNvSpPr>
          <p:nvPr/>
        </p:nvSpPr>
        <p:spPr>
          <a:xfrm>
            <a:off x="457200" y="196850"/>
            <a:ext cx="506413" cy="2460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LBNF</a:t>
            </a:r>
          </a:p>
        </p:txBody>
      </p: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154906"/>
            <a:ext cx="1594477" cy="28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57200" y="5728951"/>
            <a:ext cx="830262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56" y="6003296"/>
            <a:ext cx="6540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24" y="5916605"/>
            <a:ext cx="1857669" cy="6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09" y="6083428"/>
            <a:ext cx="2202053" cy="368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8337550" y="6483731"/>
            <a:ext cx="4191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MM.DD.YY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Presenter's Name |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openxmlformats.org/officeDocument/2006/relationships/image" Target="../media/image7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 bwMode="auto">
          <a:xfrm>
            <a:off x="457200" y="1711325"/>
            <a:ext cx="8351520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Design of the LBNF Neutrino Beamline </a:t>
            </a: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454025" y="3221076"/>
            <a:ext cx="8221663" cy="17208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Vaia Papadimitriou</a:t>
            </a:r>
          </a:p>
          <a:p>
            <a:r>
              <a:rPr lang="en-US" dirty="0">
                <a:latin typeface="Helvetica" charset="0"/>
              </a:rPr>
              <a:t>LBNF Beamline Manager</a:t>
            </a:r>
          </a:p>
          <a:p>
            <a:r>
              <a:rPr lang="en-US" dirty="0">
                <a:solidFill>
                  <a:srgbClr val="FF33CC"/>
                </a:solidFill>
                <a:latin typeface="Helvetica" charset="0"/>
              </a:rPr>
              <a:t>US-Japan Workshop </a:t>
            </a:r>
            <a:r>
              <a:rPr lang="en-US" dirty="0">
                <a:latin typeface="Helvetica" charset="0"/>
              </a:rPr>
              <a:t>on Accelerators and Beam Equipment for High-Intensity Neutrino Beams </a:t>
            </a:r>
          </a:p>
          <a:p>
            <a:r>
              <a:rPr lang="en-US" dirty="0">
                <a:latin typeface="Helvetica" charset="0"/>
              </a:rPr>
              <a:t>November 9, 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76" y="1080298"/>
            <a:ext cx="4021023" cy="18427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353581" y="41975"/>
            <a:ext cx="8229600" cy="607158"/>
          </a:xfrm>
        </p:spPr>
        <p:txBody>
          <a:bodyPr/>
          <a:lstStyle/>
          <a:p>
            <a:pPr algn="l"/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1.2 MW reference design target and horns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0" y="2707819"/>
            <a:ext cx="3693226" cy="283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3709" y="5236872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8" y="695117"/>
            <a:ext cx="4796826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47 graphite target segments, each 2 cm long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8" y="2705862"/>
            <a:ext cx="2230995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Target cross section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0996" y="3004833"/>
            <a:ext cx="3261021" cy="400110"/>
          </a:xfrm>
          <a:prstGeom prst="rect">
            <a:avLst/>
          </a:prstGeom>
          <a:solidFill>
            <a:srgbClr val="F47710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Operated at 230 kA for LBNF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81731" y="1082868"/>
            <a:ext cx="2968831" cy="101566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NuMI</a:t>
            </a:r>
            <a:r>
              <a:rPr lang="en-US" sz="2000" dirty="0"/>
              <a:t>-like (low energy) with modest modifications target and (two) horns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37092" y="1862056"/>
            <a:ext cx="3061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interaction lengths, 95 cm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37093" y="1568234"/>
            <a:ext cx="2816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0.2 mm spacing in between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37093" y="2169874"/>
            <a:ext cx="390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few fins have “wings”, 26 mm disks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4293" y="3400630"/>
            <a:ext cx="5407225" cy="289832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01761" y="5614072"/>
            <a:ext cx="335336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New Horn power supply needed -  reduced pulse width of 0.8 </a:t>
            </a:r>
            <a:r>
              <a:rPr lang="en-US" dirty="0" err="1"/>
              <a:t>ms.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158348" y="2226535"/>
            <a:ext cx="130629" cy="108171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617029" y="2169874"/>
            <a:ext cx="780053" cy="59751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sz="1200" dirty="0"/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392959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altLang="en-US" dirty="0"/>
              <a:t>11</a:t>
            </a:r>
          </a:p>
        </p:txBody>
      </p:sp>
      <p:sp>
        <p:nvSpPr>
          <p:cNvPr id="7" name="Title 28"/>
          <p:cNvSpPr txBox="1">
            <a:spLocks/>
          </p:cNvSpPr>
          <p:nvPr/>
        </p:nvSpPr>
        <p:spPr bwMode="auto">
          <a:xfrm>
            <a:off x="457200" y="236144"/>
            <a:ext cx="8686800" cy="6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2400" dirty="0" err="1">
                <a:latin typeface="Helvetica" panose="020B0604020202020204" pitchFamily="34" charset="0"/>
                <a:ea typeface="Geneva" pitchFamily="121" charset="-128"/>
              </a:rPr>
              <a:t>Upsteam</a:t>
            </a:r>
            <a:r>
              <a:rPr lang="en-US" altLang="en-US" sz="2400" dirty="0">
                <a:latin typeface="Helvetica" panose="020B0604020202020204" pitchFamily="34" charset="0"/>
                <a:ea typeface="Geneva" pitchFamily="121" charset="-128"/>
              </a:rPr>
              <a:t> Beam Window Concepts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" y="762408"/>
            <a:ext cx="8808308" cy="2018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28600" y="1258117"/>
            <a:ext cx="3113578" cy="1534371"/>
            <a:chOff x="5098289" y="1194707"/>
            <a:chExt cx="3113578" cy="153437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68" r="22996" b="12969"/>
            <a:stretch/>
          </p:blipFill>
          <p:spPr>
            <a:xfrm>
              <a:off x="5942641" y="1194707"/>
              <a:ext cx="1013375" cy="152616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35" t="4809" r="27188" b="14258"/>
            <a:stretch/>
          </p:blipFill>
          <p:spPr>
            <a:xfrm>
              <a:off x="5098289" y="1309842"/>
              <a:ext cx="844352" cy="141923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18" t="5621" r="15200" b="10964"/>
            <a:stretch/>
          </p:blipFill>
          <p:spPr>
            <a:xfrm>
              <a:off x="6988175" y="1258117"/>
              <a:ext cx="1223692" cy="146275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12605" y="895334"/>
            <a:ext cx="374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Autoclave with rotating 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12" y="3270194"/>
            <a:ext cx="948552" cy="3066248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31119" y="2951585"/>
            <a:ext cx="2109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Pressured</a:t>
            </a:r>
            <a:r>
              <a:rPr lang="it-IT" dirty="0"/>
              <a:t> </a:t>
            </a:r>
            <a:r>
              <a:rPr lang="it-IT" dirty="0" err="1"/>
              <a:t>slabs</a:t>
            </a:r>
            <a:endParaRPr lang="it-IT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602" y="1126166"/>
            <a:ext cx="2642038" cy="2834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622" y="4207976"/>
            <a:ext cx="1449630" cy="20984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27025" y="817958"/>
            <a:ext cx="2591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Bolted Flange Connection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32754" y="3927923"/>
            <a:ext cx="3699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Remotely operated Hydraulic Wrench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7575" y="4844202"/>
            <a:ext cx="3962400" cy="112395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3237722" y="2864498"/>
            <a:ext cx="1889303" cy="17728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15290" y="6497444"/>
            <a:ext cx="1136650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11.09.16</a:t>
            </a:r>
          </a:p>
        </p:txBody>
      </p:sp>
      <p:pic>
        <p:nvPicPr>
          <p:cNvPr id="23" name="Immagine 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160" y="4297255"/>
            <a:ext cx="1438910" cy="1883410"/>
          </a:xfrm>
          <a:prstGeom prst="rect">
            <a:avLst/>
          </a:prstGeom>
        </p:spPr>
      </p:pic>
      <p:sp>
        <p:nvSpPr>
          <p:cNvPr id="2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1619172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208"/>
          <a:stretch/>
        </p:blipFill>
        <p:spPr>
          <a:xfrm>
            <a:off x="342533" y="1062336"/>
            <a:ext cx="4800967" cy="370681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609735B5-E0F8-D44A-A3DE-E2CD0DCDE7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50842"/>
            <a:ext cx="8293100" cy="647102"/>
          </a:xfrm>
        </p:spPr>
        <p:txBody>
          <a:bodyPr/>
          <a:lstStyle/>
          <a:p>
            <a:r>
              <a:rPr lang="en-US" sz="2800" dirty="0"/>
              <a:t>Hadron Absorber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8115" y="733810"/>
            <a:ext cx="4384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Absorber Hall and Service Building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7513" y="81256"/>
            <a:ext cx="4231229" cy="954107"/>
          </a:xfrm>
          <a:prstGeom prst="rect">
            <a:avLst/>
          </a:prstGeom>
          <a:solidFill>
            <a:srgbClr val="F3EE12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The Absorber is designed for 2.4 MW </a:t>
            </a:r>
          </a:p>
          <a:p>
            <a:r>
              <a:rPr lang="en-US" sz="1800" dirty="0">
                <a:solidFill>
                  <a:srgbClr val="FF00FF"/>
                </a:solidFill>
              </a:rPr>
              <a:t>~ 30% of beam power in Absorber: 515 kW in central core 225 kW in steel shielding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9" r="30297"/>
          <a:stretch/>
        </p:blipFill>
        <p:spPr>
          <a:xfrm>
            <a:off x="7392286" y="3448447"/>
            <a:ext cx="1372698" cy="1884505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idx="4294967295"/>
          </p:nvPr>
        </p:nvSpPr>
        <p:spPr>
          <a:xfrm>
            <a:off x="7139132" y="2947116"/>
            <a:ext cx="1832055" cy="37421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Core blocks replaceable (each 1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thick)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40315" y="368628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37631" y="3461817"/>
            <a:ext cx="1764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Muon  Shielding (steel)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913513" y="4152752"/>
            <a:ext cx="411052" cy="23996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59775">
            <a:off x="6616229" y="4290942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2715" y="2954353"/>
            <a:ext cx="142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 Alcove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2434442" y="3330346"/>
            <a:ext cx="581597" cy="51314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3422337" y="3875368"/>
            <a:ext cx="370427" cy="427397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1318672" y="3784983"/>
            <a:ext cx="159299" cy="93041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08" y="4715395"/>
            <a:ext cx="6931301" cy="2088594"/>
          </a:xfrm>
          <a:prstGeom prst="rect">
            <a:avLst/>
          </a:prstGeom>
          <a:ln>
            <a:noFill/>
          </a:ln>
        </p:spPr>
      </p:pic>
      <p:sp>
        <p:nvSpPr>
          <p:cNvPr id="43" name="TextBox 42"/>
          <p:cNvSpPr txBox="1"/>
          <p:nvPr/>
        </p:nvSpPr>
        <p:spPr>
          <a:xfrm>
            <a:off x="3972540" y="4741174"/>
            <a:ext cx="137928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Sculpted Al (9)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65578" y="6403906"/>
            <a:ext cx="1413728" cy="276999"/>
          </a:xfrm>
          <a:prstGeom prst="rect">
            <a:avLst/>
          </a:prstGeom>
          <a:noFill/>
          <a:ln>
            <a:solidFill>
              <a:srgbClr val="F52BC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Hadron Monitor 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750981" y="5996400"/>
            <a:ext cx="101074" cy="393875"/>
          </a:xfrm>
          <a:prstGeom prst="straightConnector1">
            <a:avLst/>
          </a:prstGeom>
          <a:ln w="19050">
            <a:solidFill>
              <a:srgbClr val="F52BC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94686" y="1035363"/>
            <a:ext cx="30331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Absorber Cooling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Core</a:t>
            </a:r>
            <a:r>
              <a:rPr lang="en-US" sz="2000" dirty="0"/>
              <a:t>: water-cooled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Shielding</a:t>
            </a:r>
            <a:r>
              <a:rPr lang="en-US" sz="2000" dirty="0"/>
              <a:t>: forced air-cooled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9039" y="5385865"/>
            <a:ext cx="1959704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Flexible, modular design</a:t>
            </a:r>
          </a:p>
        </p:txBody>
      </p:sp>
      <p:pic>
        <p:nvPicPr>
          <p:cNvPr id="24" name="Picture 2" descr="https://web.fnal.gov/collaboration/DUNE/Images%20for%20Web/AbsorberElevationView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8" t="46167" r="1" b="10009"/>
          <a:stretch/>
        </p:blipFill>
        <p:spPr bwMode="auto">
          <a:xfrm>
            <a:off x="2558242" y="1677714"/>
            <a:ext cx="2869815" cy="135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993149" y="2774333"/>
            <a:ext cx="1064755" cy="22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Steel shielding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3586484" y="2674572"/>
            <a:ext cx="280142" cy="1894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3991105" y="2654165"/>
            <a:ext cx="213141" cy="1964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418081" y="2645609"/>
            <a:ext cx="94114" cy="1825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701416" y="2696080"/>
            <a:ext cx="231913" cy="1464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815113" y="1658727"/>
            <a:ext cx="1450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Stopped </a:t>
            </a:r>
            <a:r>
              <a:rPr lang="en-US" sz="1200" dirty="0">
                <a:latin typeface="Symbol" panose="05050102010706020507" pitchFamily="18" charset="2"/>
              </a:rPr>
              <a:t>m</a:t>
            </a:r>
            <a:r>
              <a:rPr lang="en-US" sz="1200" dirty="0"/>
              <a:t> counters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4131265" y="1901793"/>
            <a:ext cx="90001" cy="4116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738799" y="1957756"/>
            <a:ext cx="235681" cy="4227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529215" y="1919033"/>
            <a:ext cx="43447" cy="4479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3663419" y="1869634"/>
            <a:ext cx="360683" cy="3961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530522" y="1657950"/>
            <a:ext cx="1093183" cy="22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Gas Cherenkov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743016" y="1937296"/>
            <a:ext cx="205706" cy="2831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982988" y="2400932"/>
            <a:ext cx="1398791" cy="22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Ionization detectors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3101067" y="2307222"/>
            <a:ext cx="255025" cy="1739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3472049" y="2395424"/>
            <a:ext cx="321990" cy="906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0876" y="4646028"/>
            <a:ext cx="179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Hadron Absorber</a:t>
            </a:r>
          </a:p>
        </p:txBody>
      </p:sp>
    </p:spTree>
    <p:extLst>
      <p:ext uri="{BB962C8B-B14F-4D97-AF65-F5344CB8AC3E}">
        <p14:creationId xmlns:p14="http://schemas.microsoft.com/office/powerpoint/2010/main" val="3569732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26"/>
            <a:ext cx="8293100" cy="569268"/>
          </a:xfrm>
        </p:spPr>
        <p:txBody>
          <a:bodyPr/>
          <a:lstStyle/>
          <a:p>
            <a:r>
              <a:rPr lang="en-US" sz="2600" dirty="0"/>
              <a:t>Optimizing target and horns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0629" y="830902"/>
            <a:ext cx="8857728" cy="4735808"/>
          </a:xfrm>
          <a:prstGeom prst="rect">
            <a:avLst/>
          </a:prstGeom>
        </p:spPr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Optimizing target and horns for better physics</a:t>
            </a:r>
            <a:r>
              <a:rPr lang="en-US" sz="2400" dirty="0">
                <a:solidFill>
                  <a:schemeClr val="tx2"/>
                </a:solidFill>
              </a:rPr>
              <a:t>.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Optimizing on the basis of sensitivity to CP violation</a:t>
            </a:r>
            <a:r>
              <a:rPr lang="en-US" sz="2400" dirty="0">
                <a:solidFill>
                  <a:schemeClr val="tx2"/>
                </a:solidFill>
              </a:rPr>
              <a:t>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Encouragement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the CD-1 Refresh Review Committee to continue along these lines.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optimization leads to significantly more flux, a flatter spectrum in the energy range of interest and reduced high energy tail.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13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919" y="3335296"/>
            <a:ext cx="5422508" cy="2980101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2693908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85" y="3484465"/>
            <a:ext cx="7391800" cy="245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356" y="1057245"/>
            <a:ext cx="5097194" cy="213606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62196"/>
            <a:ext cx="8229600" cy="822960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Mechanical model for optimized horns – 1</a:t>
            </a:r>
            <a:r>
              <a:rPr lang="en-US" sz="2800" baseline="30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</a:t>
            </a:r>
            <a:r>
              <a:rPr lang="en-US" sz="28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iteration</a:t>
            </a:r>
            <a:endParaRPr lang="en-US" sz="2800" b="1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2060" y="5727706"/>
            <a:ext cx="720580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1600" dirty="0">
                <a:solidFill>
                  <a:srgbClr val="002060"/>
                </a:solidFill>
                <a:cs typeface="Helvetica" panose="020B0604020202020204" pitchFamily="34" charset="0"/>
              </a:rPr>
              <a:t>Horns constructed from </a:t>
            </a:r>
            <a:r>
              <a:rPr lang="en-US" sz="1600" kern="0" dirty="0">
                <a:solidFill>
                  <a:srgbClr val="002060"/>
                </a:solidFill>
                <a:latin typeface="Calibri"/>
              </a:rPr>
              <a:t>6061-T6 aluminum forgings. </a:t>
            </a:r>
            <a:r>
              <a:rPr lang="en-US" sz="1600" dirty="0">
                <a:solidFill>
                  <a:srgbClr val="002060"/>
                </a:solidFill>
                <a:cs typeface="Helvetica" panose="020B0604020202020204" pitchFamily="34" charset="0"/>
              </a:rPr>
              <a:t>Minimum fatigue life requirements of 100 million pulses in the proton energy range from 60 – 120 GeV.</a:t>
            </a:r>
            <a:endParaRPr lang="en-US" sz="1600" kern="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3216" y="5399809"/>
            <a:ext cx="1383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horn </a:t>
            </a:r>
            <a:r>
              <a:rPr lang="en-US" sz="1600" dirty="0" err="1"/>
              <a:t>striplines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006848" y="5031510"/>
            <a:ext cx="681570" cy="4463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107440" y="5001030"/>
            <a:ext cx="2576576" cy="5680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046703" y="5052833"/>
            <a:ext cx="1107440" cy="5346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328963" y="2160095"/>
            <a:ext cx="181252" cy="2308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52504" y="1931919"/>
            <a:ext cx="150862" cy="2308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30188" y="1129754"/>
            <a:ext cx="150862" cy="2308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362" y="847614"/>
            <a:ext cx="2337011" cy="306408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42610" y="959451"/>
            <a:ext cx="1561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2.8 m long</a:t>
            </a:r>
          </a:p>
          <a:p>
            <a:r>
              <a:rPr lang="en-US" sz="1400" dirty="0">
                <a:solidFill>
                  <a:srgbClr val="7030A0"/>
                </a:solidFill>
              </a:rPr>
              <a:t>35 mm neck radius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81941" y="1824871"/>
            <a:ext cx="1652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3.2 m long</a:t>
            </a:r>
          </a:p>
          <a:p>
            <a:r>
              <a:rPr lang="en-US" sz="1400" dirty="0">
                <a:solidFill>
                  <a:srgbClr val="7030A0"/>
                </a:solidFill>
              </a:rPr>
              <a:t>191 mm neck radius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92231" y="3018574"/>
            <a:ext cx="1652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2.8 m long</a:t>
            </a:r>
          </a:p>
          <a:p>
            <a:r>
              <a:rPr lang="en-US" sz="1400" dirty="0">
                <a:solidFill>
                  <a:srgbClr val="7030A0"/>
                </a:solidFill>
              </a:rPr>
              <a:t>398 mm neck radius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024" y="1526836"/>
            <a:ext cx="9744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L. Fields </a:t>
            </a:r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21356" y="537606"/>
            <a:ext cx="5024143" cy="400110"/>
          </a:xfrm>
          <a:prstGeom prst="rect">
            <a:avLst/>
          </a:prstGeom>
          <a:solidFill>
            <a:srgbClr val="F4771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Optimizing target and horns for better physics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06848" y="3473744"/>
            <a:ext cx="3261021" cy="400110"/>
          </a:xfrm>
          <a:prstGeom prst="rect">
            <a:avLst/>
          </a:prstGeom>
          <a:solidFill>
            <a:srgbClr val="F47710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Operated at 300 kA for LBNF </a:t>
            </a:r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4108793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0539" y="45720"/>
            <a:ext cx="8963461" cy="8229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Mechanical model for optimized horn A and target integration – 1</a:t>
            </a:r>
            <a:r>
              <a:rPr lang="en-US" sz="2600" baseline="30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</a:t>
            </a:r>
            <a:r>
              <a:rPr lang="en-US" sz="2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iteration</a:t>
            </a:r>
            <a:endParaRPr lang="en-US" sz="2600" b="1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671" y="903167"/>
            <a:ext cx="6881409" cy="2107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60" y="3560948"/>
            <a:ext cx="4118934" cy="26920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232" y="2914617"/>
            <a:ext cx="8517448" cy="646331"/>
          </a:xfrm>
          <a:prstGeom prst="rect">
            <a:avLst/>
          </a:prstGeom>
          <a:solidFill>
            <a:srgbClr val="DFF12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2m long (4 interaction lengths) </a:t>
            </a:r>
            <a:r>
              <a:rPr lang="en-US" dirty="0" err="1"/>
              <a:t>NuMI</a:t>
            </a:r>
            <a:r>
              <a:rPr lang="en-US" dirty="0"/>
              <a:t> style target for first iteration of MARS simulations; cylindrical and spherical targets under R&amp;D as well.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68125" y="2068364"/>
            <a:ext cx="2251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Target – horn integration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095" y="3636236"/>
            <a:ext cx="4344948" cy="2408963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2554782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46" y="1564917"/>
            <a:ext cx="3995584" cy="26667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68179" y="886102"/>
            <a:ext cx="6017661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tx2">
                    <a:lumMod val="75000"/>
                  </a:schemeClr>
                </a:solidFill>
              </a:rPr>
              <a:t>First iteration </a:t>
            </a:r>
            <a:r>
              <a:rPr lang="en-US" sz="19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</a:t>
            </a:r>
            <a:r>
              <a:rPr lang="en-US" sz="1950" dirty="0">
                <a:solidFill>
                  <a:schemeClr val="tx2">
                    <a:lumMod val="75000"/>
                  </a:schemeClr>
                </a:solidFill>
              </a:rPr>
              <a:t>hermal/stress</a:t>
            </a:r>
            <a:r>
              <a:rPr lang="en-US" sz="1950" dirty="0">
                <a:solidFill>
                  <a:srgbClr val="C00000"/>
                </a:solidFill>
              </a:rPr>
              <a:t> </a:t>
            </a:r>
            <a:r>
              <a:rPr lang="en-US" sz="1950" dirty="0">
                <a:solidFill>
                  <a:schemeClr val="tx2">
                    <a:lumMod val="75000"/>
                  </a:schemeClr>
                </a:solidFill>
              </a:rPr>
              <a:t>FEA for optimized horn A.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4025" y="6488430"/>
            <a:ext cx="525463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16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31438" y="2215483"/>
            <a:ext cx="2519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Temperature of inner conductor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52267" y="1532433"/>
            <a:ext cx="49425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Preliminary FEA for Horn A shows: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Acceptable inner and outer conductor temperatures and stresses.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Support of target at DS end too hot (&gt; 1,000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C); needs redesign.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Tentative design philosophy is to extend target containment tube till end of Horn A and support through helium-cooled titanium tubes.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03708" y="1979903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Horn 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333" y="4310668"/>
            <a:ext cx="5422599" cy="20168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97936" y="4149805"/>
            <a:ext cx="4652364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Stress after beam pulse with both thermal and magnetic load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Finite Element Analysis for Horn 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9" y="4392547"/>
            <a:ext cx="3572658" cy="1830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85881" y="5695024"/>
            <a:ext cx="408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85840" y="663664"/>
            <a:ext cx="2779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Maximum current:</a:t>
            </a:r>
            <a:r>
              <a:rPr lang="en-US" dirty="0"/>
              <a:t> 300 kA</a:t>
            </a:r>
          </a:p>
          <a:p>
            <a:r>
              <a:rPr lang="en-US" dirty="0">
                <a:solidFill>
                  <a:srgbClr val="0070C0"/>
                </a:solidFill>
              </a:rPr>
              <a:t>Current pulse width: </a:t>
            </a:r>
            <a:r>
              <a:rPr lang="en-US" dirty="0"/>
              <a:t>0.8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2624500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Finite Element Analysis for Horn B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4025" y="6488430"/>
            <a:ext cx="525463" cy="187325"/>
          </a:xfrm>
        </p:spPr>
        <p:txBody>
          <a:bodyPr/>
          <a:lstStyle/>
          <a:p>
            <a:r>
              <a:rPr lang="en-US" dirty="0"/>
              <a:t>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40" y="3541238"/>
            <a:ext cx="5240019" cy="2249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9" y="1067471"/>
            <a:ext cx="5473700" cy="2433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30900" y="1008130"/>
            <a:ext cx="2779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Maximum current:</a:t>
            </a:r>
            <a:r>
              <a:rPr lang="en-US" dirty="0"/>
              <a:t> 300 kA</a:t>
            </a:r>
          </a:p>
          <a:p>
            <a:r>
              <a:rPr lang="en-US" dirty="0">
                <a:solidFill>
                  <a:srgbClr val="0070C0"/>
                </a:solidFill>
              </a:rPr>
              <a:t>Current pulse width: </a:t>
            </a:r>
            <a:r>
              <a:rPr lang="en-US" dirty="0"/>
              <a:t>0.8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76456" y="2117473"/>
            <a:ext cx="3469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Preliminary FEA for Horn B shows: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Acceptable conductor temps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Inner conductor neck wall can be thinned out  (from 4 mm to 3 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Hot equalization sections. Must be modified. We know how to address.</a:t>
            </a:r>
          </a:p>
        </p:txBody>
      </p:sp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4561840"/>
            <a:ext cx="4714240" cy="17974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572759" y="5140960"/>
            <a:ext cx="2432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Temperature around neck area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8820" y="3664571"/>
            <a:ext cx="2758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Temperature around equalizer area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1309523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Cylindrical Horn A / integrated target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4025" y="6488430"/>
            <a:ext cx="525463" cy="187325"/>
          </a:xfrm>
        </p:spPr>
        <p:txBody>
          <a:bodyPr/>
          <a:lstStyle/>
          <a:p>
            <a:r>
              <a:rPr lang="en-US" dirty="0"/>
              <a:t>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2665" y="1033387"/>
            <a:ext cx="8899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Shorter cylindrical horn A (2.2m), longer (3.9 m) horn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Shorter, cylindrical horn A easier to build; easier to support and cool target that way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62" y="1679718"/>
            <a:ext cx="2650964" cy="1223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14409" r="7191" b="17520"/>
          <a:stretch/>
        </p:blipFill>
        <p:spPr>
          <a:xfrm>
            <a:off x="454025" y="1803723"/>
            <a:ext cx="2519680" cy="944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5" t="7184" r="7192" b="11961"/>
          <a:stretch/>
        </p:blipFill>
        <p:spPr>
          <a:xfrm>
            <a:off x="6003172" y="1679718"/>
            <a:ext cx="2714258" cy="1207569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77" y="4275302"/>
            <a:ext cx="3413978" cy="20111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280" y="4376098"/>
            <a:ext cx="5142585" cy="17769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2665" y="2981130"/>
            <a:ext cx="8717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Target fins cooled by two water tubes; horn inner conductor cooled by water spray and air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Helium exhaust tubes act as support for D.S. end of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Horn A and target to be exchanged as one unit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2590553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Tapered Horn A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4025" y="6488430"/>
            <a:ext cx="525463" cy="187325"/>
          </a:xfrm>
        </p:spPr>
        <p:txBody>
          <a:bodyPr/>
          <a:lstStyle/>
          <a:p>
            <a:r>
              <a:rPr lang="en-US" dirty="0"/>
              <a:t>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2665" y="992747"/>
            <a:ext cx="8899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September 22, 2016 we decided to move forward with a “tapered” Horn A because it provided improved neutrino flux and CP sensitivity.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2665" y="4539182"/>
            <a:ext cx="87174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Working on mechanical designs of horns B and C and on implementing all horns in 2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MARS iteration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 will follow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NuMI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-style target, 2 m long for 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Collaboration with RAL on target conceptual design and mounting to horn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mounting design that allows for a separately replaceable target is desirable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8" y="1812320"/>
            <a:ext cx="3460432" cy="26191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79488" y="3655868"/>
            <a:ext cx="2556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mm tapered DS radius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8544" y="1979064"/>
            <a:ext cx="185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Optimized Horn 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342" y="2037812"/>
            <a:ext cx="5291506" cy="2148108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489836" y="1945850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03750" y="1668480"/>
            <a:ext cx="3532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Mechanical Design layout of Horn 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35341" y="3913852"/>
            <a:ext cx="3366433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Going lower than 33 mm will require thickening of inner conductor</a:t>
            </a:r>
          </a:p>
        </p:txBody>
      </p:sp>
      <p:cxnSp>
        <p:nvCxnSpPr>
          <p:cNvPr id="22" name="Straight Arrow Connector 21"/>
          <p:cNvCxnSpPr>
            <a:endCxn id="18" idx="3"/>
          </p:cNvCxnSpPr>
          <p:nvPr/>
        </p:nvCxnSpPr>
        <p:spPr>
          <a:xfrm flipH="1" flipV="1">
            <a:off x="3535637" y="3840534"/>
            <a:ext cx="299704" cy="1846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1666995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4025" y="825779"/>
            <a:ext cx="8293100" cy="5158379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LBNF/DUNE scientific goals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LBNF Beamline Overview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Recent engineering progress in various areas of the Beamline work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Progress on the optimization effort 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Horns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Target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Impacted systems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Progress in other areas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Target chase atmosphere (air releases, inert gas)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Beam windows</a:t>
            </a:r>
            <a:endParaRPr lang="en-US" sz="2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Schedule and milestones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3398690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6" y="370599"/>
            <a:ext cx="8229600" cy="647102"/>
          </a:xfrm>
        </p:spPr>
        <p:txBody>
          <a:bodyPr/>
          <a:lstStyle/>
          <a:p>
            <a:r>
              <a:rPr lang="en-US" sz="2800" dirty="0"/>
              <a:t>Target developments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84" y="1874927"/>
            <a:ext cx="4243673" cy="33677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65132" y="3748728"/>
            <a:ext cx="2135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36 kW in target at 2 MW</a:t>
            </a:r>
          </a:p>
          <a:p>
            <a:r>
              <a:rPr lang="en-US" sz="1400" b="1" dirty="0"/>
              <a:t>mean temperature ~700°C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314" y="1941565"/>
            <a:ext cx="3608169" cy="2848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2239" y="1308543"/>
            <a:ext cx="3264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52B6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Helium-cooled graphite rod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331" y="4896867"/>
            <a:ext cx="3389670" cy="11156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90757" y="1203077"/>
            <a:ext cx="4263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52B6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Helium-cooled spherical array target Be or graphite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4025" y="6488430"/>
            <a:ext cx="525463" cy="187325"/>
          </a:xfrm>
        </p:spPr>
        <p:txBody>
          <a:bodyPr/>
          <a:lstStyle/>
          <a:p>
            <a:r>
              <a:rPr lang="en-US" dirty="0"/>
              <a:t>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239" y="846878"/>
            <a:ext cx="5306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3057F"/>
                </a:solidFill>
              </a:rPr>
              <a:t>Can we build a target lasting over a year?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3098197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26"/>
            <a:ext cx="8293100" cy="569268"/>
          </a:xfrm>
        </p:spPr>
        <p:txBody>
          <a:bodyPr/>
          <a:lstStyle/>
          <a:p>
            <a:r>
              <a:rPr lang="en-US" sz="2600" dirty="0"/>
              <a:t>Optimizing target and horns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0629" y="830902"/>
            <a:ext cx="8857728" cy="4735808"/>
          </a:xfrm>
          <a:prstGeom prst="rect">
            <a:avLst/>
          </a:prstGeom>
        </p:spPr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Optimizing target and horns for better physics</a:t>
            </a:r>
            <a:r>
              <a:rPr lang="en-US" sz="2400" dirty="0">
                <a:solidFill>
                  <a:schemeClr val="tx2"/>
                </a:solidFill>
              </a:rPr>
              <a:t>.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Optimizing on the basis of sensitivity to CP violation</a:t>
            </a:r>
            <a:r>
              <a:rPr lang="en-US" sz="2400" dirty="0">
                <a:solidFill>
                  <a:schemeClr val="tx2"/>
                </a:solidFill>
              </a:rPr>
              <a:t>.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97" y="2157047"/>
            <a:ext cx="8229991" cy="36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11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26"/>
            <a:ext cx="8293100" cy="569268"/>
          </a:xfrm>
        </p:spPr>
        <p:txBody>
          <a:bodyPr/>
          <a:lstStyle/>
          <a:p>
            <a:r>
              <a:rPr lang="en-US" sz="2600" dirty="0"/>
              <a:t>Tau appearance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0629" y="830902"/>
            <a:ext cx="8857728" cy="540698"/>
          </a:xfrm>
          <a:prstGeom prst="rect">
            <a:avLst/>
          </a:prstGeom>
        </p:spPr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Studies indicate that more than 700 events per year is possible.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Using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NuMI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like target and horns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645" y="1787569"/>
            <a:ext cx="6945923" cy="452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94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06" y="341524"/>
            <a:ext cx="8949690" cy="48130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Impacts on other systems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93504" y="4661299"/>
            <a:ext cx="21191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solidFill>
                  <a:schemeClr val="accent6"/>
                </a:solidFill>
              </a:rPr>
              <a:t>I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106107"/>
            <a:ext cx="907988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Re-assess: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Horn support modules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Horn power supply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Target shielding/cooling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Decay pipe shielding/cooling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Decay pipe upstream window and snout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Remote handling (casks, morgue capacity analysis, work-cell,..)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Hadron absorber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Muon shielding in the end of the hadron absorber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Conventional Facilities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4025" y="6488430"/>
            <a:ext cx="525463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23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2384670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06" y="3484"/>
            <a:ext cx="8949690" cy="48130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Horn Support Modules preliminary FEA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93504" y="4661299"/>
            <a:ext cx="21191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solidFill>
                  <a:schemeClr val="accent6"/>
                </a:solidFill>
              </a:rPr>
              <a:t>I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99474"/>
            <a:ext cx="42180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Life-of-facility components, adjustable and serviceable by remote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Modules analyzed at beam energies 60-120 GeV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Max temperature found was ~ 84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 for Horn A which is well within limits for mainframe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4025" y="6488430"/>
            <a:ext cx="525463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24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532" y="599474"/>
            <a:ext cx="4697348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532" y="3114074"/>
            <a:ext cx="4697348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94" y="3674542"/>
            <a:ext cx="3264487" cy="241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2021256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06" y="337040"/>
            <a:ext cx="8949690" cy="48130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Gas in the target chase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93504" y="4661299"/>
            <a:ext cx="21191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solidFill>
                  <a:schemeClr val="accent6"/>
                </a:solidFill>
              </a:rPr>
              <a:t>I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1299147"/>
            <a:ext cx="885952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Issues to be further understood with the reference design that has </a:t>
            </a:r>
            <a:r>
              <a:rPr lang="en-US" sz="2400" dirty="0">
                <a:solidFill>
                  <a:srgbClr val="00B050"/>
                </a:solidFill>
              </a:rPr>
              <a:t>air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the target chase: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Repeating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air-releases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calculations with bigger chase, shorter decay pipe (Preliminary results just became available from three independent analyses)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Corrosion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(work in progress; on the basis of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NuMI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measurements, 20-60 ppm of Ozone expected in LBNF at 2.4 MW operation with only minimal amounts of nitric acid generation.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Developing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FF"/>
                </a:solidFill>
              </a:rPr>
              <a:t>alternative design with Nitrogen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the target chase (CDR follow-up)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4025" y="6488430"/>
            <a:ext cx="525463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25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492032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06" y="3484"/>
            <a:ext cx="8949690" cy="48130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Air in the target chase – Activated Air emissions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93504" y="4661299"/>
            <a:ext cx="21191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solidFill>
                  <a:schemeClr val="accent6"/>
                </a:solidFill>
              </a:rPr>
              <a:t>I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4025" y="6488430"/>
            <a:ext cx="525463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26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6" y="484788"/>
            <a:ext cx="4951396" cy="37736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85465" y="1848401"/>
            <a:ext cx="248797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LBNF goal &lt; 30 </a:t>
            </a:r>
            <a:r>
              <a:rPr lang="en-US" b="1" dirty="0" err="1">
                <a:solidFill>
                  <a:srgbClr val="008000"/>
                </a:solidFill>
                <a:latin typeface="Symbol" panose="05050102010706020507" pitchFamily="18" charset="2"/>
              </a:rPr>
              <a:t>m</a:t>
            </a:r>
            <a:r>
              <a:rPr lang="en-US" b="1" dirty="0" err="1">
                <a:solidFill>
                  <a:srgbClr val="008000"/>
                </a:solidFill>
              </a:rPr>
              <a:t>rem</a:t>
            </a:r>
            <a:endParaRPr lang="en-US" b="1" dirty="0">
              <a:solidFill>
                <a:srgbClr val="008000"/>
              </a:solidFill>
            </a:endParaRPr>
          </a:p>
          <a:p>
            <a:pPr algn="ctr"/>
            <a:r>
              <a:rPr lang="en-US" b="1" dirty="0">
                <a:solidFill>
                  <a:srgbClr val="008000"/>
                </a:solidFill>
              </a:rPr>
              <a:t>(100 </a:t>
            </a:r>
            <a:r>
              <a:rPr lang="en-US" b="1" dirty="0" err="1">
                <a:solidFill>
                  <a:srgbClr val="008000"/>
                </a:solidFill>
                <a:latin typeface="Symbol" panose="05050102010706020507" pitchFamily="18" charset="2"/>
              </a:rPr>
              <a:t>m</a:t>
            </a:r>
            <a:r>
              <a:rPr lang="en-US" b="1" dirty="0" err="1">
                <a:solidFill>
                  <a:srgbClr val="008000"/>
                </a:solidFill>
              </a:rPr>
              <a:t>rem</a:t>
            </a:r>
            <a:r>
              <a:rPr lang="en-US" b="1" dirty="0">
                <a:solidFill>
                  <a:srgbClr val="008000"/>
                </a:solidFill>
              </a:rPr>
              <a:t> Lab budget)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24049" y="4749903"/>
            <a:ext cx="197534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If we use inert gas in target chase do we still need </a:t>
            </a:r>
            <a:r>
              <a:rPr lang="en-US" dirty="0" err="1"/>
              <a:t>NuMI</a:t>
            </a:r>
            <a:r>
              <a:rPr lang="en-US" dirty="0"/>
              <a:t> for cooldown?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12" y="4146592"/>
            <a:ext cx="6534937" cy="21602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382430" y="4141910"/>
            <a:ext cx="163453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Maximally Exposed</a:t>
            </a:r>
          </a:p>
          <a:p>
            <a:r>
              <a:rPr lang="en-US" sz="1200" dirty="0">
                <a:solidFill>
                  <a:srgbClr val="008000"/>
                </a:solidFill>
              </a:rPr>
              <a:t>Offsite Individual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43860" y="2761069"/>
            <a:ext cx="3417098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Ar</a:t>
            </a:r>
            <a:r>
              <a:rPr lang="en-US" sz="1600" baseline="30000" dirty="0"/>
              <a:t>41</a:t>
            </a:r>
            <a:r>
              <a:rPr lang="en-US" sz="1600" dirty="0"/>
              <a:t> in test sample at </a:t>
            </a:r>
            <a:r>
              <a:rPr lang="en-US" sz="1600" dirty="0" err="1"/>
              <a:t>NuMI</a:t>
            </a:r>
            <a:r>
              <a:rPr lang="en-US" sz="1600" dirty="0"/>
              <a:t> is a factor of a few lower than calculations but too close to the limit</a:t>
            </a:r>
          </a:p>
        </p:txBody>
      </p:sp>
    </p:spTree>
    <p:extLst>
      <p:ext uri="{BB962C8B-B14F-4D97-AF65-F5344CB8AC3E}">
        <p14:creationId xmlns:p14="http://schemas.microsoft.com/office/powerpoint/2010/main" val="2456449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06" y="244136"/>
            <a:ext cx="8949690" cy="48130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Nitrogen in the target chase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1045147"/>
            <a:ext cx="9042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Requires robust leak-tight seals at all openings and feedthroughs, plus leak tight seal at decay pipe &amp; and window interfaces.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Need minimal leak rate ~6 cfm or about 2 orders magnitude less than that for air – due to ODH and nitrogen cost considerations.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Requires containment vessel (not accessible for repair) within concrete tub that might affect thermal stability of the concrete which is currently directly cooled with air flow (alignment considerations).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Hatch covers need to be removable including the supporting cross-members (modular design) since we don’t know the exact position, dimensions, etc. of all components and need to accommodate different component. configurations in future. Sealing at the seams and cross-beam interfaces is especially challenging.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Requires a nitrogen fill and monitoring system plus ODH considerations.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System will need to operate at positive pressure to prevent air/oxygen coming in and accommodate barometric pressure changes due to weather.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4025" y="6488430"/>
            <a:ext cx="525463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27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3888832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49706" y="3397539"/>
            <a:ext cx="87402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concrete walls </a:t>
            </a:r>
            <a:r>
              <a:rPr lang="en-US" dirty="0"/>
              <a:t>support the chase components (target and horns) and therefore need to see a minimal thermal variation (∆T ≤ 4°C) in order to maintain component alignment.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The interior of the concrete walls have a stainless-steel liner (for gas containment) and a small air gap is assumed between the liner and concrete wall. The surfaces of the liner are actively cooled by the gas.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By applying a free-convection boundary condition at the outer wall surfaces, an acceptable temperature rise is achieved, with a maximum vertical wall displacement of 4mm (alignment tolerance is ~ 8mm).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Investigating forced air circulation. 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7446" y="3484"/>
            <a:ext cx="9067800" cy="4813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l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30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Inert gas in the target chase –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 we need to cool the concrete?</a:t>
            </a:r>
          </a:p>
        </p:txBody>
      </p:sp>
      <p:sp>
        <p:nvSpPr>
          <p:cNvPr id="38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sp>
        <p:nvSpPr>
          <p:cNvPr id="4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4025" y="6488430"/>
            <a:ext cx="525463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28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6" y="664669"/>
            <a:ext cx="9067800" cy="2781300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1665365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7" y="591977"/>
            <a:ext cx="4692252" cy="3402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06" y="3484"/>
            <a:ext cx="8949690" cy="48130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Nitrogen in the target chase – Hatch Cover Assembly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93504" y="4661299"/>
            <a:ext cx="21191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solidFill>
                  <a:schemeClr val="accent6"/>
                </a:solidFill>
              </a:rPr>
              <a:t>I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4025" y="6488430"/>
            <a:ext cx="525463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29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552" y="3812997"/>
            <a:ext cx="3487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 Hatch Covers (some stacked for target replacement) 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839003" y="2220769"/>
            <a:ext cx="980875" cy="17300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764814" y="5109033"/>
            <a:ext cx="2201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Hatch Cover Seams with supporting cross beams underneath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2379396" y="2271378"/>
            <a:ext cx="725389" cy="28576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114675" y="4436701"/>
            <a:ext cx="2619666" cy="1721314"/>
            <a:chOff x="3788029" y="1231106"/>
            <a:chExt cx="4784471" cy="361761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8029" y="1238250"/>
              <a:ext cx="4730069" cy="3603322"/>
            </a:xfrm>
            <a:prstGeom prst="rect">
              <a:avLst/>
            </a:prstGeom>
          </p:spPr>
        </p:pic>
        <p:cxnSp>
          <p:nvCxnSpPr>
            <p:cNvPr id="32" name="Straight Connector 31"/>
            <p:cNvCxnSpPr/>
            <p:nvPr/>
          </p:nvCxnSpPr>
          <p:spPr>
            <a:xfrm flipH="1">
              <a:off x="4200527" y="1231106"/>
              <a:ext cx="771525" cy="68341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6902945" y="2286000"/>
              <a:ext cx="1615153" cy="1463844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200527" y="1932631"/>
              <a:ext cx="2632539" cy="182435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7297547" y="2914650"/>
              <a:ext cx="1274953" cy="116490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7297547" y="4079557"/>
              <a:ext cx="1156257" cy="76916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Arrow Connector 37"/>
          <p:cNvCxnSpPr/>
          <p:nvPr/>
        </p:nvCxnSpPr>
        <p:spPr>
          <a:xfrm flipH="1" flipV="1">
            <a:off x="2518556" y="5257462"/>
            <a:ext cx="407877" cy="22090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88069" y="4459289"/>
            <a:ext cx="2063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Hatch cover removed (~40 tons each)</a:t>
            </a:r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718" y="2119626"/>
            <a:ext cx="2651252" cy="204701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1478" y="4354287"/>
            <a:ext cx="1793721" cy="1826434"/>
          </a:xfrm>
          <a:prstGeom prst="rect">
            <a:avLst/>
          </a:prstGeom>
        </p:spPr>
      </p:pic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859770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730"/>
            <a:ext cx="8293100" cy="569268"/>
          </a:xfrm>
        </p:spPr>
        <p:txBody>
          <a:bodyPr/>
          <a:lstStyle/>
          <a:p>
            <a:r>
              <a:rPr lang="en-US" sz="2800" dirty="0"/>
              <a:t>LBNF/DUNE Science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34050" y="990600"/>
            <a:ext cx="8458200" cy="495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LBNF/DUNE is a comprehensive program to: </a:t>
            </a:r>
          </a:p>
          <a:p>
            <a:r>
              <a:rPr lang="en-US" sz="2200" dirty="0">
                <a:solidFill>
                  <a:srgbClr val="C00000"/>
                </a:solidFill>
              </a:rPr>
              <a:t>Measure neutrino oscillations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Direct determination of CP violation in the leptonic sector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Measurement of the CP phase 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Determination of the neutrino mass hierarchy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Determination of the </a:t>
            </a:r>
            <a:r>
              <a:rPr lang="en-US" sz="2000" dirty="0">
                <a:latin typeface="Symbol" panose="05050102010706020507" pitchFamily="18" charset="2"/>
              </a:rPr>
              <a:t>q</a:t>
            </a:r>
            <a:r>
              <a:rPr lang="en-US" sz="2000" baseline="-25000" dirty="0"/>
              <a:t>23</a:t>
            </a:r>
            <a:r>
              <a:rPr lang="en-US" sz="2000" dirty="0"/>
              <a:t> octant and other precision measurements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Testing the 3-flavor mixing paradigm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Precision measurements of neutrino interactions with matter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Searching for new physics</a:t>
            </a:r>
          </a:p>
          <a:p>
            <a:pPr marL="457200" lvl="1" indent="0">
              <a:spcBef>
                <a:spcPts val="300"/>
              </a:spcBef>
              <a:buNone/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200" dirty="0">
              <a:solidFill>
                <a:srgbClr val="C00000"/>
              </a:solidFill>
            </a:endParaRPr>
          </a:p>
          <a:p>
            <a:pPr lvl="1">
              <a:spcBef>
                <a:spcPts val="300"/>
              </a:spcBef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822812" y="2814391"/>
            <a:ext cx="225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4C97"/>
                </a:solidFill>
              </a:rPr>
              <a:t>In a single experiment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55" y="849134"/>
            <a:ext cx="2913636" cy="94982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327384" y="2492679"/>
            <a:ext cx="1853852" cy="125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181236" y="1798954"/>
            <a:ext cx="0" cy="693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679904" y="4020478"/>
            <a:ext cx="3148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Start data taking ~ 2026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81" y="4366057"/>
            <a:ext cx="3274035" cy="1841645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3896007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810"/>
            <a:ext cx="8293100" cy="569268"/>
          </a:xfrm>
        </p:spPr>
        <p:txBody>
          <a:bodyPr/>
          <a:lstStyle/>
          <a:p>
            <a:r>
              <a:rPr lang="en-US" sz="2800" dirty="0"/>
              <a:t>LBNF/DUNE Milestones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64119"/>
            <a:ext cx="8984202" cy="541943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</a:rPr>
              <a:t>Critical Decision-0 (CD-0) approved, January 8, 2010.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</a:rPr>
              <a:t>CD-1 Refresh approved, November 5, 2015 (Conceptual Design)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</a:rPr>
              <a:t>CD-3a approved, September 1, 2016 (far-site pre-excavation and excavation)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Complete Sanford Laboratory reliability projects in FY2018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CD-2 for the entire project expected in December 2019 (baselining)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Complete first cryostat and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</a:rPr>
              <a:t>cryo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 systems construction to enable detector installation to begin in 2021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Commission first 10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</a:rPr>
              <a:t>kTon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 far detector in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2024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Add a second 10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kTon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far detector and the near detector by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2026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Produce neutrino beam in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2026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4025" y="6488430"/>
            <a:ext cx="525463" cy="187325"/>
          </a:xfrm>
        </p:spPr>
        <p:txBody>
          <a:bodyPr/>
          <a:lstStyle/>
          <a:p>
            <a:r>
              <a:rPr lang="en-US" dirty="0"/>
              <a:t>30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1826522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1934"/>
            <a:ext cx="8293100" cy="569268"/>
          </a:xfrm>
        </p:spPr>
        <p:txBody>
          <a:bodyPr/>
          <a:lstStyle/>
          <a:p>
            <a:r>
              <a:rPr lang="en-US" sz="2800" dirty="0"/>
              <a:t>Conclusion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31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98749" y="861202"/>
            <a:ext cx="8681300" cy="5148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Reference conceptual design for the LBNF Beamline already available and approved by DOE.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Considerable effort and satisfactory progress on beam optimization and design improvement areas.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Need to take decisions on alternative/optimized options by October 2017 so that we can start the next phase of the design with the new fiscal year.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4090591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9096350">
            <a:off x="228600" y="2847613"/>
            <a:ext cx="8686800" cy="641739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Backup</a:t>
            </a:r>
            <a:r>
              <a:rPr lang="en-US" dirty="0"/>
              <a:t> 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r>
              <a:rPr lang="en-US" dirty="0"/>
              <a:t>26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10.23.16</a:t>
            </a:r>
          </a:p>
        </p:txBody>
      </p:sp>
    </p:spTree>
    <p:extLst>
      <p:ext uri="{BB962C8B-B14F-4D97-AF65-F5344CB8AC3E}">
        <p14:creationId xmlns:p14="http://schemas.microsoft.com/office/powerpoint/2010/main" val="436640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6094"/>
            <a:ext cx="8610871" cy="569268"/>
          </a:xfrm>
        </p:spPr>
        <p:txBody>
          <a:bodyPr/>
          <a:lstStyle/>
          <a:p>
            <a:r>
              <a:rPr lang="en-US" dirty="0"/>
              <a:t>Beamline Requirements and LBNF/DUNE neutrino beam spectra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 l="9446" t="4028" r="11778"/>
          <a:stretch>
            <a:fillRect/>
          </a:stretch>
        </p:blipFill>
        <p:spPr bwMode="auto">
          <a:xfrm>
            <a:off x="0" y="920306"/>
            <a:ext cx="3891280" cy="3492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1008108" y="1993143"/>
            <a:ext cx="9964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</a:rPr>
              <a:t>CP effects</a:t>
            </a:r>
          </a:p>
          <a:p>
            <a:pPr algn="ctr"/>
            <a:r>
              <a:rPr lang="en-US" sz="1200" dirty="0">
                <a:solidFill>
                  <a:srgbClr val="00B050"/>
                </a:solidFill>
              </a:rPr>
              <a:t>1</a:t>
            </a:r>
            <a:r>
              <a:rPr lang="en-US" sz="1200" baseline="30000" dirty="0">
                <a:solidFill>
                  <a:srgbClr val="00B050"/>
                </a:solidFill>
              </a:rPr>
              <a:t>st</a:t>
            </a:r>
            <a:r>
              <a:rPr lang="en-US" sz="1200" dirty="0">
                <a:solidFill>
                  <a:srgbClr val="00B050"/>
                </a:solidFill>
              </a:rPr>
              <a:t> &amp; 2</a:t>
            </a:r>
            <a:r>
              <a:rPr lang="en-US" sz="1200" baseline="30000" dirty="0">
                <a:solidFill>
                  <a:srgbClr val="00B050"/>
                </a:solidFill>
              </a:rPr>
              <a:t>nd</a:t>
            </a:r>
            <a:r>
              <a:rPr lang="en-US" sz="1200" dirty="0">
                <a:solidFill>
                  <a:srgbClr val="00B050"/>
                </a:solidFill>
              </a:rPr>
              <a:t> max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1985251" y="2063004"/>
            <a:ext cx="12250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Mass hierarchy</a:t>
            </a:r>
          </a:p>
          <a:p>
            <a:pPr algn="ctr"/>
            <a:r>
              <a:rPr lang="en-US" sz="1200" dirty="0">
                <a:solidFill>
                  <a:srgbClr val="0070C0"/>
                </a:solidFill>
              </a:rPr>
              <a:t>1</a:t>
            </a:r>
            <a:r>
              <a:rPr lang="en-US" sz="1200" baseline="30000" dirty="0">
                <a:solidFill>
                  <a:srgbClr val="0070C0"/>
                </a:solidFill>
              </a:rPr>
              <a:t>st</a:t>
            </a:r>
            <a:r>
              <a:rPr lang="en-US" sz="1200" dirty="0">
                <a:solidFill>
                  <a:srgbClr val="0070C0"/>
                </a:solidFill>
              </a:rPr>
              <a:t>  max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384882" y="3705564"/>
            <a:ext cx="1371600" cy="1588"/>
          </a:xfrm>
          <a:prstGeom prst="straightConnector1">
            <a:avLst/>
          </a:prstGeom>
          <a:ln w="127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527034" y="4357224"/>
            <a:ext cx="9220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</a:rPr>
              <a:t>0.8 </a:t>
            </a:r>
            <a:r>
              <a:rPr lang="en-US" sz="1800" dirty="0" err="1">
                <a:solidFill>
                  <a:srgbClr val="00B050"/>
                </a:solidFill>
              </a:rPr>
              <a:t>GeV</a:t>
            </a:r>
            <a:endParaRPr lang="en-US" sz="1800" dirty="0">
              <a:solidFill>
                <a:srgbClr val="00B05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6200000" flipV="1">
            <a:off x="1549480" y="3390424"/>
            <a:ext cx="1201748" cy="330205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178018" y="4172874"/>
            <a:ext cx="9220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2.4 GeV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1183861" y="1050081"/>
            <a:ext cx="2593396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Normal mass hierarchy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150353" y="1439827"/>
            <a:ext cx="165105" cy="50038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74240" y="4629548"/>
            <a:ext cx="4152227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FF00FF"/>
                </a:solidFill>
              </a:rPr>
              <a:t> </a:t>
            </a:r>
            <a:r>
              <a:rPr lang="en-US" sz="1900" dirty="0"/>
              <a:t>Need a wide band beam to cover the</a:t>
            </a:r>
          </a:p>
          <a:p>
            <a:r>
              <a:rPr lang="en-US" sz="1900" dirty="0"/>
              <a:t> 1</a:t>
            </a:r>
            <a:r>
              <a:rPr lang="en-US" sz="1900" baseline="30000" dirty="0"/>
              <a:t>st</a:t>
            </a:r>
            <a:r>
              <a:rPr lang="en-US" sz="1900" dirty="0"/>
              <a:t> and 2</a:t>
            </a:r>
            <a:r>
              <a:rPr lang="en-US" sz="1900" baseline="30000" dirty="0"/>
              <a:t>nd</a:t>
            </a:r>
            <a:r>
              <a:rPr lang="en-US" sz="1900" dirty="0"/>
              <a:t> oscillation maxima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00" y="822623"/>
            <a:ext cx="4372161" cy="25595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435" y="3359464"/>
            <a:ext cx="3291378" cy="313211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639041" y="5413311"/>
            <a:ext cx="3291192" cy="92333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3.5 </a:t>
            </a:r>
            <a:r>
              <a:rPr lang="en-US" sz="1800" dirty="0" err="1">
                <a:solidFill>
                  <a:srgbClr val="7030A0"/>
                </a:solidFill>
              </a:rPr>
              <a:t>yr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>
                <a:solidFill>
                  <a:srgbClr val="7030A0"/>
                </a:solidFill>
                <a:latin typeface="Symbol" panose="05050102010706020507" pitchFamily="18" charset="2"/>
              </a:rPr>
              <a:t>n</a:t>
            </a:r>
            <a:r>
              <a:rPr lang="en-US" sz="1800" baseline="-25000" dirty="0">
                <a:solidFill>
                  <a:srgbClr val="7030A0"/>
                </a:solidFill>
                <a:latin typeface="Symbol" panose="05050102010706020507" pitchFamily="18" charset="2"/>
              </a:rPr>
              <a:t>m</a:t>
            </a:r>
            <a:r>
              <a:rPr lang="en-US" sz="1800" dirty="0">
                <a:solidFill>
                  <a:srgbClr val="7030A0"/>
                </a:solidFill>
              </a:rPr>
              <a:t> + 3.5 </a:t>
            </a:r>
            <a:r>
              <a:rPr lang="en-US" sz="1800" dirty="0" err="1">
                <a:solidFill>
                  <a:srgbClr val="7030A0"/>
                </a:solidFill>
              </a:rPr>
              <a:t>yr</a:t>
            </a:r>
            <a:r>
              <a:rPr lang="en-US" sz="1800" dirty="0" err="1">
                <a:solidFill>
                  <a:srgbClr val="7030A0"/>
                </a:solidFill>
                <a:sym typeface="Symbol" panose="05050102010706020507" pitchFamily="18" charset="2"/>
              </a:rPr>
              <a:t></a:t>
            </a:r>
            <a:r>
              <a:rPr lang="en-US" sz="1800" dirty="0" err="1">
                <a:solidFill>
                  <a:srgbClr val="7030A0"/>
                </a:solidFill>
                <a:latin typeface="Symbol" panose="05050102010706020507" pitchFamily="18" charset="2"/>
              </a:rPr>
              <a:t>n</a:t>
            </a:r>
            <a:r>
              <a:rPr lang="en-US" sz="1800" baseline="-25000" dirty="0" err="1">
                <a:solidFill>
                  <a:srgbClr val="7030A0"/>
                </a:solidFill>
                <a:latin typeface="Symbol" panose="05050102010706020507" pitchFamily="18" charset="2"/>
              </a:rPr>
              <a:t>m</a:t>
            </a:r>
            <a:r>
              <a:rPr lang="en-US" sz="1800" dirty="0">
                <a:solidFill>
                  <a:srgbClr val="7030A0"/>
                </a:solidFill>
              </a:rPr>
              <a:t>  </a:t>
            </a:r>
          </a:p>
          <a:p>
            <a:pPr algn="ctr"/>
            <a:r>
              <a:rPr lang="en-US" sz="1800" dirty="0">
                <a:solidFill>
                  <a:srgbClr val="7030A0"/>
                </a:solidFill>
              </a:rPr>
              <a:t>40 </a:t>
            </a:r>
            <a:r>
              <a:rPr lang="en-US" sz="1800" dirty="0" err="1">
                <a:solidFill>
                  <a:srgbClr val="7030A0"/>
                </a:solidFill>
              </a:rPr>
              <a:t>kt</a:t>
            </a:r>
            <a:r>
              <a:rPr lang="en-US" sz="1800" dirty="0">
                <a:solidFill>
                  <a:srgbClr val="7030A0"/>
                </a:solidFill>
              </a:rPr>
              <a:t> detector, </a:t>
            </a:r>
          </a:p>
          <a:p>
            <a:pPr algn="ctr"/>
            <a:r>
              <a:rPr lang="en-US" sz="1800" dirty="0">
                <a:solidFill>
                  <a:srgbClr val="7030A0"/>
                </a:solidFill>
              </a:rPr>
              <a:t>PIP-II beam power(1.03-1.2 MW)</a:t>
            </a:r>
          </a:p>
        </p:txBody>
      </p:sp>
      <p:cxnSp>
        <p:nvCxnSpPr>
          <p:cNvPr id="26" name="Straight Arrow Connector 25"/>
          <p:cNvCxnSpPr>
            <a:endCxn id="24" idx="1"/>
          </p:cNvCxnSpPr>
          <p:nvPr/>
        </p:nvCxnSpPr>
        <p:spPr>
          <a:xfrm flipV="1">
            <a:off x="4879312" y="4925523"/>
            <a:ext cx="848123" cy="476092"/>
          </a:xfrm>
          <a:prstGeom prst="straightConnector1">
            <a:avLst/>
          </a:prstGeom>
          <a:ln w="28575">
            <a:solidFill>
              <a:srgbClr val="FFCC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Brace 2"/>
          <p:cNvSpPr/>
          <p:nvPr/>
        </p:nvSpPr>
        <p:spPr>
          <a:xfrm>
            <a:off x="7493330" y="3930736"/>
            <a:ext cx="155448" cy="43942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00902" y="3981248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3 horns</a:t>
            </a:r>
          </a:p>
        </p:txBody>
      </p:sp>
    </p:spTree>
    <p:extLst>
      <p:ext uri="{BB962C8B-B14F-4D97-AF65-F5344CB8AC3E}">
        <p14:creationId xmlns:p14="http://schemas.microsoft.com/office/powerpoint/2010/main" val="2958372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5211"/>
            <a:ext cx="8293100" cy="569268"/>
          </a:xfrm>
        </p:spPr>
        <p:txBody>
          <a:bodyPr/>
          <a:lstStyle/>
          <a:p>
            <a:r>
              <a:rPr lang="en-US" sz="2800" dirty="0"/>
              <a:t>Facility and Experiment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407724" y="814061"/>
            <a:ext cx="8293100" cy="2952899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LBNF</a:t>
            </a:r>
            <a:r>
              <a:rPr lang="en-US" dirty="0"/>
              <a:t>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Near site: </a:t>
            </a:r>
            <a:r>
              <a:rPr lang="en-US" dirty="0"/>
              <a:t>Fermilab, Batavia, IL – facilities and infrastructure to: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/>
              <a:t>create a broad band, sign selected neutrino beam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/>
              <a:t>host the near DUNE detector</a:t>
            </a:r>
          </a:p>
          <a:p>
            <a:pPr lvl="2"/>
            <a:r>
              <a:rPr lang="en-US" dirty="0">
                <a:solidFill>
                  <a:srgbClr val="7030A0"/>
                </a:solidFill>
              </a:rPr>
              <a:t>Far site: </a:t>
            </a:r>
            <a:r>
              <a:rPr lang="en-US" dirty="0"/>
              <a:t>Sanford Underground Research Facility, Lead, SD – facilities to support the far DUNE detectors (4850 L)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DUNE</a:t>
            </a:r>
            <a:r>
              <a:rPr lang="en-US" dirty="0"/>
              <a:t>: </a:t>
            </a:r>
          </a:p>
          <a:p>
            <a:pPr lvl="2"/>
            <a:r>
              <a:rPr lang="en-US" dirty="0">
                <a:solidFill>
                  <a:srgbClr val="7030A0"/>
                </a:solidFill>
              </a:rPr>
              <a:t>Near site detector </a:t>
            </a:r>
            <a:r>
              <a:rPr lang="en-US" dirty="0"/>
              <a:t>and</a:t>
            </a:r>
            <a:r>
              <a:rPr lang="en-US" dirty="0">
                <a:solidFill>
                  <a:srgbClr val="7030A0"/>
                </a:solidFill>
              </a:rPr>
              <a:t> Far site detectors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8802"/>
          <a:stretch/>
        </p:blipFill>
        <p:spPr>
          <a:xfrm>
            <a:off x="857249" y="3898511"/>
            <a:ext cx="7843575" cy="2376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2312" y="451777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b="1" baseline="-25000" dirty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3368" y="496618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b="1" baseline="-25000" dirty="0">
                <a:solidFill>
                  <a:srgbClr val="FFFF00"/>
                </a:solidFill>
                <a:latin typeface="Symbol" charset="2"/>
                <a:cs typeface="Symbol" charset="2"/>
              </a:rPr>
              <a:t>m </a:t>
            </a:r>
            <a:r>
              <a:rPr lang="en-US" b="1" dirty="0">
                <a:solidFill>
                  <a:srgbClr val="FFFF00"/>
                </a:solidFill>
                <a:latin typeface="Symbol" charset="2"/>
                <a:cs typeface="Symbol" charset="2"/>
              </a:rPr>
              <a:t>&amp;</a:t>
            </a:r>
            <a:r>
              <a:rPr lang="en-US" b="1" baseline="-25000" dirty="0">
                <a:solidFill>
                  <a:srgbClr val="FFFF00"/>
                </a:solidFill>
                <a:latin typeface="Symbol" charset="2"/>
                <a:cs typeface="Symbol" charset="2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solidFill>
                  <a:srgbClr val="FFFF00"/>
                </a:solidFill>
                <a:cs typeface="Symbol" charset="2"/>
              </a:rPr>
              <a:t>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" name="Picture 11" descr="FGT_Overview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5" t="6930" r="10735" b="7111"/>
          <a:stretch/>
        </p:blipFill>
        <p:spPr>
          <a:xfrm>
            <a:off x="4924425" y="5164336"/>
            <a:ext cx="755265" cy="668717"/>
          </a:xfrm>
          <a:prstGeom prst="rect">
            <a:avLst/>
          </a:prstGeom>
          <a:ln w="28575" cmpd="sng">
            <a:solidFill>
              <a:srgbClr val="F37C23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152851" y="5790837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37C23"/>
                </a:solidFill>
              </a:rPr>
              <a:t>ND</a:t>
            </a:r>
          </a:p>
        </p:txBody>
      </p:sp>
      <p:pic>
        <p:nvPicPr>
          <p:cNvPr id="14" name="Picture 13" descr="FarDet-3D-SP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" t="5790" r="-1" b="10709"/>
          <a:stretch/>
        </p:blipFill>
        <p:spPr>
          <a:xfrm>
            <a:off x="2895600" y="5676471"/>
            <a:ext cx="1379037" cy="598065"/>
          </a:xfrm>
          <a:prstGeom prst="rect">
            <a:avLst/>
          </a:prstGeom>
          <a:ln w="28575" cmpd="sng">
            <a:solidFill>
              <a:srgbClr val="F37C23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442129" y="5329371"/>
            <a:ext cx="43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37C23"/>
                </a:solidFill>
              </a:rPr>
              <a:t>FD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813" y="3982897"/>
            <a:ext cx="774053" cy="449450"/>
          </a:xfrm>
          <a:prstGeom prst="rect">
            <a:avLst/>
          </a:prstGeom>
        </p:spPr>
      </p:pic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latin typeface="Calibri" panose="020F0502020204030204" pitchFamily="34" charset="0"/>
              </a:rPr>
              <a:t>Physics Colloquium – Wichita State University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19" name="Date Placeholder 3"/>
          <p:cNvSpPr txBox="1">
            <a:spLocks/>
          </p:cNvSpPr>
          <p:nvPr/>
        </p:nvSpPr>
        <p:spPr>
          <a:xfrm>
            <a:off x="6834962" y="6517888"/>
            <a:ext cx="1076325" cy="241300"/>
          </a:xfrm>
          <a:prstGeom prst="rect">
            <a:avLst/>
          </a:prstGeom>
        </p:spPr>
        <p:txBody>
          <a:bodyPr lIns="57598" tIns="28799" rIns="57598" bIns="28799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100" dirty="0">
                <a:solidFill>
                  <a:schemeClr val="tx1"/>
                </a:solidFill>
              </a:rPr>
              <a:t>10/05/2016</a:t>
            </a:r>
          </a:p>
        </p:txBody>
      </p:sp>
    </p:spTree>
    <p:extLst>
      <p:ext uri="{BB962C8B-B14F-4D97-AF65-F5344CB8AC3E}">
        <p14:creationId xmlns:p14="http://schemas.microsoft.com/office/powerpoint/2010/main" val="3880315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70225" y="4100494"/>
            <a:ext cx="88733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Fermilab design, double-checked by IHEP colleagues. Large aperture, air-cooled, relatively high field, large good field region, sufficiently flexible design.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IHEP finished with final drawings and technical files of tooling needed and began fabrication of tooling early October, 2016 (punching die, stacking fixture, winding former and potting mold).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Fittings of coil and room temperature cure epoxy from Fermilab.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Prototype complete – February 2017.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SOW in review stage, covering additional 24 production corrector magnets.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149706" y="3484"/>
            <a:ext cx="8949690" cy="4813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l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Corrector Magnet prototyping progress – IHEP/China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78" y="546017"/>
            <a:ext cx="2809875" cy="3333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485" y="959786"/>
            <a:ext cx="3414714" cy="2506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060" y="821781"/>
            <a:ext cx="2071348" cy="1690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199" y="2594801"/>
            <a:ext cx="2325583" cy="16156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66962" y="2421360"/>
            <a:ext cx="1401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Potting Mold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62198" y="554179"/>
            <a:ext cx="1707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Winding Former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93755" y="669890"/>
            <a:ext cx="1663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Stacking Fixture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725" y="3670317"/>
            <a:ext cx="3559492" cy="385554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1759673" y="493600"/>
            <a:ext cx="212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Corrector 3-D Model</a:t>
            </a:r>
          </a:p>
        </p:txBody>
      </p:sp>
      <p:sp>
        <p:nvSpPr>
          <p:cNvPr id="30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4025" y="6488430"/>
            <a:ext cx="525463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23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406993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609735B5-E0F8-D44A-A3DE-E2CD0DCDE7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50842"/>
            <a:ext cx="8293100" cy="647102"/>
          </a:xfrm>
        </p:spPr>
        <p:txBody>
          <a:bodyPr/>
          <a:lstStyle/>
          <a:p>
            <a:r>
              <a:rPr lang="en-US" sz="2800" dirty="0"/>
              <a:t>Near Detector Hall and Detector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78" y="1110582"/>
            <a:ext cx="2603760" cy="4941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285" y="562970"/>
            <a:ext cx="2929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Near Neutrino Detector Hall and LBNF 40 Service Building</a:t>
            </a:r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09.20.16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9488" y="5928346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~205 </a:t>
            </a:r>
            <a:r>
              <a:rPr lang="en-US" dirty="0" err="1"/>
              <a:t>ft</a:t>
            </a:r>
            <a:r>
              <a:rPr lang="en-US" dirty="0"/>
              <a:t> deep</a:t>
            </a: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solidFill>
                  <a:schemeClr val="tx2"/>
                </a:solidFill>
              </a:rPr>
              <a:t>Vaia Papadimitriou | Fermilab LBNF/DUNE Project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248" y="2371666"/>
            <a:ext cx="5201528" cy="3898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89515" y="2568102"/>
            <a:ext cx="1363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Straw Tube Tracker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35759" y="804030"/>
            <a:ext cx="4595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 types of Near Detector considered: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Fine-Grained Tracker (reference)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High-Pressure Gaseous Argon TPC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Lar-TPC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587574" y="1284051"/>
            <a:ext cx="334053" cy="10825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453093" y="1284051"/>
            <a:ext cx="1344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291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730"/>
            <a:ext cx="8293100" cy="569268"/>
          </a:xfrm>
        </p:spPr>
        <p:txBody>
          <a:bodyPr/>
          <a:lstStyle/>
          <a:p>
            <a:r>
              <a:rPr lang="en-US" sz="2800" dirty="0"/>
              <a:t>LBNF/DUNE Science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34050" y="910216"/>
            <a:ext cx="8458200" cy="53293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LBNF/DUNE is a comprehensive program to:</a:t>
            </a: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rgbClr val="C00000"/>
                </a:solidFill>
              </a:rPr>
              <a:t>Study other fundamental physics enabled by a massive, underground detector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Search for nucleon decays (</a:t>
            </a:r>
            <a:r>
              <a:rPr lang="en-US" sz="2000" dirty="0">
                <a:solidFill>
                  <a:srgbClr val="00B0F0"/>
                </a:solidFill>
              </a:rPr>
              <a:t>reveal a relation between the stability of matter  and the Grand Unification of forces?)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Measurement of neutrinos from galactic core collapse supernovae (</a:t>
            </a:r>
            <a:r>
              <a:rPr lang="en-US" sz="2000" dirty="0">
                <a:solidFill>
                  <a:srgbClr val="00B0F0"/>
                </a:solidFill>
              </a:rPr>
              <a:t>peer inside newly-formed neutron stars and potentially witness the birth of a black hole?</a:t>
            </a:r>
            <a:r>
              <a:rPr lang="en-US" sz="2000" dirty="0"/>
              <a:t>)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Measurements with atmospheric neutrinos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05588" y="5868879"/>
            <a:ext cx="3148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Start data taking ~ 2024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93" y="4107936"/>
            <a:ext cx="1903696" cy="18632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83" y="4163966"/>
            <a:ext cx="1920081" cy="18624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99" y="3838773"/>
            <a:ext cx="2243011" cy="187903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</p:spTree>
    <p:extLst>
      <p:ext uri="{BB962C8B-B14F-4D97-AF65-F5344CB8AC3E}">
        <p14:creationId xmlns:p14="http://schemas.microsoft.com/office/powerpoint/2010/main" val="3113852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2" y="950825"/>
            <a:ext cx="5126083" cy="42049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319" y="4809709"/>
            <a:ext cx="391698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FF"/>
                </a:solidFill>
              </a:rPr>
              <a:t>701 kW on the </a:t>
            </a:r>
            <a:r>
              <a:rPr lang="en-US" sz="1800" b="1" dirty="0" err="1">
                <a:solidFill>
                  <a:srgbClr val="FF00FF"/>
                </a:solidFill>
              </a:rPr>
              <a:t>NuMI</a:t>
            </a:r>
            <a:r>
              <a:rPr lang="en-US" sz="1800" b="1" dirty="0">
                <a:solidFill>
                  <a:srgbClr val="FF00FF"/>
                </a:solidFill>
              </a:rPr>
              <a:t>/NOvA target in one </a:t>
            </a:r>
            <a:r>
              <a:rPr lang="en-US" sz="1800" b="1" dirty="0" err="1">
                <a:solidFill>
                  <a:srgbClr val="FF00FF"/>
                </a:solidFill>
              </a:rPr>
              <a:t>supercycle</a:t>
            </a:r>
            <a:r>
              <a:rPr lang="en-US" sz="1800" b="1" dirty="0">
                <a:solidFill>
                  <a:srgbClr val="FF00FF"/>
                </a:solidFill>
              </a:rPr>
              <a:t> on June 13, 2016!!</a:t>
            </a:r>
          </a:p>
          <a:p>
            <a:pPr algn="ctr"/>
            <a:r>
              <a:rPr lang="en-US" sz="1800" b="1" dirty="0">
                <a:solidFill>
                  <a:srgbClr val="00B0F0"/>
                </a:solidFill>
              </a:rPr>
              <a:t> Proton Improvement Plan (PIP)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131" y="66972"/>
            <a:ext cx="3294393" cy="995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4155" y="1022075"/>
            <a:ext cx="3625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LBNF proton beam extracted from MI-10 straight section </a:t>
            </a:r>
          </a:p>
        </p:txBody>
      </p:sp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457200" y="200308"/>
            <a:ext cx="8293100" cy="56926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400" b="1" dirty="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Fermilab </a:t>
            </a:r>
            <a:r>
              <a:rPr sz="2400" b="1" dirty="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Accelerator </a:t>
            </a:r>
            <a:r>
              <a:rPr lang="en-US" sz="2400" dirty="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C</a:t>
            </a:r>
            <a:r>
              <a:rPr sz="2400" b="1" dirty="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omplex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813439" y="1258799"/>
            <a:ext cx="2199172" cy="13149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13439" y="3698543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MINOS, </a:t>
            </a:r>
            <a:r>
              <a:rPr lang="en-US" sz="1400" dirty="0" err="1">
                <a:solidFill>
                  <a:srgbClr val="7030A0"/>
                </a:solidFill>
              </a:rPr>
              <a:t>NOvA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18212" y="3124962"/>
            <a:ext cx="479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SBN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1441" y="3952283"/>
            <a:ext cx="6559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B5E2"/>
                </a:solidFill>
              </a:rPr>
              <a:t>400 MeV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518" y="1890735"/>
            <a:ext cx="3733640" cy="35307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919939" y="3195764"/>
            <a:ext cx="649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FF"/>
                </a:solidFill>
              </a:rPr>
              <a:t>20 Hz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00335" y="5421460"/>
            <a:ext cx="39169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F0"/>
                </a:solidFill>
              </a:rPr>
              <a:t>PIP-II ~ 2025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05981" y="2672517"/>
            <a:ext cx="845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808B1"/>
                </a:solidFill>
              </a:rPr>
              <a:t>800 MeV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022928" y="4649753"/>
            <a:ext cx="217740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660002" y="5643051"/>
            <a:ext cx="2635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1800" dirty="0"/>
              <a:t>1.2 MW @ 120 GeV</a:t>
            </a:r>
          </a:p>
          <a:p>
            <a:pPr lvl="1"/>
            <a:r>
              <a:rPr lang="en-US" sz="1800" dirty="0"/>
              <a:t>100+ kW @ 800 MeV</a:t>
            </a:r>
          </a:p>
        </p:txBody>
      </p:sp>
      <p:sp>
        <p:nvSpPr>
          <p:cNvPr id="28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0650" y="5760399"/>
            <a:ext cx="3498445" cy="707886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After Nov. 2016 expect to run at ~ 700 kW on a continuous basis</a:t>
            </a:r>
          </a:p>
        </p:txBody>
      </p:sp>
      <p:sp>
        <p:nvSpPr>
          <p:cNvPr id="30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</p:spTree>
    <p:extLst>
      <p:ext uri="{BB962C8B-B14F-4D97-AF65-F5344CB8AC3E}">
        <p14:creationId xmlns:p14="http://schemas.microsoft.com/office/powerpoint/2010/main" val="2140622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15" y="48697"/>
            <a:ext cx="7328818" cy="352044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9900000">
            <a:off x="0" y="3001413"/>
            <a:ext cx="1167966" cy="195265"/>
          </a:xfrm>
          <a:prstGeom prst="rightArrow">
            <a:avLst/>
          </a:prstGeom>
          <a:ln>
            <a:solidFill>
              <a:srgbClr val="B65A1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0700000">
            <a:off x="26198" y="2728061"/>
            <a:ext cx="95250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To SURF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0" y="3428292"/>
            <a:ext cx="8321632" cy="325688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43373" y="167064"/>
            <a:ext cx="7135307" cy="640080"/>
          </a:xfrm>
        </p:spPr>
        <p:txBody>
          <a:bodyPr anchor="t"/>
          <a:lstStyle/>
          <a:p>
            <a:pPr algn="l"/>
            <a:r>
              <a:rPr lang="en-US" sz="2800" b="1" dirty="0"/>
              <a:t>LBNF Beamline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10945" y="3383398"/>
            <a:ext cx="4980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C0000"/>
                </a:solidFill>
              </a:rPr>
              <a:t>Designed to run at 1.2 MW beam power (PIP-II)  and upgradable to 2.4 MW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96748" y="2285717"/>
            <a:ext cx="1189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~ 21,000 m</a:t>
            </a:r>
            <a:r>
              <a:rPr lang="en-US" sz="1600" b="1" baseline="30000" dirty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648075" y="6400622"/>
            <a:ext cx="478673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78686" y="6400622"/>
            <a:ext cx="1980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Constructed in Open Cut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641248" y="6605677"/>
            <a:ext cx="76197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40992" y="6601142"/>
            <a:ext cx="1676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Tunneled excavation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43052" y="5808291"/>
            <a:ext cx="2033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60-120 GeV proton beam</a:t>
            </a:r>
          </a:p>
        </p:txBody>
      </p:sp>
    </p:spTree>
    <p:extLst>
      <p:ext uri="{BB962C8B-B14F-4D97-AF65-F5344CB8AC3E}">
        <p14:creationId xmlns:p14="http://schemas.microsoft.com/office/powerpoint/2010/main" val="666224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3215"/>
            <a:ext cx="8293100" cy="569268"/>
          </a:xfrm>
        </p:spPr>
        <p:txBody>
          <a:bodyPr/>
          <a:lstStyle/>
          <a:p>
            <a:r>
              <a:rPr lang="en-US" sz="2400" dirty="0"/>
              <a:t>Primary Beamline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40" y="1675318"/>
            <a:ext cx="7795340" cy="45367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62354" y="1729866"/>
            <a:ext cx="2615182" cy="18158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Helvetica" pitchFamily="34" charset="0"/>
              </a:rPr>
              <a:t>The beam lattice points to:</a:t>
            </a:r>
          </a:p>
          <a:p>
            <a:pPr marL="273050" indent="-18573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Helvetica" pitchFamily="34" charset="0"/>
              </a:rPr>
              <a:t>25 dipoles </a:t>
            </a:r>
          </a:p>
          <a:p>
            <a:pPr marL="273050" indent="-18573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Helvetica" pitchFamily="34" charset="0"/>
              </a:rPr>
              <a:t>21 quadrupoles</a:t>
            </a:r>
          </a:p>
          <a:p>
            <a:pPr marL="273050" indent="-18573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Helvetica" pitchFamily="34" charset="0"/>
              </a:rPr>
              <a:t>23 correctors</a:t>
            </a:r>
          </a:p>
          <a:p>
            <a:pPr marL="273050" indent="-18573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Helvetica" pitchFamily="34" charset="0"/>
              </a:rPr>
              <a:t>6 kickers</a:t>
            </a:r>
          </a:p>
          <a:p>
            <a:pPr marL="273050" indent="-18573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Helvetica" pitchFamily="34" charset="0"/>
              </a:rPr>
              <a:t>3 Lambertsons </a:t>
            </a:r>
          </a:p>
          <a:p>
            <a:pPr marL="273050" indent="-18573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Helvetica" pitchFamily="34" charset="0"/>
              </a:rPr>
              <a:t>1 C magnet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77231" y="3955314"/>
            <a:ext cx="999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MI-10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84576" y="2928448"/>
            <a:ext cx="1319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Embankment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4025" y="6488430"/>
            <a:ext cx="525463" cy="187325"/>
          </a:xfrm>
        </p:spPr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756" y="3462871"/>
            <a:ext cx="1762541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Beam size at target tunable between </a:t>
            </a:r>
            <a:r>
              <a:rPr lang="en-US" sz="1600" dirty="0">
                <a:solidFill>
                  <a:srgbClr val="FF00FF"/>
                </a:solidFill>
              </a:rPr>
              <a:t>1.0-4.0 mm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93518" y="721060"/>
            <a:ext cx="9050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Primary beam designed to transport high intensity </a:t>
            </a:r>
            <a:r>
              <a:rPr lang="en-US" sz="2000" dirty="0">
                <a:solidFill>
                  <a:srgbClr val="C00000"/>
                </a:solidFill>
              </a:rPr>
              <a:t>protons in the energy range </a:t>
            </a:r>
            <a:r>
              <a:rPr lang="en-US" sz="2000" dirty="0"/>
              <a:t>of</a:t>
            </a:r>
            <a:r>
              <a:rPr lang="en-US" sz="2000" dirty="0">
                <a:solidFill>
                  <a:srgbClr val="C00000"/>
                </a:solidFill>
              </a:rPr>
              <a:t> 60 -120 GeV </a:t>
            </a:r>
            <a:r>
              <a:rPr lang="en-US" sz="2000" dirty="0"/>
              <a:t>to the LBNF target,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2000" dirty="0"/>
              <a:t>with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repetition rate </a:t>
            </a:r>
            <a:r>
              <a:rPr lang="en-US" sz="2000" dirty="0"/>
              <a:t>of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0.7-1.2 sec</a:t>
            </a:r>
            <a:r>
              <a:rPr lang="en-US" sz="2000" dirty="0"/>
              <a:t>, and 10 </a:t>
            </a:r>
            <a:r>
              <a:rPr lang="en-US" sz="2000" dirty="0" err="1">
                <a:latin typeface="Symbol" panose="05050102010706020507" pitchFamily="18" charset="2"/>
              </a:rPr>
              <a:t>m</a:t>
            </a:r>
            <a:r>
              <a:rPr lang="en-US" sz="2000" dirty="0" err="1"/>
              <a:t>s</a:t>
            </a:r>
            <a:r>
              <a:rPr lang="en-US" sz="2000" dirty="0"/>
              <a:t> pulse duration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77285" y="1863269"/>
            <a:ext cx="2440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Protons/cycle:</a:t>
            </a:r>
          </a:p>
          <a:p>
            <a:r>
              <a:rPr lang="en-US" sz="1600" dirty="0">
                <a:solidFill>
                  <a:srgbClr val="0000FF"/>
                </a:solidFill>
              </a:rPr>
              <a:t>1.2 MW </a:t>
            </a:r>
            <a:r>
              <a:rPr lang="en-US" sz="1600" dirty="0"/>
              <a:t>era: 7.5x10</a:t>
            </a:r>
            <a:r>
              <a:rPr lang="en-US" sz="1600" baseline="30000" dirty="0"/>
              <a:t>13</a:t>
            </a:r>
            <a:r>
              <a:rPr lang="en-US" sz="1600" dirty="0"/>
              <a:t>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2.4 MW </a:t>
            </a:r>
            <a:r>
              <a:rPr lang="en-US" sz="1600" dirty="0"/>
              <a:t>era:  (1.5-2.0)x10</a:t>
            </a:r>
            <a:r>
              <a:rPr lang="en-US" sz="1600" baseline="30000" dirty="0"/>
              <a:t>14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Design of the LBNF Neutrino Beamline 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89222" y="2911140"/>
            <a:ext cx="2417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FF"/>
                </a:solidFill>
              </a:rPr>
              <a:t>In the process of prototyping corrector and kicker magnets</a:t>
            </a:r>
          </a:p>
        </p:txBody>
      </p:sp>
    </p:spTree>
    <p:extLst>
      <p:ext uri="{BB962C8B-B14F-4D97-AF65-F5344CB8AC3E}">
        <p14:creationId xmlns:p14="http://schemas.microsoft.com/office/powerpoint/2010/main" val="3243975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8" y="797744"/>
            <a:ext cx="2113042" cy="2499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524" y="929582"/>
            <a:ext cx="6477582" cy="4853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648"/>
            <a:ext cx="8293100" cy="569268"/>
          </a:xfrm>
        </p:spPr>
        <p:txBody>
          <a:bodyPr/>
          <a:lstStyle/>
          <a:p>
            <a:r>
              <a:rPr lang="en-US" sz="2800" dirty="0"/>
              <a:t>Target Hall and Decay Pipe Layout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87710" y="3528535"/>
            <a:ext cx="7152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DECAY</a:t>
            </a:r>
          </a:p>
          <a:p>
            <a:pPr algn="ctr"/>
            <a:r>
              <a:rPr lang="en-US" sz="1400" b="1" dirty="0"/>
              <a:t>PIPE</a:t>
            </a:r>
          </a:p>
          <a:p>
            <a:pPr algn="ctr"/>
            <a:r>
              <a:rPr lang="en-US" sz="1400" b="1" dirty="0"/>
              <a:t>SNOUT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16559" y="2155368"/>
            <a:ext cx="10346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DECAY PIPE</a:t>
            </a:r>
          </a:p>
          <a:p>
            <a:pPr algn="ctr"/>
            <a:r>
              <a:rPr lang="en-US" sz="1400" b="1" dirty="0"/>
              <a:t>UPSTREAM</a:t>
            </a:r>
          </a:p>
          <a:p>
            <a:pPr algn="ctr"/>
            <a:r>
              <a:rPr lang="en-US" sz="1400" b="1" dirty="0"/>
              <a:t>WINDOW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092074" y="3767985"/>
            <a:ext cx="942317" cy="566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042100" y="2558709"/>
            <a:ext cx="344313" cy="356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377888" y="2563297"/>
            <a:ext cx="657121" cy="13710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007640" y="3744065"/>
            <a:ext cx="242615" cy="3461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98875" y="1406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163385" y="2629874"/>
            <a:ext cx="1040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WORK CELL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4564" y="1891244"/>
            <a:ext cx="1618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50 TON CRANE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655364" y="4240777"/>
            <a:ext cx="959577" cy="3036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4043" y="3338859"/>
            <a:ext cx="1718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Water cooling panels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409664" y="2356752"/>
            <a:ext cx="3415000" cy="1754115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847881" y="2472166"/>
            <a:ext cx="38972" cy="905842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856623" y="3699675"/>
            <a:ext cx="1111483" cy="110942"/>
          </a:xfrm>
          <a:prstGeom prst="straightConnector1">
            <a:avLst/>
          </a:prstGeom>
          <a:ln w="28575">
            <a:solidFill>
              <a:srgbClr val="BF119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21395926">
            <a:off x="8072506" y="3724854"/>
            <a:ext cx="896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F119A"/>
                </a:solidFill>
              </a:rPr>
              <a:t>Beam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3377888" y="2202396"/>
            <a:ext cx="144818" cy="3353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445957" y="4986545"/>
            <a:ext cx="690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5.6 m</a:t>
            </a:r>
          </a:p>
        </p:txBody>
      </p:sp>
      <p:cxnSp>
        <p:nvCxnSpPr>
          <p:cNvPr id="67" name="Straight Arrow Connector 66"/>
          <p:cNvCxnSpPr>
            <a:stCxn id="25" idx="0"/>
          </p:cNvCxnSpPr>
          <p:nvPr/>
        </p:nvCxnSpPr>
        <p:spPr>
          <a:xfrm flipV="1">
            <a:off x="1133381" y="2554785"/>
            <a:ext cx="66089" cy="784074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47881" y="5749787"/>
            <a:ext cx="3694275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500" dirty="0"/>
              <a:t>Main alternatives for Chase gas atmosphere: N</a:t>
            </a:r>
            <a:r>
              <a:rPr lang="en-US" sz="1500" baseline="-25000" dirty="0"/>
              <a:t>2</a:t>
            </a:r>
            <a:r>
              <a:rPr lang="en-US" sz="1500" dirty="0"/>
              <a:t> or He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3410" y="3554642"/>
            <a:ext cx="604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Air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61533" y="3937874"/>
            <a:ext cx="604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</a:t>
            </a:r>
          </a:p>
        </p:txBody>
      </p:sp>
      <p:sp>
        <p:nvSpPr>
          <p:cNvPr id="11" name="TextBox 10"/>
          <p:cNvSpPr txBox="1"/>
          <p:nvPr/>
        </p:nvSpPr>
        <p:spPr>
          <a:xfrm rot="21300579">
            <a:off x="7314084" y="4110953"/>
            <a:ext cx="1909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BF119A"/>
                </a:solidFill>
              </a:rPr>
              <a:t>Downward bend of 5.8</a:t>
            </a:r>
            <a:r>
              <a:rPr lang="en-US" sz="1400" baseline="30000" dirty="0">
                <a:solidFill>
                  <a:srgbClr val="BF119A"/>
                </a:solidFill>
              </a:rPr>
              <a:t>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78868" y="723095"/>
            <a:ext cx="49323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FF"/>
                </a:solidFill>
              </a:rPr>
              <a:t>~ 40% of beam power in target shield pile</a:t>
            </a:r>
          </a:p>
          <a:p>
            <a:r>
              <a:rPr lang="en-US" sz="2200" dirty="0">
                <a:solidFill>
                  <a:srgbClr val="FF00FF"/>
                </a:solidFill>
              </a:rPr>
              <a:t>~ 30% of beam power in decay pipe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6009" y="4553713"/>
            <a:ext cx="2295724" cy="1077218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FF"/>
                </a:solidFill>
              </a:rPr>
              <a:t>Decay Pipe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: 194 m long</a:t>
            </a:r>
            <a:r>
              <a:rPr lang="en-US" sz="1600" dirty="0"/>
              <a:t>,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4 m in diameter</a:t>
            </a:r>
            <a:r>
              <a:rPr lang="en-US" sz="1600" dirty="0"/>
              <a:t>,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double – wall carbon steel</a:t>
            </a:r>
            <a:r>
              <a:rPr lang="en-US" sz="1600" dirty="0"/>
              <a:t>,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helium filled</a:t>
            </a:r>
            <a:r>
              <a:rPr lang="en-US" sz="1600" dirty="0"/>
              <a:t>,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air-cooled.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80248" y="2437289"/>
            <a:ext cx="1614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Support modules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993460" y="2775843"/>
            <a:ext cx="1943532" cy="8153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Immagine 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 t="31739" r="22303" b="14919"/>
          <a:stretch/>
        </p:blipFill>
        <p:spPr bwMode="auto">
          <a:xfrm>
            <a:off x="2765351" y="864522"/>
            <a:ext cx="1191233" cy="13378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6" name="Date Placeholder 3"/>
          <p:cNvSpPr txBox="1">
            <a:spLocks/>
          </p:cNvSpPr>
          <p:nvPr/>
        </p:nvSpPr>
        <p:spPr>
          <a:xfrm>
            <a:off x="6834962" y="6517888"/>
            <a:ext cx="1076325" cy="241300"/>
          </a:xfrm>
          <a:prstGeom prst="rect">
            <a:avLst/>
          </a:prstGeom>
        </p:spPr>
        <p:txBody>
          <a:bodyPr lIns="57598" tIns="28799" rIns="57598" bIns="28799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100" dirty="0">
                <a:solidFill>
                  <a:schemeClr val="tx1"/>
                </a:solidFill>
              </a:rPr>
              <a:t>10/05/2016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44516" y="5930030"/>
            <a:ext cx="4241420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FF"/>
                </a:solidFill>
              </a:rPr>
              <a:t>Target Chase</a:t>
            </a:r>
            <a:r>
              <a:rPr lang="en-US" sz="1600" dirty="0"/>
              <a:t>: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2.2 m/2.0 m wide, 34.3 m long air-filled and air &amp; water-cooled (</a:t>
            </a:r>
            <a:r>
              <a:rPr lang="en-US" sz="1600" dirty="0">
                <a:solidFill>
                  <a:srgbClr val="0070C0"/>
                </a:solidFill>
              </a:rPr>
              <a:t>cooling panels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). Sufficiently big to fit in alternative target/horns.</a:t>
            </a:r>
          </a:p>
        </p:txBody>
      </p:sp>
      <p:cxnSp>
        <p:nvCxnSpPr>
          <p:cNvPr id="27" name="Straight Arrow Connector 26"/>
          <p:cNvCxnSpPr>
            <a:stCxn id="24" idx="0"/>
          </p:cNvCxnSpPr>
          <p:nvPr/>
        </p:nvCxnSpPr>
        <p:spPr>
          <a:xfrm flipH="1" flipV="1">
            <a:off x="5680403" y="3925489"/>
            <a:ext cx="1284823" cy="200454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6098875" y="3974598"/>
            <a:ext cx="1091103" cy="86384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11.09.16</a:t>
            </a:r>
          </a:p>
        </p:txBody>
      </p:sp>
    </p:spTree>
    <p:extLst>
      <p:ext uri="{BB962C8B-B14F-4D97-AF65-F5344CB8AC3E}">
        <p14:creationId xmlns:p14="http://schemas.microsoft.com/office/powerpoint/2010/main" val="1472051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6" y="337823"/>
            <a:ext cx="8229600" cy="647102"/>
          </a:xfrm>
        </p:spPr>
        <p:txBody>
          <a:bodyPr/>
          <a:lstStyle/>
          <a:p>
            <a:r>
              <a:rPr lang="en-US" sz="2800" dirty="0"/>
              <a:t>Decay Pipe Layout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5" y="2034873"/>
            <a:ext cx="7160149" cy="4247098"/>
          </a:xfrm>
          <a:prstGeom prst="rect">
            <a:avLst/>
          </a:prstGeom>
        </p:spPr>
      </p:pic>
      <p:sp>
        <p:nvSpPr>
          <p:cNvPr id="8" name="Content Placeholder 6"/>
          <p:cNvSpPr>
            <a:spLocks noGrp="1"/>
          </p:cNvSpPr>
          <p:nvPr>
            <p:ph idx="4294967295"/>
          </p:nvPr>
        </p:nvSpPr>
        <p:spPr>
          <a:xfrm>
            <a:off x="0" y="904988"/>
            <a:ext cx="5119942" cy="25018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160338" defTabSz="914400" fontAlgn="auto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 pitchFamily="34" charset="0"/>
                <a:ea typeface="+mn-ea"/>
              </a:rPr>
              <a:t>194 m long,</a:t>
            </a:r>
            <a:r>
              <a:rPr lang="en-US" sz="1600" dirty="0">
                <a:solidFill>
                  <a:prstClr val="black"/>
                </a:solidFill>
                <a:latin typeface="Helvetica" pitchFamily="34" charset="0"/>
              </a:rPr>
              <a:t> 4 m inside diameter</a:t>
            </a:r>
          </a:p>
          <a:p>
            <a:pPr marL="342900" lvl="0" indent="-160338" defTabSz="914400" fontAlgn="auto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 pitchFamily="34" charset="0"/>
                <a:ea typeface="+mn-ea"/>
              </a:rPr>
              <a:t>Helium filled</a:t>
            </a:r>
          </a:p>
          <a:p>
            <a:pPr marL="342900" lvl="0" indent="-160338" defTabSz="914400" fontAlgn="auto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 pitchFamily="34" charset="0"/>
                <a:ea typeface="+mn-ea"/>
              </a:rPr>
              <a:t>Double-wall, carbon steel decay pipe, with 20 cm annular gap</a:t>
            </a:r>
          </a:p>
          <a:p>
            <a:pPr marL="342900" lvl="0" indent="-160338" defTabSz="914400" fontAlgn="auto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 pitchFamily="34" charset="0"/>
                <a:ea typeface="+mn-ea"/>
              </a:rPr>
              <a:t>5.6 m thick concrete shielding</a:t>
            </a:r>
          </a:p>
          <a:p>
            <a:pPr marL="342900" lvl="0" indent="-160338" defTabSz="914400" fontAlgn="auto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 pitchFamily="34" charset="0"/>
                <a:ea typeface="+mn-ea"/>
              </a:rPr>
              <a:t>It </a:t>
            </a:r>
            <a:r>
              <a:rPr lang="en-US" sz="1600" dirty="0">
                <a:solidFill>
                  <a:srgbClr val="FF00FF"/>
                </a:solidFill>
                <a:latin typeface="Helvetica" pitchFamily="34" charset="0"/>
                <a:ea typeface="+mn-ea"/>
              </a:rPr>
              <a:t>collects ~30% of the beam power</a:t>
            </a:r>
            <a:r>
              <a:rPr lang="en-US" sz="1600" dirty="0">
                <a:solidFill>
                  <a:prstClr val="black"/>
                </a:solidFill>
                <a:latin typeface="Helvetica" pitchFamily="34" charset="0"/>
                <a:ea typeface="+mn-ea"/>
              </a:rPr>
              <a:t>, removed by an air cooling system</a:t>
            </a:r>
            <a:endParaRPr lang="en-US" sz="1400" dirty="0">
              <a:solidFill>
                <a:prstClr val="black"/>
              </a:solidFill>
              <a:latin typeface="Helvetica" pitchFamily="34" charset="0"/>
              <a:ea typeface="+mn-ea"/>
            </a:endParaRP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782" y="158142"/>
            <a:ext cx="4038341" cy="24636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79886" y="263521"/>
            <a:ext cx="11400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Porous cellular</a:t>
            </a:r>
          </a:p>
          <a:p>
            <a:r>
              <a:rPr lang="en-US" sz="1000" b="1" dirty="0"/>
              <a:t>concrete drainage</a:t>
            </a:r>
          </a:p>
          <a:p>
            <a:r>
              <a:rPr lang="en-US" sz="1000" b="1" dirty="0"/>
              <a:t>layer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519573" y="703385"/>
            <a:ext cx="726049" cy="1375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09.20.16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4025" y="6488430"/>
            <a:ext cx="525463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9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Vaia Papadimitriou | Fermilab LBNF/DUNE Project </a:t>
            </a:r>
          </a:p>
        </p:txBody>
      </p:sp>
    </p:spTree>
    <p:extLst>
      <p:ext uri="{BB962C8B-B14F-4D97-AF65-F5344CB8AC3E}">
        <p14:creationId xmlns:p14="http://schemas.microsoft.com/office/powerpoint/2010/main" val="3925921948"/>
      </p:ext>
    </p:extLst>
  </p:cSld>
  <p:clrMapOvr>
    <a:masterClrMapping/>
  </p:clrMapOvr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10671</TotalTime>
  <Words>2759</Words>
  <Application>Microsoft Office PowerPoint</Application>
  <PresentationFormat>On-screen Show (4:3)</PresentationFormat>
  <Paragraphs>460</Paragraphs>
  <Slides>36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MS PGothic</vt:lpstr>
      <vt:lpstr>MS PGothic</vt:lpstr>
      <vt:lpstr>Arial</vt:lpstr>
      <vt:lpstr>Calibri</vt:lpstr>
      <vt:lpstr>Geneva</vt:lpstr>
      <vt:lpstr>Helvetica</vt:lpstr>
      <vt:lpstr>Lucida Grande</vt:lpstr>
      <vt:lpstr>Symbol</vt:lpstr>
      <vt:lpstr>Wingdings</vt:lpstr>
      <vt:lpstr>LBNF Template_051215</vt:lpstr>
      <vt:lpstr>LBNF Content-Footer Theme</vt:lpstr>
      <vt:lpstr>Design of the LBNF Neutrino Beamline </vt:lpstr>
      <vt:lpstr>Outline</vt:lpstr>
      <vt:lpstr>LBNF/DUNE Science Goals</vt:lpstr>
      <vt:lpstr>LBNF/DUNE Science Goals</vt:lpstr>
      <vt:lpstr>Fermilab Accelerator Complex</vt:lpstr>
      <vt:lpstr>LBNF Beamline</vt:lpstr>
      <vt:lpstr>Primary Beamline</vt:lpstr>
      <vt:lpstr>Target Hall and Decay Pipe Layout</vt:lpstr>
      <vt:lpstr>Decay Pipe Layout</vt:lpstr>
      <vt:lpstr>1.2 MW reference design target and horns </vt:lpstr>
      <vt:lpstr>PowerPoint Presentation</vt:lpstr>
      <vt:lpstr>Hadron Absorber </vt:lpstr>
      <vt:lpstr>Optimizing target and horns</vt:lpstr>
      <vt:lpstr>Mechanical model for optimized horns – 1st iteration</vt:lpstr>
      <vt:lpstr>Mechanical model for optimized horn A and target integration – 1st iteration</vt:lpstr>
      <vt:lpstr>Finite Element Analysis for Horn A</vt:lpstr>
      <vt:lpstr>Finite Element Analysis for Horn B</vt:lpstr>
      <vt:lpstr>Cylindrical Horn A / integrated target</vt:lpstr>
      <vt:lpstr>Tapered Horn A </vt:lpstr>
      <vt:lpstr>Target developments</vt:lpstr>
      <vt:lpstr>Optimizing target and horns</vt:lpstr>
      <vt:lpstr>Tau appearance optimization</vt:lpstr>
      <vt:lpstr> Impacts on other systems</vt:lpstr>
      <vt:lpstr> Horn Support Modules preliminary FEA</vt:lpstr>
      <vt:lpstr> Gas in the target chase</vt:lpstr>
      <vt:lpstr> Air in the target chase – Activated Air emissions</vt:lpstr>
      <vt:lpstr> Nitrogen in the target chase</vt:lpstr>
      <vt:lpstr>PowerPoint Presentation</vt:lpstr>
      <vt:lpstr> Nitrogen in the target chase – Hatch Cover Assembly</vt:lpstr>
      <vt:lpstr>LBNF/DUNE Milestones</vt:lpstr>
      <vt:lpstr>Conclusion</vt:lpstr>
      <vt:lpstr>Backup </vt:lpstr>
      <vt:lpstr>Beamline Requirements and LBNF/DUNE neutrino beam spectra</vt:lpstr>
      <vt:lpstr>Facility and Experiment </vt:lpstr>
      <vt:lpstr>PowerPoint Presentation</vt:lpstr>
      <vt:lpstr>Near Detector Hall and Detector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Vaia Papadimitriou</cp:lastModifiedBy>
  <cp:revision>940</cp:revision>
  <cp:lastPrinted>2016-10-23T02:47:01Z</cp:lastPrinted>
  <dcterms:created xsi:type="dcterms:W3CDTF">2015-04-30T14:29:22Z</dcterms:created>
  <dcterms:modified xsi:type="dcterms:W3CDTF">2016-11-09T20:50:49Z</dcterms:modified>
</cp:coreProperties>
</file>