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28"/>
  </p:notesMasterIdLst>
  <p:handoutMasterIdLst>
    <p:handoutMasterId r:id="rId29"/>
  </p:handoutMasterIdLst>
  <p:sldIdLst>
    <p:sldId id="294" r:id="rId2"/>
    <p:sldId id="304" r:id="rId3"/>
    <p:sldId id="307" r:id="rId4"/>
    <p:sldId id="308" r:id="rId5"/>
    <p:sldId id="317" r:id="rId6"/>
    <p:sldId id="300" r:id="rId7"/>
    <p:sldId id="298" r:id="rId8"/>
    <p:sldId id="305" r:id="rId9"/>
    <p:sldId id="306" r:id="rId10"/>
    <p:sldId id="309" r:id="rId11"/>
    <p:sldId id="310" r:id="rId12"/>
    <p:sldId id="311" r:id="rId13"/>
    <p:sldId id="312" r:id="rId14"/>
    <p:sldId id="313" r:id="rId15"/>
    <p:sldId id="314" r:id="rId16"/>
    <p:sldId id="316" r:id="rId17"/>
    <p:sldId id="315" r:id="rId18"/>
    <p:sldId id="318" r:id="rId19"/>
    <p:sldId id="319" r:id="rId20"/>
    <p:sldId id="321" r:id="rId21"/>
    <p:sldId id="322" r:id="rId22"/>
    <p:sldId id="323" r:id="rId23"/>
    <p:sldId id="324" r:id="rId24"/>
    <p:sldId id="325" r:id="rId25"/>
    <p:sldId id="328" r:id="rId26"/>
    <p:sldId id="326" r:id="rId2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0000FF"/>
    <a:srgbClr val="50504E"/>
    <a:srgbClr val="4E4E4E"/>
    <a:srgbClr val="404040"/>
    <a:srgbClr val="004C97"/>
    <a:srgbClr val="63666A"/>
    <a:srgbClr val="99D6EA"/>
    <a:srgbClr val="505050"/>
    <a:srgbClr val="A7A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38" autoAdjust="0"/>
    <p:restoredTop sz="50067" autoAdjust="0"/>
  </p:normalViewPr>
  <p:slideViewPr>
    <p:cSldViewPr snapToGrid="0" snapToObjects="1" showGuides="1">
      <p:cViewPr>
        <p:scale>
          <a:sx n="134" d="100"/>
          <a:sy n="134" d="100"/>
        </p:scale>
        <p:origin x="1504" y="17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6" Type="http://schemas.openxmlformats.org/officeDocument/2006/relationships/image" Target="../media/image34.emf"/><Relationship Id="rId7" Type="http://schemas.openxmlformats.org/officeDocument/2006/relationships/image" Target="../media/image35.emf"/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5" Type="http://schemas.openxmlformats.org/officeDocument/2006/relationships/image" Target="../media/image40.emf"/><Relationship Id="rId6" Type="http://schemas.openxmlformats.org/officeDocument/2006/relationships/image" Target="../media/image41.emf"/><Relationship Id="rId1" Type="http://schemas.openxmlformats.org/officeDocument/2006/relationships/image" Target="../media/image36.emf"/><Relationship Id="rId2" Type="http://schemas.openxmlformats.org/officeDocument/2006/relationships/image" Target="../media/image3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47.emf"/><Relationship Id="rId1" Type="http://schemas.openxmlformats.org/officeDocument/2006/relationships/image" Target="../media/image44.emf"/><Relationship Id="rId2" Type="http://schemas.openxmlformats.org/officeDocument/2006/relationships/image" Target="../media/image4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11/9/16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11/9/16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49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03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76A7-28E5-4F1E-8CA1-DF481970BA05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6738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DAFF81-763D-4FB3-A8F4-EA45BBB721DC}" type="slidenum">
              <a:rPr lang="en-US"/>
              <a:pPr/>
              <a:t>5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Harp on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589912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8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11/09/16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K. Yonehara: Hadron Monitor Options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11/09/16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K. Yonehara: Hadron Monitor Options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 smtClean="0"/>
              <a:t>11/09/16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K. Yonehara: Hadron Monitor Options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11/09/16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K. Yonehara: Hadron Monitor Options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11/09/16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smtClean="0"/>
              <a:t>K. Yonehara: Hadron Monitor Options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11/09/16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smtClean="0"/>
              <a:t>K. Yonehara: Hadron Monitor Options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11/09/16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K. Yonehara: Hadron Monitor Options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0111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11/09/16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K. Yonehara: Hadron Monitor Options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4" Type="http://schemas.openxmlformats.org/officeDocument/2006/relationships/hyperlink" Target="NUL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NULL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5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.bin"/><Relationship Id="rId12" Type="http://schemas.openxmlformats.org/officeDocument/2006/relationships/image" Target="../media/image33.emf"/><Relationship Id="rId13" Type="http://schemas.openxmlformats.org/officeDocument/2006/relationships/oleObject" Target="../embeddings/oleObject8.bin"/><Relationship Id="rId14" Type="http://schemas.openxmlformats.org/officeDocument/2006/relationships/image" Target="../media/image34.emf"/><Relationship Id="rId15" Type="http://schemas.openxmlformats.org/officeDocument/2006/relationships/oleObject" Target="../embeddings/oleObject9.bin"/><Relationship Id="rId16" Type="http://schemas.openxmlformats.org/officeDocument/2006/relationships/image" Target="../media/image3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.bin"/><Relationship Id="rId4" Type="http://schemas.openxmlformats.org/officeDocument/2006/relationships/image" Target="../media/image29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30.e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31.emf"/><Relationship Id="rId9" Type="http://schemas.openxmlformats.org/officeDocument/2006/relationships/oleObject" Target="../embeddings/oleObject6.bin"/><Relationship Id="rId10" Type="http://schemas.openxmlformats.org/officeDocument/2006/relationships/image" Target="../media/image32.emf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4.bin"/><Relationship Id="rId12" Type="http://schemas.openxmlformats.org/officeDocument/2006/relationships/image" Target="../media/image40.emf"/><Relationship Id="rId13" Type="http://schemas.openxmlformats.org/officeDocument/2006/relationships/oleObject" Target="../embeddings/oleObject15.bin"/><Relationship Id="rId14" Type="http://schemas.openxmlformats.org/officeDocument/2006/relationships/image" Target="../media/image4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0.bin"/><Relationship Id="rId4" Type="http://schemas.openxmlformats.org/officeDocument/2006/relationships/image" Target="../media/image36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37.e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38.emf"/><Relationship Id="rId9" Type="http://schemas.openxmlformats.org/officeDocument/2006/relationships/oleObject" Target="../embeddings/oleObject13.bin"/><Relationship Id="rId10" Type="http://schemas.openxmlformats.org/officeDocument/2006/relationships/image" Target="../media/image39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7.emf"/><Relationship Id="rId12" Type="http://schemas.openxmlformats.org/officeDocument/2006/relationships/image" Target="../media/image48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3.png"/><Relationship Id="rId4" Type="http://schemas.openxmlformats.org/officeDocument/2006/relationships/oleObject" Target="../embeddings/oleObject16.bin"/><Relationship Id="rId5" Type="http://schemas.openxmlformats.org/officeDocument/2006/relationships/image" Target="../media/image44.emf"/><Relationship Id="rId6" Type="http://schemas.openxmlformats.org/officeDocument/2006/relationships/oleObject" Target="../embeddings/oleObject17.bin"/><Relationship Id="rId7" Type="http://schemas.openxmlformats.org/officeDocument/2006/relationships/image" Target="../media/image45.emf"/><Relationship Id="rId8" Type="http://schemas.openxmlformats.org/officeDocument/2006/relationships/oleObject" Target="../embeddings/oleObject18.bin"/><Relationship Id="rId9" Type="http://schemas.openxmlformats.org/officeDocument/2006/relationships/image" Target="../media/image46.emf"/><Relationship Id="rId10" Type="http://schemas.openxmlformats.org/officeDocument/2006/relationships/oleObject" Target="../embeddings/oleObject19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 err="1" smtClean="0"/>
              <a:t>Katsuya</a:t>
            </a:r>
            <a:r>
              <a:rPr lang="en-US" dirty="0" smtClean="0"/>
              <a:t> </a:t>
            </a:r>
            <a:r>
              <a:rPr lang="en-US" dirty="0" err="1" smtClean="0"/>
              <a:t>Yonehara</a:t>
            </a:r>
            <a:endParaRPr lang="en-US" dirty="0"/>
          </a:p>
          <a:p>
            <a:r>
              <a:rPr lang="en-US" dirty="0" smtClean="0"/>
              <a:t>US-Japan Workshop on Accelerators and Beam Equipment for High-Intensity Neutrino Beams</a:t>
            </a:r>
            <a:endParaRPr lang="en-US" dirty="0"/>
          </a:p>
          <a:p>
            <a:r>
              <a:rPr lang="en-US" dirty="0" smtClean="0"/>
              <a:t>11/09/2016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Review of LBNF Hadron Monitor Design Options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Simulated Secondary </a:t>
            </a:r>
            <a:r>
              <a:rPr lang="en-US" dirty="0"/>
              <a:t>B</a:t>
            </a:r>
            <a:r>
              <a:rPr lang="en-US" dirty="0" smtClean="0"/>
              <a:t>eam Profile in LBNF</a:t>
            </a:r>
            <a:endParaRPr lang="en-US" dirty="0"/>
          </a:p>
        </p:txBody>
      </p:sp>
      <p:pic>
        <p:nvPicPr>
          <p:cNvPr id="10" name="Picture 9" descr="FRA1CO05_fig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81" y="1463400"/>
            <a:ext cx="6052756" cy="36316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98335" y="1593140"/>
            <a:ext cx="223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1-meter-long-C target</a:t>
            </a:r>
          </a:p>
          <a:p>
            <a:r>
              <a:rPr lang="en-US" sz="1800" dirty="0" smtClean="0"/>
              <a:t>RMS size 7.2 cm</a:t>
            </a: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3520801" y="3855928"/>
            <a:ext cx="223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6600"/>
                </a:solidFill>
              </a:rPr>
              <a:t>2</a:t>
            </a:r>
            <a:r>
              <a:rPr lang="en-US" sz="1800" dirty="0" smtClean="0">
                <a:solidFill>
                  <a:srgbClr val="FF6600"/>
                </a:solidFill>
              </a:rPr>
              <a:t>-meter-long-C target</a:t>
            </a:r>
          </a:p>
          <a:p>
            <a:r>
              <a:rPr lang="en-US" sz="1800" dirty="0" smtClean="0">
                <a:solidFill>
                  <a:srgbClr val="FF6600"/>
                </a:solidFill>
              </a:rPr>
              <a:t>RMS size 14.4 cm</a:t>
            </a:r>
            <a:endParaRPr lang="en-US" sz="1800" dirty="0">
              <a:solidFill>
                <a:srgbClr val="FF66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57233" y="666709"/>
            <a:ext cx="75278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Fraction of secondary protons per single proton on target</a:t>
            </a:r>
          </a:p>
          <a:p>
            <a:r>
              <a:rPr lang="en-US" dirty="0" smtClean="0"/>
              <a:t>at the end of a 200-m decay pipe (by using G4Beamline[</a:t>
            </a:r>
            <a:r>
              <a:rPr lang="en-US" dirty="0" smtClean="0">
                <a:hlinkClick r:id="" action="ppaction://hlinkshowjump?jump=lastslide"/>
              </a:rPr>
              <a:t>2</a:t>
            </a:r>
            <a:r>
              <a:rPr lang="en-US" dirty="0" smtClean="0"/>
              <a:t>])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080846" y="1987200"/>
            <a:ext cx="18345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Bin size</a:t>
            </a:r>
          </a:p>
          <a:p>
            <a:r>
              <a:rPr lang="en-US" sz="1800" dirty="0" smtClean="0"/>
              <a:t>3 × 3 cm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, which is the required pixel size in the </a:t>
            </a:r>
          </a:p>
          <a:p>
            <a:r>
              <a:rPr lang="en-US" sz="1800" dirty="0" smtClean="0"/>
              <a:t>monitor for LBNF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6588" y="4974094"/>
            <a:ext cx="705859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Primary proton beam for LBNF </a:t>
            </a:r>
          </a:p>
          <a:p>
            <a:r>
              <a:rPr lang="en-US" sz="2000" dirty="0" smtClean="0"/>
              <a:t>• 120 </a:t>
            </a:r>
            <a:r>
              <a:rPr lang="en-US" sz="2000" dirty="0" err="1" smtClean="0"/>
              <a:t>GeV</a:t>
            </a:r>
            <a:r>
              <a:rPr lang="en-US" sz="2000" dirty="0" smtClean="0"/>
              <a:t> protons; 1.5E14 </a:t>
            </a:r>
            <a:r>
              <a:rPr lang="en-US" sz="2000" dirty="0" err="1" smtClean="0"/>
              <a:t>ppp</a:t>
            </a:r>
            <a:r>
              <a:rPr lang="en-US" sz="2000" dirty="0" smtClean="0"/>
              <a:t> for 2.4 MW; 20 ns bunch gap</a:t>
            </a:r>
          </a:p>
          <a:p>
            <a:r>
              <a:rPr lang="en-US" sz="2000" dirty="0" smtClean="0"/>
              <a:t>• </a:t>
            </a:r>
            <a:r>
              <a:rPr lang="en-US" sz="2000" dirty="0"/>
              <a:t>10 </a:t>
            </a:r>
            <a:r>
              <a:rPr lang="en-US" sz="2000" dirty="0" err="1">
                <a:latin typeface="Symbol" charset="2"/>
                <a:cs typeface="Symbol" charset="2"/>
              </a:rPr>
              <a:t>m</a:t>
            </a:r>
            <a:r>
              <a:rPr lang="en-US" sz="2000" dirty="0" err="1"/>
              <a:t>sec</a:t>
            </a:r>
            <a:r>
              <a:rPr lang="en-US" sz="2000" dirty="0"/>
              <a:t> pulse </a:t>
            </a:r>
            <a:r>
              <a:rPr lang="en-US" sz="2000" dirty="0" smtClean="0"/>
              <a:t>length; 1.2 s cycle time</a:t>
            </a:r>
          </a:p>
          <a:p>
            <a:r>
              <a:rPr lang="en-US" sz="2000" dirty="0" smtClean="0"/>
              <a:t>• Highest secondary proton intensity 5E10 </a:t>
            </a:r>
            <a:r>
              <a:rPr lang="en-US" sz="2000" dirty="0" err="1" smtClean="0"/>
              <a:t>ppp</a:t>
            </a:r>
            <a:r>
              <a:rPr lang="en-US" sz="2000" dirty="0" smtClean="0"/>
              <a:t>/cm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in this bin size</a:t>
            </a:r>
            <a:endParaRPr lang="en-US" sz="2000" baseline="30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11/09/16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K. Yonehara: Hadron Monitor Options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1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Simulated RF signal with 1 m carbon target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3921"/>
            <a:ext cx="4660620" cy="28612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04" y="842995"/>
            <a:ext cx="4169410" cy="25603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97350" y="892311"/>
            <a:ext cx="44466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• Raw x-y beam profile at monitor</a:t>
            </a:r>
          </a:p>
          <a:p>
            <a:r>
              <a:rPr lang="en-US" dirty="0" smtClean="0"/>
              <a:t>• Unit is mm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697350" y="3423921"/>
            <a:ext cx="4446650" cy="255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• Signal from gas-filled RF monitor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 RF amplitude </a:t>
            </a:r>
            <a:r>
              <a:rPr lang="en-US" sz="2000" b="1" u="sng" dirty="0" smtClean="0">
                <a:solidFill>
                  <a:srgbClr val="FF6600"/>
                </a:solidFill>
              </a:rPr>
              <a:t>E</a:t>
            </a:r>
            <a:r>
              <a:rPr lang="en-US" sz="2000" b="1" u="sng" baseline="-25000" dirty="0" smtClean="0">
                <a:solidFill>
                  <a:srgbClr val="FF6600"/>
                </a:solidFill>
              </a:rPr>
              <a:t>0</a:t>
            </a:r>
            <a:r>
              <a:rPr lang="en-US" sz="2000" b="1" u="sng" dirty="0" smtClean="0">
                <a:solidFill>
                  <a:srgbClr val="FF6600"/>
                </a:solidFill>
              </a:rPr>
              <a:t> = 0.1 MV/m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 </a:t>
            </a:r>
            <a:r>
              <a:rPr lang="en-US" sz="2000" b="1" dirty="0" smtClean="0">
                <a:solidFill>
                  <a:srgbClr val="FF6600"/>
                </a:solidFill>
              </a:rPr>
              <a:t>N</a:t>
            </a:r>
            <a:r>
              <a:rPr lang="en-US" sz="2000" b="1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/>
              <a:t> gas pressure </a:t>
            </a:r>
            <a:r>
              <a:rPr lang="en-US" sz="2000" b="1" u="sng" dirty="0" err="1" smtClean="0">
                <a:solidFill>
                  <a:srgbClr val="FF6600"/>
                </a:solidFill>
              </a:rPr>
              <a:t>p</a:t>
            </a:r>
            <a:r>
              <a:rPr lang="en-US" sz="2000" b="1" u="sng" baseline="-25000" dirty="0" err="1" smtClean="0">
                <a:solidFill>
                  <a:srgbClr val="FF6600"/>
                </a:solidFill>
              </a:rPr>
              <a:t>gas</a:t>
            </a:r>
            <a:r>
              <a:rPr lang="en-US" sz="2000" b="1" u="sng" dirty="0" smtClean="0">
                <a:solidFill>
                  <a:srgbClr val="FF6600"/>
                </a:solidFill>
              </a:rPr>
              <a:t> = 1 </a:t>
            </a:r>
            <a:r>
              <a:rPr lang="en-US" sz="2000" b="1" u="sng" dirty="0" err="1" smtClean="0">
                <a:solidFill>
                  <a:srgbClr val="FF6600"/>
                </a:solidFill>
              </a:rPr>
              <a:t>atm</a:t>
            </a:r>
            <a:endParaRPr lang="en-US" sz="2000" b="1" u="sng" dirty="0" smtClean="0">
              <a:solidFill>
                <a:srgbClr val="FF6600"/>
              </a:solidFill>
            </a:endParaRPr>
          </a:p>
          <a:p>
            <a:r>
              <a:rPr lang="en-US" dirty="0" smtClean="0"/>
              <a:t>• Vertical shows the plasma </a:t>
            </a:r>
          </a:p>
          <a:p>
            <a:r>
              <a:rPr lang="en-US" dirty="0"/>
              <a:t> </a:t>
            </a:r>
            <a:r>
              <a:rPr lang="en-US" dirty="0" smtClean="0"/>
              <a:t>  loading</a:t>
            </a:r>
          </a:p>
          <a:p>
            <a:r>
              <a:rPr lang="en-US" dirty="0" smtClean="0"/>
              <a:t>• RF cavity size 30 mm x 30 mm</a:t>
            </a:r>
            <a:endParaRPr lang="en-US" sz="2000" dirty="0" smtClean="0"/>
          </a:p>
          <a:p>
            <a:r>
              <a:rPr lang="en-US" dirty="0" smtClean="0"/>
              <a:t>• 12 x 12 RF cavity cells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11/09/16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K. Yonehara: Hadron Monitor Options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89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osandDens0829007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21" y="3656675"/>
            <a:ext cx="4663440" cy="300014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99352"/>
            <a:ext cx="8686800" cy="427877"/>
          </a:xfrm>
        </p:spPr>
        <p:txBody>
          <a:bodyPr/>
          <a:lstStyle/>
          <a:p>
            <a:r>
              <a:rPr lang="en-US" dirty="0" smtClean="0"/>
              <a:t>Simulated Beam Alignment with RF gas monitor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44" y="579462"/>
            <a:ext cx="3053755" cy="2593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7" y="951281"/>
            <a:ext cx="2992261" cy="182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833" y="951281"/>
            <a:ext cx="2992261" cy="1828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9321" y="2780081"/>
            <a:ext cx="2366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Estimated beam center </a:t>
            </a:r>
          </a:p>
          <a:p>
            <a:r>
              <a:rPr lang="en-US" sz="1800" dirty="0" err="1" smtClean="0"/>
              <a:t>dy</a:t>
            </a:r>
            <a:r>
              <a:rPr lang="en-US" sz="1800" dirty="0" smtClean="0"/>
              <a:t> = 1.6 ± 0.5 mm</a:t>
            </a: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3792885" y="2780937"/>
            <a:ext cx="2366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Estimated beam center </a:t>
            </a:r>
          </a:p>
          <a:p>
            <a:r>
              <a:rPr lang="en-US" sz="1800" dirty="0" err="1" smtClean="0"/>
              <a:t>dy</a:t>
            </a:r>
            <a:r>
              <a:rPr lang="en-US" sz="1800" dirty="0" smtClean="0"/>
              <a:t> = 4.1 ± 1.1 mm</a:t>
            </a:r>
            <a:endParaRPr lang="en-US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6180753" y="3078651"/>
            <a:ext cx="2967446" cy="31700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• Add beam position offset </a:t>
            </a:r>
          </a:p>
          <a:p>
            <a:r>
              <a:rPr lang="en-US" sz="2000" dirty="0" smtClean="0"/>
              <a:t>• y-offset </a:t>
            </a:r>
            <a:r>
              <a:rPr lang="en-US" sz="2000" dirty="0"/>
              <a:t>i</a:t>
            </a:r>
            <a:r>
              <a:rPr lang="en-US" sz="2000" dirty="0" smtClean="0"/>
              <a:t>s reconstructed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with the absolute error 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less than 0.5 mm</a:t>
            </a:r>
          </a:p>
          <a:p>
            <a:r>
              <a:rPr lang="en-US" sz="2000" dirty="0" smtClean="0"/>
              <a:t>• Swept beam position in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x plane that is the same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procedure as for </a:t>
            </a:r>
            <a:r>
              <a:rPr lang="en-US" sz="2000" dirty="0" err="1" smtClean="0"/>
              <a:t>NuMI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beam alignment</a:t>
            </a:r>
          </a:p>
          <a:p>
            <a:r>
              <a:rPr lang="en-US" sz="2000" dirty="0" smtClean="0"/>
              <a:t>• Find transvers profile of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baffle and target</a:t>
            </a:r>
          </a:p>
        </p:txBody>
      </p:sp>
      <p:sp>
        <p:nvSpPr>
          <p:cNvPr id="8" name="Rectangle 7"/>
          <p:cNvSpPr/>
          <p:nvPr/>
        </p:nvSpPr>
        <p:spPr>
          <a:xfrm>
            <a:off x="2729694" y="3685107"/>
            <a:ext cx="1307978" cy="2592074"/>
          </a:xfrm>
          <a:prstGeom prst="rect">
            <a:avLst/>
          </a:prstGeom>
          <a:solidFill>
            <a:srgbClr val="FF66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38235" y="3685107"/>
            <a:ext cx="654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Target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4408067" y="3685107"/>
            <a:ext cx="1111653" cy="2592074"/>
          </a:xfrm>
          <a:prstGeom prst="rect">
            <a:avLst/>
          </a:prstGeom>
          <a:solidFill>
            <a:schemeClr val="accent3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243132" y="3685107"/>
            <a:ext cx="1111653" cy="2592074"/>
          </a:xfrm>
          <a:prstGeom prst="rect">
            <a:avLst/>
          </a:prstGeom>
          <a:solidFill>
            <a:schemeClr val="accent3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449419" y="3685107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Baffle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4684958" y="3685107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Baffle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7792721" y="2331412"/>
            <a:ext cx="1201999" cy="22745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11/09/16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K. Yonehara: Hadron Monitor Options</a:t>
            </a:r>
            <a:endParaRPr lang="en-US" b="1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94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RF power for single RF cavity</a:t>
            </a:r>
            <a:endParaRPr lang="en-US" dirty="0"/>
          </a:p>
        </p:txBody>
      </p:sp>
      <p:pic>
        <p:nvPicPr>
          <p:cNvPr id="9" name="Picture 8" descr="pow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95" y="1111940"/>
            <a:ext cx="6663425" cy="436445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23935" y="2738935"/>
            <a:ext cx="9478" cy="1800684"/>
          </a:xfrm>
          <a:prstGeom prst="line">
            <a:avLst/>
          </a:prstGeom>
          <a:ln w="635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54500" y="2738935"/>
            <a:ext cx="9478" cy="1800684"/>
          </a:xfrm>
          <a:prstGeom prst="line">
            <a:avLst/>
          </a:prstGeom>
          <a:ln w="635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03896" y="5303885"/>
            <a:ext cx="4420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Required peak power for single RF cavity</a:t>
            </a:r>
          </a:p>
          <a:p>
            <a:r>
              <a:rPr lang="en-US" sz="1600" dirty="0" smtClean="0"/>
              <a:t>0.3 or 3 W for 9.3 or 2.45 GHz @ E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 = 0.1 MV/</a:t>
            </a:r>
            <a:r>
              <a:rPr lang="en-US" sz="1600" dirty="0"/>
              <a:t>m</a:t>
            </a:r>
            <a:endParaRPr lang="en-US" sz="16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11/09/16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K. Yonehara: Hadron Monitor Options</a:t>
            </a:r>
            <a:endParaRPr lang="en-US" b="1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29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71550"/>
            <a:ext cx="8769318" cy="2163016"/>
          </a:xfrm>
        </p:spPr>
        <p:txBody>
          <a:bodyPr/>
          <a:lstStyle/>
          <a:p>
            <a:r>
              <a:rPr lang="en-US" dirty="0"/>
              <a:t>V</a:t>
            </a:r>
            <a:r>
              <a:rPr lang="en-US" dirty="0" smtClean="0"/>
              <a:t>erify the concept of RF gas monitor in experiment</a:t>
            </a:r>
          </a:p>
          <a:p>
            <a:r>
              <a:rPr lang="en-US" dirty="0"/>
              <a:t>S</a:t>
            </a:r>
            <a:r>
              <a:rPr lang="en-US" dirty="0" smtClean="0"/>
              <a:t>tudy plasma dynamics in the range of RF gas monitor</a:t>
            </a:r>
          </a:p>
          <a:p>
            <a:pPr lvl="1"/>
            <a:r>
              <a:rPr lang="en-US" dirty="0" smtClean="0"/>
              <a:t>Demonstrate how to control plasma population, i.e. electron-ion recombination, ion-ion recombination, electron capture,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Demonstrate feasibility of the system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R&amp;D Test and Goal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12195" y="4197112"/>
            <a:ext cx="33221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Propose beam test</a:t>
            </a:r>
            <a:endParaRPr lang="en-US" sz="3200" dirty="0"/>
          </a:p>
        </p:txBody>
      </p:sp>
      <p:sp>
        <p:nvSpPr>
          <p:cNvPr id="9" name="Down Arrow 8"/>
          <p:cNvSpPr/>
          <p:nvPr/>
        </p:nvSpPr>
        <p:spPr>
          <a:xfrm>
            <a:off x="2093349" y="3220545"/>
            <a:ext cx="1978482" cy="978408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325405" y="4867867"/>
            <a:ext cx="8672513" cy="1343025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DoE SBIR/STTR funded $1M in FY17 &amp; FY18</a:t>
            </a:r>
          </a:p>
          <a:p>
            <a:r>
              <a:rPr lang="en-US" dirty="0" smtClean="0"/>
              <a:t>Looking for beam test facilities &amp; collaborators</a:t>
            </a:r>
          </a:p>
        </p:txBody>
      </p:sp>
      <p:pic>
        <p:nvPicPr>
          <p:cNvPr id="1026" name="Picture 2" descr="mage result for muons in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737266"/>
            <a:ext cx="3009900" cy="91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11/09/16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K. Yonehara: Hadron Monitor Options</a:t>
            </a:r>
            <a:endParaRPr lang="en-US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34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Beam Test Facilities at Fermilab</a:t>
            </a:r>
            <a:endParaRPr lang="en-US" dirty="0"/>
          </a:p>
        </p:txBody>
      </p:sp>
      <p:pic>
        <p:nvPicPr>
          <p:cNvPr id="7" name="Picture 6" descr="s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79" y="817869"/>
            <a:ext cx="6565900" cy="2476500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20428"/>
              </p:ext>
            </p:extLst>
          </p:nvPr>
        </p:nvGraphicFramePr>
        <p:xfrm>
          <a:off x="1818364" y="3294369"/>
          <a:ext cx="6734898" cy="3312160"/>
        </p:xfrm>
        <a:graphic>
          <a:graphicData uri="http://schemas.openxmlformats.org/drawingml/2006/table">
            <a:tbl>
              <a:tblPr firstRow="1" bandRow="1">
                <a:effectLst/>
                <a:tableStyleId>{284E427A-3D55-4303-BF80-6455036E1DE7}</a:tableStyleId>
              </a:tblPr>
              <a:tblGrid>
                <a:gridCol w="2244966"/>
                <a:gridCol w="2244966"/>
                <a:gridCol w="224496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</a:t>
                      </a:r>
                      <a:r>
                        <a:rPr lang="en-US" baseline="0" dirty="0" smtClean="0"/>
                        <a:t> dump [4]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M01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Proton energy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 </a:t>
                      </a:r>
                      <a:r>
                        <a:rPr lang="en-US" dirty="0" err="1" smtClean="0"/>
                        <a:t>GeV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 </a:t>
                      </a:r>
                      <a:r>
                        <a:rPr lang="en-US" dirty="0" err="1" smtClean="0"/>
                        <a:t>GeV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Beam</a:t>
                      </a:r>
                      <a:r>
                        <a:rPr lang="en-US" baseline="0" dirty="0" smtClean="0"/>
                        <a:t> pulse 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</a:t>
                      </a:r>
                      <a:r>
                        <a:rPr lang="en-US" dirty="0" err="1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dirty="0" err="1" smtClean="0"/>
                        <a:t>sec</a:t>
                      </a:r>
                      <a:r>
                        <a:rPr lang="en-US" dirty="0" smtClean="0"/>
                        <a:t> (fast</a:t>
                      </a:r>
                      <a:r>
                        <a:rPr lang="en-US" baseline="0" dirty="0" smtClean="0"/>
                        <a:t> kicker)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sec (slow ext.)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Integrated</a:t>
                      </a:r>
                      <a:r>
                        <a:rPr lang="en-US" baseline="0" dirty="0" smtClean="0"/>
                        <a:t> beam intensity per pulse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1E13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4E12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Availability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Limited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Unlimited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Purpose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Close</a:t>
                      </a:r>
                      <a:r>
                        <a:rPr lang="en-US" baseline="0" dirty="0" smtClean="0"/>
                        <a:t> to </a:t>
                      </a:r>
                      <a:r>
                        <a:rPr lang="en-US" baseline="0" dirty="0" err="1" smtClean="0"/>
                        <a:t>NuMI</a:t>
                      </a:r>
                      <a:r>
                        <a:rPr lang="en-US" baseline="0" dirty="0" smtClean="0"/>
                        <a:t>/LBNF beam profile: Verify the concept: Study plasma physics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Pretest</a:t>
                      </a:r>
                      <a:r>
                        <a:rPr lang="en-US" baseline="0" dirty="0" smtClean="0"/>
                        <a:t> the RF test equipment including with gas filled cavities</a:t>
                      </a:r>
                    </a:p>
                    <a:p>
                      <a:r>
                        <a:rPr lang="en-US" baseline="0" dirty="0" smtClean="0"/>
                        <a:t>and RF sources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V="1">
            <a:off x="4751813" y="1615680"/>
            <a:ext cx="570218" cy="167868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6338398" y="1474321"/>
            <a:ext cx="201825" cy="182004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11/09/16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K. Yonehara: Hadron Monitor Options</a:t>
            </a:r>
            <a:endParaRPr lang="en-US" b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50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seems to work for multi-MW beams</a:t>
            </a:r>
          </a:p>
          <a:p>
            <a:r>
              <a:rPr lang="en-US" dirty="0" smtClean="0"/>
              <a:t>Required demonstration </a:t>
            </a:r>
          </a:p>
          <a:p>
            <a:pPr lvl="1"/>
            <a:r>
              <a:rPr lang="en-US" dirty="0" smtClean="0"/>
              <a:t>Verify plasma dynamics</a:t>
            </a:r>
          </a:p>
          <a:p>
            <a:pPr lvl="1"/>
            <a:r>
              <a:rPr lang="en-US" dirty="0" smtClean="0"/>
              <a:t>Demonstrate feasibility of apparatus</a:t>
            </a:r>
          </a:p>
          <a:p>
            <a:r>
              <a:rPr lang="en-US" dirty="0" smtClean="0"/>
              <a:t>Funded for a two-year R&amp;D project</a:t>
            </a:r>
          </a:p>
          <a:p>
            <a:pPr lvl="1"/>
            <a:r>
              <a:rPr lang="en-US" dirty="0" smtClean="0"/>
              <a:t>Preparing beam test </a:t>
            </a:r>
          </a:p>
          <a:p>
            <a:pPr lvl="1"/>
            <a:r>
              <a:rPr lang="en-US" dirty="0" smtClean="0"/>
              <a:t>Looking for collaborators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for RF gas monitor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11/09/16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K. Yonehara: Hadron Monitor Options</a:t>
            </a:r>
            <a:endParaRPr lang="en-US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40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Fluorescence screen</a:t>
            </a:r>
          </a:p>
          <a:p>
            <a:r>
              <a:rPr lang="en-US" dirty="0" smtClean="0"/>
              <a:t>SEM</a:t>
            </a:r>
          </a:p>
          <a:p>
            <a:r>
              <a:rPr lang="en-US" dirty="0" smtClean="0"/>
              <a:t>Interferometer/Faraday Shift</a:t>
            </a:r>
          </a:p>
          <a:p>
            <a:r>
              <a:rPr lang="en-US" dirty="0" smtClean="0"/>
              <a:t>Thermal scan </a:t>
            </a:r>
          </a:p>
          <a:p>
            <a:r>
              <a:rPr lang="en-US" dirty="0" smtClean="0"/>
              <a:t>Acoustic scan</a:t>
            </a:r>
          </a:p>
          <a:p>
            <a:r>
              <a:rPr lang="en-US" dirty="0"/>
              <a:t>N</a:t>
            </a:r>
            <a:r>
              <a:rPr lang="en-US" dirty="0" smtClean="0"/>
              <a:t>uclide transformation rate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Possible Method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45911" y="4025106"/>
            <a:ext cx="50007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R&amp;D required to evaluate 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Radiation robustness/Lifetime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Accuracy/Reliability/Time response 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Cost/Complication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11/09/16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K. Yonehara: Hadron Monitor Options</a:t>
            </a:r>
            <a:endParaRPr lang="en-US" b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21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[1] R. </a:t>
            </a:r>
            <a:r>
              <a:rPr lang="en-US" sz="2000" dirty="0" err="1" smtClean="0"/>
              <a:t>Zwaska</a:t>
            </a:r>
            <a:r>
              <a:rPr lang="en-US" sz="2000" dirty="0"/>
              <a:t>, </a:t>
            </a:r>
            <a:r>
              <a:rPr lang="en-US" sz="2000" dirty="0" smtClean="0"/>
              <a:t>“</a:t>
            </a:r>
            <a:r>
              <a:rPr lang="en-US" sz="2000" dirty="0" err="1" smtClean="0"/>
              <a:t>NuMI</a:t>
            </a:r>
            <a:r>
              <a:rPr lang="en-US" sz="2000" dirty="0" smtClean="0"/>
              <a:t> Hadron Monitor”</a:t>
            </a:r>
            <a:r>
              <a:rPr lang="en-US" sz="2000" dirty="0"/>
              <a:t>, </a:t>
            </a:r>
            <a:r>
              <a:rPr lang="en-US" sz="1600" dirty="0" smtClean="0"/>
              <a:t>http</a:t>
            </a:r>
            <a:r>
              <a:rPr lang="en-US" sz="1600" dirty="0"/>
              <a:t>://</a:t>
            </a:r>
            <a:r>
              <a:rPr lang="en-US" sz="1600" dirty="0" err="1"/>
              <a:t>docs.dunescience.org</a:t>
            </a:r>
            <a:r>
              <a:rPr lang="en-US" sz="1600" dirty="0"/>
              <a:t>/</a:t>
            </a:r>
            <a:r>
              <a:rPr lang="en-US" sz="1600" dirty="0" err="1"/>
              <a:t>cgi</a:t>
            </a:r>
            <a:r>
              <a:rPr lang="en-US" sz="1600" dirty="0"/>
              <a:t>-bin/</a:t>
            </a:r>
            <a:r>
              <a:rPr lang="en-US" sz="1600" dirty="0" err="1"/>
              <a:t>RetrieveFile?docid</a:t>
            </a:r>
            <a:r>
              <a:rPr lang="en-US" sz="1600" dirty="0"/>
              <a:t>=1403&amp;filename=zwaska_hadmon_final_v1_shortened.pdf&amp;version=1</a:t>
            </a:r>
            <a:endParaRPr lang="en-US" sz="1600" dirty="0" smtClean="0"/>
          </a:p>
          <a:p>
            <a:pPr marL="0" indent="0">
              <a:buNone/>
            </a:pPr>
            <a:r>
              <a:rPr lang="en-US" sz="2000" dirty="0" smtClean="0"/>
              <a:t>[2] </a:t>
            </a:r>
            <a:r>
              <a:rPr lang="en-US" sz="2000" dirty="0"/>
              <a:t>G4Beamline, http://</a:t>
            </a:r>
            <a:r>
              <a:rPr lang="en-US" sz="2000" dirty="0" err="1"/>
              <a:t>www.muonsinternal.com</a:t>
            </a:r>
            <a:r>
              <a:rPr lang="en-US" sz="2000" dirty="0"/>
              <a:t>/muons3/G4beamline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[3] B. </a:t>
            </a:r>
            <a:r>
              <a:rPr lang="en-US" sz="2000" dirty="0" err="1" smtClean="0"/>
              <a:t>Freemire</a:t>
            </a:r>
            <a:r>
              <a:rPr lang="en-US" sz="2000" dirty="0" smtClean="0"/>
              <a:t> et al, “Pressurized </a:t>
            </a:r>
            <a:r>
              <a:rPr lang="en-US" sz="2000" dirty="0" err="1"/>
              <a:t>rf</a:t>
            </a:r>
            <a:r>
              <a:rPr lang="en-US" sz="2000" dirty="0"/>
              <a:t> Cavities in Ionizing </a:t>
            </a:r>
            <a:r>
              <a:rPr lang="en-US" sz="2000" dirty="0" smtClean="0"/>
              <a:t>Beams”, PRAB </a:t>
            </a:r>
            <a:r>
              <a:rPr lang="en-US" sz="2000" b="1" dirty="0" smtClean="0"/>
              <a:t>19</a:t>
            </a:r>
            <a:r>
              <a:rPr lang="en-US" sz="2000" dirty="0" smtClean="0"/>
              <a:t>, 062004, 2016, </a:t>
            </a:r>
          </a:p>
          <a:p>
            <a:pPr marL="0" indent="0">
              <a:buNone/>
            </a:pPr>
            <a:r>
              <a:rPr lang="en-US" sz="2000" dirty="0" smtClean="0"/>
              <a:t>[4] A. </a:t>
            </a:r>
            <a:r>
              <a:rPr lang="en-US" sz="2000" dirty="0"/>
              <a:t>Watts, </a:t>
            </a:r>
            <a:r>
              <a:rPr lang="en-US" sz="2000" dirty="0" smtClean="0"/>
              <a:t>“Magnetic Control of Fermilab Switchyard Beam Splits”, </a:t>
            </a:r>
            <a:r>
              <a:rPr lang="en-US" sz="1600" dirty="0" smtClean="0">
                <a:hlinkClick r:id="rId2" invalidUrl="http://beamdocs.fnal.gov/AD/DocDB/0050/005040/002/magnetic-control-fermilab %281%29.pdf"/>
              </a:rPr>
              <a:t>http</a:t>
            </a:r>
            <a:r>
              <a:rPr lang="en-US" sz="1600" dirty="0">
                <a:hlinkClick r:id="rId3" invalidUrl="http://beamdocs.fnal.gov/AD/DocDB/0050/005040/002/magnetic-control-fermilab %281%29.pdf"/>
              </a:rPr>
              <a:t>://</a:t>
            </a:r>
            <a:r>
              <a:rPr lang="en-US" sz="1600" dirty="0" smtClean="0">
                <a:hlinkClick r:id="rId4" invalidUrl="http://beamdocs.fnal.gov/AD/DocDB/0050/005040/002/magnetic-control-fermilab %281%29.pdf"/>
              </a:rPr>
              <a:t>beamdocs.fnal.gov/AD/DocDB/0050/005040/002/magnetic-control-fermilab%20%281%29.pdf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[5] </a:t>
            </a:r>
            <a:r>
              <a:rPr lang="en-US" sz="2000" dirty="0"/>
              <a:t>K. Yonehara et al., IPAC2015, 1189 (</a:t>
            </a:r>
            <a:r>
              <a:rPr lang="en-US" sz="2000" dirty="0" smtClean="0"/>
              <a:t>2015), </a:t>
            </a:r>
            <a:r>
              <a:rPr lang="en-US" sz="2000" dirty="0"/>
              <a:t>IPAC2016, 2733 (2016</a:t>
            </a:r>
            <a:r>
              <a:rPr lang="en-US" sz="2000" dirty="0" smtClean="0"/>
              <a:t>),</a:t>
            </a:r>
          </a:p>
          <a:p>
            <a:pPr marL="0" indent="0">
              <a:buNone/>
            </a:pPr>
            <a:r>
              <a:rPr lang="en-US" sz="2000" dirty="0" smtClean="0"/>
              <a:t>[6] M. Chung et al., </a:t>
            </a:r>
            <a:r>
              <a:rPr lang="en-US" sz="2000" dirty="0"/>
              <a:t>PRL </a:t>
            </a:r>
            <a:r>
              <a:rPr lang="en-US" sz="2000" b="1" dirty="0"/>
              <a:t>111</a:t>
            </a:r>
            <a:r>
              <a:rPr lang="en-US" sz="2000" dirty="0"/>
              <a:t>, 184802 (2013</a:t>
            </a:r>
            <a:r>
              <a:rPr lang="en-US" sz="2000" dirty="0" smtClean="0"/>
              <a:t>). 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Q. Liu, “Future Prospects of RF Hadron Beam Profile Monitors for Intense Neutrino Beam”, TUPOA44</a:t>
            </a:r>
            <a:endParaRPr lang="en-US" sz="2000" dirty="0"/>
          </a:p>
          <a:p>
            <a:pPr lvl="1"/>
            <a:r>
              <a:rPr lang="en-US" sz="1800" dirty="0" smtClean="0"/>
              <a:t>Discuss about temperature increment of RF cavities and possible cavity shapes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Citations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11/09/16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K. Yonehara: Hadron Monitor Options</a:t>
            </a:r>
            <a:endParaRPr lang="en-US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54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750" y="2432977"/>
            <a:ext cx="8686800" cy="427877"/>
          </a:xfrm>
        </p:spPr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11/09/16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K. Yonehara: Hadron Monitor Options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22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95906" y="3212798"/>
            <a:ext cx="8672513" cy="2928481"/>
          </a:xfrm>
        </p:spPr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eam profile monitor in </a:t>
            </a:r>
            <a:r>
              <a:rPr lang="en-US" dirty="0"/>
              <a:t>a</a:t>
            </a:r>
            <a:r>
              <a:rPr lang="en-US" dirty="0" smtClean="0"/>
              <a:t> front end of a neutrino beam</a:t>
            </a:r>
          </a:p>
          <a:p>
            <a:pPr lvl="1"/>
            <a:r>
              <a:rPr lang="en-US" dirty="0" smtClean="0"/>
              <a:t>Combination of hadron and </a:t>
            </a:r>
            <a:r>
              <a:rPr lang="en-US" dirty="0" err="1" smtClean="0"/>
              <a:t>muon</a:t>
            </a:r>
            <a:r>
              <a:rPr lang="en-US" dirty="0" smtClean="0"/>
              <a:t> monitors</a:t>
            </a:r>
          </a:p>
          <a:p>
            <a:pPr lvl="1"/>
            <a:r>
              <a:rPr lang="en-US" dirty="0" smtClean="0"/>
              <a:t>Monitor beam centroid</a:t>
            </a:r>
          </a:p>
          <a:p>
            <a:r>
              <a:rPr lang="en-US" dirty="0" smtClean="0"/>
              <a:t>Hadron monitor is exposed to severe radiation</a:t>
            </a:r>
          </a:p>
          <a:p>
            <a:pPr lvl="1"/>
            <a:r>
              <a:rPr lang="en-US" dirty="0" smtClean="0"/>
              <a:t>It locates at the end of a decay pipe without shielding</a:t>
            </a:r>
          </a:p>
          <a:p>
            <a:pPr lvl="1"/>
            <a:r>
              <a:rPr lang="en-US" dirty="0" smtClean="0"/>
              <a:t>Radiation hardness </a:t>
            </a:r>
            <a:r>
              <a:rPr lang="en-US" dirty="0"/>
              <a:t>i</a:t>
            </a:r>
            <a:r>
              <a:rPr lang="en-US" dirty="0" smtClean="0"/>
              <a:t>s a potential issue for multi-MW beam</a:t>
            </a:r>
          </a:p>
          <a:p>
            <a:pPr lvl="1"/>
            <a:r>
              <a:rPr lang="en-US" u="sng" dirty="0" smtClean="0"/>
              <a:t>Unexplored beam power!! What kind of device can survive?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Profile </a:t>
            </a:r>
            <a:r>
              <a:rPr lang="en-US" dirty="0"/>
              <a:t>M</a:t>
            </a:r>
            <a:r>
              <a:rPr lang="en-US" dirty="0" smtClean="0"/>
              <a:t>onitor in Neutrino Beam Line</a:t>
            </a:r>
            <a:endParaRPr lang="en-US" dirty="0"/>
          </a:p>
        </p:txBody>
      </p:sp>
      <p:pic>
        <p:nvPicPr>
          <p:cNvPr id="7" name="Picture 6" descr="num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18" y="854550"/>
            <a:ext cx="8229600" cy="21929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6827" y="873505"/>
            <a:ext cx="2177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NuMI</a:t>
            </a:r>
            <a:r>
              <a:rPr lang="en-US" dirty="0" smtClean="0"/>
              <a:t> Front end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11/09/16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K. Yonehara: Hadron Monitor Options</a:t>
            </a:r>
            <a:endParaRPr lang="en-US" b="1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77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Plasma Population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2265298" y="1463905"/>
          <a:ext cx="2933700" cy="233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Equation" r:id="rId3" imgW="2933700" imgH="2336800" progId="Equation.3">
                  <p:embed/>
                </p:oleObj>
              </mc:Choice>
              <mc:Fallback>
                <p:oleObj name="Equation" r:id="rId3" imgW="2933700" imgH="2336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65298" y="1463905"/>
                        <a:ext cx="2933700" cy="233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23892" y="853565"/>
            <a:ext cx="5015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Simplified time domain rate equation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27987" y="3999425"/>
            <a:ext cx="559863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+mn-lt"/>
                <a:cs typeface="Times"/>
              </a:rPr>
              <a:t>   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cs typeface="Helvetica"/>
              </a:rPr>
              <a:t>: Ion pair production rate [cm</a:t>
            </a:r>
            <a:r>
              <a:rPr lang="en-US" sz="2000" baseline="30000" dirty="0" smtClean="0">
                <a:solidFill>
                  <a:srgbClr val="000000"/>
                </a:solidFill>
                <a:latin typeface="+mn-lt"/>
                <a:cs typeface="Helvetica"/>
              </a:rPr>
              <a:t>-3 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cs typeface="Helvetica"/>
              </a:rPr>
              <a:t>s</a:t>
            </a:r>
            <a:r>
              <a:rPr lang="en-US" sz="2000" baseline="30000" dirty="0" smtClean="0">
                <a:solidFill>
                  <a:srgbClr val="000000"/>
                </a:solidFill>
                <a:latin typeface="+mn-lt"/>
                <a:cs typeface="Helvetica"/>
              </a:rPr>
              <a:t>-1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cs typeface="Helvetica"/>
              </a:rPr>
              <a:t>]</a:t>
            </a:r>
          </a:p>
          <a:p>
            <a:r>
              <a:rPr lang="en-US" sz="2000" i="1" dirty="0" smtClean="0">
                <a:solidFill>
                  <a:srgbClr val="000000"/>
                </a:solidFill>
                <a:latin typeface="Times"/>
                <a:cs typeface="Times"/>
              </a:rPr>
              <a:t>n</a:t>
            </a:r>
            <a:r>
              <a:rPr lang="en-US" sz="2000" i="1" baseline="-25000" dirty="0" smtClean="0">
                <a:solidFill>
                  <a:srgbClr val="000000"/>
                </a:solidFill>
                <a:latin typeface="Times"/>
                <a:cs typeface="Times"/>
              </a:rPr>
              <a:t>e</a:t>
            </a:r>
            <a:r>
              <a:rPr lang="en-US" sz="2000" dirty="0" smtClean="0">
                <a:solidFill>
                  <a:srgbClr val="000000"/>
                </a:solidFill>
              </a:rPr>
              <a:t>: Number density of electrons [cm</a:t>
            </a:r>
            <a:r>
              <a:rPr lang="en-US" sz="2000" baseline="30000" dirty="0" smtClean="0">
                <a:solidFill>
                  <a:srgbClr val="000000"/>
                </a:solidFill>
              </a:rPr>
              <a:t>-3</a:t>
            </a:r>
            <a:r>
              <a:rPr lang="en-US" sz="2000" dirty="0" smtClean="0">
                <a:solidFill>
                  <a:srgbClr val="000000"/>
                </a:solidFill>
              </a:rPr>
              <a:t>]</a:t>
            </a:r>
          </a:p>
          <a:p>
            <a:r>
              <a:rPr lang="en-US" sz="2000" i="1" dirty="0" smtClean="0">
                <a:solidFill>
                  <a:srgbClr val="000000"/>
                </a:solidFill>
                <a:latin typeface="Times"/>
                <a:cs typeface="Times"/>
              </a:rPr>
              <a:t>n</a:t>
            </a:r>
            <a:r>
              <a:rPr lang="en-US" sz="2000" i="1" baseline="-25000" dirty="0" smtClean="0">
                <a:solidFill>
                  <a:srgbClr val="000000"/>
                </a:solidFill>
                <a:latin typeface="Times"/>
                <a:cs typeface="Times"/>
              </a:rPr>
              <a:t>+</a:t>
            </a:r>
            <a:r>
              <a:rPr lang="en-US" sz="2000" dirty="0" smtClean="0">
                <a:solidFill>
                  <a:srgbClr val="000000"/>
                </a:solidFill>
              </a:rPr>
              <a:t>: Number density of positive ions [</a:t>
            </a:r>
            <a:r>
              <a:rPr lang="en-US" sz="2000" dirty="0">
                <a:solidFill>
                  <a:srgbClr val="000000"/>
                </a:solidFill>
              </a:rPr>
              <a:t>cm</a:t>
            </a:r>
            <a:r>
              <a:rPr lang="en-US" sz="2000" baseline="30000" dirty="0">
                <a:solidFill>
                  <a:srgbClr val="000000"/>
                </a:solidFill>
              </a:rPr>
              <a:t>-3</a:t>
            </a:r>
            <a:r>
              <a:rPr lang="en-US" sz="2000" dirty="0" smtClean="0">
                <a:solidFill>
                  <a:srgbClr val="000000"/>
                </a:solidFill>
              </a:rPr>
              <a:t>]</a:t>
            </a:r>
          </a:p>
          <a:p>
            <a:r>
              <a:rPr lang="en-US" sz="2000" i="1" dirty="0" smtClean="0">
                <a:solidFill>
                  <a:srgbClr val="000000"/>
                </a:solidFill>
                <a:latin typeface="Times"/>
                <a:cs typeface="Times"/>
              </a:rPr>
              <a:t>n</a:t>
            </a:r>
            <a:r>
              <a:rPr lang="en-US" sz="2000" i="1" baseline="-25000" dirty="0" smtClean="0">
                <a:solidFill>
                  <a:srgbClr val="000000"/>
                </a:solidFill>
                <a:latin typeface="Times"/>
                <a:cs typeface="Times"/>
              </a:rPr>
              <a:t>-</a:t>
            </a:r>
            <a:r>
              <a:rPr lang="en-US" sz="2000" dirty="0" smtClean="0">
                <a:solidFill>
                  <a:srgbClr val="000000"/>
                </a:solidFill>
              </a:rPr>
              <a:t>: </a:t>
            </a:r>
            <a:r>
              <a:rPr lang="en-US" sz="2000" dirty="0">
                <a:solidFill>
                  <a:srgbClr val="000000"/>
                </a:solidFill>
              </a:rPr>
              <a:t>N</a:t>
            </a:r>
            <a:r>
              <a:rPr lang="en-US" sz="2000" dirty="0" smtClean="0">
                <a:solidFill>
                  <a:srgbClr val="000000"/>
                </a:solidFill>
              </a:rPr>
              <a:t>umber </a:t>
            </a:r>
            <a:r>
              <a:rPr lang="en-US" sz="2000" dirty="0">
                <a:solidFill>
                  <a:srgbClr val="000000"/>
                </a:solidFill>
              </a:rPr>
              <a:t>density of positive </a:t>
            </a:r>
            <a:r>
              <a:rPr lang="en-US" sz="2000" dirty="0" smtClean="0">
                <a:solidFill>
                  <a:srgbClr val="000000"/>
                </a:solidFill>
              </a:rPr>
              <a:t>ions [</a:t>
            </a:r>
            <a:r>
              <a:rPr lang="en-US" sz="2000" dirty="0">
                <a:solidFill>
                  <a:srgbClr val="000000"/>
                </a:solidFill>
              </a:rPr>
              <a:t>cm</a:t>
            </a:r>
            <a:r>
              <a:rPr lang="en-US" sz="2000" baseline="30000" dirty="0">
                <a:solidFill>
                  <a:srgbClr val="000000"/>
                </a:solidFill>
              </a:rPr>
              <a:t>-3</a:t>
            </a:r>
            <a:r>
              <a:rPr lang="en-US" sz="2000" dirty="0" smtClean="0">
                <a:solidFill>
                  <a:srgbClr val="000000"/>
                </a:solidFill>
              </a:rPr>
              <a:t>]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b</a:t>
            </a:r>
            <a:r>
              <a:rPr lang="en-US" sz="2000" dirty="0" smtClean="0">
                <a:solidFill>
                  <a:srgbClr val="000000"/>
                </a:solidFill>
              </a:rPr>
              <a:t>: </a:t>
            </a:r>
            <a:r>
              <a:rPr lang="en-US" sz="2000" dirty="0">
                <a:solidFill>
                  <a:srgbClr val="000000"/>
                </a:solidFill>
              </a:rPr>
              <a:t>E</a:t>
            </a:r>
            <a:r>
              <a:rPr lang="en-US" sz="2000" dirty="0" smtClean="0">
                <a:solidFill>
                  <a:srgbClr val="000000"/>
                </a:solidFill>
              </a:rPr>
              <a:t>ffective electron-ion recombination rate [cm</a:t>
            </a:r>
            <a:r>
              <a:rPr lang="en-US" sz="2000" baseline="30000" dirty="0" smtClean="0">
                <a:solidFill>
                  <a:srgbClr val="000000"/>
                </a:solidFill>
              </a:rPr>
              <a:t>3</a:t>
            </a:r>
            <a:r>
              <a:rPr lang="en-US" sz="2000" dirty="0" smtClean="0">
                <a:solidFill>
                  <a:srgbClr val="000000"/>
                </a:solidFill>
              </a:rPr>
              <a:t>/s]</a:t>
            </a:r>
          </a:p>
          <a:p>
            <a:r>
              <a:rPr lang="en-US" sz="2000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t</a:t>
            </a:r>
            <a:r>
              <a:rPr lang="en-US" sz="2000" dirty="0" smtClean="0">
                <a:solidFill>
                  <a:srgbClr val="000000"/>
                </a:solidFill>
              </a:rPr>
              <a:t>: Effective electron capture time [s]</a:t>
            </a:r>
          </a:p>
          <a:p>
            <a:r>
              <a:rPr lang="en-US" sz="2000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h</a:t>
            </a:r>
            <a:r>
              <a:rPr lang="en-US" sz="2000" dirty="0" smtClean="0">
                <a:solidFill>
                  <a:srgbClr val="000000"/>
                </a:solidFill>
              </a:rPr>
              <a:t>: Effective ion-ion recombination rate [cm</a:t>
            </a:r>
            <a:r>
              <a:rPr lang="en-US" sz="2000" baseline="30000" dirty="0" smtClean="0">
                <a:solidFill>
                  <a:srgbClr val="000000"/>
                </a:solidFill>
              </a:rPr>
              <a:t>3</a:t>
            </a:r>
            <a:r>
              <a:rPr lang="en-US" sz="2000" dirty="0" smtClean="0">
                <a:solidFill>
                  <a:srgbClr val="000000"/>
                </a:solidFill>
              </a:rPr>
              <a:t>/s]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48042" y="664116"/>
            <a:ext cx="27959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No dissociation</a:t>
            </a:r>
            <a:endParaRPr lang="en-US" sz="1800" dirty="0"/>
          </a:p>
          <a:p>
            <a:r>
              <a:rPr lang="en-US" sz="1800" dirty="0" smtClean="0"/>
              <a:t>No distinguish of ion cluster </a:t>
            </a:r>
          </a:p>
          <a:p>
            <a:r>
              <a:rPr lang="en-US" sz="1800" dirty="0" smtClean="0"/>
              <a:t>nor ion polymer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1804988" y="4111625"/>
          <a:ext cx="1778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Equation" r:id="rId5" imgW="177800" imgH="241300" progId="Equation.3">
                  <p:embed/>
                </p:oleObj>
              </mc:Choice>
              <mc:Fallback>
                <p:oleObj name="Equation" r:id="rId5" imgW="1778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04988" y="4111625"/>
                        <a:ext cx="1778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424112" y="2729090"/>
            <a:ext cx="328782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Ion pair production rate has been studied and tested its validation in experiment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24112" y="1886881"/>
            <a:ext cx="3287829" cy="830997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Need </a:t>
            </a:r>
            <a:r>
              <a:rPr lang="en-US" i="1" dirty="0">
                <a:latin typeface="Symbol" charset="2"/>
                <a:cs typeface="Symbol" charset="2"/>
              </a:rPr>
              <a:t>b</a:t>
            </a:r>
            <a:r>
              <a:rPr lang="en-US" dirty="0"/>
              <a:t>, </a:t>
            </a:r>
            <a:r>
              <a:rPr lang="en-US" i="1" dirty="0">
                <a:latin typeface="Symbol" charset="2"/>
                <a:cs typeface="Symbol" charset="2"/>
              </a:rPr>
              <a:t>t</a:t>
            </a:r>
            <a:r>
              <a:rPr lang="en-US" dirty="0"/>
              <a:t>, </a:t>
            </a:r>
            <a:r>
              <a:rPr lang="en-US" i="1" dirty="0">
                <a:latin typeface="Symbol" charset="2"/>
                <a:cs typeface="Symbol" charset="2"/>
              </a:rPr>
              <a:t>h</a:t>
            </a:r>
            <a:r>
              <a:rPr lang="en-US" dirty="0"/>
              <a:t> to complete</a:t>
            </a:r>
          </a:p>
          <a:p>
            <a:r>
              <a:rPr lang="en-US" dirty="0"/>
              <a:t>the rate </a:t>
            </a:r>
            <a:r>
              <a:rPr lang="en-US" dirty="0" smtClean="0"/>
              <a:t>equation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11/09/16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K. Yonehara: Hadron Monitor Options</a:t>
            </a:r>
            <a:endParaRPr lang="en-US" b="1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84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Electron-Ion Recombination[</a:t>
            </a:r>
            <a:r>
              <a:rPr lang="en-US" dirty="0" smtClean="0">
                <a:hlinkClick r:id="" action="ppaction://hlinkshowjump?jump=lastslide"/>
              </a:rPr>
              <a:t>3</a:t>
            </a:r>
            <a:r>
              <a:rPr lang="en-US" dirty="0" smtClean="0"/>
              <a:t>]</a:t>
            </a:r>
            <a:endParaRPr lang="en-US" dirty="0"/>
          </a:p>
        </p:txBody>
      </p:sp>
      <p:pic>
        <p:nvPicPr>
          <p:cNvPr id="8" name="Picture 7" descr="FRA1CO05_fig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689" y="977700"/>
            <a:ext cx="4984490" cy="3657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89771" y="4735760"/>
            <a:ext cx="5947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Electron-Ion recombination time = (Positive ion density × </a:t>
            </a:r>
            <a:r>
              <a:rPr lang="en-US" sz="1800" i="1" dirty="0" smtClean="0">
                <a:latin typeface="Symbol" charset="2"/>
                <a:cs typeface="Symbol" charset="2"/>
              </a:rPr>
              <a:t>b</a:t>
            </a:r>
            <a:r>
              <a:rPr lang="en-US" sz="1800" dirty="0" smtClean="0">
                <a:latin typeface="+mn-lt"/>
                <a:cs typeface="Symbol" charset="2"/>
              </a:rPr>
              <a:t>)</a:t>
            </a:r>
            <a:r>
              <a:rPr lang="en-US" sz="1800" baseline="30000" dirty="0" smtClean="0">
                <a:latin typeface="+mn-lt"/>
                <a:cs typeface="Symbol" charset="2"/>
              </a:rPr>
              <a:t>-1</a:t>
            </a:r>
          </a:p>
          <a:p>
            <a:r>
              <a:rPr lang="en-US" sz="1800" dirty="0">
                <a:latin typeface="+mn-lt"/>
                <a:cs typeface="Symbol" charset="2"/>
              </a:rPr>
              <a:t>≈</a:t>
            </a:r>
            <a:r>
              <a:rPr lang="en-US" sz="1800" dirty="0" smtClean="0">
                <a:latin typeface="+mn-lt"/>
                <a:cs typeface="Symbol" charset="2"/>
              </a:rPr>
              <a:t> (10</a:t>
            </a:r>
            <a:r>
              <a:rPr lang="en-US" sz="1800" baseline="30000" dirty="0" smtClean="0">
                <a:latin typeface="+mn-lt"/>
                <a:cs typeface="Symbol" charset="2"/>
              </a:rPr>
              <a:t>13</a:t>
            </a:r>
            <a:r>
              <a:rPr lang="en-US" sz="1800" dirty="0" smtClean="0">
                <a:latin typeface="+mn-lt"/>
                <a:cs typeface="Symbol" charset="2"/>
              </a:rPr>
              <a:t> × 10</a:t>
            </a:r>
            <a:r>
              <a:rPr lang="en-US" sz="1800" baseline="30000" dirty="0" smtClean="0">
                <a:latin typeface="+mn-lt"/>
                <a:cs typeface="Symbol" charset="2"/>
              </a:rPr>
              <a:t>-7</a:t>
            </a:r>
            <a:r>
              <a:rPr lang="en-US" sz="1800" dirty="0" smtClean="0">
                <a:latin typeface="+mn-lt"/>
                <a:cs typeface="Symbol" charset="2"/>
              </a:rPr>
              <a:t>)</a:t>
            </a:r>
            <a:r>
              <a:rPr lang="en-US" sz="1800" baseline="30000" dirty="0" smtClean="0">
                <a:latin typeface="+mn-lt"/>
                <a:cs typeface="Symbol" charset="2"/>
              </a:rPr>
              <a:t>-1 </a:t>
            </a:r>
            <a:r>
              <a:rPr lang="en-US" sz="1800" dirty="0" smtClean="0">
                <a:latin typeface="+mn-lt"/>
                <a:cs typeface="Symbol" charset="2"/>
              </a:rPr>
              <a:t>= 10</a:t>
            </a:r>
            <a:r>
              <a:rPr lang="en-US" sz="1800" baseline="30000" dirty="0" smtClean="0">
                <a:latin typeface="+mn-lt"/>
                <a:cs typeface="Symbol" charset="2"/>
              </a:rPr>
              <a:t>-6</a:t>
            </a:r>
            <a:r>
              <a:rPr lang="en-US" sz="1800" dirty="0" smtClean="0">
                <a:latin typeface="+mn-lt"/>
                <a:cs typeface="Symbol" charset="2"/>
              </a:rPr>
              <a:t> sec &lt; Beam pulse length @ LBNF (10 </a:t>
            </a:r>
            <a:r>
              <a:rPr lang="en-US" sz="1800" dirty="0" err="1" smtClean="0">
                <a:latin typeface="Symbol" charset="2"/>
                <a:cs typeface="Symbol" charset="2"/>
              </a:rPr>
              <a:t>m</a:t>
            </a:r>
            <a:r>
              <a:rPr lang="en-US" sz="1800" dirty="0" err="1" smtClean="0">
                <a:latin typeface="+mn-lt"/>
                <a:cs typeface="Symbol" charset="2"/>
              </a:rPr>
              <a:t>s</a:t>
            </a:r>
            <a:r>
              <a:rPr lang="en-US" sz="1800" dirty="0" smtClean="0">
                <a:latin typeface="+mn-lt"/>
                <a:cs typeface="Symbol" charset="2"/>
              </a:rPr>
              <a:t>)</a:t>
            </a:r>
            <a:endParaRPr lang="en-US" sz="1800" dirty="0">
              <a:latin typeface="Symbol" charset="2"/>
              <a:cs typeface="Symbol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00593" y="801155"/>
            <a:ext cx="18148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X</a:t>
            </a:r>
            <a:r>
              <a:rPr lang="en-US" sz="1800" baseline="-25000" dirty="0" smtClean="0"/>
              <a:t>0</a:t>
            </a:r>
            <a:r>
              <a:rPr lang="en-US" sz="1800" dirty="0" smtClean="0"/>
              <a:t> = E/p</a:t>
            </a:r>
          </a:p>
          <a:p>
            <a:r>
              <a:rPr lang="en-US" sz="1800" dirty="0" smtClean="0"/>
              <a:t>E = RF amplitude </a:t>
            </a:r>
          </a:p>
          <a:p>
            <a:r>
              <a:rPr lang="en-US" sz="1800" dirty="0" smtClean="0"/>
              <a:t>p = gas pressure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446294" y="5390102"/>
            <a:ext cx="8617413" cy="830997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G</a:t>
            </a:r>
            <a:r>
              <a:rPr lang="en-US" dirty="0" smtClean="0"/>
              <a:t>reat amount of ion pairs disappear at the end of beam pulse!!</a:t>
            </a:r>
          </a:p>
          <a:p>
            <a:r>
              <a:rPr lang="en-US" dirty="0" smtClean="0"/>
              <a:t>It induces a systematic uncertainty to reproduce plasma population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11/09/16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K. Yonehara: Hadron Monitor Options</a:t>
            </a:r>
            <a:endParaRPr lang="en-US" b="1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72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781470"/>
            <a:ext cx="8672513" cy="3564450"/>
          </a:xfrm>
        </p:spPr>
        <p:txBody>
          <a:bodyPr/>
          <a:lstStyle/>
          <a:p>
            <a:r>
              <a:rPr lang="en-US" dirty="0" smtClean="0"/>
              <a:t>Doping electronegative in gas to remove electrons</a:t>
            </a:r>
          </a:p>
          <a:p>
            <a:pPr lvl="1"/>
            <a:r>
              <a:rPr lang="en-US" dirty="0" smtClean="0"/>
              <a:t>Produce positive-negative ion pairs instead of electron-ion one</a:t>
            </a:r>
          </a:p>
          <a:p>
            <a:pPr lvl="1"/>
            <a:r>
              <a:rPr lang="en-US" dirty="0" smtClean="0"/>
              <a:t>Ion-ion recombination time is order of magnitude longer than electron-ion recombination time</a:t>
            </a:r>
          </a:p>
          <a:p>
            <a:pPr lvl="1"/>
            <a:r>
              <a:rPr lang="en-US" dirty="0" smtClean="0"/>
              <a:t>Contribution of electrons is negligible when </a:t>
            </a:r>
            <a:r>
              <a:rPr lang="en-US" i="1" dirty="0" smtClean="0">
                <a:latin typeface="Symbol" charset="2"/>
                <a:cs typeface="Symbol" charset="2"/>
              </a:rPr>
              <a:t>t</a:t>
            </a:r>
            <a:r>
              <a:rPr lang="en-US" dirty="0" smtClean="0"/>
              <a:t> ≤ a half RF period</a:t>
            </a:r>
          </a:p>
          <a:p>
            <a:pPr lvl="1"/>
            <a:r>
              <a:rPr lang="en-US" i="1" dirty="0" smtClean="0">
                <a:latin typeface="Symbol" charset="2"/>
                <a:cs typeface="Symbol" charset="2"/>
              </a:rPr>
              <a:t>t</a:t>
            </a:r>
            <a:r>
              <a:rPr lang="en-US" dirty="0" smtClean="0"/>
              <a:t> ≤ 1 ns is probably acceptable to have a practical system</a:t>
            </a:r>
          </a:p>
          <a:p>
            <a:r>
              <a:rPr lang="en-US" dirty="0" smtClean="0"/>
              <a:t>Plasma loading is ~100 times less with dopant</a:t>
            </a:r>
          </a:p>
          <a:p>
            <a:pPr lvl="1"/>
            <a:r>
              <a:rPr lang="en-US" dirty="0" smtClean="0"/>
              <a:t>Save stored RF energy from RF power consumption by plasma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Remove Electrons by Electronegative[</a:t>
            </a:r>
            <a:r>
              <a:rPr lang="en-US" dirty="0" smtClean="0">
                <a:hlinkClick r:id="" action="ppaction://hlinkshowjump?jump=lastslide"/>
              </a:rPr>
              <a:t>3</a:t>
            </a:r>
            <a:r>
              <a:rPr lang="en-US" dirty="0" smtClean="0"/>
              <a:t>]</a:t>
            </a:r>
            <a:endParaRPr lang="en-US" dirty="0"/>
          </a:p>
        </p:txBody>
      </p:sp>
      <p:pic>
        <p:nvPicPr>
          <p:cNvPr id="2" name="Picture 1" descr="dopa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75" y="3996122"/>
            <a:ext cx="4215468" cy="28618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77843" y="4620838"/>
            <a:ext cx="4437557" cy="830997"/>
          </a:xfrm>
          <a:prstGeom prst="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Require </a:t>
            </a:r>
            <a:r>
              <a:rPr lang="en-US" i="1" dirty="0" smtClean="0">
                <a:latin typeface="Symbol" charset="2"/>
                <a:cs typeface="Symbol" charset="2"/>
              </a:rPr>
              <a:t>t</a:t>
            </a:r>
            <a:r>
              <a:rPr lang="en-US" dirty="0" smtClean="0"/>
              <a:t>  measurement in the range of RF gas monitor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2578" y="5645183"/>
            <a:ext cx="193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Shortest </a:t>
            </a:r>
            <a:r>
              <a:rPr lang="en-US" sz="1400" dirty="0"/>
              <a:t>t</a:t>
            </a:r>
            <a:r>
              <a:rPr lang="en-US" sz="1400" dirty="0" smtClean="0"/>
              <a:t>ime resolution</a:t>
            </a:r>
          </a:p>
          <a:p>
            <a:r>
              <a:rPr lang="en-US" sz="1400" dirty="0" smtClean="0"/>
              <a:t>in this measurement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761345" y="5790432"/>
            <a:ext cx="1371600" cy="7008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11/09/16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K. Yonehara: Hadron Monitor Options</a:t>
            </a:r>
            <a:endParaRPr lang="en-US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85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Drude</a:t>
            </a:r>
            <a:r>
              <a:rPr lang="en-US" dirty="0" smtClean="0"/>
              <a:t> model with RF field [5]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317625" y="1096339"/>
          <a:ext cx="26035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" name="Equation" r:id="rId3" imgW="2603500" imgH="419100" progId="Equation.3">
                  <p:embed/>
                </p:oleObj>
              </mc:Choice>
              <mc:Fallback>
                <p:oleObj name="Equation" r:id="rId3" imgW="26035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17625" y="1096339"/>
                        <a:ext cx="26035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323975" y="2046288"/>
          <a:ext cx="51816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" name="Equation" r:id="rId5" imgW="5181600" imgH="1003300" progId="Equation.3">
                  <p:embed/>
                </p:oleObj>
              </mc:Choice>
              <mc:Fallback>
                <p:oleObj name="Equation" r:id="rId5" imgW="5181600" imgH="1003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23975" y="2046288"/>
                        <a:ext cx="51816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94199" y="1612737"/>
            <a:ext cx="3328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Displacement of electron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1317625" y="3565525"/>
          <a:ext cx="56007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" name="Equation" r:id="rId7" imgW="5600700" imgH="1003300" progId="Equation.3">
                  <p:embed/>
                </p:oleObj>
              </mc:Choice>
              <mc:Fallback>
                <p:oleObj name="Equation" r:id="rId7" imgW="5600700" imgH="1003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17625" y="3565525"/>
                        <a:ext cx="56007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194199" y="3208294"/>
            <a:ext cx="1666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Polarization</a:t>
            </a:r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1324110" y="4984353"/>
          <a:ext cx="5867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" name="Equation" r:id="rId9" imgW="5867400" imgH="990600" progId="Equation.3">
                  <p:embed/>
                </p:oleObj>
              </mc:Choice>
              <mc:Fallback>
                <p:oleObj name="Equation" r:id="rId9" imgW="5867400" imgH="990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24110" y="4984353"/>
                        <a:ext cx="58674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194199" y="4649604"/>
            <a:ext cx="1636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Permittivity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440574" y="795820"/>
            <a:ext cx="34596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n</a:t>
            </a:r>
            <a:r>
              <a:rPr lang="en-US" sz="1600" dirty="0" smtClean="0">
                <a:solidFill>
                  <a:srgbClr val="000000"/>
                </a:solidFill>
              </a:rPr>
              <a:t>: Electron collision frequency with gas</a:t>
            </a:r>
          </a:p>
          <a:p>
            <a:r>
              <a:rPr lang="en-US" sz="1600" i="1" dirty="0" smtClean="0">
                <a:solidFill>
                  <a:srgbClr val="000000"/>
                </a:solidFill>
                <a:latin typeface="Times"/>
                <a:cs typeface="Times"/>
              </a:rPr>
              <a:t>m</a:t>
            </a:r>
            <a:r>
              <a:rPr lang="en-US" sz="1600" dirty="0" smtClean="0">
                <a:solidFill>
                  <a:srgbClr val="000000"/>
                </a:solidFill>
              </a:rPr>
              <a:t>: Electron mass</a:t>
            </a:r>
          </a:p>
          <a:p>
            <a:r>
              <a:rPr lang="en-US" sz="1600" i="1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w</a:t>
            </a:r>
            <a:r>
              <a:rPr lang="en-US" sz="1600" i="1" baseline="-25000" dirty="0" err="1" smtClean="0">
                <a:solidFill>
                  <a:srgbClr val="000000"/>
                </a:solidFill>
                <a:latin typeface="Times"/>
                <a:cs typeface="Times"/>
              </a:rPr>
              <a:t>rf</a:t>
            </a:r>
            <a:r>
              <a:rPr lang="en-US" sz="1600" dirty="0" smtClean="0">
                <a:solidFill>
                  <a:srgbClr val="000000"/>
                </a:solidFill>
              </a:rPr>
              <a:t>: Frequency of driving RF</a:t>
            </a:r>
            <a:endParaRPr lang="en-US" sz="1600" dirty="0">
              <a:solidFill>
                <a:srgbClr val="000000"/>
              </a:solidFill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7081838" y="2124075"/>
          <a:ext cx="952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" name="Equation" r:id="rId11" imgW="952500" imgH="355600" progId="Equation.3">
                  <p:embed/>
                </p:oleObj>
              </mc:Choice>
              <mc:Fallback>
                <p:oleObj name="Equation" r:id="rId11" imgW="952500" imgH="355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081838" y="2124075"/>
                        <a:ext cx="9525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7081838" y="2479675"/>
          <a:ext cx="584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" name="Equation" r:id="rId13" imgW="584200" imgH="292100" progId="Equation.3">
                  <p:embed/>
                </p:oleObj>
              </mc:Choice>
              <mc:Fallback>
                <p:oleObj name="Equation" r:id="rId13" imgW="5842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081838" y="2479675"/>
                        <a:ext cx="5842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/>
          </p:nvPr>
        </p:nvGraphicFramePr>
        <p:xfrm>
          <a:off x="7716838" y="5316538"/>
          <a:ext cx="774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" name="Equation" r:id="rId15" imgW="774700" imgH="342900" progId="Equation.3">
                  <p:embed/>
                </p:oleObj>
              </mc:Choice>
              <mc:Fallback>
                <p:oleObj name="Equation" r:id="rId15" imgW="774700" imgH="342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716838" y="5316538"/>
                        <a:ext cx="7747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196288" y="679256"/>
            <a:ext cx="4037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Equation of motion of electron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753450" y="1474237"/>
            <a:ext cx="1249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Energy gain term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3098543" y="1469183"/>
            <a:ext cx="1176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Drag force term</a:t>
            </a:r>
            <a:endParaRPr lang="en-US" sz="1200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11/09/16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K. Yonehara: Hadron Monitor Options</a:t>
            </a:r>
            <a:endParaRPr lang="en-US" b="1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8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Permittivity change [5]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34719" y="1973175"/>
            <a:ext cx="3304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Resonant frequency shift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88886" y="3359437"/>
            <a:ext cx="27731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Plasma loading</a:t>
            </a:r>
          </a:p>
          <a:p>
            <a:r>
              <a:rPr lang="en-US" sz="1600" dirty="0" smtClean="0"/>
              <a:t>RF power consumed by plasma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542925" y="1960905"/>
          <a:ext cx="36195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3" name="Equation" r:id="rId3" imgW="3619500" imgH="1117600" progId="Equation.3">
                  <p:embed/>
                </p:oleObj>
              </mc:Choice>
              <mc:Fallback>
                <p:oleObj name="Equation" r:id="rId3" imgW="3619500" imgH="1117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2925" y="1960905"/>
                        <a:ext cx="3619500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542925" y="3312210"/>
          <a:ext cx="47371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4" name="Equation" r:id="rId5" imgW="4737100" imgH="1143000" progId="Equation.3">
                  <p:embed/>
                </p:oleObj>
              </mc:Choice>
              <mc:Fallback>
                <p:oleObj name="Equation" r:id="rId5" imgW="4737100" imgH="1143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2925" y="3312210"/>
                        <a:ext cx="473710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75460" y="4731678"/>
            <a:ext cx="827662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Formulae tell us: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Permittivity change is proportional to </a:t>
            </a:r>
            <a:r>
              <a:rPr lang="en-US" sz="2000" i="1" dirty="0" smtClean="0">
                <a:latin typeface="Times"/>
                <a:cs typeface="Times"/>
              </a:rPr>
              <a:t>n</a:t>
            </a:r>
            <a:r>
              <a:rPr lang="en-US" sz="2000" i="1" baseline="-25000" dirty="0" smtClean="0">
                <a:latin typeface="Times"/>
                <a:cs typeface="Times"/>
              </a:rPr>
              <a:t>e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Real part is enhanced at a low </a:t>
            </a:r>
            <a:r>
              <a:rPr lang="en-US" sz="2000" i="1" dirty="0" smtClean="0">
                <a:latin typeface="Symbol" charset="2"/>
                <a:cs typeface="Symbol" charset="2"/>
              </a:rPr>
              <a:t>n </a:t>
            </a:r>
            <a:r>
              <a:rPr lang="en-US" sz="2000" dirty="0" smtClean="0">
                <a:cs typeface="Symbol" charset="2"/>
              </a:rPr>
              <a:t>→ </a:t>
            </a:r>
            <a:r>
              <a:rPr lang="en-US" sz="2000" dirty="0">
                <a:cs typeface="Symbol" charset="2"/>
              </a:rPr>
              <a:t>Low RF </a:t>
            </a:r>
            <a:r>
              <a:rPr lang="en-US" sz="2000" dirty="0" smtClean="0">
                <a:cs typeface="Symbol" charset="2"/>
              </a:rPr>
              <a:t>gradient &amp; Low pressure</a:t>
            </a:r>
            <a:endParaRPr lang="en-US" sz="2000" i="1" dirty="0" smtClean="0">
              <a:latin typeface="Symbol" charset="2"/>
              <a:cs typeface="Symbol" charset="2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Imaginary </a:t>
            </a:r>
            <a:r>
              <a:rPr lang="en-US" sz="2000" dirty="0"/>
              <a:t>part is enhanced </a:t>
            </a:r>
            <a:r>
              <a:rPr lang="en-US" sz="2000" dirty="0" smtClean="0"/>
              <a:t>at a high </a:t>
            </a:r>
            <a:r>
              <a:rPr lang="en-US" sz="2000" i="1" dirty="0" smtClean="0">
                <a:latin typeface="Symbol" charset="2"/>
                <a:cs typeface="Symbol" charset="2"/>
              </a:rPr>
              <a:t>n </a:t>
            </a:r>
            <a:r>
              <a:rPr lang="en-US" sz="2000" dirty="0">
                <a:cs typeface="Symbol" charset="2"/>
              </a:rPr>
              <a:t>→ </a:t>
            </a:r>
            <a:r>
              <a:rPr lang="en-US" sz="2000" dirty="0" smtClean="0">
                <a:cs typeface="Symbol" charset="2"/>
              </a:rPr>
              <a:t>High </a:t>
            </a:r>
            <a:r>
              <a:rPr lang="en-US" sz="2000" dirty="0">
                <a:cs typeface="Symbol" charset="2"/>
              </a:rPr>
              <a:t>RF </a:t>
            </a:r>
            <a:r>
              <a:rPr lang="en-US" sz="2000" dirty="0" smtClean="0">
                <a:cs typeface="Symbol" charset="2"/>
              </a:rPr>
              <a:t>gradient &amp; </a:t>
            </a:r>
            <a:r>
              <a:rPr lang="en-US" sz="2000" dirty="0">
                <a:cs typeface="Symbol" charset="2"/>
              </a:rPr>
              <a:t>H</a:t>
            </a:r>
            <a:r>
              <a:rPr lang="en-US" sz="2000" dirty="0" smtClean="0">
                <a:cs typeface="Symbol" charset="2"/>
              </a:rPr>
              <a:t>igh pressure</a:t>
            </a:r>
            <a:endParaRPr lang="en-US" sz="2000" i="1" baseline="-25000" dirty="0">
              <a:latin typeface="Times"/>
              <a:cs typeface="Times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5219700" y="2405405"/>
          <a:ext cx="26162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5" name="Equation" r:id="rId7" imgW="2616200" imgH="673100" progId="Equation.3">
                  <p:embed/>
                </p:oleObj>
              </mc:Choice>
              <mc:Fallback>
                <p:oleObj name="Equation" r:id="rId7" imgW="2616200" imgH="673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19700" y="2405405"/>
                        <a:ext cx="26162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1530603" y="1201834"/>
          <a:ext cx="13843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6" name="Equation" r:id="rId9" imgW="1384300" imgH="406400" progId="Equation.3">
                  <p:embed/>
                </p:oleObj>
              </mc:Choice>
              <mc:Fallback>
                <p:oleObj name="Equation" r:id="rId9" imgW="13843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30603" y="1201834"/>
                        <a:ext cx="13843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3407028" y="1201834"/>
          <a:ext cx="1498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7" name="Equation" r:id="rId11" imgW="1498600" imgH="406400" progId="Equation.3">
                  <p:embed/>
                </p:oleObj>
              </mc:Choice>
              <mc:Fallback>
                <p:oleObj name="Equation" r:id="rId11" imgW="14986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407028" y="1201834"/>
                        <a:ext cx="14986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/>
          </p:nvPr>
        </p:nvGraphicFramePr>
        <p:xfrm>
          <a:off x="5632703" y="1339946"/>
          <a:ext cx="635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" name="Equation" r:id="rId13" imgW="635000" imgH="241300" progId="Equation.3">
                  <p:embed/>
                </p:oleObj>
              </mc:Choice>
              <mc:Fallback>
                <p:oleObj name="Equation" r:id="rId13" imgW="6350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632703" y="1339946"/>
                        <a:ext cx="6350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42925" y="740169"/>
            <a:ext cx="730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"/>
                <a:cs typeface="Times"/>
              </a:rPr>
              <a:t>n</a:t>
            </a:r>
            <a:r>
              <a:rPr lang="en-US" i="1" baseline="-25000" dirty="0" smtClean="0">
                <a:latin typeface="Times"/>
                <a:cs typeface="Times"/>
              </a:rPr>
              <a:t>e</a:t>
            </a:r>
            <a:r>
              <a:rPr lang="en-US" dirty="0" smtClean="0"/>
              <a:t> and </a:t>
            </a:r>
            <a:r>
              <a:rPr lang="en-US" i="1" dirty="0" smtClean="0">
                <a:latin typeface="Symbol" charset="2"/>
                <a:cs typeface="Symbol" charset="2"/>
              </a:rPr>
              <a:t>n</a:t>
            </a:r>
            <a:r>
              <a:rPr lang="en-US" dirty="0" smtClean="0"/>
              <a:t> are functions of a gas pressure and a RF gradient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11/09/16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K. Yonehara: Hadron Monitor Options</a:t>
            </a:r>
            <a:endParaRPr lang="en-US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65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Tested a gas-filled RF cavity with intense proton beams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beam induced plasma in gas-filled RF cavity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11/09/16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K. Yonehara: Hadron Monitor Options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7" name="Picture 6" descr="forMark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19" y="1880115"/>
            <a:ext cx="3186769" cy="28893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62050" y="2649179"/>
            <a:ext cx="95410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400 MeV </a:t>
            </a:r>
          </a:p>
          <a:p>
            <a:r>
              <a:rPr lang="en-US" sz="1600" dirty="0" smtClean="0">
                <a:solidFill>
                  <a:srgbClr val="FFFF00"/>
                </a:solidFill>
              </a:rPr>
              <a:t>H</a:t>
            </a:r>
            <a:r>
              <a:rPr lang="en-US" sz="1600" baseline="30000" dirty="0" smtClean="0">
                <a:solidFill>
                  <a:srgbClr val="FFFF00"/>
                </a:solidFill>
              </a:rPr>
              <a:t>-</a:t>
            </a:r>
            <a:r>
              <a:rPr lang="en-US" sz="1600" dirty="0" smtClean="0">
                <a:solidFill>
                  <a:srgbClr val="FFFF00"/>
                </a:solidFill>
              </a:rPr>
              <a:t> Beam</a:t>
            </a:r>
            <a:endParaRPr lang="en-US" sz="1600" dirty="0">
              <a:solidFill>
                <a:srgbClr val="FFFF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285763" y="2001993"/>
            <a:ext cx="1153567" cy="103205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9411" y="3993642"/>
            <a:ext cx="2371463" cy="33855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Gas-Filled 800 MHz RF cell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6027" y="2015911"/>
            <a:ext cx="1353606" cy="707886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Multi-Tesla</a:t>
            </a: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solenoid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Picture 11" descr="new_en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073" y="1797279"/>
            <a:ext cx="4572000" cy="31263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53215" y="4847009"/>
            <a:ext cx="3932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RF responses with proton beams [6]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525187" y="1477310"/>
            <a:ext cx="2826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Proton beam test at MTA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752605" y="5751383"/>
            <a:ext cx="5277022" cy="461665"/>
          </a:xfrm>
          <a:prstGeom prst="rect">
            <a:avLst/>
          </a:prstGeom>
          <a:noFill/>
          <a:ln w="28575" cmpd="sng"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Extract plasma population from RF signal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87853" y="2096763"/>
            <a:ext cx="15032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E</a:t>
            </a:r>
            <a:r>
              <a:rPr lang="en-US" sz="1600" baseline="-25000" dirty="0" err="1" smtClean="0"/>
              <a:t>max</a:t>
            </a:r>
            <a:r>
              <a:rPr lang="en-US" sz="1600" dirty="0" smtClean="0"/>
              <a:t> = 50 MV/m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6462225" y="1431234"/>
            <a:ext cx="21466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Gas pressure = 100 </a:t>
            </a:r>
            <a:r>
              <a:rPr lang="en-US" sz="1600" dirty="0" err="1" smtClean="0"/>
              <a:t>atm</a:t>
            </a:r>
            <a:endParaRPr lang="en-US" sz="1600" dirty="0" smtClean="0"/>
          </a:p>
          <a:p>
            <a:r>
              <a:rPr lang="en-US" sz="1600" dirty="0" smtClean="0"/>
              <a:t>DA: Dry Air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92238" y="4807560"/>
            <a:ext cx="44213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Proton beam energy </a:t>
            </a:r>
            <a:r>
              <a:rPr lang="en-US" sz="1600" i="1" dirty="0">
                <a:latin typeface="Times"/>
                <a:cs typeface="Times"/>
              </a:rPr>
              <a:t>→ </a:t>
            </a:r>
            <a:r>
              <a:rPr lang="en-US" sz="1600" i="1" dirty="0" smtClean="0">
                <a:latin typeface="Times"/>
                <a:cs typeface="Times"/>
              </a:rPr>
              <a:t>400 MeV</a:t>
            </a:r>
            <a:endParaRPr lang="en-US" sz="1600" dirty="0" smtClean="0"/>
          </a:p>
          <a:p>
            <a:r>
              <a:rPr lang="en-US" sz="1600" dirty="0" smtClean="0"/>
              <a:t>Protons per bunch </a:t>
            </a:r>
            <a:r>
              <a:rPr lang="en-US" sz="1600" i="1" dirty="0" smtClean="0">
                <a:latin typeface="Times"/>
                <a:cs typeface="Times"/>
              </a:rPr>
              <a:t>→ O(10</a:t>
            </a:r>
            <a:r>
              <a:rPr lang="en-US" sz="1600" i="1" baseline="30000" dirty="0" smtClean="0">
                <a:latin typeface="Times"/>
                <a:cs typeface="Times"/>
              </a:rPr>
              <a:t>9</a:t>
            </a:r>
            <a:r>
              <a:rPr lang="en-US" sz="1600" i="1" dirty="0" smtClean="0">
                <a:latin typeface="Times"/>
                <a:cs typeface="Times"/>
              </a:rPr>
              <a:t>/2 mm diameter beam)</a:t>
            </a:r>
          </a:p>
          <a:p>
            <a:r>
              <a:rPr lang="en-US" sz="1600" dirty="0"/>
              <a:t>B</a:t>
            </a:r>
            <a:r>
              <a:rPr lang="en-US" sz="1600" dirty="0" smtClean="0"/>
              <a:t>unch gap/length </a:t>
            </a:r>
            <a:r>
              <a:rPr lang="en-US" sz="1600" i="1" dirty="0" smtClean="0">
                <a:latin typeface="Times"/>
                <a:cs typeface="Times"/>
              </a:rPr>
              <a:t>→ 5 </a:t>
            </a:r>
            <a:r>
              <a:rPr lang="en-US" sz="1600" i="1" dirty="0" err="1" smtClean="0">
                <a:latin typeface="Times"/>
                <a:cs typeface="Times"/>
              </a:rPr>
              <a:t>nsec</a:t>
            </a:r>
            <a:r>
              <a:rPr lang="en-US" sz="1600" i="1" dirty="0" smtClean="0">
                <a:latin typeface="Times"/>
                <a:cs typeface="Times"/>
              </a:rPr>
              <a:t>/10 </a:t>
            </a:r>
            <a:r>
              <a:rPr lang="en-US" sz="1600" i="1" dirty="0" err="1">
                <a:latin typeface="Symbol" charset="2"/>
                <a:cs typeface="Symbol" charset="2"/>
              </a:rPr>
              <a:t>m</a:t>
            </a:r>
            <a:r>
              <a:rPr lang="en-US" sz="1600" i="1" dirty="0" err="1" smtClean="0">
                <a:latin typeface="Times"/>
                <a:cs typeface="Times"/>
              </a:rPr>
              <a:t>sec</a:t>
            </a:r>
            <a:endParaRPr lang="en-US" sz="1600" i="1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12526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 RF signal [6]</a:t>
            </a:r>
            <a:endParaRPr lang="en-US" dirty="0"/>
          </a:p>
        </p:txBody>
      </p:sp>
      <p:pic>
        <p:nvPicPr>
          <p:cNvPr id="7" name="Picture 6" descr="new_en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22" y="1317510"/>
            <a:ext cx="4572000" cy="31263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6590" y="4367240"/>
            <a:ext cx="3891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RF amplitude with a plasma loading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744002" y="1616994"/>
            <a:ext cx="15032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E</a:t>
            </a:r>
            <a:r>
              <a:rPr lang="en-US" sz="1600" baseline="-25000" dirty="0" err="1" smtClean="0"/>
              <a:t>max</a:t>
            </a:r>
            <a:r>
              <a:rPr lang="en-US" sz="1600" dirty="0" smtClean="0"/>
              <a:t> = 50 MV/m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718374" y="951465"/>
            <a:ext cx="21466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Gas pressure = 100 </a:t>
            </a:r>
            <a:r>
              <a:rPr lang="en-US" sz="1600" dirty="0" err="1" smtClean="0"/>
              <a:t>atm</a:t>
            </a:r>
            <a:endParaRPr lang="en-US" sz="1600" dirty="0" smtClean="0"/>
          </a:p>
          <a:p>
            <a:r>
              <a:rPr lang="en-US" sz="1600" dirty="0" smtClean="0"/>
              <a:t>DA: Dry Air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051829" y="856688"/>
            <a:ext cx="3121367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Ion pair production rate</a:t>
            </a:r>
          </a:p>
          <a:p>
            <a:pPr marL="800100" lvl="1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Plasma loading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Recombination process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Electron capture process</a:t>
            </a:r>
            <a:endParaRPr lang="en-US" sz="20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5870575" y="1269748"/>
          <a:ext cx="2692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9" name="Equation" r:id="rId4" imgW="2692400" imgH="685800" progId="Equation.3">
                  <p:embed/>
                </p:oleObj>
              </mc:Choice>
              <mc:Fallback>
                <p:oleObj name="Equation" r:id="rId4" imgW="2692400" imgH="685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70575" y="1269748"/>
                        <a:ext cx="26924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5412990" y="2767832"/>
          <a:ext cx="3606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0" name="Equation" r:id="rId6" imgW="3606800" imgH="406400" progId="Equation.3">
                  <p:embed/>
                </p:oleObj>
              </mc:Choice>
              <mc:Fallback>
                <p:oleObj name="Equation" r:id="rId6" imgW="36068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12990" y="2767832"/>
                        <a:ext cx="36068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5755323" y="4244380"/>
          <a:ext cx="1409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" name="Equation" r:id="rId8" imgW="1409700" imgH="342900" progId="Equation.3">
                  <p:embed/>
                </p:oleObj>
              </mc:Choice>
              <mc:Fallback>
                <p:oleObj name="Equation" r:id="rId8" imgW="1409700" imgH="342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55323" y="4244380"/>
                        <a:ext cx="14097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724141" y="4625386"/>
            <a:ext cx="3186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Time constant </a:t>
            </a:r>
            <a:r>
              <a:rPr lang="en-US" sz="1800" i="1" dirty="0" smtClean="0">
                <a:latin typeface="Symbol" charset="2"/>
                <a:cs typeface="Symbol" charset="2"/>
              </a:rPr>
              <a:t>b</a:t>
            </a:r>
            <a:r>
              <a:rPr lang="en-US" sz="1800" i="1" baseline="30000" dirty="0" smtClean="0">
                <a:latin typeface="Symbol" charset="2"/>
                <a:cs typeface="Symbol" charset="2"/>
              </a:rPr>
              <a:t>-1</a:t>
            </a:r>
            <a:r>
              <a:rPr lang="en-US" sz="1800" i="1" dirty="0" smtClean="0">
                <a:latin typeface="Symbol" charset="2"/>
                <a:cs typeface="Symbol" charset="2"/>
              </a:rPr>
              <a:t>r</a:t>
            </a:r>
            <a:r>
              <a:rPr lang="en-US" sz="1800" i="1" baseline="-25000" dirty="0" smtClean="0">
                <a:latin typeface="Times"/>
                <a:cs typeface="Times"/>
              </a:rPr>
              <a:t>i</a:t>
            </a:r>
            <a:r>
              <a:rPr lang="en-US" sz="1800" i="1" dirty="0" smtClean="0">
                <a:latin typeface="Symbol" charset="2"/>
                <a:cs typeface="Symbol" charset="2"/>
              </a:rPr>
              <a:t> → O(</a:t>
            </a:r>
            <a:r>
              <a:rPr lang="en-US" sz="1800" i="1" dirty="0" err="1" smtClean="0">
                <a:latin typeface="Symbol" charset="2"/>
                <a:cs typeface="Symbol" charset="2"/>
              </a:rPr>
              <a:t>m</a:t>
            </a:r>
            <a:r>
              <a:rPr lang="en-US" sz="1800" i="1" dirty="0" err="1" smtClean="0">
                <a:latin typeface="Times"/>
                <a:cs typeface="Times"/>
              </a:rPr>
              <a:t>sec</a:t>
            </a:r>
            <a:r>
              <a:rPr lang="en-US" sz="1800" i="1" dirty="0" smtClean="0">
                <a:latin typeface="Symbol" charset="2"/>
                <a:cs typeface="Symbol" charset="2"/>
              </a:rPr>
              <a:t>)</a:t>
            </a:r>
            <a:endParaRPr lang="en-US" sz="1800" i="1" dirty="0">
              <a:latin typeface="Symbol" charset="2"/>
              <a:cs typeface="Symbol" charset="2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5755323" y="5521001"/>
          <a:ext cx="2374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2" name="Equation" r:id="rId10" imgW="2374900" imgH="342900" progId="Equation.3">
                  <p:embed/>
                </p:oleObj>
              </mc:Choice>
              <mc:Fallback>
                <p:oleObj name="Equation" r:id="rId10" imgW="2374900" imgH="342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755323" y="5521001"/>
                        <a:ext cx="23749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785914" y="5873423"/>
            <a:ext cx="280396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Time constant </a:t>
            </a:r>
            <a:r>
              <a:rPr lang="en-US" sz="1800" i="1" dirty="0">
                <a:latin typeface="Symbol" charset="2"/>
                <a:cs typeface="Symbol" charset="2"/>
              </a:rPr>
              <a:t>t</a:t>
            </a:r>
            <a:r>
              <a:rPr lang="en-US" sz="1800" i="1" dirty="0" smtClean="0">
                <a:latin typeface="Symbol" charset="2"/>
                <a:cs typeface="Symbol" charset="2"/>
              </a:rPr>
              <a:t> → O(</a:t>
            </a:r>
            <a:r>
              <a:rPr lang="en-US" sz="1800" i="1" dirty="0" err="1" smtClean="0">
                <a:latin typeface="Times"/>
                <a:cs typeface="Times"/>
              </a:rPr>
              <a:t>nsec</a:t>
            </a:r>
            <a:r>
              <a:rPr lang="en-US" sz="1800" i="1" dirty="0" smtClean="0">
                <a:latin typeface="Symbol" charset="2"/>
                <a:cs typeface="Symbol" charset="2"/>
              </a:rPr>
              <a:t>)</a:t>
            </a:r>
            <a:endParaRPr lang="en-US" sz="1800" i="1" dirty="0">
              <a:latin typeface="Symbol" charset="2"/>
              <a:cs typeface="Symbol" charset="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92481" y="1937386"/>
            <a:ext cx="3951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latin typeface="Times"/>
                <a:cs typeface="Times"/>
              </a:rPr>
              <a:t> </a:t>
            </a:r>
            <a:r>
              <a:rPr lang="en-US" sz="1800" i="1" dirty="0" err="1" smtClean="0">
                <a:latin typeface="Times"/>
                <a:cs typeface="Times"/>
              </a:rPr>
              <a:t>dN</a:t>
            </a:r>
            <a:r>
              <a:rPr lang="en-US" sz="1800" i="1" dirty="0" smtClean="0">
                <a:latin typeface="Times"/>
                <a:cs typeface="Times"/>
              </a:rPr>
              <a:t>/</a:t>
            </a:r>
            <a:r>
              <a:rPr lang="en-US" sz="1800" i="1" dirty="0" err="1" smtClean="0">
                <a:latin typeface="Times"/>
                <a:cs typeface="Times"/>
              </a:rPr>
              <a:t>dt</a:t>
            </a:r>
            <a:r>
              <a:rPr lang="en-US" sz="1800" i="1" dirty="0" smtClean="0">
                <a:latin typeface="Times"/>
                <a:cs typeface="Times"/>
              </a:rPr>
              <a:t> </a:t>
            </a:r>
            <a:r>
              <a:rPr lang="en-US" sz="1800" i="1" dirty="0" smtClean="0">
                <a:latin typeface="Symbol" charset="2"/>
                <a:cs typeface="Symbol" charset="2"/>
              </a:rPr>
              <a:t>→ O(10</a:t>
            </a:r>
            <a:r>
              <a:rPr lang="en-US" sz="1800" i="1" dirty="0" smtClean="0">
                <a:latin typeface="Times"/>
                <a:cs typeface="Times"/>
              </a:rPr>
              <a:t> pairs/cm</a:t>
            </a:r>
            <a:r>
              <a:rPr lang="en-US" sz="1800" i="1" dirty="0" smtClean="0">
                <a:latin typeface="Symbol" charset="2"/>
                <a:cs typeface="Symbol" charset="2"/>
              </a:rPr>
              <a:t>)</a:t>
            </a:r>
            <a:r>
              <a:rPr lang="en-US" sz="1800" dirty="0" smtClean="0">
                <a:latin typeface="Symbol" charset="2"/>
                <a:cs typeface="Symbol" charset="2"/>
              </a:rPr>
              <a:t> </a:t>
            </a:r>
            <a:r>
              <a:rPr lang="en-US" sz="1800" dirty="0">
                <a:latin typeface="+mn-lt"/>
                <a:cs typeface="Symbol" charset="2"/>
              </a:rPr>
              <a:t>@</a:t>
            </a:r>
            <a:r>
              <a:rPr lang="en-US" sz="1800" dirty="0" smtClean="0">
                <a:latin typeface="+mn-lt"/>
                <a:cs typeface="Symbol" charset="2"/>
              </a:rPr>
              <a:t> </a:t>
            </a:r>
            <a:r>
              <a:rPr lang="en-US" sz="1800" dirty="0" err="1" smtClean="0">
                <a:latin typeface="+mn-lt"/>
                <a:cs typeface="Symbol" charset="2"/>
              </a:rPr>
              <a:t>p</a:t>
            </a:r>
            <a:r>
              <a:rPr lang="en-US" sz="1800" baseline="-25000" dirty="0" err="1" smtClean="0">
                <a:latin typeface="+mn-lt"/>
                <a:cs typeface="Symbol" charset="2"/>
              </a:rPr>
              <a:t>gas</a:t>
            </a:r>
            <a:r>
              <a:rPr lang="en-US" sz="1800" dirty="0" smtClean="0">
                <a:latin typeface="+mn-lt"/>
                <a:cs typeface="Symbol" charset="2"/>
              </a:rPr>
              <a:t>= 1 </a:t>
            </a:r>
            <a:r>
              <a:rPr lang="en-US" sz="1800" dirty="0" err="1" smtClean="0">
                <a:latin typeface="+mn-lt"/>
                <a:cs typeface="Symbol" charset="2"/>
              </a:rPr>
              <a:t>atm</a:t>
            </a:r>
            <a:endParaRPr lang="en-US" sz="1800" i="1" dirty="0">
              <a:latin typeface="Symbol" charset="2"/>
              <a:cs typeface="Symbol" charset="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75795" y="3208201"/>
            <a:ext cx="3271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latin typeface="Symbol" charset="2"/>
                <a:cs typeface="Symbol" charset="2"/>
              </a:rPr>
              <a:t>m</a:t>
            </a:r>
            <a:r>
              <a:rPr lang="en-US" sz="1800" i="1" baseline="-25000" dirty="0" smtClean="0">
                <a:latin typeface="Times"/>
                <a:cs typeface="Times"/>
              </a:rPr>
              <a:t>e</a:t>
            </a:r>
            <a:r>
              <a:rPr lang="en-US" sz="1800" i="1" dirty="0" smtClean="0">
                <a:latin typeface="Times"/>
                <a:cs typeface="Times"/>
              </a:rPr>
              <a:t>E</a:t>
            </a:r>
            <a:r>
              <a:rPr lang="en-US" sz="1800" i="1" baseline="-25000" dirty="0" smtClean="0">
                <a:latin typeface="Times"/>
                <a:cs typeface="Times"/>
              </a:rPr>
              <a:t>0</a:t>
            </a:r>
            <a:r>
              <a:rPr lang="en-US" sz="1800" i="1" baseline="30000" dirty="0" smtClean="0">
                <a:latin typeface="Times"/>
                <a:cs typeface="Times"/>
              </a:rPr>
              <a:t>2</a:t>
            </a:r>
            <a:r>
              <a:rPr lang="en-US" sz="1800" i="1" dirty="0" smtClean="0"/>
              <a:t> </a:t>
            </a:r>
            <a:r>
              <a:rPr lang="en-US" sz="1800" i="1" dirty="0" smtClean="0">
                <a:latin typeface="Times"/>
                <a:cs typeface="Times"/>
              </a:rPr>
              <a:t>→ O(10</a:t>
            </a:r>
            <a:r>
              <a:rPr lang="en-US" sz="1800" i="1" baseline="30000" dirty="0" smtClean="0">
                <a:latin typeface="Times"/>
                <a:cs typeface="Times"/>
              </a:rPr>
              <a:t>-17</a:t>
            </a:r>
            <a:r>
              <a:rPr lang="en-US" sz="1800" i="1" dirty="0" smtClean="0">
                <a:latin typeface="Times"/>
                <a:cs typeface="Times"/>
              </a:rPr>
              <a:t>) </a:t>
            </a:r>
            <a:r>
              <a:rPr lang="en-US" sz="1800" dirty="0" smtClean="0"/>
              <a:t>Joules/RF cycle</a:t>
            </a:r>
            <a:endParaRPr lang="en-US" sz="1800" dirty="0"/>
          </a:p>
        </p:txBody>
      </p:sp>
      <p:sp>
        <p:nvSpPr>
          <p:cNvPr id="24" name="TextBox 23"/>
          <p:cNvSpPr txBox="1"/>
          <p:nvPr/>
        </p:nvSpPr>
        <p:spPr>
          <a:xfrm>
            <a:off x="5572515" y="3549102"/>
            <a:ext cx="3571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latin typeface="Symbol" charset="2"/>
                <a:cs typeface="Symbol" charset="2"/>
              </a:rPr>
              <a:t>m</a:t>
            </a:r>
            <a:r>
              <a:rPr lang="en-US" sz="1800" i="1" baseline="30000" dirty="0" smtClean="0">
                <a:latin typeface="Times"/>
                <a:cs typeface="Times"/>
              </a:rPr>
              <a:t>-</a:t>
            </a:r>
            <a:r>
              <a:rPr lang="en-US" sz="1800" i="1" baseline="-25000" dirty="0" smtClean="0">
                <a:latin typeface="Times"/>
                <a:cs typeface="Times"/>
              </a:rPr>
              <a:t>i</a:t>
            </a:r>
            <a:r>
              <a:rPr lang="en-US" sz="1800" i="1" dirty="0" smtClean="0">
                <a:latin typeface="Times"/>
                <a:cs typeface="Times"/>
              </a:rPr>
              <a:t>E</a:t>
            </a:r>
            <a:r>
              <a:rPr lang="en-US" sz="1800" i="1" baseline="-25000" dirty="0" smtClean="0">
                <a:latin typeface="Times"/>
                <a:cs typeface="Times"/>
              </a:rPr>
              <a:t>0</a:t>
            </a:r>
            <a:r>
              <a:rPr lang="en-US" sz="1800" i="1" baseline="30000" dirty="0" smtClean="0">
                <a:latin typeface="Times"/>
                <a:cs typeface="Times"/>
              </a:rPr>
              <a:t>2</a:t>
            </a:r>
            <a:r>
              <a:rPr lang="en-US" sz="1800" i="1" dirty="0" smtClean="0"/>
              <a:t> ≈ </a:t>
            </a:r>
            <a:r>
              <a:rPr lang="en-US" sz="1800" i="1" dirty="0" smtClean="0">
                <a:latin typeface="Symbol" charset="2"/>
                <a:cs typeface="Symbol" charset="2"/>
              </a:rPr>
              <a:t>m</a:t>
            </a:r>
            <a:r>
              <a:rPr lang="en-US" sz="1800" i="1" baseline="30000" dirty="0" smtClean="0">
                <a:latin typeface="Times"/>
                <a:cs typeface="Times"/>
              </a:rPr>
              <a:t>+</a:t>
            </a:r>
            <a:r>
              <a:rPr lang="en-US" sz="1800" i="1" baseline="-25000" dirty="0" smtClean="0">
                <a:latin typeface="Times"/>
                <a:cs typeface="Times"/>
              </a:rPr>
              <a:t>i</a:t>
            </a:r>
            <a:r>
              <a:rPr lang="en-US" sz="1800" i="1" dirty="0" smtClean="0">
                <a:latin typeface="Times"/>
                <a:cs typeface="Times"/>
              </a:rPr>
              <a:t>E</a:t>
            </a:r>
            <a:r>
              <a:rPr lang="en-US" sz="1800" i="1" baseline="-25000" dirty="0" smtClean="0">
                <a:latin typeface="Times"/>
                <a:cs typeface="Times"/>
              </a:rPr>
              <a:t>0</a:t>
            </a:r>
            <a:r>
              <a:rPr lang="en-US" sz="1800" i="1" baseline="30000" dirty="0" smtClean="0">
                <a:latin typeface="Times"/>
                <a:cs typeface="Times"/>
              </a:rPr>
              <a:t>2</a:t>
            </a:r>
            <a:r>
              <a:rPr lang="en-US" sz="1800" i="1" dirty="0" smtClean="0"/>
              <a:t> </a:t>
            </a:r>
            <a:r>
              <a:rPr lang="en-US" sz="1800" i="1" dirty="0" smtClean="0">
                <a:latin typeface="Times"/>
                <a:cs typeface="Times"/>
              </a:rPr>
              <a:t>→ O(10</a:t>
            </a:r>
            <a:r>
              <a:rPr lang="en-US" sz="1800" i="1" baseline="30000" dirty="0" smtClean="0">
                <a:latin typeface="Times"/>
                <a:cs typeface="Times"/>
              </a:rPr>
              <a:t>-19</a:t>
            </a:r>
            <a:r>
              <a:rPr lang="en-US" sz="1800" i="1" dirty="0" smtClean="0">
                <a:latin typeface="Times"/>
                <a:cs typeface="Times"/>
              </a:rPr>
              <a:t>) </a:t>
            </a:r>
            <a:r>
              <a:rPr lang="en-US" sz="1800" dirty="0" smtClean="0"/>
              <a:t>Joules/RF</a:t>
            </a:r>
            <a:endParaRPr lang="en-US" sz="1800" dirty="0"/>
          </a:p>
        </p:txBody>
      </p:sp>
      <p:pic>
        <p:nvPicPr>
          <p:cNvPr id="26" name="Picture 25" descr="eq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36" y="4732379"/>
            <a:ext cx="3046822" cy="47543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326935" y="5129337"/>
            <a:ext cx="11306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RF source term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2739476" y="5127804"/>
            <a:ext cx="17794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Power consumption term</a:t>
            </a:r>
            <a:endParaRPr lang="en-US" sz="1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11/09/16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K. Yonehara: Hadron Monitor Options</a:t>
            </a:r>
            <a:endParaRPr lang="en-US" b="1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32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571" name="Picture 11" descr="IMG_0777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1143000"/>
            <a:ext cx="4710112" cy="48768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2563" name="Rectangle 3"/>
          <p:cNvSpPr>
            <a:spLocks noGrp="1" noChangeArrowheads="1"/>
          </p:cNvSpPr>
          <p:nvPr>
            <p:ph type="title"/>
          </p:nvPr>
        </p:nvSpPr>
        <p:spPr>
          <a:xfrm>
            <a:off x="3162299" y="206375"/>
            <a:ext cx="5724525" cy="792163"/>
          </a:xfrm>
        </p:spPr>
        <p:txBody>
          <a:bodyPr/>
          <a:lstStyle/>
          <a:p>
            <a:r>
              <a:rPr lang="en-US" altLang="en-US" sz="3200" dirty="0" smtClean="0"/>
              <a:t>Current System </a:t>
            </a:r>
            <a:r>
              <a:rPr lang="en-US" altLang="en-US" sz="3200" dirty="0" smtClean="0"/>
              <a:t>Design [1]</a:t>
            </a:r>
            <a:r>
              <a:rPr lang="en-US" altLang="en-US" sz="3600" dirty="0"/>
              <a:t/>
            </a:r>
            <a:br>
              <a:rPr lang="en-US" altLang="en-US" sz="3600" dirty="0"/>
            </a:br>
            <a:r>
              <a:rPr lang="en-US" altLang="en-US" sz="2800" i="1" dirty="0">
                <a:solidFill>
                  <a:schemeClr val="hlink"/>
                </a:solidFill>
              </a:rPr>
              <a:t>lots of ion chambers</a:t>
            </a:r>
          </a:p>
        </p:txBody>
      </p:sp>
      <p:sp>
        <p:nvSpPr>
          <p:cNvPr id="3225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4495800" cy="2971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600" dirty="0"/>
              <a:t>Hadron Monitor</a:t>
            </a:r>
          </a:p>
          <a:p>
            <a:pPr lvl="1">
              <a:lnSpc>
                <a:spcPct val="90000"/>
              </a:lnSpc>
            </a:pPr>
            <a:r>
              <a:rPr lang="en-US" altLang="en-US" sz="1400" dirty="0"/>
              <a:t>7x7 grid </a:t>
            </a:r>
            <a:r>
              <a:rPr lang="en-US" altLang="en-US" sz="1400" dirty="0">
                <a:sym typeface="Symbol" panose="05050102010706020507" pitchFamily="18" charset="2"/>
              </a:rPr>
              <a:t> </a:t>
            </a:r>
            <a:r>
              <a:rPr lang="en-US" altLang="en-US" sz="1400" dirty="0"/>
              <a:t>1x1 m</a:t>
            </a:r>
            <a:r>
              <a:rPr lang="en-US" altLang="en-US" sz="1400" baseline="30000" dirty="0"/>
              <a:t>2</a:t>
            </a:r>
          </a:p>
          <a:p>
            <a:pPr lvl="2">
              <a:lnSpc>
                <a:spcPct val="90000"/>
              </a:lnSpc>
            </a:pPr>
            <a:r>
              <a:rPr lang="en-US" altLang="en-US" sz="1200" dirty="0"/>
              <a:t>1 mm gap chambers </a:t>
            </a:r>
          </a:p>
          <a:p>
            <a:pPr lvl="1">
              <a:lnSpc>
                <a:spcPct val="90000"/>
              </a:lnSpc>
            </a:pPr>
            <a:r>
              <a:rPr lang="en-US" altLang="en-US" sz="1400" dirty="0"/>
              <a:t>Radiation Hard design</a:t>
            </a:r>
          </a:p>
          <a:p>
            <a:pPr lvl="2">
              <a:lnSpc>
                <a:spcPct val="90000"/>
              </a:lnSpc>
            </a:pPr>
            <a:r>
              <a:rPr lang="en-US" altLang="en-US" sz="1200" dirty="0"/>
              <a:t>~ 10 Grad exposure</a:t>
            </a:r>
          </a:p>
          <a:p>
            <a:pPr lvl="1">
              <a:lnSpc>
                <a:spcPct val="90000"/>
              </a:lnSpc>
            </a:pPr>
            <a:r>
              <a:rPr lang="en-US" altLang="en-US" sz="1400" dirty="0"/>
              <a:t>Mass minimized for residual activation</a:t>
            </a:r>
          </a:p>
          <a:p>
            <a:pPr lvl="2">
              <a:lnSpc>
                <a:spcPct val="90000"/>
              </a:lnSpc>
            </a:pPr>
            <a:r>
              <a:rPr lang="en-US" altLang="en-US" sz="1200" dirty="0"/>
              <a:t>57 Rem/</a:t>
            </a:r>
            <a:r>
              <a:rPr lang="en-US" altLang="en-US" sz="1200" dirty="0" err="1"/>
              <a:t>hr</a:t>
            </a:r>
            <a:endParaRPr lang="en-US" altLang="en-US" sz="1200" dirty="0"/>
          </a:p>
          <a:p>
            <a:pPr>
              <a:lnSpc>
                <a:spcPct val="90000"/>
              </a:lnSpc>
            </a:pPr>
            <a:r>
              <a:rPr lang="en-US" altLang="en-US" sz="1600" dirty="0"/>
              <a:t>Muon Monitors</a:t>
            </a:r>
          </a:p>
          <a:p>
            <a:pPr lvl="1">
              <a:lnSpc>
                <a:spcPct val="90000"/>
              </a:lnSpc>
            </a:pPr>
            <a:r>
              <a:rPr lang="en-US" altLang="en-US" sz="1400" dirty="0"/>
              <a:t>9 tubes of 9 chambers each </a:t>
            </a:r>
            <a:r>
              <a:rPr lang="en-US" altLang="en-US" sz="1400" dirty="0">
                <a:sym typeface="Symbol" panose="05050102010706020507" pitchFamily="18" charset="2"/>
              </a:rPr>
              <a:t> 2.2x2.2 m</a:t>
            </a:r>
            <a:r>
              <a:rPr lang="en-US" altLang="en-US" sz="1400" baseline="30000" dirty="0">
                <a:sym typeface="Symbol" panose="05050102010706020507" pitchFamily="18" charset="2"/>
              </a:rPr>
              <a:t>2</a:t>
            </a:r>
          </a:p>
          <a:p>
            <a:pPr lvl="2">
              <a:lnSpc>
                <a:spcPct val="90000"/>
              </a:lnSpc>
            </a:pPr>
            <a:r>
              <a:rPr lang="en-US" altLang="en-US" sz="1200" dirty="0">
                <a:sym typeface="Symbol" panose="05050102010706020507" pitchFamily="18" charset="2"/>
              </a:rPr>
              <a:t>3 mm gap chambers</a:t>
            </a:r>
          </a:p>
          <a:p>
            <a:pPr lvl="1">
              <a:lnSpc>
                <a:spcPct val="90000"/>
              </a:lnSpc>
            </a:pPr>
            <a:r>
              <a:rPr lang="en-US" altLang="en-US" sz="1400" dirty="0">
                <a:sym typeface="Symbol" panose="05050102010706020507" pitchFamily="18" charset="2"/>
              </a:rPr>
              <a:t>Tube design allows repair</a:t>
            </a:r>
          </a:p>
          <a:p>
            <a:pPr>
              <a:lnSpc>
                <a:spcPct val="90000"/>
              </a:lnSpc>
            </a:pPr>
            <a:r>
              <a:rPr lang="en-US" altLang="en-US" sz="1600" dirty="0">
                <a:sym typeface="Symbol" panose="05050102010706020507" pitchFamily="18" charset="2"/>
              </a:rPr>
              <a:t>High Voltage (100-500 V) applied over He gas</a:t>
            </a:r>
          </a:p>
          <a:p>
            <a:pPr lvl="1">
              <a:lnSpc>
                <a:spcPct val="90000"/>
              </a:lnSpc>
            </a:pPr>
            <a:r>
              <a:rPr lang="en-US" altLang="en-US" sz="1400" dirty="0">
                <a:sym typeface="Symbol" panose="05050102010706020507" pitchFamily="18" charset="2"/>
              </a:rPr>
              <a:t>Signal acquired with charge-integrating amplifiers</a:t>
            </a:r>
          </a:p>
          <a:p>
            <a:pPr>
              <a:lnSpc>
                <a:spcPct val="90000"/>
              </a:lnSpc>
            </a:pPr>
            <a:endParaRPr lang="en-US" altLang="en-US" sz="1400" dirty="0"/>
          </a:p>
          <a:p>
            <a:pPr>
              <a:lnSpc>
                <a:spcPct val="90000"/>
              </a:lnSpc>
            </a:pPr>
            <a:endParaRPr lang="en-US" altLang="en-US" sz="1600" dirty="0"/>
          </a:p>
        </p:txBody>
      </p:sp>
      <p:pic>
        <p:nvPicPr>
          <p:cNvPr id="322568" name="Picture 8" descr="DSCN3110"/>
          <p:cNvPicPr>
            <a:picLocks noChangeAspect="1" noChangeArrowheads="1"/>
          </p:cNvPicPr>
          <p:nvPr/>
        </p:nvPicPr>
        <p:blipFill>
          <a:blip r:embed="rId3">
            <a:lum bright="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67113"/>
            <a:ext cx="4876800" cy="321468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11/09/16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K. Yonehara: Hadron Monitor Options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576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315" name="Picture 3" descr="muon1_jan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33400"/>
            <a:ext cx="26670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9316" name="Picture 4" descr="muon2_jan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9600"/>
            <a:ext cx="28194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9317" name="Picture 5" descr="muon3_jan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5" r="18286"/>
          <a:stretch>
            <a:fillRect/>
          </a:stretch>
        </p:blipFill>
        <p:spPr bwMode="auto">
          <a:xfrm>
            <a:off x="7042150" y="457200"/>
            <a:ext cx="2025650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318" name="Picture 6" descr="muon monitor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0" r="6419"/>
          <a:stretch>
            <a:fillRect/>
          </a:stretch>
        </p:blipFill>
        <p:spPr bwMode="auto">
          <a:xfrm>
            <a:off x="609600" y="3276600"/>
            <a:ext cx="84582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9319" name="Rectangle 7"/>
          <p:cNvSpPr>
            <a:spLocks noChangeArrowheads="1"/>
          </p:cNvSpPr>
          <p:nvPr/>
        </p:nvSpPr>
        <p:spPr bwMode="auto">
          <a:xfrm>
            <a:off x="2743200" y="457200"/>
            <a:ext cx="6324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9320" name="Text Box 8"/>
          <p:cNvSpPr txBox="1">
            <a:spLocks noChangeArrowheads="1"/>
          </p:cNvSpPr>
          <p:nvPr/>
        </p:nvSpPr>
        <p:spPr bwMode="auto">
          <a:xfrm>
            <a:off x="3124200" y="792163"/>
            <a:ext cx="17462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Times New Roman" panose="02020603050405020304" pitchFamily="18" charset="0"/>
              </a:rPr>
              <a:t>Vertical Position (inches)</a:t>
            </a:r>
          </a:p>
        </p:txBody>
      </p:sp>
      <p:sp>
        <p:nvSpPr>
          <p:cNvPr id="269321" name="Text Box 9"/>
          <p:cNvSpPr txBox="1">
            <a:spLocks noChangeArrowheads="1"/>
          </p:cNvSpPr>
          <p:nvPr/>
        </p:nvSpPr>
        <p:spPr bwMode="auto">
          <a:xfrm>
            <a:off x="5340350" y="792163"/>
            <a:ext cx="17462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Times New Roman" panose="02020603050405020304" pitchFamily="18" charset="0"/>
              </a:rPr>
              <a:t>Vertical Position (inches)</a:t>
            </a:r>
          </a:p>
        </p:txBody>
      </p:sp>
      <p:sp>
        <p:nvSpPr>
          <p:cNvPr id="269322" name="Text Box 10"/>
          <p:cNvSpPr txBox="1">
            <a:spLocks noChangeArrowheads="1"/>
          </p:cNvSpPr>
          <p:nvPr/>
        </p:nvSpPr>
        <p:spPr bwMode="auto">
          <a:xfrm>
            <a:off x="7321550" y="785813"/>
            <a:ext cx="17462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Times New Roman" panose="02020603050405020304" pitchFamily="18" charset="0"/>
              </a:rPr>
              <a:t>Vertical Position (inches)</a:t>
            </a:r>
          </a:p>
        </p:txBody>
      </p:sp>
      <p:sp>
        <p:nvSpPr>
          <p:cNvPr id="269323" name="Text Box 11"/>
          <p:cNvSpPr txBox="1">
            <a:spLocks noChangeArrowheads="1"/>
          </p:cNvSpPr>
          <p:nvPr/>
        </p:nvSpPr>
        <p:spPr bwMode="auto">
          <a:xfrm>
            <a:off x="3143250" y="458788"/>
            <a:ext cx="18232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Times New Roman" panose="02020603050405020304" pitchFamily="18" charset="0"/>
              </a:rPr>
              <a:t>Muon Alcove 1</a:t>
            </a:r>
          </a:p>
        </p:txBody>
      </p:sp>
      <p:sp>
        <p:nvSpPr>
          <p:cNvPr id="269324" name="Text Box 12"/>
          <p:cNvSpPr txBox="1">
            <a:spLocks noChangeArrowheads="1"/>
          </p:cNvSpPr>
          <p:nvPr/>
        </p:nvSpPr>
        <p:spPr bwMode="auto">
          <a:xfrm>
            <a:off x="5410200" y="457200"/>
            <a:ext cx="18232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Times New Roman" panose="02020603050405020304" pitchFamily="18" charset="0"/>
              </a:rPr>
              <a:t>Muon Alcove 2</a:t>
            </a:r>
          </a:p>
        </p:txBody>
      </p:sp>
      <p:sp>
        <p:nvSpPr>
          <p:cNvPr id="269325" name="Text Box 13"/>
          <p:cNvSpPr txBox="1">
            <a:spLocks noChangeArrowheads="1"/>
          </p:cNvSpPr>
          <p:nvPr/>
        </p:nvSpPr>
        <p:spPr bwMode="auto">
          <a:xfrm>
            <a:off x="7391400" y="457200"/>
            <a:ext cx="18232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Times New Roman" panose="02020603050405020304" pitchFamily="18" charset="0"/>
              </a:rPr>
              <a:t>Muon Alcove 3</a:t>
            </a:r>
          </a:p>
        </p:txBody>
      </p:sp>
      <p:sp>
        <p:nvSpPr>
          <p:cNvPr id="269326" name="Line 14"/>
          <p:cNvSpPr>
            <a:spLocks noChangeShapeType="1"/>
          </p:cNvSpPr>
          <p:nvPr/>
        </p:nvSpPr>
        <p:spPr bwMode="auto">
          <a:xfrm flipV="1">
            <a:off x="1098550" y="5157788"/>
            <a:ext cx="6424613" cy="1746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327" name="Line 15"/>
          <p:cNvSpPr>
            <a:spLocks noChangeShapeType="1"/>
          </p:cNvSpPr>
          <p:nvPr/>
        </p:nvSpPr>
        <p:spPr bwMode="auto">
          <a:xfrm>
            <a:off x="1098550" y="5332413"/>
            <a:ext cx="4238625" cy="152400"/>
          </a:xfrm>
          <a:prstGeom prst="line">
            <a:avLst/>
          </a:prstGeom>
          <a:noFill/>
          <a:ln w="12700">
            <a:solidFill>
              <a:srgbClr val="00CC00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328" name="Text Box 16"/>
          <p:cNvSpPr txBox="1">
            <a:spLocks noChangeArrowheads="1"/>
          </p:cNvSpPr>
          <p:nvPr/>
        </p:nvSpPr>
        <p:spPr bwMode="auto">
          <a:xfrm>
            <a:off x="457200" y="5257800"/>
            <a:ext cx="461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2400" b="1" i="1">
                <a:solidFill>
                  <a:schemeClr val="accent2"/>
                </a:solidFill>
                <a:latin typeface="Symbol" panose="05050102010706020507" pitchFamily="18" charset="2"/>
              </a:rPr>
              <a:t>p</a:t>
            </a:r>
            <a:r>
              <a:rPr lang="en-US" altLang="en-US" sz="2400" b="1" baseline="30000">
                <a:solidFill>
                  <a:schemeClr val="accent2"/>
                </a:solidFill>
                <a:latin typeface="Symbol" panose="05050102010706020507" pitchFamily="18" charset="2"/>
              </a:rPr>
              <a:t>+</a:t>
            </a:r>
          </a:p>
        </p:txBody>
      </p:sp>
      <p:sp>
        <p:nvSpPr>
          <p:cNvPr id="269329" name="Text Box 17"/>
          <p:cNvSpPr txBox="1">
            <a:spLocks noChangeArrowheads="1"/>
          </p:cNvSpPr>
          <p:nvPr/>
        </p:nvSpPr>
        <p:spPr bwMode="auto">
          <a:xfrm>
            <a:off x="5337175" y="5105400"/>
            <a:ext cx="471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2400" b="1" i="1">
                <a:solidFill>
                  <a:srgbClr val="00CC00"/>
                </a:solidFill>
                <a:latin typeface="Symbol" panose="05050102010706020507" pitchFamily="18" charset="2"/>
              </a:rPr>
              <a:t>m</a:t>
            </a:r>
            <a:r>
              <a:rPr lang="en-US" altLang="en-US" sz="2400" b="1" baseline="30000">
                <a:solidFill>
                  <a:srgbClr val="00CC00"/>
                </a:solidFill>
                <a:latin typeface="Symbol" panose="05050102010706020507" pitchFamily="18" charset="2"/>
              </a:rPr>
              <a:t>+</a:t>
            </a:r>
          </a:p>
        </p:txBody>
      </p:sp>
      <p:sp>
        <p:nvSpPr>
          <p:cNvPr id="269330" name="Text Box 18"/>
          <p:cNvSpPr txBox="1">
            <a:spLocks noChangeArrowheads="1"/>
          </p:cNvSpPr>
          <p:nvPr/>
        </p:nvSpPr>
        <p:spPr bwMode="auto">
          <a:xfrm>
            <a:off x="7370763" y="4830763"/>
            <a:ext cx="477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2400" b="1" i="1">
                <a:solidFill>
                  <a:srgbClr val="FF0000"/>
                </a:solidFill>
                <a:latin typeface="Symbol" panose="05050102010706020507" pitchFamily="18" charset="2"/>
              </a:rPr>
              <a:t>u</a:t>
            </a:r>
            <a:r>
              <a:rPr lang="en-US" altLang="en-US" sz="2400" b="1" baseline="-25000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</a:p>
        </p:txBody>
      </p:sp>
      <p:sp>
        <p:nvSpPr>
          <p:cNvPr id="269331" name="Line 19"/>
          <p:cNvSpPr>
            <a:spLocks noChangeShapeType="1"/>
          </p:cNvSpPr>
          <p:nvPr/>
        </p:nvSpPr>
        <p:spPr bwMode="auto">
          <a:xfrm>
            <a:off x="369888" y="5332413"/>
            <a:ext cx="728662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332" name="Line 20"/>
          <p:cNvSpPr>
            <a:spLocks noChangeShapeType="1"/>
          </p:cNvSpPr>
          <p:nvPr/>
        </p:nvSpPr>
        <p:spPr bwMode="auto">
          <a:xfrm>
            <a:off x="369888" y="5257800"/>
            <a:ext cx="1325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333" name="Line 21"/>
          <p:cNvSpPr>
            <a:spLocks noChangeShapeType="1"/>
          </p:cNvSpPr>
          <p:nvPr/>
        </p:nvSpPr>
        <p:spPr bwMode="auto">
          <a:xfrm>
            <a:off x="369888" y="5287963"/>
            <a:ext cx="1477962" cy="46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334" name="Line 22"/>
          <p:cNvSpPr>
            <a:spLocks noChangeShapeType="1"/>
          </p:cNvSpPr>
          <p:nvPr/>
        </p:nvSpPr>
        <p:spPr bwMode="auto">
          <a:xfrm flipV="1">
            <a:off x="400050" y="5221288"/>
            <a:ext cx="1477963" cy="36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335" name="Text Box 23"/>
          <p:cNvSpPr txBox="1">
            <a:spLocks noChangeArrowheads="1"/>
          </p:cNvSpPr>
          <p:nvPr/>
        </p:nvSpPr>
        <p:spPr bwMode="auto">
          <a:xfrm>
            <a:off x="609600" y="48768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2000" i="1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269336" name="Line 24"/>
          <p:cNvSpPr>
            <a:spLocks noChangeShapeType="1"/>
          </p:cNvSpPr>
          <p:nvPr/>
        </p:nvSpPr>
        <p:spPr bwMode="auto">
          <a:xfrm flipV="1">
            <a:off x="2090738" y="4419600"/>
            <a:ext cx="3490912" cy="792163"/>
          </a:xfrm>
          <a:prstGeom prst="line">
            <a:avLst/>
          </a:prstGeom>
          <a:noFill/>
          <a:ln w="12700">
            <a:solidFill>
              <a:srgbClr val="00CC00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337" name="Line 25"/>
          <p:cNvSpPr>
            <a:spLocks noChangeShapeType="1"/>
          </p:cNvSpPr>
          <p:nvPr/>
        </p:nvSpPr>
        <p:spPr bwMode="auto">
          <a:xfrm>
            <a:off x="1924050" y="5211763"/>
            <a:ext cx="3657600" cy="466725"/>
          </a:xfrm>
          <a:prstGeom prst="line">
            <a:avLst/>
          </a:prstGeom>
          <a:noFill/>
          <a:ln w="12700">
            <a:solidFill>
              <a:srgbClr val="00CC00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338" name="Text Box 26"/>
          <p:cNvSpPr txBox="1">
            <a:spLocks noChangeArrowheads="1"/>
          </p:cNvSpPr>
          <p:nvPr/>
        </p:nvSpPr>
        <p:spPr bwMode="auto">
          <a:xfrm>
            <a:off x="5489575" y="4191000"/>
            <a:ext cx="471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2400" b="1" i="1">
                <a:solidFill>
                  <a:srgbClr val="00CC00"/>
                </a:solidFill>
                <a:latin typeface="Symbol" panose="05050102010706020507" pitchFamily="18" charset="2"/>
              </a:rPr>
              <a:t>m</a:t>
            </a:r>
            <a:r>
              <a:rPr lang="en-US" altLang="en-US" sz="2400" b="1" baseline="30000">
                <a:solidFill>
                  <a:srgbClr val="00CC00"/>
                </a:solidFill>
                <a:latin typeface="Symbol" panose="05050102010706020507" pitchFamily="18" charset="2"/>
              </a:rPr>
              <a:t>+</a:t>
            </a:r>
          </a:p>
        </p:txBody>
      </p:sp>
      <p:sp>
        <p:nvSpPr>
          <p:cNvPr id="269339" name="Text Box 27"/>
          <p:cNvSpPr txBox="1">
            <a:spLocks noChangeArrowheads="1"/>
          </p:cNvSpPr>
          <p:nvPr/>
        </p:nvSpPr>
        <p:spPr bwMode="auto">
          <a:xfrm>
            <a:off x="5429250" y="5486400"/>
            <a:ext cx="471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2400" b="1" i="1">
                <a:solidFill>
                  <a:srgbClr val="00CC00"/>
                </a:solidFill>
                <a:latin typeface="Symbol" panose="05050102010706020507" pitchFamily="18" charset="2"/>
              </a:rPr>
              <a:t>m</a:t>
            </a:r>
            <a:r>
              <a:rPr lang="en-US" altLang="en-US" sz="2400" b="1" baseline="30000">
                <a:solidFill>
                  <a:srgbClr val="00CC00"/>
                </a:solidFill>
                <a:latin typeface="Symbol" panose="05050102010706020507" pitchFamily="18" charset="2"/>
              </a:rPr>
              <a:t>+</a:t>
            </a:r>
          </a:p>
        </p:txBody>
      </p:sp>
      <p:sp>
        <p:nvSpPr>
          <p:cNvPr id="269340" name="Rectangle 28"/>
          <p:cNvSpPr>
            <a:spLocks noChangeArrowheads="1"/>
          </p:cNvSpPr>
          <p:nvPr/>
        </p:nvSpPr>
        <p:spPr bwMode="auto">
          <a:xfrm>
            <a:off x="4953000" y="6019800"/>
            <a:ext cx="41148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9341" name="Rectangle 29"/>
          <p:cNvSpPr>
            <a:spLocks noGrp="1" noChangeArrowheads="1"/>
          </p:cNvSpPr>
          <p:nvPr>
            <p:ph type="body" idx="1"/>
          </p:nvPr>
        </p:nvSpPr>
        <p:spPr>
          <a:xfrm>
            <a:off x="5150656" y="123824"/>
            <a:ext cx="2255056" cy="379413"/>
          </a:xfrm>
        </p:spPr>
        <p:txBody>
          <a:bodyPr/>
          <a:lstStyle/>
          <a:p>
            <a:pPr marL="233363" indent="-233363">
              <a:buFontTx/>
              <a:buNone/>
            </a:pPr>
            <a:r>
              <a:rPr lang="en-US" altLang="en-US" sz="2000">
                <a:solidFill>
                  <a:srgbClr val="008080"/>
                </a:solidFill>
                <a:latin typeface="Times" charset="0"/>
                <a:ea typeface="Times" charset="0"/>
                <a:cs typeface="Times" charset="0"/>
              </a:rPr>
              <a:t>Target in - Horns on </a:t>
            </a:r>
          </a:p>
        </p:txBody>
      </p:sp>
      <p:pic>
        <p:nvPicPr>
          <p:cNvPr id="269346" name="Picture 34" descr="pulse12_2d_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7" r="21115" b="33963"/>
          <a:stretch>
            <a:fillRect/>
          </a:stretch>
        </p:blipFill>
        <p:spPr bwMode="auto">
          <a:xfrm>
            <a:off x="76200" y="990600"/>
            <a:ext cx="206533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9348" name="Rectangle 36"/>
          <p:cNvSpPr>
            <a:spLocks noChangeArrowheads="1"/>
          </p:cNvSpPr>
          <p:nvPr/>
        </p:nvSpPr>
        <p:spPr bwMode="auto">
          <a:xfrm>
            <a:off x="152400" y="66675"/>
            <a:ext cx="25146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33363" indent="-233363" algn="l"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typeface="Times New Roman" panose="02020603050405020304" pitchFamily="18" charset="0"/>
              </a:defRPr>
            </a:lvl1pPr>
            <a:lvl2pPr marL="690563" indent="-342900" algn="l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rgbClr val="008080"/>
                </a:solidFill>
                <a:latin typeface="Times New Roman" panose="02020603050405020304" pitchFamily="18" charset="0"/>
              </a:defRPr>
            </a:lvl2pPr>
            <a:lvl3pPr marL="1039813" indent="-234950" algn="l">
              <a:spcBef>
                <a:spcPct val="20000"/>
              </a:spcBef>
              <a:buChar char="•"/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3pPr>
            <a:lvl4pPr marL="1489075" indent="-234950" algn="l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1946275" indent="-234950" algn="l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403475" indent="-23495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860675" indent="-23495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317875" indent="-23495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775075" indent="-23495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000" dirty="0">
                <a:solidFill>
                  <a:srgbClr val="008080"/>
                </a:solidFill>
              </a:rPr>
              <a:t>Target out -Horns off</a:t>
            </a:r>
          </a:p>
        </p:txBody>
      </p:sp>
      <p:sp>
        <p:nvSpPr>
          <p:cNvPr id="269349" name="Text Box 37"/>
          <p:cNvSpPr txBox="1">
            <a:spLocks noChangeArrowheads="1"/>
          </p:cNvSpPr>
          <p:nvPr/>
        </p:nvSpPr>
        <p:spPr bwMode="auto">
          <a:xfrm>
            <a:off x="539750" y="790575"/>
            <a:ext cx="1746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Times New Roman" panose="02020603050405020304" pitchFamily="18" charset="0"/>
              </a:rPr>
              <a:t>Vertical Position (inches)</a:t>
            </a:r>
          </a:p>
        </p:txBody>
      </p:sp>
      <p:sp>
        <p:nvSpPr>
          <p:cNvPr id="269350" name="Text Box 38"/>
          <p:cNvSpPr txBox="1">
            <a:spLocks noChangeArrowheads="1"/>
          </p:cNvSpPr>
          <p:nvPr/>
        </p:nvSpPr>
        <p:spPr bwMode="auto">
          <a:xfrm>
            <a:off x="546100" y="471488"/>
            <a:ext cx="20090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Times New Roman" panose="02020603050405020304" pitchFamily="18" charset="0"/>
              </a:rPr>
              <a:t>Hadron Monitor</a:t>
            </a:r>
          </a:p>
        </p:txBody>
      </p:sp>
      <p:sp>
        <p:nvSpPr>
          <p:cNvPr id="269353" name="Line 41"/>
          <p:cNvSpPr>
            <a:spLocks noChangeShapeType="1"/>
          </p:cNvSpPr>
          <p:nvPr/>
        </p:nvSpPr>
        <p:spPr bwMode="auto">
          <a:xfrm>
            <a:off x="2514600" y="381000"/>
            <a:ext cx="0" cy="2514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11/09/16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K. Yonehara: Hadron Monitor Options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979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152400"/>
            <a:ext cx="8763000" cy="749301"/>
          </a:xfrm>
        </p:spPr>
        <p:txBody>
          <a:bodyPr/>
          <a:lstStyle/>
          <a:p>
            <a:r>
              <a:rPr lang="en-US" sz="3600" dirty="0" smtClean="0"/>
              <a:t>NuMI Target </a:t>
            </a:r>
            <a:r>
              <a:rPr lang="en-US" sz="3600" dirty="0"/>
              <a:t>Alignment</a:t>
            </a:r>
          </a:p>
        </p:txBody>
      </p:sp>
      <p:sp>
        <p:nvSpPr>
          <p:cNvPr id="232451" name="Rectangle 3"/>
          <p:cNvSpPr>
            <a:spLocks noChangeArrowheads="1"/>
          </p:cNvSpPr>
          <p:nvPr/>
        </p:nvSpPr>
        <p:spPr bwMode="auto">
          <a:xfrm>
            <a:off x="180975" y="674688"/>
            <a:ext cx="8153400" cy="94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3838" indent="-223838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663300"/>
                </a:solidFill>
                <a:latin typeface="Times" pitchFamily="18" charset="0"/>
              </a:rPr>
              <a:t>Proton beam scanned horizontally across target and protection baffle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400" dirty="0">
                <a:solidFill>
                  <a:srgbClr val="008000"/>
                </a:solidFill>
                <a:latin typeface="Times" pitchFamily="18" charset="0"/>
              </a:rPr>
              <a:t>Also used to locate horns</a:t>
            </a:r>
          </a:p>
          <a:p>
            <a:pPr marL="223838" indent="-223838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663300"/>
                </a:solidFill>
                <a:latin typeface="Times" pitchFamily="18" charset="0"/>
              </a:rPr>
              <a:t>Hadron Monitor and the Muon Monitors used to find the edges</a:t>
            </a:r>
          </a:p>
        </p:txBody>
      </p:sp>
      <p:sp>
        <p:nvSpPr>
          <p:cNvPr id="232452" name="Rectangle 4"/>
          <p:cNvSpPr>
            <a:spLocks noChangeArrowheads="1"/>
          </p:cNvSpPr>
          <p:nvPr/>
        </p:nvSpPr>
        <p:spPr bwMode="auto">
          <a:xfrm>
            <a:off x="1160463" y="1590675"/>
            <a:ext cx="3668712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3838" indent="-223838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sz="1600">
                <a:solidFill>
                  <a:srgbClr val="008000"/>
                </a:solidFill>
                <a:latin typeface="Times" pitchFamily="18" charset="0"/>
              </a:rPr>
              <a:t>Measured small (~1.2 mm) offset of target relative to primary beam instrumentation.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541838" y="1992313"/>
            <a:ext cx="4573587" cy="4837112"/>
            <a:chOff x="42" y="1243"/>
            <a:chExt cx="2881" cy="3047"/>
          </a:xfrm>
        </p:grpSpPr>
        <p:pic>
          <p:nvPicPr>
            <p:cNvPr id="232454" name="Picture 6" descr="talk_tsca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5" y="1355"/>
              <a:ext cx="2729" cy="2784"/>
            </a:xfrm>
            <a:prstGeom prst="rect">
              <a:avLst/>
            </a:prstGeom>
            <a:noFill/>
          </p:spPr>
        </p:pic>
        <p:sp>
          <p:nvSpPr>
            <p:cNvPr id="232455" name="Text Box 7"/>
            <p:cNvSpPr txBox="1">
              <a:spLocks noChangeArrowheads="1"/>
            </p:cNvSpPr>
            <p:nvPr/>
          </p:nvSpPr>
          <p:spPr bwMode="auto">
            <a:xfrm rot="16200000">
              <a:off x="-1327" y="2624"/>
              <a:ext cx="2994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Times" pitchFamily="18" charset="0"/>
                </a:rPr>
                <a:t>Pulse Height in Chamber (arb.)</a:t>
              </a:r>
            </a:p>
          </p:txBody>
        </p:sp>
        <p:sp>
          <p:nvSpPr>
            <p:cNvPr id="232456" name="Rectangle 8"/>
            <p:cNvSpPr>
              <a:spLocks noChangeArrowheads="1"/>
            </p:cNvSpPr>
            <p:nvPr/>
          </p:nvSpPr>
          <p:spPr bwMode="auto">
            <a:xfrm>
              <a:off x="42" y="1296"/>
              <a:ext cx="2881" cy="2994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32457" name="Rectangle 9"/>
            <p:cNvSpPr>
              <a:spLocks noChangeArrowheads="1"/>
            </p:cNvSpPr>
            <p:nvPr/>
          </p:nvSpPr>
          <p:spPr bwMode="auto">
            <a:xfrm>
              <a:off x="1018" y="1429"/>
              <a:ext cx="790" cy="1066"/>
            </a:xfrm>
            <a:prstGeom prst="rect">
              <a:avLst/>
            </a:prstGeom>
            <a:solidFill>
              <a:srgbClr val="FF9900">
                <a:alpha val="45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58" name="Text Box 10"/>
            <p:cNvSpPr txBox="1">
              <a:spLocks noChangeArrowheads="1"/>
            </p:cNvSpPr>
            <p:nvPr/>
          </p:nvSpPr>
          <p:spPr bwMode="auto">
            <a:xfrm>
              <a:off x="1181" y="2320"/>
              <a:ext cx="34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i="1">
                  <a:latin typeface="Times" pitchFamily="18" charset="0"/>
                </a:rPr>
                <a:t>target</a:t>
              </a:r>
            </a:p>
          </p:txBody>
        </p:sp>
        <p:sp>
          <p:nvSpPr>
            <p:cNvPr id="232459" name="Rectangle 11"/>
            <p:cNvSpPr>
              <a:spLocks noChangeArrowheads="1"/>
            </p:cNvSpPr>
            <p:nvPr/>
          </p:nvSpPr>
          <p:spPr bwMode="auto">
            <a:xfrm>
              <a:off x="2142" y="1430"/>
              <a:ext cx="630" cy="1067"/>
            </a:xfrm>
            <a:prstGeom prst="rect">
              <a:avLst/>
            </a:prstGeom>
            <a:solidFill>
              <a:srgbClr val="969696">
                <a:alpha val="48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60" name="Text Box 12"/>
            <p:cNvSpPr txBox="1">
              <a:spLocks noChangeArrowheads="1"/>
            </p:cNvSpPr>
            <p:nvPr/>
          </p:nvSpPr>
          <p:spPr bwMode="auto">
            <a:xfrm>
              <a:off x="2322" y="2238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i="1">
                  <a:latin typeface="Times" pitchFamily="18" charset="0"/>
                </a:rPr>
                <a:t>baffle</a:t>
              </a:r>
            </a:p>
          </p:txBody>
        </p:sp>
        <p:sp>
          <p:nvSpPr>
            <p:cNvPr id="232461" name="Rectangle 13"/>
            <p:cNvSpPr>
              <a:spLocks noChangeArrowheads="1"/>
            </p:cNvSpPr>
            <p:nvPr/>
          </p:nvSpPr>
          <p:spPr bwMode="auto">
            <a:xfrm>
              <a:off x="326" y="1429"/>
              <a:ext cx="487" cy="1073"/>
            </a:xfrm>
            <a:prstGeom prst="rect">
              <a:avLst/>
            </a:prstGeom>
            <a:solidFill>
              <a:srgbClr val="969696">
                <a:alpha val="48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62" name="Text Box 14"/>
            <p:cNvSpPr txBox="1">
              <a:spLocks noChangeArrowheads="1"/>
            </p:cNvSpPr>
            <p:nvPr/>
          </p:nvSpPr>
          <p:spPr bwMode="auto">
            <a:xfrm>
              <a:off x="343" y="2212"/>
              <a:ext cx="33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i="1">
                  <a:latin typeface="Times" pitchFamily="18" charset="0"/>
                </a:rPr>
                <a:t>baffle</a:t>
              </a:r>
            </a:p>
          </p:txBody>
        </p:sp>
        <p:sp>
          <p:nvSpPr>
            <p:cNvPr id="232463" name="Rectangle 15"/>
            <p:cNvSpPr>
              <a:spLocks noChangeArrowheads="1"/>
            </p:cNvSpPr>
            <p:nvPr/>
          </p:nvSpPr>
          <p:spPr bwMode="auto">
            <a:xfrm>
              <a:off x="1014" y="2806"/>
              <a:ext cx="789" cy="1066"/>
            </a:xfrm>
            <a:prstGeom prst="rect">
              <a:avLst/>
            </a:prstGeom>
            <a:solidFill>
              <a:srgbClr val="FF9900">
                <a:alpha val="45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64" name="Text Box 16"/>
            <p:cNvSpPr txBox="1">
              <a:spLocks noChangeArrowheads="1"/>
            </p:cNvSpPr>
            <p:nvPr/>
          </p:nvSpPr>
          <p:spPr bwMode="auto">
            <a:xfrm>
              <a:off x="1177" y="3671"/>
              <a:ext cx="346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i="1">
                  <a:latin typeface="Times" pitchFamily="18" charset="0"/>
                </a:rPr>
                <a:t>target</a:t>
              </a:r>
            </a:p>
          </p:txBody>
        </p:sp>
        <p:sp>
          <p:nvSpPr>
            <p:cNvPr id="232465" name="Rectangle 17"/>
            <p:cNvSpPr>
              <a:spLocks noChangeArrowheads="1"/>
            </p:cNvSpPr>
            <p:nvPr/>
          </p:nvSpPr>
          <p:spPr bwMode="auto">
            <a:xfrm>
              <a:off x="2137" y="2807"/>
              <a:ext cx="631" cy="1067"/>
            </a:xfrm>
            <a:prstGeom prst="rect">
              <a:avLst/>
            </a:prstGeom>
            <a:solidFill>
              <a:srgbClr val="969696">
                <a:alpha val="48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66" name="Text Box 18"/>
            <p:cNvSpPr txBox="1">
              <a:spLocks noChangeArrowheads="1"/>
            </p:cNvSpPr>
            <p:nvPr/>
          </p:nvSpPr>
          <p:spPr bwMode="auto">
            <a:xfrm>
              <a:off x="2317" y="3542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i="1">
                  <a:latin typeface="Times" pitchFamily="18" charset="0"/>
                </a:rPr>
                <a:t>baffle</a:t>
              </a:r>
            </a:p>
          </p:txBody>
        </p:sp>
        <p:sp>
          <p:nvSpPr>
            <p:cNvPr id="232467" name="Rectangle 19"/>
            <p:cNvSpPr>
              <a:spLocks noChangeArrowheads="1"/>
            </p:cNvSpPr>
            <p:nvPr/>
          </p:nvSpPr>
          <p:spPr bwMode="auto">
            <a:xfrm>
              <a:off x="322" y="2806"/>
              <a:ext cx="487" cy="1072"/>
            </a:xfrm>
            <a:prstGeom prst="rect">
              <a:avLst/>
            </a:prstGeom>
            <a:solidFill>
              <a:srgbClr val="969696">
                <a:alpha val="48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68" name="Text Box 20"/>
            <p:cNvSpPr txBox="1">
              <a:spLocks noChangeArrowheads="1"/>
            </p:cNvSpPr>
            <p:nvPr/>
          </p:nvSpPr>
          <p:spPr bwMode="auto">
            <a:xfrm>
              <a:off x="352" y="3556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i="1">
                  <a:latin typeface="Times" pitchFamily="18" charset="0"/>
                </a:rPr>
                <a:t>baffle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0" y="3646488"/>
            <a:ext cx="4578350" cy="3211512"/>
            <a:chOff x="0" y="2297"/>
            <a:chExt cx="2884" cy="2023"/>
          </a:xfrm>
        </p:grpSpPr>
        <p:sp>
          <p:nvSpPr>
            <p:cNvPr id="232470" name="Rectangle 22"/>
            <p:cNvSpPr>
              <a:spLocks noChangeArrowheads="1"/>
            </p:cNvSpPr>
            <p:nvPr/>
          </p:nvSpPr>
          <p:spPr bwMode="auto">
            <a:xfrm>
              <a:off x="1492" y="2921"/>
              <a:ext cx="260" cy="932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71" name="Oval 23"/>
            <p:cNvSpPr>
              <a:spLocks noChangeArrowheads="1"/>
            </p:cNvSpPr>
            <p:nvPr/>
          </p:nvSpPr>
          <p:spPr bwMode="auto">
            <a:xfrm>
              <a:off x="1492" y="2787"/>
              <a:ext cx="260" cy="266"/>
            </a:xfrm>
            <a:prstGeom prst="ellipse">
              <a:avLst/>
            </a:prstGeom>
            <a:solidFill>
              <a:schemeClr val="accent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72" name="Oval 24"/>
            <p:cNvSpPr>
              <a:spLocks noChangeArrowheads="1"/>
            </p:cNvSpPr>
            <p:nvPr/>
          </p:nvSpPr>
          <p:spPr bwMode="auto">
            <a:xfrm>
              <a:off x="1492" y="3721"/>
              <a:ext cx="260" cy="266"/>
            </a:xfrm>
            <a:prstGeom prst="ellipse">
              <a:avLst/>
            </a:prstGeom>
            <a:solidFill>
              <a:schemeClr val="accent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73" name="AutoShape 25"/>
            <p:cNvSpPr>
              <a:spLocks noChangeArrowheads="1"/>
            </p:cNvSpPr>
            <p:nvPr/>
          </p:nvSpPr>
          <p:spPr bwMode="auto">
            <a:xfrm>
              <a:off x="894" y="2712"/>
              <a:ext cx="1456" cy="1350"/>
            </a:xfrm>
            <a:custGeom>
              <a:avLst/>
              <a:gdLst>
                <a:gd name="G0" fmla="+- 6836 0 0"/>
                <a:gd name="G1" fmla="+- 21600 0 6836"/>
                <a:gd name="G2" fmla="+- 21600 0 6836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6836" y="10800"/>
                  </a:moveTo>
                  <a:cubicBezTo>
                    <a:pt x="6836" y="12989"/>
                    <a:pt x="8611" y="14764"/>
                    <a:pt x="10800" y="14764"/>
                  </a:cubicBezTo>
                  <a:cubicBezTo>
                    <a:pt x="12989" y="14764"/>
                    <a:pt x="14764" y="12989"/>
                    <a:pt x="14764" y="10800"/>
                  </a:cubicBezTo>
                  <a:cubicBezTo>
                    <a:pt x="14764" y="8611"/>
                    <a:pt x="12989" y="6836"/>
                    <a:pt x="10800" y="6836"/>
                  </a:cubicBezTo>
                  <a:cubicBezTo>
                    <a:pt x="8611" y="6836"/>
                    <a:pt x="6836" y="8611"/>
                    <a:pt x="6836" y="10800"/>
                  </a:cubicBezTo>
                  <a:close/>
                </a:path>
              </a:pathLst>
            </a:custGeom>
            <a:solidFill>
              <a:schemeClr val="bg2">
                <a:alpha val="66000"/>
              </a:schemeClr>
            </a:solidFill>
            <a:ln w="222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4" name="Group 26"/>
            <p:cNvGrpSpPr>
              <a:grpSpLocks/>
            </p:cNvGrpSpPr>
            <p:nvPr/>
          </p:nvGrpSpPr>
          <p:grpSpPr bwMode="auto">
            <a:xfrm>
              <a:off x="772" y="2400"/>
              <a:ext cx="392" cy="454"/>
              <a:chOff x="3668" y="52"/>
              <a:chExt cx="392" cy="666"/>
            </a:xfrm>
          </p:grpSpPr>
          <p:sp>
            <p:nvSpPr>
              <p:cNvPr id="232475" name="Line 27"/>
              <p:cNvSpPr>
                <a:spLocks noChangeShapeType="1"/>
              </p:cNvSpPr>
              <p:nvPr/>
            </p:nvSpPr>
            <p:spPr bwMode="auto">
              <a:xfrm>
                <a:off x="3668" y="52"/>
                <a:ext cx="392" cy="6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lg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2476" name="Line 28"/>
              <p:cNvSpPr>
                <a:spLocks noChangeShapeType="1"/>
              </p:cNvSpPr>
              <p:nvPr/>
            </p:nvSpPr>
            <p:spPr bwMode="auto">
              <a:xfrm>
                <a:off x="3668" y="52"/>
                <a:ext cx="1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2477" name="Text Box 29"/>
            <p:cNvSpPr txBox="1">
              <a:spLocks noChangeArrowheads="1"/>
            </p:cNvSpPr>
            <p:nvPr/>
          </p:nvSpPr>
          <p:spPr bwMode="auto">
            <a:xfrm>
              <a:off x="881" y="2297"/>
              <a:ext cx="1117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Graphite protection baffle</a:t>
              </a:r>
            </a:p>
          </p:txBody>
        </p:sp>
        <p:sp>
          <p:nvSpPr>
            <p:cNvPr id="232478" name="Text Box 30"/>
            <p:cNvSpPr txBox="1">
              <a:spLocks noChangeArrowheads="1"/>
            </p:cNvSpPr>
            <p:nvPr/>
          </p:nvSpPr>
          <p:spPr bwMode="auto">
            <a:xfrm>
              <a:off x="2187" y="4006"/>
              <a:ext cx="697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Graphite target</a:t>
              </a:r>
            </a:p>
          </p:txBody>
        </p:sp>
        <p:sp>
          <p:nvSpPr>
            <p:cNvPr id="232479" name="Line 31"/>
            <p:cNvSpPr>
              <a:spLocks noChangeShapeType="1"/>
            </p:cNvSpPr>
            <p:nvPr/>
          </p:nvSpPr>
          <p:spPr bwMode="auto">
            <a:xfrm flipH="1" flipV="1">
              <a:off x="1720" y="3687"/>
              <a:ext cx="324" cy="4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80" name="Line 32"/>
            <p:cNvSpPr>
              <a:spLocks noChangeShapeType="1"/>
            </p:cNvSpPr>
            <p:nvPr/>
          </p:nvSpPr>
          <p:spPr bwMode="auto">
            <a:xfrm>
              <a:off x="2044" y="4109"/>
              <a:ext cx="1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81" name="Line 33"/>
            <p:cNvSpPr>
              <a:spLocks noChangeShapeType="1"/>
            </p:cNvSpPr>
            <p:nvPr/>
          </p:nvSpPr>
          <p:spPr bwMode="auto">
            <a:xfrm>
              <a:off x="1295" y="2586"/>
              <a:ext cx="197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82" name="Line 34"/>
            <p:cNvSpPr>
              <a:spLocks noChangeShapeType="1"/>
            </p:cNvSpPr>
            <p:nvPr/>
          </p:nvSpPr>
          <p:spPr bwMode="auto">
            <a:xfrm>
              <a:off x="1295" y="2586"/>
              <a:ext cx="1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83" name="Text Box 35"/>
            <p:cNvSpPr txBox="1">
              <a:spLocks noChangeArrowheads="1"/>
            </p:cNvSpPr>
            <p:nvPr/>
          </p:nvSpPr>
          <p:spPr bwMode="auto">
            <a:xfrm>
              <a:off x="1321" y="2424"/>
              <a:ext cx="834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Water cooling line</a:t>
              </a:r>
            </a:p>
          </p:txBody>
        </p:sp>
        <p:sp>
          <p:nvSpPr>
            <p:cNvPr id="232484" name="Line 36"/>
            <p:cNvSpPr>
              <a:spLocks noChangeShapeType="1"/>
            </p:cNvSpPr>
            <p:nvPr/>
          </p:nvSpPr>
          <p:spPr bwMode="auto">
            <a:xfrm>
              <a:off x="112" y="2921"/>
              <a:ext cx="15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85" name="Line 37"/>
            <p:cNvSpPr>
              <a:spLocks noChangeShapeType="1"/>
            </p:cNvSpPr>
            <p:nvPr/>
          </p:nvSpPr>
          <p:spPr bwMode="auto">
            <a:xfrm>
              <a:off x="142" y="3853"/>
              <a:ext cx="1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86" name="Line 38"/>
            <p:cNvSpPr>
              <a:spLocks noChangeShapeType="1"/>
            </p:cNvSpPr>
            <p:nvPr/>
          </p:nvSpPr>
          <p:spPr bwMode="auto">
            <a:xfrm>
              <a:off x="179" y="2921"/>
              <a:ext cx="0" cy="9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sm" len="lg"/>
              <a:tailEnd type="triangle" w="sm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87" name="Text Box 39"/>
            <p:cNvSpPr txBox="1">
              <a:spLocks noChangeArrowheads="1"/>
            </p:cNvSpPr>
            <p:nvPr/>
          </p:nvSpPr>
          <p:spPr bwMode="auto">
            <a:xfrm rot="16200000">
              <a:off x="-142" y="3254"/>
              <a:ext cx="458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21.4 mm</a:t>
              </a:r>
            </a:p>
          </p:txBody>
        </p:sp>
        <p:sp>
          <p:nvSpPr>
            <p:cNvPr id="232488" name="Text Box 40"/>
            <p:cNvSpPr txBox="1">
              <a:spLocks noChangeArrowheads="1"/>
            </p:cNvSpPr>
            <p:nvPr/>
          </p:nvSpPr>
          <p:spPr bwMode="auto">
            <a:xfrm rot="16200000">
              <a:off x="78" y="3279"/>
              <a:ext cx="458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15.0 mm</a:t>
              </a:r>
            </a:p>
          </p:txBody>
        </p:sp>
        <p:sp>
          <p:nvSpPr>
            <p:cNvPr id="232489" name="Line 41"/>
            <p:cNvSpPr>
              <a:spLocks noChangeShapeType="1"/>
            </p:cNvSpPr>
            <p:nvPr/>
          </p:nvSpPr>
          <p:spPr bwMode="auto">
            <a:xfrm>
              <a:off x="312" y="3721"/>
              <a:ext cx="13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90" name="Line 42"/>
            <p:cNvSpPr>
              <a:spLocks noChangeShapeType="1"/>
            </p:cNvSpPr>
            <p:nvPr/>
          </p:nvSpPr>
          <p:spPr bwMode="auto">
            <a:xfrm>
              <a:off x="312" y="3053"/>
              <a:ext cx="13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91" name="Line 43"/>
            <p:cNvSpPr>
              <a:spLocks noChangeShapeType="1"/>
            </p:cNvSpPr>
            <p:nvPr/>
          </p:nvSpPr>
          <p:spPr bwMode="auto">
            <a:xfrm>
              <a:off x="640" y="3145"/>
              <a:ext cx="13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92" name="Line 44"/>
            <p:cNvSpPr>
              <a:spLocks noChangeShapeType="1"/>
            </p:cNvSpPr>
            <p:nvPr/>
          </p:nvSpPr>
          <p:spPr bwMode="auto">
            <a:xfrm>
              <a:off x="348" y="3632"/>
              <a:ext cx="13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93" name="Line 45"/>
            <p:cNvSpPr>
              <a:spLocks noChangeShapeType="1"/>
            </p:cNvSpPr>
            <p:nvPr/>
          </p:nvSpPr>
          <p:spPr bwMode="auto">
            <a:xfrm>
              <a:off x="379" y="3053"/>
              <a:ext cx="0" cy="6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sm" len="lg"/>
              <a:tailEnd type="triangle" w="sm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94" name="Line 46"/>
            <p:cNvSpPr>
              <a:spLocks noChangeShapeType="1"/>
            </p:cNvSpPr>
            <p:nvPr/>
          </p:nvSpPr>
          <p:spPr bwMode="auto">
            <a:xfrm>
              <a:off x="772" y="3120"/>
              <a:ext cx="0" cy="5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sm" len="lg"/>
              <a:tailEnd type="triangle" w="sm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95" name="Text Box 47"/>
            <p:cNvSpPr txBox="1">
              <a:spLocks noChangeArrowheads="1"/>
            </p:cNvSpPr>
            <p:nvPr/>
          </p:nvSpPr>
          <p:spPr bwMode="auto">
            <a:xfrm rot="16200000">
              <a:off x="348" y="3304"/>
              <a:ext cx="458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11.0 mm</a:t>
              </a:r>
            </a:p>
          </p:txBody>
        </p:sp>
        <p:sp>
          <p:nvSpPr>
            <p:cNvPr id="232496" name="Line 48"/>
            <p:cNvSpPr>
              <a:spLocks noChangeShapeType="1"/>
            </p:cNvSpPr>
            <p:nvPr/>
          </p:nvSpPr>
          <p:spPr bwMode="auto">
            <a:xfrm>
              <a:off x="1492" y="3853"/>
              <a:ext cx="0" cy="4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97" name="Line 49"/>
            <p:cNvSpPr>
              <a:spLocks noChangeShapeType="1"/>
            </p:cNvSpPr>
            <p:nvPr/>
          </p:nvSpPr>
          <p:spPr bwMode="auto">
            <a:xfrm>
              <a:off x="1752" y="3853"/>
              <a:ext cx="0" cy="4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98" name="Line 50"/>
            <p:cNvSpPr>
              <a:spLocks noChangeShapeType="1"/>
            </p:cNvSpPr>
            <p:nvPr/>
          </p:nvSpPr>
          <p:spPr bwMode="auto">
            <a:xfrm>
              <a:off x="1164" y="4186"/>
              <a:ext cx="3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99" name="Line 51"/>
            <p:cNvSpPr>
              <a:spLocks noChangeShapeType="1"/>
            </p:cNvSpPr>
            <p:nvPr/>
          </p:nvSpPr>
          <p:spPr bwMode="auto">
            <a:xfrm flipH="1">
              <a:off x="1752" y="4186"/>
              <a:ext cx="3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500" name="Text Box 52"/>
            <p:cNvSpPr txBox="1">
              <a:spLocks noChangeArrowheads="1"/>
            </p:cNvSpPr>
            <p:nvPr/>
          </p:nvSpPr>
          <p:spPr bwMode="auto">
            <a:xfrm>
              <a:off x="733" y="4035"/>
              <a:ext cx="410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6.4 mm</a:t>
              </a:r>
            </a:p>
          </p:txBody>
        </p:sp>
        <p:sp>
          <p:nvSpPr>
            <p:cNvPr id="232501" name="AutoShape 53"/>
            <p:cNvSpPr>
              <a:spLocks noChangeArrowheads="1"/>
            </p:cNvSpPr>
            <p:nvPr/>
          </p:nvSpPr>
          <p:spPr bwMode="auto">
            <a:xfrm rot="-5400000">
              <a:off x="1497" y="2445"/>
              <a:ext cx="252" cy="1660"/>
            </a:xfrm>
            <a:prstGeom prst="roundRect">
              <a:avLst>
                <a:gd name="adj" fmla="val 50000"/>
              </a:avLst>
            </a:prstGeom>
            <a:solidFill>
              <a:srgbClr val="BBE0E3">
                <a:alpha val="19000"/>
              </a:srgbClr>
            </a:solidFill>
            <a:ln w="9525" algn="ctr">
              <a:solidFill>
                <a:srgbClr val="00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502" name="Line 54"/>
            <p:cNvSpPr>
              <a:spLocks noChangeShapeType="1"/>
            </p:cNvSpPr>
            <p:nvPr/>
          </p:nvSpPr>
          <p:spPr bwMode="auto">
            <a:xfrm flipH="1">
              <a:off x="2187" y="2642"/>
              <a:ext cx="337" cy="6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503" name="Text Box 55"/>
            <p:cNvSpPr txBox="1">
              <a:spLocks noChangeArrowheads="1"/>
            </p:cNvSpPr>
            <p:nvPr/>
          </p:nvSpPr>
          <p:spPr bwMode="auto">
            <a:xfrm>
              <a:off x="2190" y="2471"/>
              <a:ext cx="680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Horizontal Fin</a:t>
              </a:r>
            </a:p>
          </p:txBody>
        </p:sp>
        <p:sp>
          <p:nvSpPr>
            <p:cNvPr id="232504" name="Oval 56"/>
            <p:cNvSpPr>
              <a:spLocks noChangeArrowheads="1"/>
            </p:cNvSpPr>
            <p:nvPr/>
          </p:nvSpPr>
          <p:spPr bwMode="auto">
            <a:xfrm flipV="1">
              <a:off x="1489" y="3117"/>
              <a:ext cx="252" cy="594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alpha val="81000"/>
                  </a:srgbClr>
                </a:gs>
                <a:gs pos="100000">
                  <a:srgbClr val="FFFF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293688" y="2408238"/>
            <a:ext cx="3995737" cy="1147762"/>
            <a:chOff x="3097" y="1692"/>
            <a:chExt cx="2377" cy="638"/>
          </a:xfrm>
        </p:grpSpPr>
        <p:grpSp>
          <p:nvGrpSpPr>
            <p:cNvPr id="6" name="Group 58"/>
            <p:cNvGrpSpPr>
              <a:grpSpLocks/>
            </p:cNvGrpSpPr>
            <p:nvPr/>
          </p:nvGrpSpPr>
          <p:grpSpPr bwMode="auto">
            <a:xfrm>
              <a:off x="4371" y="1884"/>
              <a:ext cx="985" cy="446"/>
              <a:chOff x="4433" y="1909"/>
              <a:chExt cx="877" cy="397"/>
            </a:xfrm>
          </p:grpSpPr>
          <p:grpSp>
            <p:nvGrpSpPr>
              <p:cNvPr id="7" name="Group 59"/>
              <p:cNvGrpSpPr>
                <a:grpSpLocks/>
              </p:cNvGrpSpPr>
              <p:nvPr/>
            </p:nvGrpSpPr>
            <p:grpSpPr bwMode="auto">
              <a:xfrm rot="21600000">
                <a:off x="4433" y="1909"/>
                <a:ext cx="877" cy="147"/>
                <a:chOff x="2304" y="1968"/>
                <a:chExt cx="1056" cy="144"/>
              </a:xfrm>
            </p:grpSpPr>
            <p:sp>
              <p:nvSpPr>
                <p:cNvPr id="232508" name="Rectangle 60"/>
                <p:cNvSpPr>
                  <a:spLocks noChangeArrowheads="1"/>
                </p:cNvSpPr>
                <p:nvPr/>
              </p:nvSpPr>
              <p:spPr bwMode="auto">
                <a:xfrm>
                  <a:off x="2352" y="1968"/>
                  <a:ext cx="1008" cy="144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8" name="Group 61"/>
                <p:cNvGrpSpPr>
                  <a:grpSpLocks/>
                </p:cNvGrpSpPr>
                <p:nvPr/>
              </p:nvGrpSpPr>
              <p:grpSpPr bwMode="auto">
                <a:xfrm>
                  <a:off x="2304" y="1968"/>
                  <a:ext cx="1056" cy="144"/>
                  <a:chOff x="2880" y="2112"/>
                  <a:chExt cx="1008" cy="144"/>
                </a:xfrm>
              </p:grpSpPr>
              <p:sp>
                <p:nvSpPr>
                  <p:cNvPr id="232510" name="Arc 62"/>
                  <p:cNvSpPr>
                    <a:spLocks/>
                  </p:cNvSpPr>
                  <p:nvPr/>
                </p:nvSpPr>
                <p:spPr bwMode="auto">
                  <a:xfrm>
                    <a:off x="2880" y="2112"/>
                    <a:ext cx="336" cy="14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2511" name="Arc 63"/>
                  <p:cNvSpPr>
                    <a:spLocks/>
                  </p:cNvSpPr>
                  <p:nvPr/>
                </p:nvSpPr>
                <p:spPr bwMode="auto">
                  <a:xfrm flipH="1">
                    <a:off x="3312" y="2112"/>
                    <a:ext cx="576" cy="14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2512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256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2513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2112"/>
                    <a:ext cx="100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" name="Group 66"/>
              <p:cNvGrpSpPr>
                <a:grpSpLocks/>
              </p:cNvGrpSpPr>
              <p:nvPr/>
            </p:nvGrpSpPr>
            <p:grpSpPr bwMode="auto">
              <a:xfrm>
                <a:off x="4433" y="2153"/>
                <a:ext cx="877" cy="153"/>
                <a:chOff x="4433" y="2153"/>
                <a:chExt cx="877" cy="153"/>
              </a:xfrm>
            </p:grpSpPr>
            <p:sp>
              <p:nvSpPr>
                <p:cNvPr id="232515" name="Rectangle 67"/>
                <p:cNvSpPr>
                  <a:spLocks noChangeArrowheads="1"/>
                </p:cNvSpPr>
                <p:nvPr/>
              </p:nvSpPr>
              <p:spPr bwMode="auto">
                <a:xfrm flipV="1">
                  <a:off x="4473" y="2159"/>
                  <a:ext cx="837" cy="147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" name="Group 68"/>
                <p:cNvGrpSpPr>
                  <a:grpSpLocks/>
                </p:cNvGrpSpPr>
                <p:nvPr/>
              </p:nvGrpSpPr>
              <p:grpSpPr bwMode="auto">
                <a:xfrm flipV="1">
                  <a:off x="4433" y="2153"/>
                  <a:ext cx="877" cy="147"/>
                  <a:chOff x="2880" y="2112"/>
                  <a:chExt cx="1008" cy="144"/>
                </a:xfrm>
              </p:grpSpPr>
              <p:sp>
                <p:nvSpPr>
                  <p:cNvPr id="232517" name="Arc 69"/>
                  <p:cNvSpPr>
                    <a:spLocks/>
                  </p:cNvSpPr>
                  <p:nvPr/>
                </p:nvSpPr>
                <p:spPr bwMode="auto">
                  <a:xfrm>
                    <a:off x="2880" y="2112"/>
                    <a:ext cx="336" cy="14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2518" name="Arc 70"/>
                  <p:cNvSpPr>
                    <a:spLocks/>
                  </p:cNvSpPr>
                  <p:nvPr/>
                </p:nvSpPr>
                <p:spPr bwMode="auto">
                  <a:xfrm flipH="1">
                    <a:off x="3312" y="2112"/>
                    <a:ext cx="576" cy="14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2519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256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2520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2112"/>
                    <a:ext cx="100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232521" name="Rectangle 73"/>
            <p:cNvSpPr>
              <a:spLocks noChangeArrowheads="1"/>
            </p:cNvSpPr>
            <p:nvPr/>
          </p:nvSpPr>
          <p:spPr bwMode="auto">
            <a:xfrm>
              <a:off x="3410" y="1941"/>
              <a:ext cx="554" cy="104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522" name="Rectangle 74"/>
            <p:cNvSpPr>
              <a:spLocks noChangeArrowheads="1"/>
            </p:cNvSpPr>
            <p:nvPr/>
          </p:nvSpPr>
          <p:spPr bwMode="auto">
            <a:xfrm>
              <a:off x="3410" y="2149"/>
              <a:ext cx="554" cy="104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523" name="Rectangle 75"/>
            <p:cNvSpPr>
              <a:spLocks noChangeArrowheads="1"/>
            </p:cNvSpPr>
            <p:nvPr/>
          </p:nvSpPr>
          <p:spPr bwMode="auto">
            <a:xfrm>
              <a:off x="4014" y="2045"/>
              <a:ext cx="554" cy="104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524" name="Line 76"/>
            <p:cNvSpPr>
              <a:spLocks noChangeShapeType="1"/>
            </p:cNvSpPr>
            <p:nvPr/>
          </p:nvSpPr>
          <p:spPr bwMode="auto">
            <a:xfrm>
              <a:off x="3097" y="2097"/>
              <a:ext cx="96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525" name="Line 77"/>
            <p:cNvSpPr>
              <a:spLocks noChangeShapeType="1"/>
            </p:cNvSpPr>
            <p:nvPr/>
          </p:nvSpPr>
          <p:spPr bwMode="auto">
            <a:xfrm flipV="1">
              <a:off x="4115" y="1941"/>
              <a:ext cx="655" cy="1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526" name="Line 78"/>
            <p:cNvSpPr>
              <a:spLocks noChangeShapeType="1"/>
            </p:cNvSpPr>
            <p:nvPr/>
          </p:nvSpPr>
          <p:spPr bwMode="auto">
            <a:xfrm>
              <a:off x="4770" y="1941"/>
              <a:ext cx="654" cy="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527" name="Text Box 79"/>
            <p:cNvSpPr txBox="1">
              <a:spLocks noChangeArrowheads="1"/>
            </p:cNvSpPr>
            <p:nvPr/>
          </p:nvSpPr>
          <p:spPr bwMode="auto">
            <a:xfrm>
              <a:off x="4012" y="1870"/>
              <a:ext cx="385" cy="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latin typeface="Times New Roman" pitchFamily="18" charset="0"/>
                </a:rPr>
                <a:t>Target</a:t>
              </a:r>
            </a:p>
          </p:txBody>
        </p:sp>
        <p:sp>
          <p:nvSpPr>
            <p:cNvPr id="232528" name="Text Box 80"/>
            <p:cNvSpPr txBox="1">
              <a:spLocks noChangeArrowheads="1"/>
            </p:cNvSpPr>
            <p:nvPr/>
          </p:nvSpPr>
          <p:spPr bwMode="auto">
            <a:xfrm>
              <a:off x="4602" y="1692"/>
              <a:ext cx="327" cy="16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latin typeface="Times New Roman" pitchFamily="18" charset="0"/>
                </a:rPr>
                <a:t>Horn</a:t>
              </a:r>
            </a:p>
          </p:txBody>
        </p:sp>
        <p:sp>
          <p:nvSpPr>
            <p:cNvPr id="232529" name="Text Box 81"/>
            <p:cNvSpPr txBox="1">
              <a:spLocks noChangeArrowheads="1"/>
            </p:cNvSpPr>
            <p:nvPr/>
          </p:nvSpPr>
          <p:spPr bwMode="auto">
            <a:xfrm>
              <a:off x="3472" y="1750"/>
              <a:ext cx="374" cy="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latin typeface="Times New Roman" pitchFamily="18" charset="0"/>
                </a:rPr>
                <a:t>Baffle</a:t>
              </a:r>
            </a:p>
          </p:txBody>
        </p:sp>
        <p:sp>
          <p:nvSpPr>
            <p:cNvPr id="232530" name="Text Box 82"/>
            <p:cNvSpPr txBox="1">
              <a:spLocks noChangeArrowheads="1"/>
            </p:cNvSpPr>
            <p:nvPr/>
          </p:nvSpPr>
          <p:spPr bwMode="auto">
            <a:xfrm>
              <a:off x="3110" y="1879"/>
              <a:ext cx="178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232531" name="Text Box 83"/>
            <p:cNvSpPr txBox="1">
              <a:spLocks noChangeArrowheads="1"/>
            </p:cNvSpPr>
            <p:nvPr/>
          </p:nvSpPr>
          <p:spPr bwMode="auto">
            <a:xfrm>
              <a:off x="5290" y="1950"/>
              <a:ext cx="18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Symbol" pitchFamily="18" charset="2"/>
                </a:rPr>
                <a:t>p</a:t>
              </a:r>
            </a:p>
          </p:txBody>
        </p:sp>
      </p:grp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11/09/16</a:t>
            </a:r>
            <a:endParaRPr lang="en-US" alt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K. Yonehara: Hadron Monitor Options</a:t>
            </a:r>
            <a:endParaRPr lang="en-US" b="1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28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Degrade Beam Sensitivity by Radiation Damage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5529" y="1220341"/>
            <a:ext cx="6866242" cy="49879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5774" y="764510"/>
            <a:ext cx="835342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Sent the same amount of beam for each pixel but the response is not the same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11/09/16</a:t>
            </a:r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K. Yonehara: Hadron Monitor Options</a:t>
            </a:r>
            <a:endParaRPr lang="en-US" b="1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891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Lifetime</a:t>
            </a:r>
          </a:p>
          <a:p>
            <a:pPr lvl="1"/>
            <a:r>
              <a:rPr lang="en-US" dirty="0" smtClean="0"/>
              <a:t>Degradation of the hadron monitor observed almost from the start </a:t>
            </a:r>
            <a:r>
              <a:rPr lang="en-US" dirty="0"/>
              <a:t>for the </a:t>
            </a:r>
            <a:r>
              <a:rPr lang="en-US" dirty="0" err="1"/>
              <a:t>NuMI</a:t>
            </a:r>
            <a:r>
              <a:rPr lang="en-US" dirty="0"/>
              <a:t> </a:t>
            </a:r>
            <a:r>
              <a:rPr lang="en-US" dirty="0" smtClean="0"/>
              <a:t>application</a:t>
            </a:r>
          </a:p>
          <a:p>
            <a:pPr lvl="2"/>
            <a:r>
              <a:rPr lang="en-US" dirty="0" smtClean="0"/>
              <a:t>Certain number of damaged pixels at start</a:t>
            </a:r>
          </a:p>
          <a:p>
            <a:pPr lvl="2"/>
            <a:r>
              <a:rPr lang="en-US" dirty="0" smtClean="0"/>
              <a:t>Gradual increase in leakage voltage on HV</a:t>
            </a:r>
          </a:p>
          <a:p>
            <a:pPr lvl="2"/>
            <a:r>
              <a:rPr lang="en-US" dirty="0" smtClean="0"/>
              <a:t>Gains become variable</a:t>
            </a:r>
          </a:p>
          <a:p>
            <a:pPr lvl="2"/>
            <a:r>
              <a:rPr lang="en-US" dirty="0" smtClean="0"/>
              <a:t>Lifetime is 2-4 years in recent operations</a:t>
            </a:r>
          </a:p>
          <a:p>
            <a:r>
              <a:rPr lang="en-US" dirty="0" smtClean="0"/>
              <a:t>Linearity of output signal</a:t>
            </a:r>
          </a:p>
          <a:p>
            <a:pPr lvl="1"/>
            <a:r>
              <a:rPr lang="en-US" dirty="0" smtClean="0"/>
              <a:t>Found non-linear response at &gt; 2 10</a:t>
            </a:r>
            <a:r>
              <a:rPr lang="en-US" baseline="30000" dirty="0" smtClean="0"/>
              <a:t>11</a:t>
            </a:r>
            <a:r>
              <a:rPr lang="en-US" dirty="0" smtClean="0"/>
              <a:t> protons/5 cm</a:t>
            </a:r>
            <a:r>
              <a:rPr lang="en-US" baseline="30000" dirty="0" smtClean="0"/>
              <a:t>2</a:t>
            </a:r>
            <a:r>
              <a:rPr lang="en-US" dirty="0" smtClean="0"/>
              <a:t>/1.56 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dirty="0" err="1" smtClean="0"/>
              <a:t>s</a:t>
            </a:r>
            <a:endParaRPr lang="en-US" dirty="0" smtClean="0"/>
          </a:p>
          <a:p>
            <a:pPr lvl="2"/>
            <a:r>
              <a:rPr lang="en-US" dirty="0" smtClean="0"/>
              <a:t>Space charge effect activates recombination</a:t>
            </a:r>
          </a:p>
          <a:p>
            <a:r>
              <a:rPr lang="en-US" dirty="0" smtClean="0"/>
              <a:t>LBNF/DUNE situation will be a factor of 10-20 worse</a:t>
            </a:r>
          </a:p>
          <a:p>
            <a:pPr lvl="1"/>
            <a:r>
              <a:rPr lang="en-US" dirty="0" smtClean="0"/>
              <a:t>Questions of temperature, robustness, and signal response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issues on Ion Chamber for LBNF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36614" y="720153"/>
            <a:ext cx="519441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Courtesy of R. </a:t>
            </a:r>
            <a:r>
              <a:rPr lang="en-US" sz="1400" dirty="0" err="1" smtClean="0"/>
              <a:t>Zwaska</a:t>
            </a:r>
            <a:r>
              <a:rPr lang="en-US" sz="1400" dirty="0" smtClean="0"/>
              <a:t>, “</a:t>
            </a:r>
            <a:r>
              <a:rPr lang="en-US" sz="1400" dirty="0" err="1" smtClean="0"/>
              <a:t>NuMI</a:t>
            </a:r>
            <a:r>
              <a:rPr lang="en-US" sz="1400" dirty="0" smtClean="0"/>
              <a:t> Hadron Monitor” [1]</a:t>
            </a:r>
          </a:p>
          <a:p>
            <a:r>
              <a:rPr lang="en-US" sz="1400" dirty="0" smtClean="0"/>
              <a:t>&amp; “Beam Tests of Ionization Chambers for the </a:t>
            </a:r>
            <a:r>
              <a:rPr lang="en-US" sz="1400" dirty="0" err="1" smtClean="0"/>
              <a:t>NuMI</a:t>
            </a:r>
            <a:r>
              <a:rPr lang="en-US" sz="1400" dirty="0" smtClean="0"/>
              <a:t> Neutrino Beam”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11/09/16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K. Yonehara: Hadron Monitor Options</a:t>
            </a:r>
            <a:endParaRPr lang="en-US" b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81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Radiation Hard RF </a:t>
            </a:r>
            <a:r>
              <a:rPr lang="en-US" dirty="0"/>
              <a:t>G</a:t>
            </a:r>
            <a:r>
              <a:rPr lang="en-US" dirty="0" smtClean="0"/>
              <a:t>as Monitor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" t="14429" r="3589" b="19521"/>
          <a:stretch/>
        </p:blipFill>
        <p:spPr bwMode="auto">
          <a:xfrm>
            <a:off x="40810" y="985237"/>
            <a:ext cx="7853960" cy="42176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007343" y="721771"/>
            <a:ext cx="4136657" cy="646331"/>
          </a:xfrm>
          <a:prstGeom prst="rect">
            <a:avLst/>
          </a:prstGeom>
          <a:noFill/>
          <a:ln w="12700" cmpd="sng"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RF cavity/waveguide made of Aluminum</a:t>
            </a:r>
          </a:p>
          <a:p>
            <a:r>
              <a:rPr lang="en-US" sz="1800" dirty="0" smtClean="0"/>
              <a:t>No other material used in beam enclosure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80304" y="4226870"/>
            <a:ext cx="27540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(</a:t>
            </a:r>
            <a:r>
              <a:rPr lang="en-US" sz="1600" dirty="0">
                <a:solidFill>
                  <a:srgbClr val="000000"/>
                </a:solidFill>
              </a:rPr>
              <a:t>O</a:t>
            </a:r>
            <a:r>
              <a:rPr lang="en-US" sz="1600" dirty="0" smtClean="0">
                <a:solidFill>
                  <a:srgbClr val="000000"/>
                </a:solidFill>
              </a:rPr>
              <a:t>ptional: Diagnose the cavity)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53591" y="3743527"/>
            <a:ext cx="3867067" cy="1525843"/>
          </a:xfrm>
          <a:custGeom>
            <a:avLst/>
            <a:gdLst>
              <a:gd name="connsiteX0" fmla="*/ 0 w 3848110"/>
              <a:gd name="connsiteY0" fmla="*/ 9478 h 1525843"/>
              <a:gd name="connsiteX1" fmla="*/ 1336413 w 3848110"/>
              <a:gd name="connsiteY1" fmla="*/ 0 h 1525843"/>
              <a:gd name="connsiteX2" fmla="*/ 1336413 w 3848110"/>
              <a:gd name="connsiteY2" fmla="*/ 663410 h 1525843"/>
              <a:gd name="connsiteX3" fmla="*/ 3838632 w 3848110"/>
              <a:gd name="connsiteY3" fmla="*/ 682365 h 1525843"/>
              <a:gd name="connsiteX4" fmla="*/ 3848110 w 3848110"/>
              <a:gd name="connsiteY4" fmla="*/ 1525843 h 1525843"/>
              <a:gd name="connsiteX5" fmla="*/ 47391 w 3848110"/>
              <a:gd name="connsiteY5" fmla="*/ 1525843 h 1525843"/>
              <a:gd name="connsiteX6" fmla="*/ 0 w 3848110"/>
              <a:gd name="connsiteY6" fmla="*/ 9478 h 1525843"/>
              <a:gd name="connsiteX0" fmla="*/ 9478 w 3857588"/>
              <a:gd name="connsiteY0" fmla="*/ 9478 h 1525843"/>
              <a:gd name="connsiteX1" fmla="*/ 1345891 w 3857588"/>
              <a:gd name="connsiteY1" fmla="*/ 0 h 1525843"/>
              <a:gd name="connsiteX2" fmla="*/ 1345891 w 3857588"/>
              <a:gd name="connsiteY2" fmla="*/ 663410 h 1525843"/>
              <a:gd name="connsiteX3" fmla="*/ 3848110 w 3857588"/>
              <a:gd name="connsiteY3" fmla="*/ 682365 h 1525843"/>
              <a:gd name="connsiteX4" fmla="*/ 3857588 w 3857588"/>
              <a:gd name="connsiteY4" fmla="*/ 1525843 h 1525843"/>
              <a:gd name="connsiteX5" fmla="*/ 0 w 3857588"/>
              <a:gd name="connsiteY5" fmla="*/ 1525843 h 1525843"/>
              <a:gd name="connsiteX6" fmla="*/ 9478 w 3857588"/>
              <a:gd name="connsiteY6" fmla="*/ 9478 h 1525843"/>
              <a:gd name="connsiteX0" fmla="*/ 274 w 3848384"/>
              <a:gd name="connsiteY0" fmla="*/ 9478 h 1525843"/>
              <a:gd name="connsiteX1" fmla="*/ 1336687 w 3848384"/>
              <a:gd name="connsiteY1" fmla="*/ 0 h 1525843"/>
              <a:gd name="connsiteX2" fmla="*/ 1336687 w 3848384"/>
              <a:gd name="connsiteY2" fmla="*/ 663410 h 1525843"/>
              <a:gd name="connsiteX3" fmla="*/ 3838906 w 3848384"/>
              <a:gd name="connsiteY3" fmla="*/ 682365 h 1525843"/>
              <a:gd name="connsiteX4" fmla="*/ 3848384 w 3848384"/>
              <a:gd name="connsiteY4" fmla="*/ 1525843 h 1525843"/>
              <a:gd name="connsiteX5" fmla="*/ 19230 w 3848384"/>
              <a:gd name="connsiteY5" fmla="*/ 1525843 h 1525843"/>
              <a:gd name="connsiteX6" fmla="*/ 274 w 3848384"/>
              <a:gd name="connsiteY6" fmla="*/ 9478 h 1525843"/>
              <a:gd name="connsiteX0" fmla="*/ 18957 w 3867067"/>
              <a:gd name="connsiteY0" fmla="*/ 9478 h 1525843"/>
              <a:gd name="connsiteX1" fmla="*/ 1355370 w 3867067"/>
              <a:gd name="connsiteY1" fmla="*/ 0 h 1525843"/>
              <a:gd name="connsiteX2" fmla="*/ 1355370 w 3867067"/>
              <a:gd name="connsiteY2" fmla="*/ 663410 h 1525843"/>
              <a:gd name="connsiteX3" fmla="*/ 3857589 w 3867067"/>
              <a:gd name="connsiteY3" fmla="*/ 682365 h 1525843"/>
              <a:gd name="connsiteX4" fmla="*/ 3867067 w 3867067"/>
              <a:gd name="connsiteY4" fmla="*/ 1525843 h 1525843"/>
              <a:gd name="connsiteX5" fmla="*/ 0 w 3867067"/>
              <a:gd name="connsiteY5" fmla="*/ 1525843 h 1525843"/>
              <a:gd name="connsiteX6" fmla="*/ 18957 w 3867067"/>
              <a:gd name="connsiteY6" fmla="*/ 9478 h 152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7067" h="1525843">
                <a:moveTo>
                  <a:pt x="18957" y="9478"/>
                </a:moveTo>
                <a:lnTo>
                  <a:pt x="1355370" y="0"/>
                </a:lnTo>
                <a:lnTo>
                  <a:pt x="1355370" y="663410"/>
                </a:lnTo>
                <a:lnTo>
                  <a:pt x="3857589" y="682365"/>
                </a:lnTo>
                <a:lnTo>
                  <a:pt x="3867067" y="1525843"/>
                </a:lnTo>
                <a:lnTo>
                  <a:pt x="0" y="1525843"/>
                </a:lnTo>
                <a:cubicBezTo>
                  <a:pt x="3159" y="1020388"/>
                  <a:pt x="15798" y="514933"/>
                  <a:pt x="18957" y="9478"/>
                </a:cubicBezTo>
                <a:close/>
              </a:path>
            </a:pathLst>
          </a:custGeom>
          <a:noFill/>
          <a:ln w="12700" cmpd="sng">
            <a:solidFill>
              <a:srgbClr val="00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5779" y="5269370"/>
            <a:ext cx="1686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DAQ &amp; Analyzer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3651" y="4579200"/>
            <a:ext cx="4164997" cy="193899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• Beam induces plasma via interacting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with gas in the cavity</a:t>
            </a:r>
          </a:p>
          <a:p>
            <a:r>
              <a:rPr lang="en-US" sz="2000" dirty="0" smtClean="0"/>
              <a:t>• Plasma changes gas permittivity</a:t>
            </a:r>
          </a:p>
          <a:p>
            <a:r>
              <a:rPr lang="en-US" sz="2000" dirty="0" smtClean="0"/>
              <a:t>• Permittivity change is measured</a:t>
            </a:r>
          </a:p>
          <a:p>
            <a:r>
              <a:rPr lang="en-US" sz="2000" dirty="0" smtClean="0"/>
              <a:t>   by observing frequency shift and </a:t>
            </a:r>
          </a:p>
          <a:p>
            <a:r>
              <a:rPr lang="en-US" sz="2000" dirty="0" smtClean="0"/>
              <a:t>   Q factor change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11/09/16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K. Yonehara: Hadron Monitor Options</a:t>
            </a:r>
            <a:endParaRPr lang="en-US" b="1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78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352930"/>
          </a:xfrm>
        </p:spPr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as permittivity is measured in a microwave-resonant cavity</a:t>
            </a:r>
          </a:p>
          <a:p>
            <a:pPr lvl="1"/>
            <a:r>
              <a:rPr lang="en-US" dirty="0" smtClean="0"/>
              <a:t>Permittivity change modulates the resonant frequency and the quality factor</a:t>
            </a:r>
          </a:p>
          <a:p>
            <a:r>
              <a:rPr lang="en-US" dirty="0" smtClean="0"/>
              <a:t>Permittivity change is proportional to the number of ion pairs in the RF cavity</a:t>
            </a:r>
          </a:p>
          <a:p>
            <a:pPr lvl="1"/>
            <a:r>
              <a:rPr lang="en-US" dirty="0" smtClean="0"/>
              <a:t>Measure the number of ion pairs to reconstruct the number of incident charged particles in the cavity</a:t>
            </a:r>
          </a:p>
          <a:p>
            <a:r>
              <a:rPr lang="en-US" dirty="0" smtClean="0"/>
              <a:t>Degree of permittivity change is dependent on the species of plasma particles </a:t>
            </a:r>
          </a:p>
          <a:p>
            <a:pPr lvl="1"/>
            <a:r>
              <a:rPr lang="en-US" dirty="0" smtClean="0"/>
              <a:t>Electrons contribute the most for RF modulations because of their light mass</a:t>
            </a:r>
          </a:p>
          <a:p>
            <a:pPr lvl="1"/>
            <a:r>
              <a:rPr lang="en-US" dirty="0" smtClean="0"/>
              <a:t>Control the plasma population in cavities is essential</a:t>
            </a:r>
          </a:p>
          <a:p>
            <a:pPr lvl="1"/>
            <a:r>
              <a:rPr lang="en-US" dirty="0" smtClean="0"/>
              <a:t>The change is also influenced by </a:t>
            </a:r>
            <a:r>
              <a:rPr lang="en-US" dirty="0"/>
              <a:t>the RF amplitude and gas </a:t>
            </a:r>
            <a:r>
              <a:rPr lang="en-US" dirty="0" smtClean="0"/>
              <a:t>pressure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of RF </a:t>
            </a:r>
            <a:r>
              <a:rPr lang="en-US" dirty="0"/>
              <a:t>G</a:t>
            </a:r>
            <a:r>
              <a:rPr lang="en-US" dirty="0" smtClean="0"/>
              <a:t>as Monitor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11/09/16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K. Yonehara: Hadron Monitor Options</a:t>
            </a:r>
            <a:endParaRPr lang="en-US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7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rmilab_PowerPoint_Template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Fermilab_PowerPoint_Template_090915.potx</Template>
  <TotalTime>24533</TotalTime>
  <Words>1898</Words>
  <Application>Microsoft Macintosh PowerPoint</Application>
  <PresentationFormat>On-screen Show (4:3)</PresentationFormat>
  <Paragraphs>383</Paragraphs>
  <Slides>26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Calibri</vt:lpstr>
      <vt:lpstr>Geneva</vt:lpstr>
      <vt:lpstr>Helvetica</vt:lpstr>
      <vt:lpstr>ＭＳ Ｐゴシック</vt:lpstr>
      <vt:lpstr>Symbol</vt:lpstr>
      <vt:lpstr>Times</vt:lpstr>
      <vt:lpstr>Times New Roman</vt:lpstr>
      <vt:lpstr>Arial</vt:lpstr>
      <vt:lpstr>Fermilab_PowerPoint_Template_090915</vt:lpstr>
      <vt:lpstr>Equation</vt:lpstr>
      <vt:lpstr>PowerPoint Presentation</vt:lpstr>
      <vt:lpstr>Beam Profile Monitor in Neutrino Beam Line</vt:lpstr>
      <vt:lpstr>Current System Design [1] lots of ion chambers</vt:lpstr>
      <vt:lpstr>PowerPoint Presentation</vt:lpstr>
      <vt:lpstr>NuMI Target Alignment</vt:lpstr>
      <vt:lpstr>Degrade Beam Sensitivity by Radiation Damage</vt:lpstr>
      <vt:lpstr>Possible issues on Ion Chamber for LBNF </vt:lpstr>
      <vt:lpstr>Proposed Radiation Hard RF Gas Monitor</vt:lpstr>
      <vt:lpstr>Concept of RF Gas Monitor</vt:lpstr>
      <vt:lpstr>Simulated Secondary Beam Profile in LBNF</vt:lpstr>
      <vt:lpstr>Simulated RF signal with 1 m carbon target</vt:lpstr>
      <vt:lpstr>Simulated Beam Alignment with RF gas monitor</vt:lpstr>
      <vt:lpstr>Required RF power for single RF cavity</vt:lpstr>
      <vt:lpstr>R&amp;D Test and Goal</vt:lpstr>
      <vt:lpstr>Possible Beam Test Facilities at Fermilab</vt:lpstr>
      <vt:lpstr>Summary for RF gas monitor</vt:lpstr>
      <vt:lpstr>Other Possible Method</vt:lpstr>
      <vt:lpstr>Citations</vt:lpstr>
      <vt:lpstr>Backup</vt:lpstr>
      <vt:lpstr>Plasma Population</vt:lpstr>
      <vt:lpstr>Effective Electron-Ion Recombination[3]</vt:lpstr>
      <vt:lpstr>Remove Electrons by Electronegative[3]</vt:lpstr>
      <vt:lpstr>Drude model with RF field [5]</vt:lpstr>
      <vt:lpstr>Permittivity change [5]</vt:lpstr>
      <vt:lpstr>Study beam induced plasma in gas-filled RF cavity</vt:lpstr>
      <vt:lpstr>Interpret RF signal [6]</vt:lpstr>
    </vt:vector>
  </TitlesOfParts>
  <Company>Sandbox Studio</Company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Katsuya Yonehara</cp:lastModifiedBy>
  <cp:revision>901</cp:revision>
  <cp:lastPrinted>2016-10-25T15:17:04Z</cp:lastPrinted>
  <dcterms:created xsi:type="dcterms:W3CDTF">2014-01-03T20:18:13Z</dcterms:created>
  <dcterms:modified xsi:type="dcterms:W3CDTF">2016-11-09T21:24:06Z</dcterms:modified>
</cp:coreProperties>
</file>