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9"/>
  </p:notesMasterIdLst>
  <p:sldIdLst>
    <p:sldId id="256" r:id="rId3"/>
    <p:sldId id="305" r:id="rId4"/>
    <p:sldId id="257" r:id="rId5"/>
    <p:sldId id="288" r:id="rId6"/>
    <p:sldId id="258" r:id="rId7"/>
    <p:sldId id="287" r:id="rId8"/>
    <p:sldId id="297" r:id="rId9"/>
    <p:sldId id="299" r:id="rId10"/>
    <p:sldId id="298" r:id="rId11"/>
    <p:sldId id="300" r:id="rId12"/>
    <p:sldId id="289" r:id="rId13"/>
    <p:sldId id="290" r:id="rId14"/>
    <p:sldId id="302" r:id="rId15"/>
    <p:sldId id="291" r:id="rId16"/>
    <p:sldId id="303" r:id="rId17"/>
    <p:sldId id="285" r:id="rId18"/>
    <p:sldId id="304" r:id="rId19"/>
    <p:sldId id="292" r:id="rId20"/>
    <p:sldId id="293" r:id="rId21"/>
    <p:sldId id="307" r:id="rId22"/>
    <p:sldId id="306" r:id="rId23"/>
    <p:sldId id="301" r:id="rId24"/>
    <p:sldId id="308" r:id="rId25"/>
    <p:sldId id="263" r:id="rId26"/>
    <p:sldId id="286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80B4-8C7D-4660-AF08-9E8714F2F282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604D-1511-4C56-9F03-E5591C930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2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3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descriptions to the images!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gated base things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gated base things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</a:t>
            </a:r>
            <a:r>
              <a:rPr lang="en-US" baseline="0" dirty="0"/>
              <a:t> about previous results from K2K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1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2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604D-1511-4C56-9F03-E5591C9307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3221-4129-47B7-AC17-CDE3BF57E95B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DF13-0812-4848-B515-08E579CAEF4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2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FDC0-3236-473D-AA16-4D2DF10CDA7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38250"/>
            <a:ext cx="10977028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None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35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5372" y="1238250"/>
            <a:ext cx="5336023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221991" y="1238250"/>
            <a:ext cx="5336023" cy="48466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0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85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6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605372" y="1238251"/>
            <a:ext cx="5336023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6246378" y="1238251"/>
            <a:ext cx="5336023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6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605372" y="1238250"/>
            <a:ext cx="5336023" cy="48466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6246378" y="1238251"/>
            <a:ext cx="5336023" cy="3899105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6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55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40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F37C23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09606" y="1237611"/>
            <a:ext cx="4019037" cy="370920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0" indent="27432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27432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54864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Arial"/>
              <a:buChar char="•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822960" indent="18288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Lucida Grande"/>
              <a:buChar char="–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613023" cy="485298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4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8"/>
            <a:ext cx="10972800" cy="424185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09727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BC5F2B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9"/>
            <a:ext cx="10972800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BC5F2B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49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4400" b="1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BC5F2B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212B-0E4F-4038-8618-471A9987346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2EAD-D52E-4932-A162-2DADFA45C412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31CA-723F-43E9-87B2-985C7CC49915}" type="datetime1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367F-F89F-4316-AFEB-62BFA5A97424}" type="datetime1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7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7BE0-C0E0-4C6F-9FA7-A0EFFE3358D4}" type="datetime1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313F-38E1-41D2-84CA-C4E08DE9C21A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F13-06C4-485D-9492-CDA1AA7E8D7E}" type="datetime1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E91A-D1D5-4346-9875-0E692308663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DA1E-0AD7-41E8-A9BB-A8B4E972C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84573" y="6526318"/>
            <a:ext cx="2078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57E5F8-B7D0-4C96-B56E-42A6872BE4C0}" type="slidenum">
              <a:rPr lang="en-US" sz="1200" b="1" smtClean="0">
                <a:solidFill>
                  <a:srgbClr val="BC5F2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200" b="1" dirty="0">
              <a:solidFill>
                <a:srgbClr val="BC5F2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477000"/>
            <a:ext cx="10972800" cy="0"/>
          </a:xfrm>
          <a:prstGeom prst="line">
            <a:avLst/>
          </a:prstGeom>
          <a:ln>
            <a:solidFill>
              <a:srgbClr val="BC5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UNElogoFINAL5.6.15_noType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36" y="6521365"/>
            <a:ext cx="972369" cy="296683"/>
          </a:xfrm>
          <a:prstGeom prst="rect">
            <a:avLst/>
          </a:prstGeom>
        </p:spPr>
      </p:pic>
      <p:pic>
        <p:nvPicPr>
          <p:cNvPr id="8" name="Picture 6" descr="http://www.drsusanaldridge.com/wp-content/uploads/2013/09/drexel-horz-blu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8" y="6554950"/>
            <a:ext cx="1206429" cy="2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0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LBNF Muon Monitor Experience: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Stopped Muon Monitor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Zachary Liptak</a:t>
            </a:r>
          </a:p>
          <a:p>
            <a:r>
              <a:rPr lang="en-US" dirty="0"/>
              <a:t>11/09/2016</a:t>
            </a:r>
          </a:p>
          <a:p>
            <a:r>
              <a:rPr lang="en-US" dirty="0"/>
              <a:t>US-Japan Workshop on Accelerators and Beam Equipment</a:t>
            </a:r>
          </a:p>
        </p:txBody>
      </p:sp>
    </p:spTree>
    <p:extLst>
      <p:ext uri="{BB962C8B-B14F-4D97-AF65-F5344CB8AC3E}">
        <p14:creationId xmlns:p14="http://schemas.microsoft.com/office/powerpoint/2010/main" val="71091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069" y="-250717"/>
            <a:ext cx="1094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Counter Feasibility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1069" y="807101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hape 49"/>
          <p:cNvSpPr>
            <a:spLocks noGrp="1"/>
          </p:cNvSpPr>
          <p:nvPr/>
        </p:nvSpPr>
        <p:spPr>
          <a:xfrm>
            <a:off x="50232" y="1162606"/>
            <a:ext cx="12046041" cy="522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marL="444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Similar detectors have been built before, utilizing the same kind of strategy.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Kyoto group was able to use 6 counters to make a measurement of decay electrons in the K2K beam.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…but LBNF presents new challenges: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Rate is 2 orders of magnitude higher than in K2K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Signal and background will both be larger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Longer wait time until there are reasonable numbers of muons in the detector volume</a:t>
            </a:r>
          </a:p>
          <a:p>
            <a:pPr marL="4445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27" y="3883522"/>
            <a:ext cx="5373250" cy="297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 Problem: Too Many Muons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980243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11" y="102577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Huge muon flux in LBNF means that detectors would be completely swamped </a:t>
            </a:r>
            <a:endParaRPr lang="en-US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PMTs need to be off during main beam pulse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Need a way to observe the beam once the number of muons has reached a reasonable level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“reasonable”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 ~50 muons in the detector</a:t>
            </a:r>
          </a:p>
          <a:p>
            <a:r>
              <a:rPr lang="en-US" dirty="0">
                <a:solidFill>
                  <a:schemeClr val="accent2"/>
                </a:solidFill>
              </a:rPr>
              <a:t>BNL g-2 experiment faced a similar problem:</a:t>
            </a:r>
          </a:p>
        </p:txBody>
      </p:sp>
    </p:spTree>
    <p:extLst>
      <p:ext uri="{BB962C8B-B14F-4D97-AF65-F5344CB8AC3E}">
        <p14:creationId xmlns:p14="http://schemas.microsoft.com/office/powerpoint/2010/main" val="91243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The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069" y="1235076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Develop and implement gated PMTs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Keep PMT OFF while beam is on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Quickly turn bases to ON state once a reasonable level is reached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Bases have been developed and produced with our colleagues at Drexel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During PMT OFF mode, cathode does not see voltage (“gate” on)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ON mode turns the gating off and restores normal operation</a:t>
            </a:r>
          </a:p>
        </p:txBody>
      </p:sp>
    </p:spTree>
    <p:extLst>
      <p:ext uri="{BB962C8B-B14F-4D97-AF65-F5344CB8AC3E}">
        <p14:creationId xmlns:p14="http://schemas.microsoft.com/office/powerpoint/2010/main" val="410247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/>
        </p:nvSpPr>
        <p:spPr>
          <a:xfrm>
            <a:off x="2403513" y="-3918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Trying it out: Large LED pulse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21" y="1272701"/>
            <a:ext cx="5924238" cy="4560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99030" y="5231567"/>
            <a:ext cx="277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C. Lane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5848518"/>
            <a:ext cx="715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Plots shown are from an LED test at Drexel during development of the gating system.</a:t>
            </a:r>
          </a:p>
        </p:txBody>
      </p:sp>
    </p:spTree>
    <p:extLst>
      <p:ext uri="{BB962C8B-B14F-4D97-AF65-F5344CB8AC3E}">
        <p14:creationId xmlns:p14="http://schemas.microsoft.com/office/powerpoint/2010/main" val="3369756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Gated Bases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45" y="1608489"/>
            <a:ext cx="5298509" cy="3963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81" y="1448153"/>
            <a:ext cx="3204401" cy="4283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0919" y="5710019"/>
            <a:ext cx="355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Bases are designed to fit on socket and inside PMT tubes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1330" y="5732112"/>
            <a:ext cx="632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HV Readout board developed to read the signal out from bases</a:t>
            </a:r>
          </a:p>
        </p:txBody>
      </p:sp>
    </p:spTree>
    <p:extLst>
      <p:ext uri="{BB962C8B-B14F-4D97-AF65-F5344CB8AC3E}">
        <p14:creationId xmlns:p14="http://schemas.microsoft.com/office/powerpoint/2010/main" val="31687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Testing and Commissioning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6725"/>
            <a:ext cx="12192000" cy="43513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Before placing the detector in the </a:t>
            </a:r>
            <a:r>
              <a:rPr lang="en-US" sz="3000" dirty="0" err="1">
                <a:solidFill>
                  <a:schemeClr val="accent2"/>
                </a:solidFill>
              </a:rPr>
              <a:t>NuMI</a:t>
            </a:r>
            <a:r>
              <a:rPr lang="en-US" sz="3000" dirty="0">
                <a:solidFill>
                  <a:schemeClr val="accent2"/>
                </a:solidFill>
              </a:rPr>
              <a:t> beamline for testing, first make measurements at Colorado.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Pre-install testing makes use of cosmic muons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Boulder is at an elevation of &gt; 1 mi (&gt; 1600m) </a:t>
            </a:r>
          </a:p>
          <a:p>
            <a:pPr marL="914400" lvl="2" indent="0">
              <a:buNone/>
            </a:pPr>
            <a:r>
              <a:rPr lang="en-US" sz="2600" dirty="0">
                <a:solidFill>
                  <a:schemeClr val="accent2"/>
                </a:solidFill>
                <a:sym typeface="Wingdings" panose="05000000000000000000" pitchFamily="2" charset="2"/>
              </a:rPr>
              <a:t> cosmic rate is ~2x sea level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Commissioning taking place in 2 phases: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Testing detector operation with passive (i.e., not gated) PMTs 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Re-testing with PMTs in gated mode </a:t>
            </a:r>
          </a:p>
          <a:p>
            <a:pPr lvl="2"/>
            <a:r>
              <a:rPr lang="en-US" sz="3000" dirty="0">
                <a:solidFill>
                  <a:schemeClr val="accent2"/>
                </a:solidFill>
              </a:rPr>
              <a:t>Includes veto system to get fully-contained fraction of decay electrons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56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Commissioning – 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3575"/>
            <a:ext cx="10515600" cy="51821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First observations of candidate muon decays in the detector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Large first pulse is Cherenkov light from incoming muon</a:t>
            </a:r>
          </a:p>
          <a:p>
            <a:r>
              <a:rPr lang="en-US" dirty="0">
                <a:solidFill>
                  <a:schemeClr val="accent2"/>
                </a:solidFill>
              </a:rPr>
              <a:t>Expect a smaller pulse several </a:t>
            </a:r>
            <a:r>
              <a:rPr lang="en-US" altLang="ja-JP" dirty="0" err="1">
                <a:solidFill>
                  <a:schemeClr val="accent2"/>
                </a:solidFill>
              </a:rPr>
              <a:t>μs</a:t>
            </a:r>
            <a:r>
              <a:rPr lang="en-US" altLang="ja-JP" dirty="0">
                <a:solidFill>
                  <a:schemeClr val="accent2"/>
                </a:solidFill>
              </a:rPr>
              <a:t> later from decay electron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47" y="1754331"/>
            <a:ext cx="5989273" cy="37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Commissioning – 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011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Approximate muon lifetime calculated by finding time differences between pulses when a candidate decay electron is present</a:t>
            </a:r>
          </a:p>
          <a:p>
            <a:r>
              <a:rPr lang="en-US" dirty="0">
                <a:solidFill>
                  <a:schemeClr val="accent2"/>
                </a:solidFill>
              </a:rPr>
              <a:t>First results show approximate agreement with </a:t>
            </a:r>
            <a:r>
              <a:rPr lang="en-US" altLang="ja-JP" dirty="0">
                <a:solidFill>
                  <a:schemeClr val="accent2"/>
                </a:solidFill>
              </a:rPr>
              <a:t>μ lifetimes after ~0.5 </a:t>
            </a:r>
            <a:r>
              <a:rPr lang="en-US" altLang="ja-JP" dirty="0" err="1">
                <a:solidFill>
                  <a:schemeClr val="accent2"/>
                </a:solidFill>
              </a:rPr>
              <a:t>μs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47" y="2601707"/>
            <a:ext cx="4778888" cy="37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Commissioning – 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55" y="1040204"/>
            <a:ext cx="11752289" cy="435133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Next phase of commissioning is currently underway at Colorado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Production and checks of all hardware for gating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Re-checking results from passive bases in gated mode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Using OD veto to get a fully-contained fraction of decay electrons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2" y="1040204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14" y="3013457"/>
            <a:ext cx="4221186" cy="2860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7934" y="5987018"/>
            <a:ext cx="674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First signals seen from new bases during testing (passive mode)</a:t>
            </a:r>
          </a:p>
        </p:txBody>
      </p:sp>
    </p:spTree>
    <p:extLst>
      <p:ext uri="{BB962C8B-B14F-4D97-AF65-F5344CB8AC3E}">
        <p14:creationId xmlns:p14="http://schemas.microsoft.com/office/powerpoint/2010/main" val="302670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52" y="1325562"/>
            <a:ext cx="10515600" cy="5030787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Simulations have been developed in tandem with hardware development efforts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Several students at CU have participated in the ongoing efforts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Stopped Muon Monitor simulations have been done in several areas: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Detector design</a:t>
            </a:r>
          </a:p>
          <a:p>
            <a:pPr lvl="2"/>
            <a:r>
              <a:rPr lang="en-US" sz="2600" dirty="0">
                <a:solidFill>
                  <a:schemeClr val="accent2"/>
                </a:solidFill>
              </a:rPr>
              <a:t>Led to several detector changes before production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Detector response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Background considerations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Determination of time to desired number of muons</a:t>
            </a:r>
          </a:p>
          <a:p>
            <a:pPr lvl="1"/>
            <a:r>
              <a:rPr lang="en-US" sz="3000" dirty="0">
                <a:solidFill>
                  <a:schemeClr val="accent2"/>
                </a:solidFill>
              </a:rPr>
              <a:t>Beam flux constraints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6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52" y="1671716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Overview of Stopped Muon Monitor Systems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Design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Feasibility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Strategy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Prototype development and commissioning 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Simulations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Plans for deployment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9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63" y="2981738"/>
            <a:ext cx="4305673" cy="2850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Simulations: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325562"/>
            <a:ext cx="11842230" cy="503078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G4LBNF utilized to simulate various beam muons stopping in the Cherenkov volume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Tests done based on muon energy, direction, position</a:t>
            </a:r>
          </a:p>
          <a:p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981739"/>
            <a:ext cx="8078444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02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Simulations: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52" y="1325562"/>
            <a:ext cx="10515600" cy="503078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Example background simulation: neutrons in alcove 2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Neutron flux unknown</a:t>
            </a:r>
          </a:p>
          <a:p>
            <a:r>
              <a:rPr lang="en-US" sz="3000" dirty="0">
                <a:solidFill>
                  <a:schemeClr val="accent2"/>
                </a:solidFill>
              </a:rPr>
              <a:t>Incident fast and thermal neutrons modeled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14" y="2873293"/>
            <a:ext cx="6393076" cy="33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Neutron Shield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73" y="1626745"/>
            <a:ext cx="11559653" cy="435133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As mentioned above, the overall flux of neutrons in Alcove 2 is unknown.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Overall effect that neutrons will have on our signal is still unclear.</a:t>
            </a:r>
          </a:p>
          <a:p>
            <a:r>
              <a:rPr lang="en-US" dirty="0">
                <a:solidFill>
                  <a:schemeClr val="accent2"/>
                </a:solidFill>
              </a:rPr>
              <a:t>To measure and reduce the neutron background, a neutron shield has been designed and is currently being built at CU.</a:t>
            </a:r>
          </a:p>
          <a:p>
            <a:r>
              <a:rPr lang="en-US" dirty="0">
                <a:solidFill>
                  <a:schemeClr val="accent2"/>
                </a:solidFill>
              </a:rPr>
              <a:t>Shield consists of a box made of borated PET with ventilation to prevent overheating</a:t>
            </a:r>
          </a:p>
          <a:p>
            <a:r>
              <a:rPr lang="en-US" dirty="0">
                <a:solidFill>
                  <a:schemeClr val="accent2"/>
                </a:solidFill>
              </a:rPr>
              <a:t>First data taking in </a:t>
            </a:r>
            <a:r>
              <a:rPr lang="en-US" dirty="0" err="1">
                <a:solidFill>
                  <a:schemeClr val="accent2"/>
                </a:solidFill>
              </a:rPr>
              <a:t>NuMI</a:t>
            </a:r>
            <a:r>
              <a:rPr lang="en-US" dirty="0">
                <a:solidFill>
                  <a:schemeClr val="accent2"/>
                </a:solidFill>
              </a:rPr>
              <a:t> will occur without shield; a second phase will have a run with the shield for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2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Neutron Shield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24" y="1325563"/>
            <a:ext cx="3613552" cy="4054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04" y="2470153"/>
            <a:ext cx="3232996" cy="3521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931" y="1475464"/>
            <a:ext cx="3505246" cy="375503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44636" y="3352982"/>
            <a:ext cx="1075768" cy="105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877047" y="3249743"/>
            <a:ext cx="1075768" cy="105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57228" y="5129891"/>
            <a:ext cx="35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Full shield assembly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5791" y="5804682"/>
            <a:ext cx="35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Detector inserted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424" y="5419443"/>
            <a:ext cx="35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Shield-only Cutaway</a:t>
            </a:r>
          </a:p>
        </p:txBody>
      </p:sp>
    </p:spTree>
    <p:extLst>
      <p:ext uri="{BB962C8B-B14F-4D97-AF65-F5344CB8AC3E}">
        <p14:creationId xmlns:p14="http://schemas.microsoft.com/office/powerpoint/2010/main" val="117506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Plan for Stopped Muon Monitors in </a:t>
            </a:r>
            <a:r>
              <a:rPr lang="en-US" b="1" dirty="0" err="1">
                <a:solidFill>
                  <a:schemeClr val="accent2"/>
                </a:solidFill>
              </a:rPr>
              <a:t>NuMI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492"/>
            <a:ext cx="10515600" cy="538539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Once commissioning is complete, detector will be brought out to the </a:t>
            </a:r>
            <a:r>
              <a:rPr lang="en-US" sz="3200" dirty="0" err="1">
                <a:solidFill>
                  <a:schemeClr val="accent2"/>
                </a:solidFill>
              </a:rPr>
              <a:t>NuMI</a:t>
            </a:r>
            <a:r>
              <a:rPr lang="en-US" sz="3200" dirty="0">
                <a:solidFill>
                  <a:schemeClr val="accent2"/>
                </a:solidFill>
              </a:rPr>
              <a:t> beamline and installed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Plan to take meaningful data ASAP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Neutron shield to be installed ~months later</a:t>
            </a:r>
          </a:p>
          <a:p>
            <a:pPr marL="0" indent="0">
              <a:buNone/>
            </a:pP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B1CF-D9A2-4291-A37E-75530639D3FC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338"/>
            <a:ext cx="10515600" cy="46196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Stopped Muon Monitors present a unique opportunity for measurements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Beam spectrum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Beam composition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Absolute muon flux</a:t>
            </a:r>
          </a:p>
          <a:p>
            <a:r>
              <a:rPr lang="en-US" dirty="0">
                <a:solidFill>
                  <a:schemeClr val="accent2"/>
                </a:solidFill>
              </a:rPr>
              <a:t>Precedent exists for detection systems</a:t>
            </a:r>
          </a:p>
          <a:p>
            <a:r>
              <a:rPr lang="en-US" dirty="0">
                <a:solidFill>
                  <a:schemeClr val="accent2"/>
                </a:solidFill>
              </a:rPr>
              <a:t>Prototype development and commissioning almost complete at CU</a:t>
            </a:r>
          </a:p>
          <a:p>
            <a:r>
              <a:rPr lang="en-US" dirty="0">
                <a:solidFill>
                  <a:schemeClr val="accent2"/>
                </a:solidFill>
              </a:rPr>
              <a:t>Cosmic ray commissioning data is encouraging	</a:t>
            </a:r>
          </a:p>
          <a:p>
            <a:r>
              <a:rPr lang="en-US" dirty="0">
                <a:solidFill>
                  <a:schemeClr val="accent2"/>
                </a:solidFill>
              </a:rPr>
              <a:t>Soon to be taking data at </a:t>
            </a:r>
            <a:r>
              <a:rPr lang="en-US" dirty="0" err="1">
                <a:solidFill>
                  <a:schemeClr val="accent2"/>
                </a:solidFill>
              </a:rPr>
              <a:t>NuMI</a:t>
            </a:r>
            <a:r>
              <a:rPr lang="en-US" dirty="0">
                <a:solidFill>
                  <a:schemeClr val="accent2"/>
                </a:solidFill>
              </a:rPr>
              <a:t> to prepare for LBNF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26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50" y="24511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Monitor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>
            <a:noAutofit/>
          </a:bodyPr>
          <a:lstStyle/>
          <a:p>
            <a:pPr marL="407458" lvl="0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Stopped muons remain in the rock downstream of the absorber after beam pulses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Distributed as a function of initial energy</a:t>
            </a:r>
          </a:p>
          <a:p>
            <a:pPr marL="394758" indent="-407458">
              <a:buClr>
                <a:srgbClr val="777775"/>
              </a:buClr>
              <a:buSzPct val="115000"/>
              <a:defRPr sz="1800"/>
            </a:pPr>
            <a:r>
              <a:rPr lang="en-US" sz="35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Make small, specialized modular detectors to observe these decays for: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Beam composition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Absolute muon flux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Beam monitoring</a:t>
            </a:r>
          </a:p>
          <a:p>
            <a:pPr marL="394758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Ultimately want to incorporate beam MC to constrain neutrino spectrum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endParaRPr lang="en-US" sz="3100" dirty="0">
              <a:solidFill>
                <a:schemeClr val="accent2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sz="1800"/>
            </a:pPr>
            <a:endParaRPr lang="en-US" sz="3100" dirty="0">
              <a:solidFill>
                <a:schemeClr val="accent2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sz="1800"/>
            </a:pPr>
            <a:endParaRPr lang="en-US" sz="3100" dirty="0">
              <a:solidFill>
                <a:schemeClr val="accent2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marL="407458" lvl="0" indent="-407458">
              <a:buClr>
                <a:srgbClr val="777775"/>
              </a:buClr>
              <a:buSzPct val="115000"/>
              <a:defRPr sz="1800"/>
            </a:pPr>
            <a:endParaRPr lang="en-US" sz="3100" dirty="0">
              <a:solidFill>
                <a:schemeClr val="accent2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0907-DECF-432C-AAA0-090F482B6739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Monitor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>
            <a:normAutofit/>
          </a:bodyPr>
          <a:lstStyle/>
          <a:p>
            <a:pPr marL="407458" lvl="0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Stopped Muon monitors are calorimeter-type detectors large enough to contain enough of an EM shower to distinguish between Michel electrons and neutron interactions or radioactive decays.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Cherenkov inner detector with liquid scintillator veto</a:t>
            </a:r>
          </a:p>
          <a:p>
            <a:pPr marL="394758" indent="-407458">
              <a:buClr>
                <a:srgbClr val="777775"/>
              </a:buClr>
              <a:buSzPct val="115000"/>
              <a:defRPr sz="1800"/>
            </a:pPr>
            <a:r>
              <a:rPr lang="en-US" sz="31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Detectors are to be placed at varying positions in the beamline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27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Multiples Z positions provide data at several rock depths</a:t>
            </a:r>
          </a:p>
          <a:p>
            <a:pPr marL="901700" lvl="2" indent="0">
              <a:buClr>
                <a:srgbClr val="777775"/>
              </a:buClr>
              <a:buSzPct val="115000"/>
              <a:buNone/>
              <a:defRPr sz="1800"/>
            </a:pPr>
            <a:r>
              <a:rPr lang="en-US" sz="23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Wingdings" panose="05000000000000000000" pitchFamily="2" charset="2"/>
              </a:rPr>
              <a:t> give information on beam energy spectrum</a:t>
            </a:r>
          </a:p>
          <a:p>
            <a:pPr marL="851958" lvl="1" indent="-407458">
              <a:buClr>
                <a:srgbClr val="777775"/>
              </a:buClr>
              <a:buSzPct val="115000"/>
              <a:defRPr sz="1800"/>
            </a:pPr>
            <a:r>
              <a:rPr lang="en-US" sz="2700" dirty="0">
                <a:solidFill>
                  <a:schemeClr val="accent2"/>
                </a:solidFill>
                <a:latin typeface="Helvetica Neue Bold Condensed"/>
                <a:ea typeface="Helvetica Neue Bold Condensed"/>
                <a:cs typeface="Helvetica Neue Bold Condensed"/>
                <a:sym typeface="Wingdings" panose="05000000000000000000" pitchFamily="2" charset="2"/>
              </a:rPr>
              <a:t>X/Y positions provide details of beam direction and stability</a:t>
            </a:r>
            <a:endParaRPr lang="en-US" sz="2700" dirty="0">
              <a:solidFill>
                <a:schemeClr val="accent2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lvl="0">
              <a:defRPr sz="1800"/>
            </a:pPr>
            <a:endParaRPr lang="en-US" sz="3100" dirty="0">
              <a:solidFill>
                <a:schemeClr val="accent2"/>
              </a:solidFill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0907-DECF-432C-AAA0-090F482B6739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8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69" y="0"/>
            <a:ext cx="1094436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Monitor Prototype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65287"/>
            <a:ext cx="326350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F1D-0CFD-4FBA-B7C8-006EA2292A0F}" type="datetime1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5282" y="2268538"/>
            <a:ext cx="4841873" cy="333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 rot="10800000">
            <a:off x="8326708" y="4137284"/>
            <a:ext cx="1407826" cy="374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46631" y="3721786"/>
            <a:ext cx="248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Inner Cherenkov Volume</a:t>
            </a:r>
          </a:p>
        </p:txBody>
      </p:sp>
      <p:sp>
        <p:nvSpPr>
          <p:cNvPr id="12" name="Right Arrow 11"/>
          <p:cNvSpPr/>
          <p:nvPr/>
        </p:nvSpPr>
        <p:spPr>
          <a:xfrm rot="12348177">
            <a:off x="8303952" y="5029413"/>
            <a:ext cx="1407826" cy="374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431654" y="5015398"/>
            <a:ext cx="248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Liquid Scintillator Veto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8355282" y="1788178"/>
            <a:ext cx="1407826" cy="374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8115268" y="2203676"/>
            <a:ext cx="1407826" cy="374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84863" y="2002411"/>
            <a:ext cx="248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PMTs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>(4 in ID, 4 in OD)</a:t>
            </a:r>
          </a:p>
        </p:txBody>
      </p:sp>
    </p:spTree>
    <p:extLst>
      <p:ext uri="{BB962C8B-B14F-4D97-AF65-F5344CB8AC3E}">
        <p14:creationId xmlns:p14="http://schemas.microsoft.com/office/powerpoint/2010/main" val="382343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Placement in the Beamline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0907-DECF-432C-AAA0-090F482B6739}" type="datetime1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6853" y="1235076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8" y="1468864"/>
            <a:ext cx="6512635" cy="4338258"/>
          </a:xfrm>
        </p:spPr>
      </p:pic>
      <p:sp>
        <p:nvSpPr>
          <p:cNvPr id="11" name="Shape 49"/>
          <p:cNvSpPr>
            <a:spLocks noGrp="1"/>
          </p:cNvSpPr>
          <p:nvPr/>
        </p:nvSpPr>
        <p:spPr>
          <a:xfrm>
            <a:off x="50232" y="1162606"/>
            <a:ext cx="4633983" cy="522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indent="-444500" defTabSz="584200">
              <a:spcBef>
                <a:spcPts val="3200"/>
              </a:spcBef>
              <a:buSzPct val="40000"/>
              <a:buBlip>
                <a:blip r:embed="rId3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accent2"/>
                </a:solidFill>
              </a:rPr>
              <a:t>Stopped µ-monitors </a:t>
            </a:r>
            <a:r>
              <a:rPr lang="en-US" sz="3000" dirty="0">
                <a:solidFill>
                  <a:schemeClr val="accent2"/>
                </a:solidFill>
              </a:rPr>
              <a:t>to be placed after absorber</a:t>
            </a:r>
            <a:endParaRPr sz="3000" dirty="0">
              <a:solidFill>
                <a:schemeClr val="accent2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accent2"/>
                </a:solidFill>
              </a:rPr>
              <a:t>SMMs can be in individual alcoves, or one large alcove separated as show</a:t>
            </a:r>
            <a:r>
              <a:rPr lang="en-US" sz="3000" dirty="0">
                <a:solidFill>
                  <a:schemeClr val="accent2"/>
                </a:solidFill>
              </a:rPr>
              <a:t>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Counters are to be placed at multiple depths</a:t>
            </a:r>
          </a:p>
        </p:txBody>
      </p:sp>
    </p:spTree>
    <p:extLst>
      <p:ext uri="{BB962C8B-B14F-4D97-AF65-F5344CB8AC3E}">
        <p14:creationId xmlns:p14="http://schemas.microsoft.com/office/powerpoint/2010/main" val="217461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069" y="-206473"/>
            <a:ext cx="1094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Counter Feasibility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1069" y="807101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hape 49"/>
          <p:cNvSpPr>
            <a:spLocks noGrp="1"/>
          </p:cNvSpPr>
          <p:nvPr/>
        </p:nvSpPr>
        <p:spPr>
          <a:xfrm>
            <a:off x="601069" y="731572"/>
            <a:ext cx="11495204" cy="522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13" name="Shape 49"/>
          <p:cNvSpPr>
            <a:spLocks noGrp="1"/>
          </p:cNvSpPr>
          <p:nvPr/>
        </p:nvSpPr>
        <p:spPr>
          <a:xfrm>
            <a:off x="50232" y="1162606"/>
            <a:ext cx="12046041" cy="522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indent="-444500" defTabSz="584200">
              <a:spcBef>
                <a:spcPts val="3200"/>
              </a:spcBef>
              <a:buSzPct val="40000"/>
              <a:buBlip>
                <a:blip r:embed="rId2"/>
              </a:buBlip>
              <a:defRPr sz="360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Similar detectors have been built before, utilizing the same kind of strategy.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chemeClr val="accent2"/>
                </a:solidFill>
              </a:rPr>
              <a:t>Kyoto group was able to use 6 counters to make a measurement of decay electrons in the K2K beam.</a:t>
            </a:r>
          </a:p>
          <a:p>
            <a:pPr marL="444500" lvl="1" indent="0">
              <a:buNone/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06" y="807101"/>
            <a:ext cx="7575752" cy="56818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069" y="-206473"/>
            <a:ext cx="1094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Counter Feasibility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1069" y="807101"/>
            <a:ext cx="10972800" cy="0"/>
          </a:xfrm>
          <a:prstGeom prst="line">
            <a:avLst/>
          </a:prstGeom>
          <a:ln w="317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63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E11E-8D21-494F-8742-5F725385D25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Monitor Hardware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DA1E-0AD7-41E8-A9BB-A8B4E972C699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069" y="-250717"/>
            <a:ext cx="109443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Stopped Muon Counter Feasibility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62" y="688717"/>
            <a:ext cx="7533267" cy="56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NE Theme" id="{6686FA1F-DBDC-4AE1-88E2-BA1986C1927A}" vid="{3EC0346A-CAE0-4709-9659-D2B4697548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1136</Words>
  <Application>Microsoft Office PowerPoint</Application>
  <PresentationFormat>Widescreen</PresentationFormat>
  <Paragraphs>232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Geneva</vt:lpstr>
      <vt:lpstr>Helvetica Neue</vt:lpstr>
      <vt:lpstr>Helvetica Neue Bold Condensed</vt:lpstr>
      <vt:lpstr>Lucida Grande</vt:lpstr>
      <vt:lpstr>游ゴシック</vt:lpstr>
      <vt:lpstr>Arial</vt:lpstr>
      <vt:lpstr>Calibri</vt:lpstr>
      <vt:lpstr>Calibri Light</vt:lpstr>
      <vt:lpstr>Helvetica</vt:lpstr>
      <vt:lpstr>Wingdings</vt:lpstr>
      <vt:lpstr>Office Theme</vt:lpstr>
      <vt:lpstr>3_LBNF Content-Footer Theme</vt:lpstr>
      <vt:lpstr>LBNF Muon Monitor Experience: Stopped Muon Monitor Design</vt:lpstr>
      <vt:lpstr>Outline</vt:lpstr>
      <vt:lpstr>Stopped Muon Monitor Introduction</vt:lpstr>
      <vt:lpstr>Stopped Muon Monitor Introduction</vt:lpstr>
      <vt:lpstr>Stopped Muon Monitor Prototype</vt:lpstr>
      <vt:lpstr>Placement in the Beamline</vt:lpstr>
      <vt:lpstr>PowerPoint Presentation</vt:lpstr>
      <vt:lpstr>PowerPoint Presentation</vt:lpstr>
      <vt:lpstr>PowerPoint Presentation</vt:lpstr>
      <vt:lpstr>PowerPoint Presentation</vt:lpstr>
      <vt:lpstr>A Problem: Too Many Muons</vt:lpstr>
      <vt:lpstr>The Solution</vt:lpstr>
      <vt:lpstr>PowerPoint Presentation</vt:lpstr>
      <vt:lpstr>Gated Bases</vt:lpstr>
      <vt:lpstr>Testing and Commissioning </vt:lpstr>
      <vt:lpstr>Commissioning – Phase I</vt:lpstr>
      <vt:lpstr>Commissioning – Phase I</vt:lpstr>
      <vt:lpstr>Commissioning – Phase II</vt:lpstr>
      <vt:lpstr>Simulations</vt:lpstr>
      <vt:lpstr>Simulations: Signal</vt:lpstr>
      <vt:lpstr>Simulations: Background</vt:lpstr>
      <vt:lpstr>Neutron Shield</vt:lpstr>
      <vt:lpstr>Neutron Shield</vt:lpstr>
      <vt:lpstr>Plan for Stopped Muon Monitors in NuMI</vt:lpstr>
      <vt:lpstr>Conclusions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 Muon Monitor Hardware</dc:title>
  <dc:creator>Zachary Liptak</dc:creator>
  <cp:lastModifiedBy>Zachary Liptak</cp:lastModifiedBy>
  <cp:revision>44</cp:revision>
  <dcterms:created xsi:type="dcterms:W3CDTF">2016-09-12T06:33:08Z</dcterms:created>
  <dcterms:modified xsi:type="dcterms:W3CDTF">2016-11-09T18:04:16Z</dcterms:modified>
</cp:coreProperties>
</file>