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792" r:id="rId2"/>
    <p:sldId id="800" r:id="rId3"/>
    <p:sldId id="796" r:id="rId4"/>
    <p:sldId id="799" r:id="rId5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404040"/>
    <a:srgbClr val="505050"/>
    <a:srgbClr val="004C97"/>
    <a:srgbClr val="63666A"/>
    <a:srgbClr val="A7A8AA"/>
    <a:srgbClr val="003087"/>
    <a:srgbClr val="0F2D62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607" autoAdjust="0"/>
    <p:restoredTop sz="94607" autoAdjust="0"/>
  </p:normalViewPr>
  <p:slideViewPr>
    <p:cSldViewPr snapToGrid="0" snapToObjects="1">
      <p:cViewPr varScale="1">
        <p:scale>
          <a:sx n="82" d="100"/>
          <a:sy n="82" d="100"/>
        </p:scale>
        <p:origin x="1452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-3780"/>
    </p:cViewPr>
  </p:sorter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itchFamily="124" charset="0"/>
              </a:defRPr>
            </a:lvl1pPr>
          </a:lstStyle>
          <a:p>
            <a:fld id="{1E6434C9-0E08-42C5-B404-C558E18FB4E2}" type="datetimeFigureOut">
              <a:rPr lang="en-US" altLang="en-US"/>
              <a:pPr/>
              <a:t>11/10/2016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itchFamily="124" charset="0"/>
              </a:defRPr>
            </a:lvl1pPr>
          </a:lstStyle>
          <a:p>
            <a:fld id="{DE4E50AE-7BCE-416F-89F1-79D7CF666D0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254151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itchFamily="124" charset="0"/>
              </a:defRPr>
            </a:lvl1pPr>
          </a:lstStyle>
          <a:p>
            <a:fld id="{6CE535BE-76DD-4179-B7AC-2E8603DE13D9}" type="datetimeFigureOut">
              <a:rPr lang="en-US" altLang="en-US"/>
              <a:pPr/>
              <a:t>11/10/2016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itchFamily="124" charset="0"/>
              </a:defRPr>
            </a:lvl1pPr>
          </a:lstStyle>
          <a:p>
            <a:fld id="{1B4E76A7-28E5-4F1E-8CA1-DF481970BA0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982687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itchFamily="34" charset="-128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itchFamily="34" charset="-128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itchFamily="34" charset="-128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itchFamily="34" charset="-128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itchFamily="34" charset="-128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TitleSlide_06051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FermiLogo_RGB_NALBlu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0" y="1149350"/>
            <a:ext cx="32670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806450" y="3559283"/>
            <a:ext cx="7526338" cy="1139271"/>
          </a:xfrm>
          <a:prstGeom prst="rect">
            <a:avLst/>
          </a:prstGeom>
        </p:spPr>
        <p:txBody>
          <a:bodyPr wrap="square" lIns="0" tIns="0" rIns="0" bIns="0" anchor="t"/>
          <a:lstStyle>
            <a:lvl1pPr algn="l">
              <a:defRPr sz="3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806450" y="4841093"/>
            <a:ext cx="7526338" cy="14899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735380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Content"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07504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/>
          <p:cNvSpPr>
            <a:spLocks noGrp="1"/>
          </p:cNvSpPr>
          <p:nvPr>
            <p:ph type="body" sz="half" idx="12"/>
          </p:nvPr>
        </p:nvSpPr>
        <p:spPr>
          <a:xfrm>
            <a:off x="229365" y="4765101"/>
            <a:ext cx="425196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4654550" y="4765101"/>
            <a:ext cx="426085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7"/>
          </p:nvPr>
        </p:nvSpPr>
        <p:spPr>
          <a:xfrm>
            <a:off x="228601" y="1043694"/>
            <a:ext cx="4251324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8"/>
          </p:nvPr>
        </p:nvSpPr>
        <p:spPr>
          <a:xfrm>
            <a:off x="4654550" y="1043694"/>
            <a:ext cx="4260851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6780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043693"/>
            <a:ext cx="3027894" cy="49942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469958" y="1043694"/>
            <a:ext cx="5420360" cy="49942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39329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73" y="1043694"/>
            <a:ext cx="8700851" cy="3695054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0129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  <p:pic>
        <p:nvPicPr>
          <p:cNvPr id="10" name="Picture 9" descr="14-0218-16D.lr.jpg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16" b="25769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775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4"/>
          <p:cNvSpPr txBox="1">
            <a:spLocks/>
          </p:cNvSpPr>
          <p:nvPr userDrawn="1"/>
        </p:nvSpPr>
        <p:spPr>
          <a:xfrm>
            <a:off x="228600" y="6515099"/>
            <a:ext cx="358254" cy="241300"/>
          </a:xfrm>
          <a:prstGeom prst="rect">
            <a:avLst/>
          </a:prstGeom>
        </p:spPr>
        <p:txBody>
          <a:bodyPr anchor="b" anchorCtr="0"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9pPr>
          </a:lstStyle>
          <a:p>
            <a:pPr>
              <a:defRPr/>
            </a:pPr>
            <a:fld id="{DBE546E4-9F3C-4432-BB6F-B8C627F3D857}" type="slidenum">
              <a:rPr lang="en-US" sz="1100" smtClean="0">
                <a:latin typeface="Helvetica" panose="020B0604020202020204" pitchFamily="34" charset="0"/>
                <a:cs typeface="Helvetica" panose="020B0604020202020204" pitchFamily="34" charset="0"/>
              </a:rPr>
              <a:t>‹#›</a:t>
            </a:fld>
            <a:endParaRPr lang="en-US" sz="11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2" name="Footer Placeholder 4"/>
          <p:cNvSpPr txBox="1">
            <a:spLocks/>
          </p:cNvSpPr>
          <p:nvPr userDrawn="1"/>
        </p:nvSpPr>
        <p:spPr bwMode="auto">
          <a:xfrm>
            <a:off x="740714" y="6515099"/>
            <a:ext cx="5373688" cy="24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ＭＳ Ｐゴシック" charset="0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9pPr>
          </a:lstStyle>
          <a:p>
            <a:pPr algn="l" eaLnBrk="1" hangingPunct="1"/>
            <a:r>
              <a:rPr lang="en-US" altLang="en-US" sz="1100" dirty="0">
                <a:solidFill>
                  <a:srgbClr val="004C97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Robert Zwaska | US-J Workshop</a:t>
            </a:r>
            <a:endParaRPr lang="en-US" altLang="en-US" sz="1100" b="1" dirty="0">
              <a:solidFill>
                <a:srgbClr val="004C97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4" name="Date Placeholder 9"/>
          <p:cNvSpPr txBox="1">
            <a:spLocks/>
          </p:cNvSpPr>
          <p:nvPr userDrawn="1"/>
        </p:nvSpPr>
        <p:spPr>
          <a:xfrm>
            <a:off x="6538149" y="6515099"/>
            <a:ext cx="1076325" cy="241300"/>
          </a:xfrm>
          <a:prstGeom prst="rect">
            <a:avLst/>
          </a:prstGeom>
        </p:spPr>
        <p:txBody>
          <a:bodyPr anchor="b" anchorCtr="0"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9pPr>
          </a:lstStyle>
          <a:p>
            <a:r>
              <a:rPr lang="en-US" altLang="en-US" sz="1100" dirty="0">
                <a:latin typeface="Helvetica" panose="020B0604020202020204" pitchFamily="34" charset="0"/>
                <a:cs typeface="Helvetica" panose="020B0604020202020204" pitchFamily="34" charset="0"/>
              </a:rPr>
              <a:t>2016.11.09</a:t>
            </a:r>
          </a:p>
        </p:txBody>
      </p:sp>
      <p:grpSp>
        <p:nvGrpSpPr>
          <p:cNvPr id="6" name="Group 5"/>
          <p:cNvGrpSpPr>
            <a:grpSpLocks noChangeAspect="1"/>
          </p:cNvGrpSpPr>
          <p:nvPr userDrawn="1"/>
        </p:nvGrpSpPr>
        <p:grpSpPr>
          <a:xfrm>
            <a:off x="215900" y="6258863"/>
            <a:ext cx="8699500" cy="197990"/>
            <a:chOff x="600217" y="6258863"/>
            <a:chExt cx="8297721" cy="188846"/>
          </a:xfrm>
        </p:grpSpPr>
        <p:cxnSp>
          <p:nvCxnSpPr>
            <p:cNvPr id="7" name="Straight Connector 6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8" name="Picture 6" descr="FermiLogo_RGB_NALBlue.png"/>
            <p:cNvPicPr>
              <a:picLocks noChangeAspect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58863"/>
              <a:ext cx="1044157" cy="188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6" r:id="rId1"/>
    <p:sldLayoutId id="2147484087" r:id="rId2"/>
    <p:sldLayoutId id="2147484079" r:id="rId3"/>
    <p:sldLayoutId id="2147484080" r:id="rId4"/>
    <p:sldLayoutId id="2147484081" r:id="rId5"/>
    <p:sldLayoutId id="2147484094" r:id="rId6"/>
  </p:sldLayoutIdLst>
  <p:hf hdr="0" ft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074184"/>
          </a:solidFill>
          <a:latin typeface="Helvetica"/>
          <a:ea typeface="MS PGothic" pitchFamily="34" charset="-128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itchFamily="34" charset="-128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itchFamily="34" charset="-128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itchFamily="34" charset="-128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itchFamily="34" charset="-128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1600"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1400"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1200"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1200"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41924" y="5045612"/>
            <a:ext cx="8499231" cy="1390219"/>
          </a:xfrm>
        </p:spPr>
        <p:txBody>
          <a:bodyPr/>
          <a:lstStyle/>
          <a:p>
            <a:r>
              <a:rPr lang="en-US" dirty="0"/>
              <a:t>Bob Zwaska</a:t>
            </a:r>
          </a:p>
          <a:p>
            <a:r>
              <a:rPr lang="en-US" dirty="0"/>
              <a:t>Topics</a:t>
            </a:r>
          </a:p>
          <a:p>
            <a:r>
              <a:rPr lang="en-US" dirty="0"/>
              <a:t>10 November 2016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Laser Notching / Chopping / Stripping</a:t>
            </a:r>
          </a:p>
        </p:txBody>
      </p:sp>
    </p:spTree>
    <p:extLst>
      <p:ext uri="{BB962C8B-B14F-4D97-AF65-F5344CB8AC3E}">
        <p14:creationId xmlns:p14="http://schemas.microsoft.com/office/powerpoint/2010/main" val="19993382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Laser Manipulation of H-	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Fermilab is nearing an operational H</a:t>
            </a:r>
            <a:r>
              <a:rPr lang="en-US" baseline="30000" dirty="0"/>
              <a:t>-</a:t>
            </a:r>
            <a:r>
              <a:rPr lang="en-US" dirty="0"/>
              <a:t> notching system</a:t>
            </a:r>
          </a:p>
          <a:p>
            <a:endParaRPr lang="en-US" dirty="0"/>
          </a:p>
          <a:p>
            <a:r>
              <a:rPr lang="en-US" dirty="0"/>
              <a:t>Next step would be a H</a:t>
            </a:r>
            <a:r>
              <a:rPr lang="en-US" baseline="30000" dirty="0"/>
              <a:t>-</a:t>
            </a:r>
            <a:r>
              <a:rPr lang="en-US" dirty="0"/>
              <a:t> chopping system</a:t>
            </a:r>
          </a:p>
          <a:p>
            <a:pPr lvl="1"/>
            <a:r>
              <a:rPr lang="en-US" dirty="0"/>
              <a:t>Higher duty factor (10x – 100x)</a:t>
            </a:r>
          </a:p>
          <a:p>
            <a:pPr lvl="1"/>
            <a:r>
              <a:rPr lang="en-US" dirty="0"/>
              <a:t>Can replace deflecting choppers (J-PARC or PIP-II)</a:t>
            </a:r>
          </a:p>
          <a:p>
            <a:pPr lvl="1"/>
            <a:endParaRPr lang="en-US" dirty="0"/>
          </a:p>
          <a:p>
            <a:r>
              <a:rPr lang="en-US" dirty="0"/>
              <a:t>Ultimate is H</a:t>
            </a:r>
            <a:r>
              <a:rPr lang="en-US" baseline="30000" dirty="0"/>
              <a:t>-</a:t>
            </a:r>
            <a:r>
              <a:rPr lang="en-US" dirty="0"/>
              <a:t> injection</a:t>
            </a:r>
          </a:p>
          <a:p>
            <a:pPr lvl="1"/>
            <a:r>
              <a:rPr lang="en-US" dirty="0"/>
              <a:t>Fermilab collaborates with SNS</a:t>
            </a:r>
          </a:p>
          <a:p>
            <a:pPr lvl="1"/>
            <a:r>
              <a:rPr lang="en-US" dirty="0"/>
              <a:t>400 MeV will always be extremely challenging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dirty="0"/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21872311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7936"/>
            <a:ext cx="8686800" cy="641739"/>
          </a:xfrm>
        </p:spPr>
        <p:txBody>
          <a:bodyPr/>
          <a:lstStyle/>
          <a:p>
            <a:r>
              <a:rPr lang="en-US" dirty="0"/>
              <a:t>PIP Highlights – Laser </a:t>
            </a:r>
            <a:r>
              <a:rPr lang="en-US" dirty="0" err="1"/>
              <a:t>Notcher</a:t>
            </a:r>
            <a:r>
              <a:rPr lang="en-US" dirty="0"/>
              <a:t>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43014"/>
            <a:ext cx="8686799" cy="5345751"/>
          </a:xfrm>
        </p:spPr>
        <p:txBody>
          <a:bodyPr/>
          <a:lstStyle/>
          <a:p>
            <a:pPr marL="342900" lvl="1" indent="-342900">
              <a:buFont typeface="Arial" charset="0"/>
              <a:buChar char="•"/>
            </a:pPr>
            <a:r>
              <a:rPr lang="en-US" sz="2400" dirty="0"/>
              <a:t>New accelerator development – never been done before!</a:t>
            </a:r>
          </a:p>
          <a:p>
            <a:r>
              <a:rPr lang="en-US" dirty="0"/>
              <a:t>Installed and tested just prior to summer shutdown</a:t>
            </a:r>
          </a:p>
          <a:p>
            <a:r>
              <a:rPr lang="en-US" dirty="0"/>
              <a:t>Achieved 70% neutralization, notch survived at 40% level in Booster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Finish commissioning and start routine operation after shutdown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1166" y="2258312"/>
            <a:ext cx="3286539" cy="2829554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461588" y="2814417"/>
            <a:ext cx="8350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Booster notch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384838" y="2860583"/>
            <a:ext cx="792867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Laser notch</a:t>
            </a:r>
          </a:p>
        </p:txBody>
      </p:sp>
    </p:spTree>
    <p:extLst>
      <p:ext uri="{BB962C8B-B14F-4D97-AF65-F5344CB8AC3E}">
        <p14:creationId xmlns:p14="http://schemas.microsoft.com/office/powerpoint/2010/main" val="118784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99527"/>
            <a:ext cx="9144000" cy="6458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279480"/>
      </p:ext>
    </p:extLst>
  </p:cSld>
  <p:clrMapOvr>
    <a:masterClrMapping/>
  </p:clrMapOvr>
</p:sld>
</file>

<file path=ppt/theme/theme1.xml><?xml version="1.0" encoding="utf-8"?>
<a:theme xmlns:a="http://schemas.openxmlformats.org/drawingml/2006/main" name="FNAL_TemplatePC_060514">
  <a:themeElements>
    <a:clrScheme name="Fermilab">
      <a:dk1>
        <a:srgbClr val="004C97"/>
      </a:dk1>
      <a:lt1>
        <a:srgbClr val="FFFFFF"/>
      </a:lt1>
      <a:dk2>
        <a:srgbClr val="004C9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40404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FNAL_TemplatePC_060514</Template>
  <TotalTime>25742</TotalTime>
  <Words>114</Words>
  <Application>Microsoft Office PowerPoint</Application>
  <PresentationFormat>On-screen Show (4:3)</PresentationFormat>
  <Paragraphs>29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ＭＳ Ｐゴシック</vt:lpstr>
      <vt:lpstr>ＭＳ Ｐゴシック</vt:lpstr>
      <vt:lpstr>Arial</vt:lpstr>
      <vt:lpstr>Calibri</vt:lpstr>
      <vt:lpstr>Helvetica</vt:lpstr>
      <vt:lpstr>FNAL_TemplatePC_060514</vt:lpstr>
      <vt:lpstr>PowerPoint Presentation</vt:lpstr>
      <vt:lpstr>Laser Manipulation of H- </vt:lpstr>
      <vt:lpstr>PIP Highlights – Laser Notcher (cont.)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Department Heads meeting (new PowerPoint template…)</dc:title>
  <dc:creator>Bob Zwaska x6842 14373N</dc:creator>
  <cp:lastModifiedBy>Bob Zwaska x6842 14373N</cp:lastModifiedBy>
  <cp:revision>319</cp:revision>
  <cp:lastPrinted>2014-01-20T19:40:21Z</cp:lastPrinted>
  <dcterms:created xsi:type="dcterms:W3CDTF">2014-06-19T15:29:50Z</dcterms:created>
  <dcterms:modified xsi:type="dcterms:W3CDTF">2016-11-10T14:39:04Z</dcterms:modified>
</cp:coreProperties>
</file>