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82" r:id="rId2"/>
  </p:sldMasterIdLst>
  <p:notesMasterIdLst>
    <p:notesMasterId r:id="rId6"/>
  </p:notesMasterIdLst>
  <p:handoutMasterIdLst>
    <p:handoutMasterId r:id="rId7"/>
  </p:handoutMasterIdLst>
  <p:sldIdLst>
    <p:sldId id="303" r:id="rId3"/>
    <p:sldId id="365" r:id="rId4"/>
    <p:sldId id="366" r:id="rId5"/>
  </p:sldIdLst>
  <p:sldSz cx="9144000" cy="6858000" type="screen4x3"/>
  <p:notesSz cx="6985000" cy="92837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0296"/>
    <a:srgbClr val="FFCC99"/>
    <a:srgbClr val="93057F"/>
    <a:srgbClr val="63666A"/>
    <a:srgbClr val="FDC3E0"/>
    <a:srgbClr val="505050"/>
    <a:srgbClr val="CC6600"/>
    <a:srgbClr val="004C97"/>
    <a:srgbClr val="CC0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3" autoAdjust="0"/>
    <p:restoredTop sz="94660"/>
  </p:normalViewPr>
  <p:slideViewPr>
    <p:cSldViewPr snapToGrid="0" snapToObjects="1">
      <p:cViewPr varScale="1">
        <p:scale>
          <a:sx n="82" d="100"/>
          <a:sy n="82" d="100"/>
        </p:scale>
        <p:origin x="864" y="8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wrap="square" lIns="92958" tIns="46479" rIns="92958" bIns="46479" numCol="1" anchor="t" anchorCtr="0" compatLnSpc="1">
            <a:prstTxWarp prst="textNoShape">
              <a:avLst/>
            </a:prstTxWarp>
          </a:bodyPr>
          <a:lstStyle>
            <a:lvl1pPr algn="r">
              <a:defRPr sz="1200" smtClean="0">
                <a:latin typeface="Helvetica" pitchFamily="124" charset="0"/>
              </a:defRPr>
            </a:lvl1pPr>
          </a:lstStyle>
          <a:p>
            <a:pPr>
              <a:defRPr/>
            </a:pPr>
            <a:fld id="{F4FB37DE-97F2-42BB-9CEB-5D2259FCC3F2}" type="datetimeFigureOut">
              <a:rPr lang="en-US" altLang="en-US"/>
              <a:pPr>
                <a:defRPr/>
              </a:pPr>
              <a:t>11/10/2016</a:t>
            </a:fld>
            <a:endParaRPr lang="en-US" alt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wrap="square" lIns="92958" tIns="46479" rIns="92958" bIns="46479" numCol="1" anchor="b" anchorCtr="0" compatLnSpc="1">
            <a:prstTxWarp prst="textNoShape">
              <a:avLst/>
            </a:prstTxWarp>
          </a:bodyPr>
          <a:lstStyle>
            <a:lvl1pPr algn="r">
              <a:defRPr sz="1200" smtClean="0">
                <a:latin typeface="Helvetica" pitchFamily="124" charset="0"/>
              </a:defRPr>
            </a:lvl1pPr>
          </a:lstStyle>
          <a:p>
            <a:pPr>
              <a:defRPr/>
            </a:pPr>
            <a:fld id="{57553618-B101-4397-B747-5D6CBD323821}" type="slidenum">
              <a:rPr lang="en-US" altLang="en-US"/>
              <a:pPr>
                <a:defRPr/>
              </a:pPr>
              <a:t>‹#›</a:t>
            </a:fld>
            <a:endParaRPr lang="en-US" altLang="en-US"/>
          </a:p>
        </p:txBody>
      </p:sp>
    </p:spTree>
    <p:extLst>
      <p:ext uri="{BB962C8B-B14F-4D97-AF65-F5344CB8AC3E}">
        <p14:creationId xmlns:p14="http://schemas.microsoft.com/office/powerpoint/2010/main" val="20293961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956550" y="0"/>
            <a:ext cx="3026833" cy="464185"/>
          </a:xfrm>
          <a:prstGeom prst="rect">
            <a:avLst/>
          </a:prstGeom>
        </p:spPr>
        <p:txBody>
          <a:bodyPr vert="horz" wrap="square" lIns="92958" tIns="46479" rIns="92958" bIns="46479" numCol="1" anchor="t" anchorCtr="0" compatLnSpc="1">
            <a:prstTxWarp prst="textNoShape">
              <a:avLst/>
            </a:prstTxWarp>
          </a:bodyPr>
          <a:lstStyle>
            <a:lvl1pPr algn="r">
              <a:defRPr sz="1200" smtClean="0">
                <a:latin typeface="Helvetica" pitchFamily="124" charset="0"/>
              </a:defRPr>
            </a:lvl1pPr>
          </a:lstStyle>
          <a:p>
            <a:pPr>
              <a:defRPr/>
            </a:pPr>
            <a:fld id="{6EFA792D-3398-4E33-B4BC-8A6C42BDEDED}" type="datetimeFigureOut">
              <a:rPr lang="en-US" altLang="en-US"/>
              <a:pPr>
                <a:defRPr/>
              </a:pPr>
              <a:t>11/10/2016</a:t>
            </a:fld>
            <a:endParaRPr lang="en-US" alt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wrap="square" lIns="92958" tIns="46479" rIns="92958" bIns="46479" numCol="1" anchor="b" anchorCtr="0" compatLnSpc="1">
            <a:prstTxWarp prst="textNoShape">
              <a:avLst/>
            </a:prstTxWarp>
          </a:bodyPr>
          <a:lstStyle>
            <a:lvl1pPr algn="r">
              <a:defRPr sz="1200" smtClean="0">
                <a:latin typeface="Helvetica" pitchFamily="124" charset="0"/>
              </a:defRPr>
            </a:lvl1pPr>
          </a:lstStyle>
          <a:p>
            <a:pPr>
              <a:defRPr/>
            </a:pPr>
            <a:fld id="{38B2524F-3FEC-40DB-85F0-AFA357599EE1}" type="slidenum">
              <a:rPr lang="en-US" altLang="en-US"/>
              <a:pPr>
                <a:defRPr/>
              </a:pPr>
              <a:t>‹#›</a:t>
            </a:fld>
            <a:endParaRPr lang="en-US" altLang="en-US"/>
          </a:p>
        </p:txBody>
      </p:sp>
    </p:spTree>
    <p:extLst>
      <p:ext uri="{BB962C8B-B14F-4D97-AF65-F5344CB8AC3E}">
        <p14:creationId xmlns:p14="http://schemas.microsoft.com/office/powerpoint/2010/main" val="14450333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Tree>
    <p:extLst>
      <p:ext uri="{BB962C8B-B14F-4D97-AF65-F5344CB8AC3E}">
        <p14:creationId xmlns:p14="http://schemas.microsoft.com/office/powerpoint/2010/main" val="29446121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ln/>
        </p:spPr>
        <p:txBody>
          <a:bodyPr/>
          <a:lstStyle>
            <a:lvl1pPr>
              <a:defRPr/>
            </a:lvl1pPr>
          </a:lstStyle>
          <a:p>
            <a:pPr>
              <a:defRPr/>
            </a:pPr>
            <a:r>
              <a:rPr lang="en-US" altLang="en-US"/>
              <a:t>2/4/2016</a:t>
            </a:r>
          </a:p>
        </p:txBody>
      </p:sp>
      <p:sp>
        <p:nvSpPr>
          <p:cNvPr id="11" name="Footer Placeholder 4"/>
          <p:cNvSpPr>
            <a:spLocks noGrp="1"/>
          </p:cNvSpPr>
          <p:nvPr>
            <p:ph type="ftr" sz="quarter" idx="21"/>
          </p:nvPr>
        </p:nvSpPr>
        <p:spPr>
          <a:ln/>
        </p:spPr>
        <p:txBody>
          <a:bodyPr/>
          <a:lstStyle>
            <a:lvl1pPr>
              <a:defRPr/>
            </a:lvl1pPr>
          </a:lstStyle>
          <a:p>
            <a:pPr>
              <a:defRPr/>
            </a:pPr>
            <a:r>
              <a:rPr lang="en-US"/>
              <a:t>PIP FY16 Q1 PMG</a:t>
            </a:r>
            <a:endParaRPr lang="en-US" b="1"/>
          </a:p>
        </p:txBody>
      </p:sp>
      <p:sp>
        <p:nvSpPr>
          <p:cNvPr id="12" name="Slide Number Placeholder 5"/>
          <p:cNvSpPr>
            <a:spLocks noGrp="1"/>
          </p:cNvSpPr>
          <p:nvPr>
            <p:ph type="sldNum" sz="quarter" idx="22"/>
          </p:nvPr>
        </p:nvSpPr>
        <p:spPr>
          <a:ln/>
        </p:spPr>
        <p:txBody>
          <a:bodyPr/>
          <a:lstStyle>
            <a:lvl1pPr>
              <a:defRPr/>
            </a:lvl1pPr>
          </a:lstStyle>
          <a:p>
            <a:pPr>
              <a:defRPr/>
            </a:pPr>
            <a:fld id="{57DF8CF7-BE54-40F1-AEE2-9406AAE87D25}" type="slidenum">
              <a:rPr lang="en-US" altLang="en-US"/>
              <a:pPr>
                <a:defRPr/>
              </a:pPr>
              <a:t>‹#›</a:t>
            </a:fld>
            <a:endParaRPr lang="en-US" altLang="en-US"/>
          </a:p>
        </p:txBody>
      </p:sp>
    </p:spTree>
    <p:extLst>
      <p:ext uri="{BB962C8B-B14F-4D97-AF65-F5344CB8AC3E}">
        <p14:creationId xmlns:p14="http://schemas.microsoft.com/office/powerpoint/2010/main" val="701333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mtClean="0"/>
            </a:lvl1pPr>
          </a:lstStyle>
          <a:p>
            <a:pPr>
              <a:defRPr/>
            </a:pPr>
            <a:r>
              <a:rPr lang="en-US" altLang="en-US"/>
              <a:t>2/4/2016</a:t>
            </a:r>
          </a:p>
        </p:txBody>
      </p:sp>
      <p:sp>
        <p:nvSpPr>
          <p:cNvPr id="5" name="Footer Placeholder 4"/>
          <p:cNvSpPr>
            <a:spLocks noGrp="1"/>
          </p:cNvSpPr>
          <p:nvPr>
            <p:ph type="ftr" sz="quarter" idx="11"/>
          </p:nvPr>
        </p:nvSpPr>
        <p:spPr/>
        <p:txBody>
          <a:bodyPr/>
          <a:lstStyle>
            <a:lvl1pPr>
              <a:defRPr sz="900">
                <a:solidFill>
                  <a:srgbClr val="004C97"/>
                </a:solidFill>
              </a:defRPr>
            </a:lvl1pPr>
          </a:lstStyle>
          <a:p>
            <a:pPr>
              <a:defRPr/>
            </a:pPr>
            <a:r>
              <a:rPr lang="en-US"/>
              <a:t>PIP FY16 Q1 PMG</a:t>
            </a:r>
            <a:endParaRPr lang="en-US" b="1" dirty="0"/>
          </a:p>
        </p:txBody>
      </p:sp>
      <p:sp>
        <p:nvSpPr>
          <p:cNvPr id="6" name="Slide Number Placeholder 5"/>
          <p:cNvSpPr>
            <a:spLocks noGrp="1"/>
          </p:cNvSpPr>
          <p:nvPr>
            <p:ph type="sldNum" sz="quarter" idx="12"/>
          </p:nvPr>
        </p:nvSpPr>
        <p:spPr/>
        <p:txBody>
          <a:bodyPr/>
          <a:lstStyle>
            <a:lvl1pPr>
              <a:defRPr smtClean="0"/>
            </a:lvl1pPr>
          </a:lstStyle>
          <a:p>
            <a:pPr>
              <a:defRPr/>
            </a:pPr>
            <a:fld id="{9EE8A96C-1CE1-4ABE-AAD9-0B4B4BEBDA8D}" type="slidenum">
              <a:rPr lang="en-US" altLang="en-US"/>
              <a:pPr>
                <a:defRPr/>
              </a:pPr>
              <a:t>‹#›</a:t>
            </a:fld>
            <a:endParaRPr lang="en-US" altLang="en-US"/>
          </a:p>
        </p:txBody>
      </p:sp>
    </p:spTree>
    <p:extLst>
      <p:ext uri="{BB962C8B-B14F-4D97-AF65-F5344CB8AC3E}">
        <p14:creationId xmlns:p14="http://schemas.microsoft.com/office/powerpoint/2010/main" val="2824391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a:lvl1pPr>
          </a:lstStyle>
          <a:p>
            <a:pPr>
              <a:defRPr/>
            </a:pPr>
            <a:r>
              <a:rPr lang="en-US" altLang="en-US"/>
              <a:t>2/4/2016</a:t>
            </a:r>
          </a:p>
        </p:txBody>
      </p:sp>
      <p:sp>
        <p:nvSpPr>
          <p:cNvPr id="8" name="Footer Placeholder 4"/>
          <p:cNvSpPr>
            <a:spLocks noGrp="1"/>
          </p:cNvSpPr>
          <p:nvPr>
            <p:ph type="ftr" sz="quarter" idx="20"/>
          </p:nvPr>
        </p:nvSpPr>
        <p:spPr/>
        <p:txBody>
          <a:bodyPr/>
          <a:lstStyle>
            <a:lvl1pPr>
              <a:defRPr/>
            </a:lvl1pPr>
          </a:lstStyle>
          <a:p>
            <a:pPr>
              <a:defRPr/>
            </a:pPr>
            <a:r>
              <a:rPr lang="en-US"/>
              <a:t>PIP FY16 Q1 PMG</a:t>
            </a:r>
            <a:endParaRPr lang="en-US" b="1"/>
          </a:p>
        </p:txBody>
      </p:sp>
      <p:sp>
        <p:nvSpPr>
          <p:cNvPr id="9" name="Slide Number Placeholder 5"/>
          <p:cNvSpPr>
            <a:spLocks noGrp="1"/>
          </p:cNvSpPr>
          <p:nvPr>
            <p:ph type="sldNum" sz="quarter" idx="21"/>
          </p:nvPr>
        </p:nvSpPr>
        <p:spPr/>
        <p:txBody>
          <a:bodyPr/>
          <a:lstStyle>
            <a:lvl1pPr>
              <a:defRPr/>
            </a:lvl1pPr>
          </a:lstStyle>
          <a:p>
            <a:pPr>
              <a:defRPr/>
            </a:pPr>
            <a:fld id="{80908A20-7A2A-4AF3-9F63-33CCAAD67A11}" type="slidenum">
              <a:rPr lang="en-US" altLang="en-US"/>
              <a:pPr>
                <a:defRPr/>
              </a:pPr>
              <a:t>‹#›</a:t>
            </a:fld>
            <a:endParaRPr lang="en-US" altLang="en-US"/>
          </a:p>
        </p:txBody>
      </p:sp>
    </p:spTree>
    <p:extLst>
      <p:ext uri="{BB962C8B-B14F-4D97-AF65-F5344CB8AC3E}">
        <p14:creationId xmlns:p14="http://schemas.microsoft.com/office/powerpoint/2010/main" val="4172501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a:lvl1pPr>
          </a:lstStyle>
          <a:p>
            <a:pPr>
              <a:defRPr/>
            </a:pPr>
            <a:r>
              <a:rPr lang="en-US" altLang="en-US"/>
              <a:t>2/4/2016</a:t>
            </a:r>
          </a:p>
        </p:txBody>
      </p:sp>
      <p:sp>
        <p:nvSpPr>
          <p:cNvPr id="6" name="Footer Placeholder 4"/>
          <p:cNvSpPr>
            <a:spLocks noGrp="1"/>
          </p:cNvSpPr>
          <p:nvPr>
            <p:ph type="ftr" sz="quarter" idx="17"/>
          </p:nvPr>
        </p:nvSpPr>
        <p:spPr/>
        <p:txBody>
          <a:bodyPr/>
          <a:lstStyle>
            <a:lvl1pPr>
              <a:defRPr/>
            </a:lvl1pPr>
          </a:lstStyle>
          <a:p>
            <a:pPr>
              <a:defRPr/>
            </a:pPr>
            <a:r>
              <a:rPr lang="en-US"/>
              <a:t>PIP FY16 Q1 PMG</a:t>
            </a:r>
            <a:endParaRPr lang="en-US" b="1"/>
          </a:p>
        </p:txBody>
      </p:sp>
      <p:sp>
        <p:nvSpPr>
          <p:cNvPr id="7" name="Slide Number Placeholder 5"/>
          <p:cNvSpPr>
            <a:spLocks noGrp="1"/>
          </p:cNvSpPr>
          <p:nvPr>
            <p:ph type="sldNum" sz="quarter" idx="18"/>
          </p:nvPr>
        </p:nvSpPr>
        <p:spPr/>
        <p:txBody>
          <a:bodyPr/>
          <a:lstStyle>
            <a:lvl1pPr>
              <a:defRPr/>
            </a:lvl1pPr>
          </a:lstStyle>
          <a:p>
            <a:pPr>
              <a:defRPr/>
            </a:pPr>
            <a:fld id="{0B850F8B-5046-4CFF-9D66-D0613E934BD9}" type="slidenum">
              <a:rPr lang="en-US" altLang="en-US"/>
              <a:pPr>
                <a:defRPr/>
              </a:pPr>
              <a:t>‹#›</a:t>
            </a:fld>
            <a:endParaRPr lang="en-US" altLang="en-US"/>
          </a:p>
        </p:txBody>
      </p:sp>
    </p:spTree>
    <p:extLst>
      <p:ext uri="{BB962C8B-B14F-4D97-AF65-F5344CB8AC3E}">
        <p14:creationId xmlns:p14="http://schemas.microsoft.com/office/powerpoint/2010/main" val="794011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r>
              <a:rPr lang="en-US" altLang="en-US"/>
              <a:t>2/4/2016</a:t>
            </a:r>
          </a:p>
        </p:txBody>
      </p:sp>
      <p:sp>
        <p:nvSpPr>
          <p:cNvPr id="6" name="Footer Placeholder 4"/>
          <p:cNvSpPr>
            <a:spLocks noGrp="1"/>
          </p:cNvSpPr>
          <p:nvPr>
            <p:ph type="ftr" sz="quarter" idx="11"/>
          </p:nvPr>
        </p:nvSpPr>
        <p:spPr/>
        <p:txBody>
          <a:bodyPr/>
          <a:lstStyle>
            <a:lvl1pPr>
              <a:defRPr/>
            </a:lvl1pPr>
          </a:lstStyle>
          <a:p>
            <a:pPr>
              <a:defRPr/>
            </a:pPr>
            <a:r>
              <a:rPr lang="en-US"/>
              <a:t>PIP FY16 Q1 PMG</a:t>
            </a:r>
            <a:endParaRPr lang="en-US" b="1"/>
          </a:p>
        </p:txBody>
      </p:sp>
      <p:sp>
        <p:nvSpPr>
          <p:cNvPr id="7" name="Slide Number Placeholder 5"/>
          <p:cNvSpPr>
            <a:spLocks noGrp="1"/>
          </p:cNvSpPr>
          <p:nvPr>
            <p:ph type="sldNum" sz="quarter" idx="12"/>
          </p:nvPr>
        </p:nvSpPr>
        <p:spPr/>
        <p:txBody>
          <a:bodyPr/>
          <a:lstStyle>
            <a:lvl1pPr>
              <a:defRPr/>
            </a:lvl1pPr>
          </a:lstStyle>
          <a:p>
            <a:pPr>
              <a:defRPr/>
            </a:pPr>
            <a:fld id="{D001B52F-A698-4E81-813E-6A863ABE518A}" type="slidenum">
              <a:rPr lang="en-US" altLang="en-US"/>
              <a:pPr>
                <a:defRPr/>
              </a:pPr>
              <a:t>‹#›</a:t>
            </a:fld>
            <a:endParaRPr lang="en-US" altLang="en-US"/>
          </a:p>
        </p:txBody>
      </p:sp>
    </p:spTree>
    <p:extLst>
      <p:ext uri="{BB962C8B-B14F-4D97-AF65-F5344CB8AC3E}">
        <p14:creationId xmlns:p14="http://schemas.microsoft.com/office/powerpoint/2010/main" val="71841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2" name="Title 1"/>
          <p:cNvSpPr>
            <a:spLocks noGrp="1"/>
          </p:cNvSpPr>
          <p:nvPr>
            <p:ph type="title"/>
          </p:nvPr>
        </p:nvSpPr>
        <p:spPr>
          <a:xfrm>
            <a:off x="457200" y="432610"/>
            <a:ext cx="8293100" cy="569268"/>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r>
              <a:rPr lang="en-US"/>
              <a:t>2/24/2016</a:t>
            </a:r>
            <a:endParaRPr lang="en-US" dirty="0"/>
          </a:p>
        </p:txBody>
      </p:sp>
      <p:sp>
        <p:nvSpPr>
          <p:cNvPr id="5" name="Footer Placeholder 4"/>
          <p:cNvSpPr>
            <a:spLocks noGrp="1"/>
          </p:cNvSpPr>
          <p:nvPr>
            <p:ph type="ftr" sz="quarter" idx="11"/>
          </p:nvPr>
        </p:nvSpPr>
        <p:spPr/>
        <p:txBody>
          <a:bodyPr/>
          <a:lstStyle/>
          <a:p>
            <a:pPr>
              <a:defRPr/>
            </a:pPr>
            <a:r>
              <a:rPr lang="en-US" dirty="0"/>
              <a:t>Physics Colloquium – University of Notre Dame</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a:t>
            </a:fld>
            <a:endParaRPr lang="en-US" dirty="0"/>
          </a:p>
        </p:txBody>
      </p:sp>
      <p:sp>
        <p:nvSpPr>
          <p:cNvPr id="8" name="Content Placeholder 2"/>
          <p:cNvSpPr>
            <a:spLocks noGrp="1"/>
          </p:cNvSpPr>
          <p:nvPr>
            <p:ph idx="13"/>
          </p:nvPr>
        </p:nvSpPr>
        <p:spPr>
          <a:xfrm>
            <a:off x="457200" y="1238250"/>
            <a:ext cx="8293100"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1918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ln/>
        </p:spPr>
        <p:txBody>
          <a:bodyPr/>
          <a:lstStyle>
            <a:lvl1pPr>
              <a:defRPr/>
            </a:lvl1pPr>
          </a:lstStyle>
          <a:p>
            <a:pPr>
              <a:defRPr/>
            </a:pPr>
            <a:r>
              <a:rPr lang="en-US" altLang="en-US"/>
              <a:t>2/4/2016</a:t>
            </a:r>
          </a:p>
        </p:txBody>
      </p:sp>
      <p:sp>
        <p:nvSpPr>
          <p:cNvPr id="4" name="Footer Placeholder 4"/>
          <p:cNvSpPr>
            <a:spLocks noGrp="1"/>
          </p:cNvSpPr>
          <p:nvPr>
            <p:ph type="ftr" sz="quarter" idx="15"/>
          </p:nvPr>
        </p:nvSpPr>
        <p:spPr>
          <a:ln/>
        </p:spPr>
        <p:txBody>
          <a:bodyPr/>
          <a:lstStyle>
            <a:lvl1pPr>
              <a:defRPr/>
            </a:lvl1pPr>
          </a:lstStyle>
          <a:p>
            <a:pPr>
              <a:defRPr/>
            </a:pPr>
            <a:r>
              <a:rPr lang="en-US"/>
              <a:t>PIP FY16 Q1 PMG</a:t>
            </a:r>
            <a:endParaRPr lang="en-US" b="1"/>
          </a:p>
        </p:txBody>
      </p:sp>
      <p:sp>
        <p:nvSpPr>
          <p:cNvPr id="5" name="Slide Number Placeholder 5"/>
          <p:cNvSpPr>
            <a:spLocks noGrp="1"/>
          </p:cNvSpPr>
          <p:nvPr>
            <p:ph type="sldNum" sz="quarter" idx="16"/>
          </p:nvPr>
        </p:nvSpPr>
        <p:spPr>
          <a:ln/>
        </p:spPr>
        <p:txBody>
          <a:bodyPr/>
          <a:lstStyle>
            <a:lvl1pPr>
              <a:defRPr/>
            </a:lvl1pPr>
          </a:lstStyle>
          <a:p>
            <a:pPr>
              <a:defRPr/>
            </a:pPr>
            <a:fld id="{CE8098F3-95CF-4D34-993D-7E0BE57F0476}" type="slidenum">
              <a:rPr lang="en-US" altLang="en-US"/>
              <a:pPr>
                <a:defRPr/>
              </a:pPr>
              <a:t>‹#›</a:t>
            </a:fld>
            <a:endParaRPr lang="en-US" altLang="en-US"/>
          </a:p>
        </p:txBody>
      </p:sp>
    </p:spTree>
    <p:extLst>
      <p:ext uri="{BB962C8B-B14F-4D97-AF65-F5344CB8AC3E}">
        <p14:creationId xmlns:p14="http://schemas.microsoft.com/office/powerpoint/2010/main" val="4081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ln/>
        </p:spPr>
        <p:txBody>
          <a:bodyPr/>
          <a:lstStyle>
            <a:lvl1pPr>
              <a:defRPr/>
            </a:lvl1pPr>
          </a:lstStyle>
          <a:p>
            <a:pPr>
              <a:defRPr/>
            </a:pPr>
            <a:r>
              <a:rPr lang="en-US" altLang="en-US"/>
              <a:t>2/4/2016</a:t>
            </a:r>
          </a:p>
        </p:txBody>
      </p:sp>
      <p:sp>
        <p:nvSpPr>
          <p:cNvPr id="5" name="Footer Placeholder 4"/>
          <p:cNvSpPr>
            <a:spLocks noGrp="1"/>
          </p:cNvSpPr>
          <p:nvPr>
            <p:ph type="ftr" sz="quarter" idx="15"/>
          </p:nvPr>
        </p:nvSpPr>
        <p:spPr>
          <a:ln/>
        </p:spPr>
        <p:txBody>
          <a:bodyPr/>
          <a:lstStyle>
            <a:lvl1pPr>
              <a:defRPr/>
            </a:lvl1pPr>
          </a:lstStyle>
          <a:p>
            <a:pPr>
              <a:defRPr/>
            </a:pPr>
            <a:r>
              <a:rPr lang="en-US"/>
              <a:t>PIP FY16 Q1 PMG</a:t>
            </a:r>
            <a:endParaRPr lang="en-US" b="1"/>
          </a:p>
        </p:txBody>
      </p:sp>
      <p:sp>
        <p:nvSpPr>
          <p:cNvPr id="6" name="Slide Number Placeholder 5"/>
          <p:cNvSpPr>
            <a:spLocks noGrp="1"/>
          </p:cNvSpPr>
          <p:nvPr>
            <p:ph type="sldNum" sz="quarter" idx="16"/>
          </p:nvPr>
        </p:nvSpPr>
        <p:spPr>
          <a:ln/>
        </p:spPr>
        <p:txBody>
          <a:bodyPr/>
          <a:lstStyle>
            <a:lvl1pPr>
              <a:defRPr/>
            </a:lvl1pPr>
          </a:lstStyle>
          <a:p>
            <a:pPr>
              <a:defRPr/>
            </a:pPr>
            <a:fld id="{B96D02F5-B46A-4FA0-BB29-F4FB9A7BF580}" type="slidenum">
              <a:rPr lang="en-US" altLang="en-US"/>
              <a:pPr>
                <a:defRPr/>
              </a:pPr>
              <a:t>‹#›</a:t>
            </a:fld>
            <a:endParaRPr lang="en-US" altLang="en-US"/>
          </a:p>
        </p:txBody>
      </p:sp>
    </p:spTree>
    <p:extLst>
      <p:ext uri="{BB962C8B-B14F-4D97-AF65-F5344CB8AC3E}">
        <p14:creationId xmlns:p14="http://schemas.microsoft.com/office/powerpoint/2010/main" val="3318920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ln/>
        </p:spPr>
        <p:txBody>
          <a:bodyPr/>
          <a:lstStyle>
            <a:lvl1pPr>
              <a:defRPr/>
            </a:lvl1pPr>
          </a:lstStyle>
          <a:p>
            <a:pPr>
              <a:defRPr/>
            </a:pPr>
            <a:r>
              <a:rPr lang="en-US" altLang="en-US"/>
              <a:t>2/4/2016</a:t>
            </a:r>
          </a:p>
        </p:txBody>
      </p:sp>
      <p:sp>
        <p:nvSpPr>
          <p:cNvPr id="5" name="Footer Placeholder 4"/>
          <p:cNvSpPr>
            <a:spLocks noGrp="1"/>
          </p:cNvSpPr>
          <p:nvPr>
            <p:ph type="ftr" sz="quarter" idx="11"/>
          </p:nvPr>
        </p:nvSpPr>
        <p:spPr>
          <a:ln/>
        </p:spPr>
        <p:txBody>
          <a:bodyPr/>
          <a:lstStyle>
            <a:lvl1pPr>
              <a:defRPr/>
            </a:lvl1pPr>
          </a:lstStyle>
          <a:p>
            <a:pPr>
              <a:defRPr/>
            </a:pPr>
            <a:r>
              <a:rPr lang="en-US"/>
              <a:t>PIP FY16 Q1 PMG</a:t>
            </a:r>
            <a:endParaRPr lang="en-US" b="1"/>
          </a:p>
        </p:txBody>
      </p:sp>
      <p:sp>
        <p:nvSpPr>
          <p:cNvPr id="8" name="Slide Number Placeholder 5"/>
          <p:cNvSpPr>
            <a:spLocks noGrp="1"/>
          </p:cNvSpPr>
          <p:nvPr>
            <p:ph type="sldNum" sz="quarter" idx="12"/>
          </p:nvPr>
        </p:nvSpPr>
        <p:spPr>
          <a:ln/>
        </p:spPr>
        <p:txBody>
          <a:bodyPr/>
          <a:lstStyle>
            <a:lvl1pPr>
              <a:defRPr/>
            </a:lvl1pPr>
          </a:lstStyle>
          <a:p>
            <a:pPr>
              <a:defRPr/>
            </a:pPr>
            <a:fld id="{E9F134FC-0D76-45B4-83E0-CD7FA2EC3EF0}" type="slidenum">
              <a:rPr lang="en-US" altLang="en-US"/>
              <a:pPr>
                <a:defRPr/>
              </a:pPr>
              <a:t>‹#›</a:t>
            </a:fld>
            <a:endParaRPr lang="en-US" altLang="en-US"/>
          </a:p>
        </p:txBody>
      </p:sp>
    </p:spTree>
    <p:extLst>
      <p:ext uri="{BB962C8B-B14F-4D97-AF65-F5344CB8AC3E}">
        <p14:creationId xmlns:p14="http://schemas.microsoft.com/office/powerpoint/2010/main" val="73503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smtClean="0">
                <a:solidFill>
                  <a:srgbClr val="004C97"/>
                </a:solidFill>
                <a:latin typeface="Helvetica" pitchFamily="124" charset="0"/>
              </a:defRPr>
            </a:lvl1pPr>
          </a:lstStyle>
          <a:p>
            <a:pPr>
              <a:defRPr/>
            </a:pPr>
            <a:r>
              <a:rPr lang="en-US" altLang="en-US"/>
              <a:t>2/4/2016</a:t>
            </a:r>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a:t>PIP FY16 Q1 PMG</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smtClean="0">
                <a:solidFill>
                  <a:srgbClr val="004C97"/>
                </a:solidFill>
                <a:latin typeface="Helvetica" pitchFamily="124" charset="0"/>
              </a:defRPr>
            </a:lvl1pPr>
          </a:lstStyle>
          <a:p>
            <a:pPr>
              <a:defRPr/>
            </a:pPr>
            <a:fld id="{FC225552-5F4C-4CB6-B15B-146A9F71F5D9}" type="slidenum">
              <a:rPr lang="en-US" altLang="en-US"/>
              <a:pPr>
                <a:defRPr/>
              </a:pPr>
              <a:t>‹#›</a:t>
            </a:fld>
            <a:endParaRPr lang="en-US" altLang="en-US"/>
          </a:p>
        </p:txBody>
      </p:sp>
      <p:pic>
        <p:nvPicPr>
          <p:cNvPr id="1029" name="Picture 2" descr="HeaderFooter_0060314.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0" r:id="rId3"/>
    <p:sldLayoutId id="2147484091" r:id="rId4"/>
    <p:sldLayoutId id="2147484092" r:id="rId5"/>
    <p:sldLayoutId id="2147484101" r:id="rId6"/>
  </p:sldLayoutIdLst>
  <p:hf hdr="0"/>
  <p:txStyles>
    <p:titleStyle>
      <a:lvl1pPr algn="l" defTabSz="457200" rtl="0" eaLnBrk="1" fontAlgn="base" hangingPunct="1">
        <a:spcBef>
          <a:spcPct val="0"/>
        </a:spcBef>
        <a:spcAft>
          <a:spcPct val="0"/>
        </a:spcAft>
        <a:defRPr sz="1700" b="1" kern="1200">
          <a:solidFill>
            <a:srgbClr val="074184"/>
          </a:solidFill>
          <a:latin typeface="Helvetica"/>
          <a:ea typeface="MS PGothic" pitchFamily="34" charset="-128"/>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MS PGothic" pitchFamily="34" charset="-128"/>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MS PGothic" pitchFamily="34" charset="-128"/>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MS PGothic" pitchFamily="34" charset="-128"/>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kern="1200">
          <a:solidFill>
            <a:srgbClr val="595959"/>
          </a:solidFill>
          <a:latin typeface="Helvetica"/>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1600" kern="1200">
          <a:solidFill>
            <a:srgbClr val="595959"/>
          </a:solidFill>
          <a:latin typeface="Helvetica"/>
          <a:ea typeface="MS PGothic" pitchFamily="34" charset="-128"/>
          <a:cs typeface="ＭＳ Ｐゴシック" charset="0"/>
        </a:defRPr>
      </a:lvl2pPr>
      <a:lvl3pPr marL="1143000" indent="-228600" algn="l" defTabSz="457200" rtl="0" eaLnBrk="1" fontAlgn="base" hangingPunct="1">
        <a:spcBef>
          <a:spcPct val="20000"/>
        </a:spcBef>
        <a:spcAft>
          <a:spcPct val="0"/>
        </a:spcAft>
        <a:buFont typeface="Arial" pitchFamily="34" charset="0"/>
        <a:buChar char="•"/>
        <a:defRPr sz="1400" kern="1200">
          <a:solidFill>
            <a:srgbClr val="595959"/>
          </a:solidFill>
          <a:latin typeface="Helvetica"/>
          <a:ea typeface="MS PGothic" pitchFamily="34" charset="-128"/>
          <a:cs typeface="ＭＳ Ｐゴシック" charset="0"/>
        </a:defRPr>
      </a:lvl3pPr>
      <a:lvl4pPr marL="1600200" indent="-228600" algn="l" defTabSz="457200" rtl="0" eaLnBrk="1" fontAlgn="base" hangingPunct="1">
        <a:spcBef>
          <a:spcPct val="20000"/>
        </a:spcBef>
        <a:spcAft>
          <a:spcPct val="0"/>
        </a:spcAft>
        <a:buFont typeface="Arial" pitchFamily="34" charset="0"/>
        <a:buChar char="–"/>
        <a:defRPr sz="1200" kern="1200">
          <a:solidFill>
            <a:srgbClr val="595959"/>
          </a:solidFill>
          <a:latin typeface="Helvetica"/>
          <a:ea typeface="MS PGothic" pitchFamily="34" charset="-128"/>
          <a:cs typeface="ＭＳ Ｐゴシック" charset="0"/>
        </a:defRPr>
      </a:lvl4pPr>
      <a:lvl5pPr marL="2057400" indent="-228600" algn="l" defTabSz="457200" rtl="0" eaLnBrk="1" fontAlgn="base" hangingPunct="1">
        <a:spcBef>
          <a:spcPct val="20000"/>
        </a:spcBef>
        <a:spcAft>
          <a:spcPct val="0"/>
        </a:spcAft>
        <a:buFont typeface="Arial" pitchFamily="34" charset="0"/>
        <a:buChar char="»"/>
        <a:defRPr sz="1200" kern="1200">
          <a:solidFill>
            <a:srgbClr val="595959"/>
          </a:solidFill>
          <a:latin typeface="Helvetica"/>
          <a:ea typeface="MS PGothic" pitchFamily="34"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t" anchorCtr="0" compatLnSpc="1">
            <a:prstTxWarp prst="textNoShape">
              <a:avLst/>
            </a:prstTxWarp>
          </a:bodyPr>
          <a:lstStyle>
            <a:lvl1pPr algn="r" defTabSz="914400">
              <a:defRPr sz="900" smtClean="0">
                <a:solidFill>
                  <a:srgbClr val="004C97"/>
                </a:solidFill>
                <a:latin typeface="Helvetica" pitchFamily="124" charset="0"/>
              </a:defRPr>
            </a:lvl1pPr>
          </a:lstStyle>
          <a:p>
            <a:pPr>
              <a:defRPr/>
            </a:pPr>
            <a:r>
              <a:rPr lang="en-US" altLang="en-US"/>
              <a:t>2/4/2016</a:t>
            </a:r>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a:t>PIP FY16 Q1 PMG</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t" anchorCtr="0" compatLnSpc="1">
            <a:prstTxWarp prst="textNoShape">
              <a:avLst/>
            </a:prstTxWarp>
          </a:bodyPr>
          <a:lstStyle>
            <a:lvl1pPr defTabSz="914400">
              <a:defRPr sz="900" smtClean="0">
                <a:solidFill>
                  <a:srgbClr val="004C97"/>
                </a:solidFill>
                <a:latin typeface="Helvetica" pitchFamily="124" charset="0"/>
              </a:defRPr>
            </a:lvl1pPr>
          </a:lstStyle>
          <a:p>
            <a:pPr>
              <a:defRPr/>
            </a:pPr>
            <a:fld id="{DCBD253D-A364-41FD-A60B-33DDEEBBBAEC}" type="slidenum">
              <a:rPr lang="en-US" altLang="en-US"/>
              <a:pPr>
                <a:defRPr/>
              </a:pPr>
              <a:t>‹#›</a:t>
            </a:fld>
            <a:endParaRPr lang="en-US" altLang="en-US"/>
          </a:p>
        </p:txBody>
      </p:sp>
      <p:pic>
        <p:nvPicPr>
          <p:cNvPr id="205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MS PGothic" pitchFamily="34" charset="-128"/>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kern="1200">
          <a:solidFill>
            <a:srgbClr val="7F7F7F"/>
          </a:solidFill>
          <a:latin typeface="Helvetica"/>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1600" kern="1200">
          <a:solidFill>
            <a:srgbClr val="7F7F7F"/>
          </a:solidFill>
          <a:latin typeface="Helvetica"/>
          <a:ea typeface="MS PGothic" pitchFamily="34" charset="-128"/>
          <a:cs typeface="ＭＳ Ｐゴシック" charset="0"/>
        </a:defRPr>
      </a:lvl2pPr>
      <a:lvl3pPr marL="1143000" indent="-228600" algn="l" defTabSz="457200" rtl="0" eaLnBrk="0" fontAlgn="base" hangingPunct="0">
        <a:spcBef>
          <a:spcPct val="20000"/>
        </a:spcBef>
        <a:spcAft>
          <a:spcPct val="0"/>
        </a:spcAft>
        <a:buFont typeface="Arial" pitchFamily="34" charset="0"/>
        <a:buChar char="•"/>
        <a:defRPr sz="1400" kern="1200">
          <a:solidFill>
            <a:srgbClr val="7F7F7F"/>
          </a:solidFill>
          <a:latin typeface="Helvetica"/>
          <a:ea typeface="MS PGothic" pitchFamily="34" charset="-128"/>
          <a:cs typeface="ＭＳ Ｐゴシック" charset="0"/>
        </a:defRPr>
      </a:lvl3pPr>
      <a:lvl4pPr marL="1600200" indent="-228600" algn="l" defTabSz="457200" rtl="0" eaLnBrk="0" fontAlgn="base" hangingPunct="0">
        <a:spcBef>
          <a:spcPct val="20000"/>
        </a:spcBef>
        <a:spcAft>
          <a:spcPct val="0"/>
        </a:spcAft>
        <a:buFont typeface="Arial" pitchFamily="34" charset="0"/>
        <a:buChar char="–"/>
        <a:defRPr sz="1200" kern="1200">
          <a:solidFill>
            <a:srgbClr val="7F7F7F"/>
          </a:solidFill>
          <a:latin typeface="Helvetica"/>
          <a:ea typeface="MS PGothic" pitchFamily="34" charset="-128"/>
          <a:cs typeface="ＭＳ Ｐゴシック" charset="0"/>
        </a:defRPr>
      </a:lvl4pPr>
      <a:lvl5pPr marL="2057400" indent="-228600" algn="l" defTabSz="457200" rtl="0" eaLnBrk="0" fontAlgn="base" hangingPunct="0">
        <a:spcBef>
          <a:spcPct val="20000"/>
        </a:spcBef>
        <a:spcAft>
          <a:spcPct val="0"/>
        </a:spcAft>
        <a:buFont typeface="Arial" pitchFamily="34" charset="0"/>
        <a:buChar char="»"/>
        <a:defRPr sz="1200" kern="1200">
          <a:solidFill>
            <a:srgbClr val="7F7F7F"/>
          </a:solidFill>
          <a:latin typeface="Helvetica"/>
          <a:ea typeface="MS PGothic" pitchFamily="34"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450" y="2770706"/>
            <a:ext cx="7693606" cy="1472110"/>
          </a:xfrm>
        </p:spPr>
        <p:txBody>
          <a:bodyPr/>
          <a:lstStyle/>
          <a:p>
            <a:r>
              <a:rPr lang="en-US" dirty="0"/>
              <a:t>Topics for discussion – Question about Target Station sealing at T2-K</a:t>
            </a:r>
            <a:br>
              <a:rPr lang="en-US" dirty="0"/>
            </a:br>
            <a:endParaRPr lang="en-US" dirty="0"/>
          </a:p>
        </p:txBody>
      </p:sp>
      <p:sp>
        <p:nvSpPr>
          <p:cNvPr id="4" name="Text Placeholder 2"/>
          <p:cNvSpPr txBox="1">
            <a:spLocks/>
          </p:cNvSpPr>
          <p:nvPr/>
        </p:nvSpPr>
        <p:spPr>
          <a:xfrm>
            <a:off x="831850" y="4739493"/>
            <a:ext cx="7526338" cy="1489952"/>
          </a:xfrm>
          <a:prstGeom prst="rect">
            <a:avLst/>
          </a:prstGeom>
        </p:spPr>
        <p:txBody>
          <a:bodyPr lIns="0" tIns="0" rIns="0" bIns="0"/>
          <a:lstStyle>
            <a:lvl1pPr marL="0" indent="0" algn="l" defTabSz="457200" rtl="0" eaLnBrk="1" fontAlgn="base" hangingPunct="1">
              <a:spcBef>
                <a:spcPct val="20000"/>
              </a:spcBef>
              <a:spcAft>
                <a:spcPct val="0"/>
              </a:spcAft>
              <a:buFontTx/>
              <a:buNone/>
              <a:defRPr sz="2000" kern="1200">
                <a:solidFill>
                  <a:srgbClr val="004C97"/>
                </a:solidFill>
                <a:latin typeface="Helvetica"/>
                <a:ea typeface="MS PGothic" pitchFamily="34" charset="-128"/>
                <a:cs typeface="ＭＳ Ｐゴシック" charset="0"/>
              </a:defRPr>
            </a:lvl1pPr>
            <a:lvl2pPr marL="457200" indent="0" algn="l" defTabSz="457200" rtl="0" eaLnBrk="1" fontAlgn="base" hangingPunct="1">
              <a:spcBef>
                <a:spcPct val="20000"/>
              </a:spcBef>
              <a:spcAft>
                <a:spcPct val="0"/>
              </a:spcAft>
              <a:buFontTx/>
              <a:buNone/>
              <a:defRPr sz="1600" kern="1200">
                <a:solidFill>
                  <a:srgbClr val="2E5286"/>
                </a:solidFill>
                <a:latin typeface="Helvetica"/>
                <a:ea typeface="MS PGothic" pitchFamily="34" charset="-128"/>
                <a:cs typeface="ＭＳ Ｐゴシック" charset="0"/>
              </a:defRPr>
            </a:lvl2pPr>
            <a:lvl3pPr marL="914400" indent="0" algn="l" defTabSz="457200" rtl="0" eaLnBrk="1" fontAlgn="base" hangingPunct="1">
              <a:spcBef>
                <a:spcPct val="20000"/>
              </a:spcBef>
              <a:spcAft>
                <a:spcPct val="0"/>
              </a:spcAft>
              <a:buFontTx/>
              <a:buNone/>
              <a:defRPr sz="1600" kern="1200">
                <a:solidFill>
                  <a:srgbClr val="2E5286"/>
                </a:solidFill>
                <a:latin typeface="Helvetica"/>
                <a:ea typeface="MS PGothic" pitchFamily="34" charset="-128"/>
                <a:cs typeface="ＭＳ Ｐゴシック" charset="0"/>
              </a:defRPr>
            </a:lvl3pPr>
            <a:lvl4pPr marL="1371600" indent="0" algn="l" defTabSz="457200" rtl="0" eaLnBrk="1" fontAlgn="base" hangingPunct="1">
              <a:spcBef>
                <a:spcPct val="20000"/>
              </a:spcBef>
              <a:spcAft>
                <a:spcPct val="0"/>
              </a:spcAft>
              <a:buFontTx/>
              <a:buNone/>
              <a:defRPr sz="1600" kern="1200">
                <a:solidFill>
                  <a:srgbClr val="2E5286"/>
                </a:solidFill>
                <a:latin typeface="Helvetica"/>
                <a:ea typeface="MS PGothic" pitchFamily="34" charset="-128"/>
                <a:cs typeface="ＭＳ Ｐゴシック" charset="0"/>
              </a:defRPr>
            </a:lvl4pPr>
            <a:lvl5pPr marL="1828800" indent="0" algn="l" defTabSz="457200" rtl="0" eaLnBrk="1" fontAlgn="base" hangingPunct="1">
              <a:spcBef>
                <a:spcPct val="20000"/>
              </a:spcBef>
              <a:spcAft>
                <a:spcPct val="0"/>
              </a:spcAft>
              <a:buFontTx/>
              <a:buNone/>
              <a:defRPr sz="1600" kern="1200">
                <a:solidFill>
                  <a:srgbClr val="2E5286"/>
                </a:solidFill>
                <a:latin typeface="Helvetica"/>
                <a:ea typeface="MS PGothic" pitchFamily="34"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Vaia Papadimitriou/Salman Tariq</a:t>
            </a:r>
          </a:p>
          <a:p>
            <a:r>
              <a:rPr lang="en-US" dirty="0"/>
              <a:t>US-Japan Workshop</a:t>
            </a:r>
          </a:p>
          <a:p>
            <a:r>
              <a:rPr lang="en-US" dirty="0">
                <a:solidFill>
                  <a:srgbClr val="7030A0"/>
                </a:solidFill>
              </a:rPr>
              <a:t>10 November 2016</a:t>
            </a:r>
          </a:p>
        </p:txBody>
      </p:sp>
    </p:spTree>
    <p:extLst>
      <p:ext uri="{BB962C8B-B14F-4D97-AF65-F5344CB8AC3E}">
        <p14:creationId xmlns:p14="http://schemas.microsoft.com/office/powerpoint/2010/main" val="944455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05"/>
            <a:ext cx="8293100" cy="569268"/>
          </a:xfrm>
        </p:spPr>
        <p:txBody>
          <a:bodyPr/>
          <a:lstStyle/>
          <a:p>
            <a:r>
              <a:rPr lang="en-US" sz="2800" dirty="0"/>
              <a:t>Question</a:t>
            </a:r>
          </a:p>
        </p:txBody>
      </p:sp>
      <p:sp>
        <p:nvSpPr>
          <p:cNvPr id="3" name="Content Placeholder 2"/>
          <p:cNvSpPr>
            <a:spLocks noGrp="1"/>
          </p:cNvSpPr>
          <p:nvPr>
            <p:ph idx="4294967295"/>
          </p:nvPr>
        </p:nvSpPr>
        <p:spPr>
          <a:xfrm>
            <a:off x="228601" y="862571"/>
            <a:ext cx="8759282" cy="5387400"/>
          </a:xfrm>
          <a:prstGeom prst="rect">
            <a:avLst/>
          </a:prstGeom>
        </p:spPr>
        <p:txBody>
          <a:bodyPr/>
          <a:lstStyle/>
          <a:p>
            <a:r>
              <a:rPr lang="en-US" dirty="0"/>
              <a:t>For the LBNF target chamber we are exploring the alternative option of an inert gas (nitrogen or helium).   Our current reference design has air in the target chamber (or what we call the “target chase”).</a:t>
            </a:r>
          </a:p>
          <a:p>
            <a:pPr marL="0" indent="0">
              <a:buNone/>
            </a:pPr>
            <a:r>
              <a:rPr lang="en-US" dirty="0"/>
              <a:t> </a:t>
            </a:r>
          </a:p>
          <a:p>
            <a:r>
              <a:rPr lang="en-US" dirty="0"/>
              <a:t>Since the T2K target chamber uses helium and a helium vessel, we are interested to learn more details on the vessel design, specifically the vessel top cover plates and how the seal is achieved.  Also  we are interested in the penetrations through the vessel for utilities such as horn </a:t>
            </a:r>
            <a:r>
              <a:rPr lang="en-US" dirty="0" err="1"/>
              <a:t>stripline</a:t>
            </a:r>
            <a:r>
              <a:rPr lang="en-US" dirty="0"/>
              <a:t> &amp; cooling lines plus how the helium-tight seal is achieved.  Any information on this would be very helpful.  In the picture at next page from J-PARC it looks like the top covers are bolted down as a flanged connection with a seal material at the interface. We would be interested in learning more details on this design plus the seal material.</a:t>
            </a:r>
          </a:p>
          <a:p>
            <a:endParaRPr lang="en-US" sz="2400" dirty="0">
              <a:solidFill>
                <a:schemeClr val="accent6"/>
              </a:solidFill>
            </a:endParaRPr>
          </a:p>
          <a:p>
            <a:endParaRPr lang="en-US" sz="2400" dirty="0">
              <a:solidFill>
                <a:schemeClr val="accent6"/>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Date Placeholder 3"/>
          <p:cNvSpPr>
            <a:spLocks noGrp="1"/>
          </p:cNvSpPr>
          <p:nvPr>
            <p:ph type="dt" sz="half" idx="10"/>
          </p:nvPr>
        </p:nvSpPr>
        <p:spPr/>
        <p:txBody>
          <a:bodyPr/>
          <a:lstStyle/>
          <a:p>
            <a:pPr>
              <a:defRPr/>
            </a:pPr>
            <a:r>
              <a:rPr lang="en-US" sz="1100" dirty="0"/>
              <a:t>11/10/2016</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z="1100" smtClean="0"/>
              <a:pPr>
                <a:defRPr/>
              </a:pPr>
              <a:t>2</a:t>
            </a:fld>
            <a:endParaRPr lang="en-US" sz="1100" dirty="0"/>
          </a:p>
        </p:txBody>
      </p:sp>
    </p:spTree>
    <p:extLst>
      <p:ext uri="{BB962C8B-B14F-4D97-AF65-F5344CB8AC3E}">
        <p14:creationId xmlns:p14="http://schemas.microsoft.com/office/powerpoint/2010/main" val="15459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05"/>
            <a:ext cx="8293100" cy="569268"/>
          </a:xfrm>
        </p:spPr>
        <p:txBody>
          <a:bodyPr/>
          <a:lstStyle/>
          <a:p>
            <a:r>
              <a:rPr lang="en-US" sz="2800" dirty="0"/>
              <a:t>Question</a:t>
            </a:r>
          </a:p>
        </p:txBody>
      </p:sp>
      <p:sp>
        <p:nvSpPr>
          <p:cNvPr id="4" name="Date Placeholder 3"/>
          <p:cNvSpPr>
            <a:spLocks noGrp="1"/>
          </p:cNvSpPr>
          <p:nvPr>
            <p:ph type="dt" sz="half" idx="10"/>
          </p:nvPr>
        </p:nvSpPr>
        <p:spPr/>
        <p:txBody>
          <a:bodyPr/>
          <a:lstStyle/>
          <a:p>
            <a:pPr>
              <a:defRPr/>
            </a:pPr>
            <a:r>
              <a:rPr lang="en-US" sz="1100" dirty="0"/>
              <a:t>11/10/2016</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z="1100" smtClean="0"/>
              <a:pPr>
                <a:defRPr/>
              </a:pPr>
              <a:t>3</a:t>
            </a:fld>
            <a:endParaRPr lang="en-US" sz="1100" dirty="0"/>
          </a:p>
        </p:txBody>
      </p:sp>
      <p:pic>
        <p:nvPicPr>
          <p:cNvPr id="1027" name="Picture 4" descr="http://jnusrv00.kek.jp/jnu/photo/TS/090201_Yamada/IMG_56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656" y="1329470"/>
            <a:ext cx="7114626" cy="4743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190365"/>
      </p:ext>
    </p:extLst>
  </p:cSld>
  <p:clrMapOvr>
    <a:masterClrMapping/>
  </p:clrMapOvr>
</p:sld>
</file>

<file path=ppt/theme/theme1.xml><?xml version="1.0" encoding="utf-8"?>
<a:theme xmlns:a="http://schemas.openxmlformats.org/drawingml/2006/main" name="PIP_PMG_FY14Q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PIP_PMG_FY14Q4</Template>
  <TotalTime>12798</TotalTime>
  <Words>45</Words>
  <Application>Microsoft Office PowerPoint</Application>
  <PresentationFormat>On-screen Show (4:3)</PresentationFormat>
  <Paragraphs>15</Paragraphs>
  <Slides>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MS PGothic</vt:lpstr>
      <vt:lpstr>MS PGothic</vt:lpstr>
      <vt:lpstr>Arial</vt:lpstr>
      <vt:lpstr>Calibri</vt:lpstr>
      <vt:lpstr>Helvetica</vt:lpstr>
      <vt:lpstr>Lucida Grande</vt:lpstr>
      <vt:lpstr>PIP_PMG_FY14Q4</vt:lpstr>
      <vt:lpstr>Fermilab: Footer Only</vt:lpstr>
      <vt:lpstr>Topics for discussion – Question about Target Station sealing at T2-K </vt:lpstr>
      <vt:lpstr>Question</vt:lpstr>
      <vt:lpstr>Question</vt:lpstr>
    </vt:vector>
  </TitlesOfParts>
  <Company>Fermilab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Colloquim - University of Notre Dame</dc:title>
  <dc:creator>Vaia Papadimitriou</dc:creator>
  <cp:lastModifiedBy>Vaia Papadimitriou x8207 09467N</cp:lastModifiedBy>
  <cp:revision>560</cp:revision>
  <cp:lastPrinted>2016-02-22T03:15:40Z</cp:lastPrinted>
  <dcterms:created xsi:type="dcterms:W3CDTF">2014-09-26T13:59:34Z</dcterms:created>
  <dcterms:modified xsi:type="dcterms:W3CDTF">2016-11-10T16:42:05Z</dcterms:modified>
</cp:coreProperties>
</file>