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265" r:id="rId2"/>
    <p:sldId id="318" r:id="rId3"/>
    <p:sldId id="289" r:id="rId4"/>
    <p:sldId id="319" r:id="rId5"/>
    <p:sldId id="311" r:id="rId6"/>
    <p:sldId id="291" r:id="rId7"/>
    <p:sldId id="303" r:id="rId8"/>
    <p:sldId id="300" r:id="rId9"/>
    <p:sldId id="307" r:id="rId10"/>
    <p:sldId id="308" r:id="rId11"/>
    <p:sldId id="301" r:id="rId12"/>
    <p:sldId id="320" r:id="rId13"/>
    <p:sldId id="310" r:id="rId14"/>
    <p:sldId id="323" r:id="rId15"/>
    <p:sldId id="324" r:id="rId16"/>
    <p:sldId id="342" r:id="rId17"/>
    <p:sldId id="329" r:id="rId18"/>
    <p:sldId id="339" r:id="rId19"/>
    <p:sldId id="330" r:id="rId20"/>
    <p:sldId id="331" r:id="rId21"/>
    <p:sldId id="327" r:id="rId22"/>
    <p:sldId id="332" r:id="rId23"/>
    <p:sldId id="333" r:id="rId24"/>
    <p:sldId id="334" r:id="rId25"/>
    <p:sldId id="335" r:id="rId26"/>
    <p:sldId id="336" r:id="rId27"/>
    <p:sldId id="337" r:id="rId28"/>
    <p:sldId id="322" r:id="rId29"/>
    <p:sldId id="340" r:id="rId30"/>
    <p:sldId id="321" r:id="rId31"/>
    <p:sldId id="338" r:id="rId32"/>
    <p:sldId id="325" r:id="rId33"/>
    <p:sldId id="316" r:id="rId34"/>
    <p:sldId id="341" r:id="rId35"/>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286000" algn="l" defTabSz="914400" rtl="0" eaLnBrk="1" latinLnBrk="0" hangingPunct="1">
      <a:defRPr sz="2400" kern="1200">
        <a:solidFill>
          <a:schemeClr val="tx1"/>
        </a:solidFill>
        <a:latin typeface="Calibri" panose="020F0502020204030204" pitchFamily="34" charset="0"/>
        <a:ea typeface="Geneva" pitchFamily="121" charset="-128"/>
        <a:cs typeface="+mn-cs"/>
      </a:defRPr>
    </a:lvl6pPr>
    <a:lvl7pPr marL="2743200" algn="l" defTabSz="914400" rtl="0" eaLnBrk="1" latinLnBrk="0" hangingPunct="1">
      <a:defRPr sz="2400" kern="1200">
        <a:solidFill>
          <a:schemeClr val="tx1"/>
        </a:solidFill>
        <a:latin typeface="Calibri" panose="020F0502020204030204" pitchFamily="34" charset="0"/>
        <a:ea typeface="Geneva" pitchFamily="121" charset="-128"/>
        <a:cs typeface="+mn-cs"/>
      </a:defRPr>
    </a:lvl7pPr>
    <a:lvl8pPr marL="3200400" algn="l" defTabSz="914400" rtl="0" eaLnBrk="1" latinLnBrk="0" hangingPunct="1">
      <a:defRPr sz="2400" kern="1200">
        <a:solidFill>
          <a:schemeClr val="tx1"/>
        </a:solidFill>
        <a:latin typeface="Calibri" panose="020F0502020204030204" pitchFamily="34" charset="0"/>
        <a:ea typeface="Geneva" pitchFamily="121" charset="-128"/>
        <a:cs typeface="+mn-cs"/>
      </a:defRPr>
    </a:lvl8pPr>
    <a:lvl9pPr marL="3657600" algn="l" defTabSz="914400" rtl="0" eaLnBrk="1" latinLnBrk="0" hangingPunct="1">
      <a:defRPr sz="2400" kern="1200">
        <a:solidFill>
          <a:schemeClr val="tx1"/>
        </a:solidFill>
        <a:latin typeface="Calibri" panose="020F0502020204030204" pitchFamily="34" charset="0"/>
        <a:ea typeface="Geneva" pitchFamily="121" charset="-128"/>
        <a:cs typeface="+mn-cs"/>
      </a:defRPr>
    </a:lvl9pPr>
  </p:defaultTextStyle>
  <p:extLst>
    <p:ext uri="{521415D9-36F7-43E2-AB2F-B90AF26B5E84}">
      <p14:sectionLst xmlns:p14="http://schemas.microsoft.com/office/powerpoint/2010/main">
        <p14:section name="Default Section" id="{06CFCE0F-CA35-4382-9D7E-66CD958C7819}">
          <p14:sldIdLst>
            <p14:sldId id="265"/>
            <p14:sldId id="318"/>
            <p14:sldId id="289"/>
            <p14:sldId id="319"/>
            <p14:sldId id="311"/>
            <p14:sldId id="291"/>
            <p14:sldId id="303"/>
            <p14:sldId id="300"/>
            <p14:sldId id="307"/>
            <p14:sldId id="308"/>
            <p14:sldId id="301"/>
            <p14:sldId id="320"/>
            <p14:sldId id="310"/>
            <p14:sldId id="323"/>
            <p14:sldId id="324"/>
            <p14:sldId id="342"/>
          </p14:sldIdLst>
        </p14:section>
        <p14:section name="Supplementary Slides (RR DCCT)" id="{EA338B34-F884-4BBB-B003-634ED163DF6E}">
          <p14:sldIdLst>
            <p14:sldId id="329"/>
            <p14:sldId id="339"/>
            <p14:sldId id="330"/>
            <p14:sldId id="331"/>
            <p14:sldId id="327"/>
            <p14:sldId id="332"/>
            <p14:sldId id="333"/>
            <p14:sldId id="334"/>
            <p14:sldId id="335"/>
            <p14:sldId id="336"/>
            <p14:sldId id="337"/>
            <p14:sldId id="322"/>
            <p14:sldId id="340"/>
          </p14:sldIdLst>
        </p14:section>
        <p14:section name="Toroid Supplementary Slides" id="{8D55538B-D447-4FB9-ADB4-59EC4D9B00FC}">
          <p14:sldIdLst>
            <p14:sldId id="321"/>
            <p14:sldId id="338"/>
            <p14:sldId id="325"/>
            <p14:sldId id="316"/>
            <p14:sldId id="34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505050"/>
    <a:srgbClr val="004C97"/>
    <a:srgbClr val="63666A"/>
    <a:srgbClr val="A7A8AA"/>
    <a:srgbClr val="003087"/>
    <a:srgbClr val="0F2D6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350" autoAdjust="0"/>
    <p:restoredTop sz="86286" autoAdjust="0"/>
  </p:normalViewPr>
  <p:slideViewPr>
    <p:cSldViewPr snapToGrid="0" snapToObjects="1">
      <p:cViewPr varScale="1">
        <p:scale>
          <a:sx n="95" d="100"/>
          <a:sy n="95" d="100"/>
        </p:scale>
        <p:origin x="966"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4" d="100"/>
          <a:sy n="84" d="100"/>
        </p:scale>
        <p:origin x="233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anose="020B0604020202020204" pitchFamily="34" charset="0"/>
              </a:defRPr>
            </a:lvl1pPr>
          </a:lstStyle>
          <a:p>
            <a:fld id="{80DBBE75-B897-4C2D-851E-711B34683BA3}" type="datetimeFigureOut">
              <a:rPr lang="en-US" altLang="en-US"/>
              <a:pPr/>
              <a:t>11/10/2016</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anose="020B0604020202020204" pitchFamily="34" charset="0"/>
              </a:defRPr>
            </a:lvl1pPr>
          </a:lstStyle>
          <a:p>
            <a:fld id="{CABB725D-266A-4787-B290-EA1B21029282}" type="slidenum">
              <a:rPr lang="en-US" altLang="en-US"/>
              <a:pPr/>
              <a:t>‹#›</a:t>
            </a:fld>
            <a:endParaRPr lang="en-US" altLang="en-US"/>
          </a:p>
        </p:txBody>
      </p:sp>
    </p:spTree>
    <p:extLst>
      <p:ext uri="{BB962C8B-B14F-4D97-AF65-F5344CB8AC3E}">
        <p14:creationId xmlns:p14="http://schemas.microsoft.com/office/powerpoint/2010/main" val="3016761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anose="020B0604020202020204" pitchFamily="34" charset="0"/>
              </a:defRPr>
            </a:lvl1pPr>
          </a:lstStyle>
          <a:p>
            <a:fld id="{4050BF1F-29FD-4232-8E96-B3FD1DCB3ADE}" type="datetimeFigureOut">
              <a:rPr lang="en-US" altLang="en-US"/>
              <a:pPr/>
              <a:t>11/10/2016</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anose="020B0604020202020204" pitchFamily="34" charset="0"/>
              </a:defRPr>
            </a:lvl1pPr>
          </a:lstStyle>
          <a:p>
            <a:fld id="{60BFB643-3B51-4A23-96A6-8ED93A064CCD}" type="slidenum">
              <a:rPr lang="en-US" altLang="en-US"/>
              <a:pPr/>
              <a:t>‹#›</a:t>
            </a:fld>
            <a:endParaRPr lang="en-US" altLang="en-US"/>
          </a:p>
        </p:txBody>
      </p:sp>
    </p:spTree>
    <p:extLst>
      <p:ext uri="{BB962C8B-B14F-4D97-AF65-F5344CB8AC3E}">
        <p14:creationId xmlns:p14="http://schemas.microsoft.com/office/powerpoint/2010/main" val="177947600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2pPr>
    <a:lvl3pPr marL="9144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3pPr>
    <a:lvl4pPr marL="13716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4pPr>
    <a:lvl5pPr marL="18288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2</a:t>
            </a:fld>
            <a:endParaRPr lang="en-US" altLang="en-US"/>
          </a:p>
        </p:txBody>
      </p:sp>
    </p:spTree>
    <p:extLst>
      <p:ext uri="{BB962C8B-B14F-4D97-AF65-F5344CB8AC3E}">
        <p14:creationId xmlns:p14="http://schemas.microsoft.com/office/powerpoint/2010/main" val="3652692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3</a:t>
            </a:fld>
            <a:endParaRPr lang="en-US" altLang="en-US"/>
          </a:p>
        </p:txBody>
      </p:sp>
    </p:spTree>
    <p:extLst>
      <p:ext uri="{BB962C8B-B14F-4D97-AF65-F5344CB8AC3E}">
        <p14:creationId xmlns:p14="http://schemas.microsoft.com/office/powerpoint/2010/main" val="1928647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4</a:t>
            </a:fld>
            <a:endParaRPr lang="en-US" altLang="en-US"/>
          </a:p>
        </p:txBody>
      </p:sp>
    </p:spTree>
    <p:extLst>
      <p:ext uri="{BB962C8B-B14F-4D97-AF65-F5344CB8AC3E}">
        <p14:creationId xmlns:p14="http://schemas.microsoft.com/office/powerpoint/2010/main" val="2524565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6</a:t>
            </a:fld>
            <a:endParaRPr lang="en-US" altLang="en-US"/>
          </a:p>
        </p:txBody>
      </p:sp>
    </p:spTree>
    <p:extLst>
      <p:ext uri="{BB962C8B-B14F-4D97-AF65-F5344CB8AC3E}">
        <p14:creationId xmlns:p14="http://schemas.microsoft.com/office/powerpoint/2010/main" val="3584788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Helvetica"/>
                <a:ea typeface="Geneva" charset="0"/>
                <a:cs typeface="ＭＳ Ｐゴシック" charset="0"/>
              </a:rPr>
              <a:t>In 2004, the </a:t>
            </a:r>
            <a:r>
              <a:rPr lang="en-US" sz="1200" kern="1200" dirty="0" err="1">
                <a:solidFill>
                  <a:schemeClr val="tx1"/>
                </a:solidFill>
                <a:effectLst/>
                <a:latin typeface="Helvetica"/>
                <a:ea typeface="Geneva" charset="0"/>
                <a:cs typeface="ＭＳ Ｐゴシック" charset="0"/>
              </a:rPr>
              <a:t>Bergoz</a:t>
            </a:r>
            <a:r>
              <a:rPr lang="en-US" sz="1200" kern="1200" dirty="0">
                <a:solidFill>
                  <a:schemeClr val="tx1"/>
                </a:solidFill>
                <a:effectLst/>
                <a:latin typeface="Helvetica"/>
                <a:ea typeface="Geneva" charset="0"/>
                <a:cs typeface="ＭＳ Ｐゴシック" charset="0"/>
              </a:rPr>
              <a:t> </a:t>
            </a:r>
            <a:r>
              <a:rPr lang="ru-RU" sz="1200" kern="1200" dirty="0">
                <a:solidFill>
                  <a:schemeClr val="tx1"/>
                </a:solidFill>
                <a:effectLst/>
                <a:latin typeface="Helvetica"/>
                <a:ea typeface="Geneva" charset="0"/>
                <a:cs typeface="ＭＳ Ｐゴシック" charset="0"/>
              </a:rPr>
              <a:t>PCT-113-0100MA</a:t>
            </a:r>
            <a:r>
              <a:rPr lang="en-US" sz="1200" kern="1200" dirty="0">
                <a:solidFill>
                  <a:schemeClr val="tx1"/>
                </a:solidFill>
                <a:effectLst/>
                <a:latin typeface="Helvetica"/>
                <a:ea typeface="Geneva" charset="0"/>
                <a:cs typeface="ＭＳ Ｐゴシック" charset="0"/>
              </a:rPr>
              <a:t> unit irrecoverably failed as the modulator core magnetic state became unstable. This instability occurs when one modulator core accumulates more remnant field than the other and the output drift occurs. Essentially, the permeability of the two modulated cores became so different that the second harmonic generated with beam current could not be resolved. </a:t>
            </a:r>
            <a:r>
              <a:rPr lang="ru-RU" sz="1200" kern="1200" dirty="0">
                <a:solidFill>
                  <a:schemeClr val="tx1"/>
                </a:solidFill>
                <a:effectLst/>
                <a:latin typeface="Helvetica"/>
                <a:ea typeface="Geneva" charset="0"/>
                <a:cs typeface="ＭＳ Ｐゴシック" charset="0"/>
              </a:rPr>
              <a:t>Without any spare custom-detectors available, the Bergoz NPCT 115-C100 had to be purchased and installed as its replacement</a:t>
            </a:r>
            <a:endParaRPr lang="en-US" sz="1200" kern="1200" dirty="0">
              <a:solidFill>
                <a:schemeClr val="tx1"/>
              </a:solidFill>
              <a:effectLst/>
              <a:latin typeface="Helvetica"/>
              <a:ea typeface="Geneva"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17</a:t>
            </a:fld>
            <a:endParaRPr lang="en-US" altLang="en-US"/>
          </a:p>
        </p:txBody>
      </p:sp>
    </p:spTree>
    <p:extLst>
      <p:ext uri="{BB962C8B-B14F-4D97-AF65-F5344CB8AC3E}">
        <p14:creationId xmlns:p14="http://schemas.microsoft.com/office/powerpoint/2010/main" val="3371358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plot on the left indicated the measured magnetic field as a function of frequency without the shield, at the edge of the shield, and at 2.5, 5, and 9” from the edge. The shield is 9” in </a:t>
            </a:r>
            <a:r>
              <a:rPr lang="en-US" dirty="0" err="1"/>
              <a:t>diamete</a:t>
            </a:r>
            <a:endParaRPr lang="en-US" dirty="0"/>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22</a:t>
            </a:fld>
            <a:endParaRPr lang="en-US" altLang="en-US"/>
          </a:p>
        </p:txBody>
      </p:sp>
    </p:spTree>
    <p:extLst>
      <p:ext uri="{BB962C8B-B14F-4D97-AF65-F5344CB8AC3E}">
        <p14:creationId xmlns:p14="http://schemas.microsoft.com/office/powerpoint/2010/main" val="37364288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ermiLogo_RGB_NAL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50" y="1149350"/>
            <a:ext cx="32670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Tree>
    <p:extLst>
      <p:ext uri="{BB962C8B-B14F-4D97-AF65-F5344CB8AC3E}">
        <p14:creationId xmlns:p14="http://schemas.microsoft.com/office/powerpoint/2010/main" val="419007980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10"/>
          </p:nvPr>
        </p:nvSpPr>
        <p:spPr>
          <a:xfrm>
            <a:off x="6459538" y="6515100"/>
            <a:ext cx="1076325" cy="241300"/>
          </a:xfrm>
        </p:spPr>
        <p:txBody>
          <a:bodyPr/>
          <a:lstStyle>
            <a:lvl1pPr>
              <a:defRPr/>
            </a:lvl1pPr>
          </a:lstStyle>
          <a:p>
            <a:endParaRPr lang="en-US" altLang="en-US"/>
          </a:p>
        </p:txBody>
      </p:sp>
      <p:sp>
        <p:nvSpPr>
          <p:cNvPr id="8" name="Footer Placeholder 5"/>
          <p:cNvSpPr>
            <a:spLocks noGrp="1"/>
          </p:cNvSpPr>
          <p:nvPr>
            <p:ph type="ftr" sz="quarter" idx="11"/>
          </p:nvPr>
        </p:nvSpPr>
        <p:spPr>
          <a:xfrm>
            <a:off x="806450" y="6515100"/>
            <a:ext cx="5373688" cy="241300"/>
          </a:xfrm>
        </p:spPr>
        <p:txBody>
          <a:bodyPr/>
          <a:lstStyle>
            <a:lvl1pPr>
              <a:defRPr/>
            </a:lvl1pPr>
          </a:lstStyle>
          <a:p>
            <a:endParaRPr lang="en-US" altLang="en-US"/>
          </a:p>
        </p:txBody>
      </p:sp>
      <p:sp>
        <p:nvSpPr>
          <p:cNvPr id="9" name="Slide Number Placeholder 6"/>
          <p:cNvSpPr>
            <a:spLocks noGrp="1"/>
          </p:cNvSpPr>
          <p:nvPr>
            <p:ph type="sldNum" sz="quarter" idx="12"/>
          </p:nvPr>
        </p:nvSpPr>
        <p:spPr>
          <a:xfrm>
            <a:off x="228600" y="6515100"/>
            <a:ext cx="447675" cy="241300"/>
          </a:xfrm>
        </p:spPr>
        <p:txBody>
          <a:bodyPr/>
          <a:lstStyle>
            <a:lvl1pPr>
              <a:defRPr/>
            </a:lvl1pPr>
          </a:lstStyle>
          <a:p>
            <a:fld id="{897D8BF7-8BF7-4CCA-9CB6-8882706120B5}" type="slidenum">
              <a:rPr lang="en-US" altLang="en-US"/>
              <a:pPr/>
              <a:t>‹#›</a:t>
            </a:fld>
            <a:endParaRPr lang="en-US" altLang="en-US"/>
          </a:p>
        </p:txBody>
      </p:sp>
    </p:spTree>
    <p:extLst>
      <p:ext uri="{BB962C8B-B14F-4D97-AF65-F5344CB8AC3E}">
        <p14:creationId xmlns:p14="http://schemas.microsoft.com/office/powerpoint/2010/main" val="211822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Date Placeholder 4"/>
          <p:cNvSpPr>
            <a:spLocks noGrp="1"/>
          </p:cNvSpPr>
          <p:nvPr>
            <p:ph type="dt" sz="half" idx="10"/>
          </p:nvPr>
        </p:nvSpPr>
        <p:spPr>
          <a:xfrm>
            <a:off x="6459538" y="6515100"/>
            <a:ext cx="1076325" cy="241300"/>
          </a:xfrm>
        </p:spPr>
        <p:txBody>
          <a:bodyPr/>
          <a:lstStyle>
            <a:lvl1pPr>
              <a:defRPr/>
            </a:lvl1pPr>
          </a:lstStyle>
          <a:p>
            <a:endParaRPr lang="en-US" altLang="en-US"/>
          </a:p>
        </p:txBody>
      </p:sp>
      <p:sp>
        <p:nvSpPr>
          <p:cNvPr id="22" name="Footer Placeholder 5"/>
          <p:cNvSpPr>
            <a:spLocks noGrp="1"/>
          </p:cNvSpPr>
          <p:nvPr>
            <p:ph type="ftr" sz="quarter" idx="11"/>
          </p:nvPr>
        </p:nvSpPr>
        <p:spPr>
          <a:xfrm>
            <a:off x="806450" y="6515100"/>
            <a:ext cx="5373688" cy="241300"/>
          </a:xfrm>
        </p:spPr>
        <p:txBody>
          <a:bodyPr/>
          <a:lstStyle>
            <a:lvl1pPr>
              <a:defRPr/>
            </a:lvl1pPr>
          </a:lstStyle>
          <a:p>
            <a:endParaRPr lang="en-US" altLang="en-US"/>
          </a:p>
        </p:txBody>
      </p:sp>
      <p:sp>
        <p:nvSpPr>
          <p:cNvPr id="23" name="Slide Number Placeholder 6"/>
          <p:cNvSpPr>
            <a:spLocks noGrp="1"/>
          </p:cNvSpPr>
          <p:nvPr>
            <p:ph type="sldNum" sz="quarter" idx="19"/>
          </p:nvPr>
        </p:nvSpPr>
        <p:spPr>
          <a:xfrm>
            <a:off x="228600" y="6515100"/>
            <a:ext cx="447675" cy="241300"/>
          </a:xfrm>
        </p:spPr>
        <p:txBody>
          <a:bodyPr/>
          <a:lstStyle>
            <a:lvl1pPr>
              <a:defRPr/>
            </a:lvl1pPr>
          </a:lstStyle>
          <a:p>
            <a:fld id="{897D8BF7-8BF7-4CCA-9CB6-8882706120B5}" type="slidenum">
              <a:rPr lang="en-US" altLang="en-US"/>
              <a:pPr/>
              <a:t>‹#›</a:t>
            </a:fld>
            <a:endParaRPr lang="en-US" altLang="en-US"/>
          </a:p>
        </p:txBody>
      </p:sp>
    </p:spTree>
    <p:extLst>
      <p:ext uri="{BB962C8B-B14F-4D97-AF65-F5344CB8AC3E}">
        <p14:creationId xmlns:p14="http://schemas.microsoft.com/office/powerpoint/2010/main" val="209993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11" name="Date Placeholder 4"/>
          <p:cNvSpPr>
            <a:spLocks noGrp="1"/>
          </p:cNvSpPr>
          <p:nvPr>
            <p:ph type="dt" sz="half" idx="10"/>
          </p:nvPr>
        </p:nvSpPr>
        <p:spPr>
          <a:xfrm>
            <a:off x="6459538" y="6515100"/>
            <a:ext cx="1076325" cy="241300"/>
          </a:xfrm>
        </p:spPr>
        <p:txBody>
          <a:bodyPr/>
          <a:lstStyle>
            <a:lvl1pPr>
              <a:defRPr/>
            </a:lvl1pPr>
          </a:lstStyle>
          <a:p>
            <a:endParaRPr lang="en-US" altLang="en-US"/>
          </a:p>
        </p:txBody>
      </p:sp>
      <p:sp>
        <p:nvSpPr>
          <p:cNvPr id="12" name="Footer Placeholder 5"/>
          <p:cNvSpPr>
            <a:spLocks noGrp="1"/>
          </p:cNvSpPr>
          <p:nvPr>
            <p:ph type="ftr" sz="quarter" idx="11"/>
          </p:nvPr>
        </p:nvSpPr>
        <p:spPr>
          <a:xfrm>
            <a:off x="806450" y="6515100"/>
            <a:ext cx="5373688" cy="241300"/>
          </a:xfrm>
        </p:spPr>
        <p:txBody>
          <a:bodyPr/>
          <a:lstStyle>
            <a:lvl1pPr>
              <a:defRPr/>
            </a:lvl1pPr>
          </a:lstStyle>
          <a:p>
            <a:endParaRPr lang="en-US" altLang="en-US"/>
          </a:p>
        </p:txBody>
      </p:sp>
      <p:sp>
        <p:nvSpPr>
          <p:cNvPr id="13" name="Slide Number Placeholder 6"/>
          <p:cNvSpPr>
            <a:spLocks noGrp="1"/>
          </p:cNvSpPr>
          <p:nvPr>
            <p:ph type="sldNum" sz="quarter" idx="12"/>
          </p:nvPr>
        </p:nvSpPr>
        <p:spPr>
          <a:xfrm>
            <a:off x="228600" y="6515100"/>
            <a:ext cx="447675" cy="241300"/>
          </a:xfrm>
        </p:spPr>
        <p:txBody>
          <a:bodyPr/>
          <a:lstStyle>
            <a:lvl1pPr>
              <a:defRPr/>
            </a:lvl1pPr>
          </a:lstStyle>
          <a:p>
            <a:fld id="{897D8BF7-8BF7-4CCA-9CB6-8882706120B5}" type="slidenum">
              <a:rPr lang="en-US" altLang="en-US"/>
              <a:pPr/>
              <a:t>‹#›</a:t>
            </a:fld>
            <a:endParaRPr lang="en-US" altLang="en-US"/>
          </a:p>
        </p:txBody>
      </p:sp>
    </p:spTree>
    <p:extLst>
      <p:ext uri="{BB962C8B-B14F-4D97-AF65-F5344CB8AC3E}">
        <p14:creationId xmlns:p14="http://schemas.microsoft.com/office/powerpoint/2010/main" val="304379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9" name="Date Placeholder 4"/>
          <p:cNvSpPr>
            <a:spLocks noGrp="1"/>
          </p:cNvSpPr>
          <p:nvPr>
            <p:ph type="dt" sz="half" idx="10"/>
          </p:nvPr>
        </p:nvSpPr>
        <p:spPr>
          <a:xfrm>
            <a:off x="6459538" y="6515100"/>
            <a:ext cx="1076325" cy="241300"/>
          </a:xfrm>
        </p:spPr>
        <p:txBody>
          <a:bodyPr/>
          <a:lstStyle>
            <a:lvl1pPr>
              <a:defRPr/>
            </a:lvl1pPr>
          </a:lstStyle>
          <a:p>
            <a:endParaRPr lang="en-US" altLang="en-US"/>
          </a:p>
        </p:txBody>
      </p:sp>
      <p:sp>
        <p:nvSpPr>
          <p:cNvPr id="10" name="Footer Placeholder 5"/>
          <p:cNvSpPr>
            <a:spLocks noGrp="1"/>
          </p:cNvSpPr>
          <p:nvPr>
            <p:ph type="ftr" sz="quarter" idx="11"/>
          </p:nvPr>
        </p:nvSpPr>
        <p:spPr>
          <a:xfrm>
            <a:off x="806450" y="6515100"/>
            <a:ext cx="5373688" cy="241300"/>
          </a:xfrm>
        </p:spPr>
        <p:txBody>
          <a:bodyPr/>
          <a:lstStyle>
            <a:lvl1pPr>
              <a:defRPr/>
            </a:lvl1pPr>
          </a:lstStyle>
          <a:p>
            <a:endParaRPr lang="en-US" altLang="en-US"/>
          </a:p>
        </p:txBody>
      </p:sp>
      <p:sp>
        <p:nvSpPr>
          <p:cNvPr id="11" name="Slide Number Placeholder 6"/>
          <p:cNvSpPr>
            <a:spLocks noGrp="1"/>
          </p:cNvSpPr>
          <p:nvPr>
            <p:ph type="sldNum" sz="quarter" idx="12"/>
          </p:nvPr>
        </p:nvSpPr>
        <p:spPr>
          <a:xfrm>
            <a:off x="228600" y="6515100"/>
            <a:ext cx="447675" cy="241300"/>
          </a:xfrm>
        </p:spPr>
        <p:txBody>
          <a:bodyPr/>
          <a:lstStyle>
            <a:lvl1pPr>
              <a:defRPr/>
            </a:lvl1pPr>
          </a:lstStyle>
          <a:p>
            <a:fld id="{897D8BF7-8BF7-4CCA-9CB6-8882706120B5}" type="slidenum">
              <a:rPr lang="en-US" altLang="en-US"/>
              <a:pPr/>
              <a:t>‹#›</a:t>
            </a:fld>
            <a:endParaRPr lang="en-US" altLang="en-US"/>
          </a:p>
        </p:txBody>
      </p:sp>
    </p:spTree>
    <p:extLst>
      <p:ext uri="{BB962C8B-B14F-4D97-AF65-F5344CB8AC3E}">
        <p14:creationId xmlns:p14="http://schemas.microsoft.com/office/powerpoint/2010/main" val="1127332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0"/>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12" name="Date Placeholder 11"/>
          <p:cNvSpPr>
            <a:spLocks noGrp="1"/>
          </p:cNvSpPr>
          <p:nvPr>
            <p:ph type="dt" sz="half" idx="10"/>
          </p:nvPr>
        </p:nvSpPr>
        <p:spPr/>
        <p:txBody>
          <a:bodyPr/>
          <a:lstStyle/>
          <a:p>
            <a:fld id="{D594D8DC-1801-43BE-B437-DF92E32BA858}" type="datetime1">
              <a:rPr lang="en-US" altLang="en-US" smtClean="0"/>
              <a:pPr/>
              <a:t>11/10/2016</a:t>
            </a:fld>
            <a:endParaRPr lang="en-US" altLang="en-US"/>
          </a:p>
        </p:txBody>
      </p:sp>
      <p:sp>
        <p:nvSpPr>
          <p:cNvPr id="13" name="Footer Placeholder 12"/>
          <p:cNvSpPr>
            <a:spLocks noGrp="1"/>
          </p:cNvSpPr>
          <p:nvPr>
            <p:ph type="ftr" sz="quarter" idx="11"/>
          </p:nvPr>
        </p:nvSpPr>
        <p:spPr/>
        <p:txBody>
          <a:bodyPr/>
          <a:lstStyle/>
          <a:p>
            <a:pPr>
              <a:defRPr/>
            </a:pPr>
            <a:r>
              <a:rPr lang="en-US"/>
              <a:t>Presenter | Presentation Title</a:t>
            </a:r>
            <a:endParaRPr lang="en-US" b="1"/>
          </a:p>
        </p:txBody>
      </p:sp>
      <p:sp>
        <p:nvSpPr>
          <p:cNvPr id="14" name="Slide Number Placeholder 13"/>
          <p:cNvSpPr>
            <a:spLocks noGrp="1"/>
          </p:cNvSpPr>
          <p:nvPr>
            <p:ph type="sldNum" sz="quarter" idx="12"/>
          </p:nvPr>
        </p:nvSpPr>
        <p:spPr/>
        <p:txBody>
          <a:bodyPr/>
          <a:lstStyle/>
          <a:p>
            <a:fld id="{6827BE81-7C2D-481B-BBCE-23778685B2BA}" type="slidenum">
              <a:rPr lang="en-US" altLang="en-US" smtClean="0"/>
              <a:pPr/>
              <a:t>‹#›</a:t>
            </a:fld>
            <a:endParaRPr lang="en-US" altLang="en-US"/>
          </a:p>
        </p:txBody>
      </p:sp>
    </p:spTree>
    <p:extLst>
      <p:ext uri="{BB962C8B-B14F-4D97-AF65-F5344CB8AC3E}">
        <p14:creationId xmlns:p14="http://schemas.microsoft.com/office/powerpoint/2010/main" val="642520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97D8BF7-8BF7-4CCA-9CB6-8882706120B5}" type="slidenum">
              <a:rPr lang="en-US" altLang="en-US"/>
              <a:pPr/>
              <a:t>‹#›</a:t>
            </a:fld>
            <a:endParaRPr lang="en-US" altLang="en-US"/>
          </a:p>
        </p:txBody>
      </p:sp>
    </p:spTree>
    <p:extLst>
      <p:ext uri="{BB962C8B-B14F-4D97-AF65-F5344CB8AC3E}">
        <p14:creationId xmlns:p14="http://schemas.microsoft.com/office/powerpoint/2010/main" val="3816531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4"/>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900"/>
            </a:lvl1pPr>
          </a:lstStyle>
          <a:p>
            <a:fld id="{A0E092C4-48F6-48C5-B2B3-815670E99CE7}" type="datetime1">
              <a:rPr lang="en-US" altLang="en-US" smtClean="0"/>
              <a:pPr/>
              <a:t>11/10/2016</a:t>
            </a:fld>
            <a:endParaRPr lang="en-US" altLang="en-US" dirty="0"/>
          </a:p>
        </p:txBody>
      </p:sp>
      <p:sp>
        <p:nvSpPr>
          <p:cNvPr id="5" name="Footer Placeholder 4"/>
          <p:cNvSpPr>
            <a:spLocks noGrp="1"/>
          </p:cNvSpPr>
          <p:nvPr>
            <p:ph type="ftr" sz="quarter" idx="1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900" dirty="0" smtClean="0"/>
            </a:lvl1pPr>
          </a:lstStyle>
          <a:p>
            <a:pPr>
              <a:defRPr/>
            </a:pPr>
            <a:r>
              <a:rPr lang="en-US" dirty="0"/>
              <a:t>Presenter | Presentation Title</a:t>
            </a:r>
            <a:endParaRPr lang="en-US" b="1" dirty="0"/>
          </a:p>
        </p:txBody>
      </p:sp>
      <p:sp>
        <p:nvSpPr>
          <p:cNvPr id="6" name="Slide Number Placeholder 5"/>
          <p:cNvSpPr>
            <a:spLocks noGrp="1"/>
          </p:cNvSpPr>
          <p:nvPr>
            <p:ph type="sldNum" sz="quarter" idx="16"/>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900"/>
            </a:lvl1pPr>
          </a:lstStyle>
          <a:p>
            <a:fld id="{C2BC038B-CA57-479E-BFA9-9E819877A5DF}" type="slidenum">
              <a:rPr lang="en-US" altLang="en-US" smtClean="0"/>
              <a:pPr/>
              <a:t>‹#›</a:t>
            </a:fld>
            <a:endParaRPr lang="en-US" altLang="en-US" dirty="0"/>
          </a:p>
        </p:txBody>
      </p:sp>
    </p:spTree>
    <p:extLst>
      <p:ext uri="{BB962C8B-B14F-4D97-AF65-F5344CB8AC3E}">
        <p14:creationId xmlns:p14="http://schemas.microsoft.com/office/powerpoint/2010/main" val="1573860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7" name="Date Placeholder 3"/>
          <p:cNvSpPr>
            <a:spLocks noGrp="1"/>
          </p:cNvSpPr>
          <p:nvPr>
            <p:ph type="dt" sz="half" idx="19"/>
          </p:nvPr>
        </p:nvSpPr>
        <p:spPr/>
        <p:txBody>
          <a:bodyPr/>
          <a:lstStyle>
            <a:lvl1pPr>
              <a:defRPr sz="1200"/>
            </a:lvl1pPr>
          </a:lstStyle>
          <a:p>
            <a:fld id="{6A3537A3-8C6B-43C4-A25C-FC2CE8D9D9BB}" type="datetime1">
              <a:rPr lang="en-US" altLang="en-US"/>
              <a:pPr/>
              <a:t>11/10/2016</a:t>
            </a:fld>
            <a:endParaRPr lang="en-US" altLang="en-US"/>
          </a:p>
        </p:txBody>
      </p:sp>
      <p:sp>
        <p:nvSpPr>
          <p:cNvPr id="8" name="Footer Placeholder 4"/>
          <p:cNvSpPr>
            <a:spLocks noGrp="1"/>
          </p:cNvSpPr>
          <p:nvPr>
            <p:ph type="ftr" sz="quarter" idx="20"/>
          </p:nvPr>
        </p:nvSpPr>
        <p:spPr/>
        <p:txBody>
          <a:bodyPr/>
          <a:lstStyle>
            <a:lvl1pPr>
              <a:defRPr sz="1200" dirty="0" smtClean="0"/>
            </a:lvl1pPr>
          </a:lstStyle>
          <a:p>
            <a:pPr>
              <a:defRPr/>
            </a:pPr>
            <a:r>
              <a:rPr lang="en-US"/>
              <a:t>Presenter | Presentation Title</a:t>
            </a:r>
            <a:endParaRPr lang="en-US" b="1"/>
          </a:p>
        </p:txBody>
      </p:sp>
      <p:sp>
        <p:nvSpPr>
          <p:cNvPr id="9" name="Slide Number Placeholder 5"/>
          <p:cNvSpPr>
            <a:spLocks noGrp="1"/>
          </p:cNvSpPr>
          <p:nvPr>
            <p:ph type="sldNum" sz="quarter" idx="21"/>
          </p:nvPr>
        </p:nvSpPr>
        <p:spPr/>
        <p:txBody>
          <a:bodyPr/>
          <a:lstStyle>
            <a:lvl1pPr>
              <a:defRPr sz="1200"/>
            </a:lvl1pPr>
          </a:lstStyle>
          <a:p>
            <a:fld id="{47C05DF5-FB48-4D3F-AF82-EC74A689CACF}" type="slidenum">
              <a:rPr lang="en-US" altLang="en-US"/>
              <a:pPr/>
              <a:t>‹#›</a:t>
            </a:fld>
            <a:endParaRPr lang="en-US" altLang="en-US"/>
          </a:p>
        </p:txBody>
      </p:sp>
    </p:spTree>
    <p:extLst>
      <p:ext uri="{BB962C8B-B14F-4D97-AF65-F5344CB8AC3E}">
        <p14:creationId xmlns:p14="http://schemas.microsoft.com/office/powerpoint/2010/main" val="3371589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vert="horz" wrap="square" lIns="0" tIns="0" rIns="0" bIns="0" numCol="1" anchor="t" anchorCtr="0" compatLnSpc="1">
            <a:prstTxWarp prst="textNoShape">
              <a:avLst/>
            </a:prstTxWarp>
          </a:bodyPr>
          <a:lstStyle>
            <a:lvl1pPr algn="r">
              <a:defRPr sz="900">
                <a:solidFill>
                  <a:srgbClr val="004C97"/>
                </a:solidFill>
                <a:latin typeface="Helvetica" panose="020B0604020202020204" pitchFamily="34" charset="0"/>
              </a:defRPr>
            </a:lvl1pPr>
          </a:lstStyle>
          <a:p>
            <a:fld id="{D594D8DC-1801-43BE-B437-DF92E32BA858}" type="datetime1">
              <a:rPr lang="en-US" altLang="en-US"/>
              <a:pPr/>
              <a:t>11/10/2016</a:t>
            </a:fld>
            <a:endParaRPr lang="en-US" altLang="en-US"/>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a:t>
            </a:r>
            <a:endParaRPr lang="en-US" b="1"/>
          </a:p>
        </p:txBody>
      </p:sp>
      <p:sp>
        <p:nvSpPr>
          <p:cNvPr id="13" name="Slide Number Placeholder 5"/>
          <p:cNvSpPr>
            <a:spLocks noGrp="1"/>
          </p:cNvSpPr>
          <p:nvPr>
            <p:ph type="sldNum" sz="quarter" idx="4"/>
          </p:nvPr>
        </p:nvSpPr>
        <p:spPr>
          <a:xfrm>
            <a:off x="228600" y="6515100"/>
            <a:ext cx="447675" cy="241300"/>
          </a:xfrm>
          <a:prstGeom prst="rect">
            <a:avLst/>
          </a:prstGeom>
        </p:spPr>
        <p:txBody>
          <a:bodyPr vert="horz" wrap="square" lIns="0" tIns="0" rIns="0" bIns="0" numCol="1" anchor="t" anchorCtr="0" compatLnSpc="1">
            <a:prstTxWarp prst="textNoShape">
              <a:avLst/>
            </a:prstTxWarp>
          </a:bodyPr>
          <a:lstStyle>
            <a:lvl1pPr>
              <a:defRPr sz="900">
                <a:solidFill>
                  <a:srgbClr val="004C97"/>
                </a:solidFill>
                <a:latin typeface="Helvetica" panose="020B0604020202020204" pitchFamily="34" charset="0"/>
              </a:defRPr>
            </a:lvl1pPr>
          </a:lstStyle>
          <a:p>
            <a:fld id="{6827BE81-7C2D-481B-BBCE-23778685B2BA}" type="slidenum">
              <a:rPr lang="en-US" altLang="en-US"/>
              <a:pPr/>
              <a:t>‹#›</a:t>
            </a:fld>
            <a:endParaRPr lang="en-US" altLang="en-US"/>
          </a:p>
        </p:txBody>
      </p:sp>
      <p:pic>
        <p:nvPicPr>
          <p:cNvPr id="1029" name="Picture 2" descr="HeaderFooter_0060314.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6" r:id="rId6"/>
    <p:sldLayoutId id="2147484107" r:id="rId7"/>
    <p:sldLayoutId id="2147484110" r:id="rId8"/>
    <p:sldLayoutId id="2147484111" r:id="rId9"/>
  </p:sldLayoutIdLst>
  <p:hf hd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3.jp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GIF"/><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GI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altLang="en-US" dirty="0"/>
              <a:t>FNAL Intensity Monitors Summary</a:t>
            </a:r>
          </a:p>
        </p:txBody>
      </p:sp>
      <p:sp>
        <p:nvSpPr>
          <p:cNvPr id="14338" name="Text Placeholder 2"/>
          <p:cNvSpPr>
            <a:spLocks noGrp="1"/>
          </p:cNvSpPr>
          <p:nvPr>
            <p:ph type="body" sz="quarter" idx="10"/>
          </p:nvPr>
        </p:nvSpPr>
        <p:spPr/>
        <p:txBody>
          <a:bodyPr/>
          <a:lstStyle/>
          <a:p>
            <a:r>
              <a:rPr lang="en-US" altLang="en-US"/>
              <a:t>M. A. Ibrahim</a:t>
            </a:r>
          </a:p>
          <a:p>
            <a:r>
              <a:rPr lang="en-US" altLang="en-US"/>
              <a:t>US-Japan Mini Workshop</a:t>
            </a:r>
          </a:p>
          <a:p>
            <a:r>
              <a:rPr lang="en-US" altLang="en-US"/>
              <a:t>9-11 November 2016</a:t>
            </a:r>
          </a:p>
          <a:p>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3534032" y="2219804"/>
            <a:ext cx="5239265" cy="2030920"/>
          </a:xfrm>
          <a:prstGeom prst="rect">
            <a:avLst/>
          </a:prstGeom>
        </p:spPr>
      </p:pic>
      <p:sp>
        <p:nvSpPr>
          <p:cNvPr id="9" name="Title 8"/>
          <p:cNvSpPr>
            <a:spLocks noGrp="1"/>
          </p:cNvSpPr>
          <p:nvPr>
            <p:ph type="title"/>
          </p:nvPr>
        </p:nvSpPr>
        <p:spPr/>
        <p:txBody>
          <a:bodyPr/>
          <a:lstStyle/>
          <a:p>
            <a:r>
              <a:rPr lang="en-US" dirty="0"/>
              <a:t>Digital Integration</a:t>
            </a:r>
          </a:p>
        </p:txBody>
      </p:sp>
      <p:sp>
        <p:nvSpPr>
          <p:cNvPr id="10" name="Text Placeholder 9"/>
          <p:cNvSpPr>
            <a:spLocks noGrp="1"/>
          </p:cNvSpPr>
          <p:nvPr>
            <p:ph idx="1"/>
          </p:nvPr>
        </p:nvSpPr>
        <p:spPr>
          <a:xfrm>
            <a:off x="228600" y="1043046"/>
            <a:ext cx="8672513" cy="5256154"/>
          </a:xfrm>
        </p:spPr>
        <p:txBody>
          <a:bodyPr/>
          <a:lstStyle/>
          <a:p>
            <a:r>
              <a:rPr lang="en-GB" sz="1600" dirty="0"/>
              <a:t>For each external TTL trigger, the toroid signal is sampled at 125MHz, baseline corrected, integrated, and saved into registers readable across the VME backplane.</a:t>
            </a:r>
          </a:p>
          <a:p>
            <a:r>
              <a:rPr lang="en-GB" sz="1600" dirty="0"/>
              <a:t>Upon request, the VME controller card reads out these registers into the control system. The microprocessor also does any pulse-to-pulse averaging or running sums of the report intensity for beam budget monitors or efficiency calculations.</a:t>
            </a:r>
          </a:p>
          <a:p>
            <a:endParaRPr lang="en-GB" sz="1600" dirty="0"/>
          </a:p>
          <a:p>
            <a:endParaRPr lang="en-GB" sz="1600" dirty="0"/>
          </a:p>
          <a:p>
            <a:endParaRPr lang="en-GB" sz="1600" dirty="0"/>
          </a:p>
          <a:p>
            <a:endParaRPr lang="en-GB" sz="1600" dirty="0"/>
          </a:p>
          <a:p>
            <a:endParaRPr lang="en-GB" sz="1600" dirty="0"/>
          </a:p>
          <a:p>
            <a:r>
              <a:rPr lang="en-US" sz="1400" dirty="0"/>
              <a:t>Provides comparable absolute accuracy : </a:t>
            </a:r>
            <a:r>
              <a:rPr lang="en-US" altLang="en-US" sz="1400" dirty="0"/>
              <a:t> &lt;±2%</a:t>
            </a:r>
            <a:endParaRPr lang="en-US" sz="1400" dirty="0"/>
          </a:p>
          <a:p>
            <a:r>
              <a:rPr lang="en-US" sz="1400" dirty="0"/>
              <a:t>Varying time of  arrival pulse with fixed width and fixed integration width</a:t>
            </a:r>
          </a:p>
          <a:p>
            <a:pPr lvl="1"/>
            <a:r>
              <a:rPr lang="en-US" sz="1400" dirty="0"/>
              <a:t>0.186% change / 4usec delay</a:t>
            </a:r>
          </a:p>
          <a:p>
            <a:r>
              <a:rPr lang="en-US" altLang="en-US" sz="1400" dirty="0"/>
              <a:t>Varying integration gate with constant 20usec pulse width</a:t>
            </a:r>
          </a:p>
          <a:p>
            <a:pPr lvl="1"/>
            <a:r>
              <a:rPr lang="en-US" sz="1400" dirty="0"/>
              <a:t>Poor SNR is evident ~x5 larger variations in L20TOA when the signal only occupies 16% of the integration window versus 80% of the window. </a:t>
            </a:r>
          </a:p>
          <a:p>
            <a:pPr lvl="1"/>
            <a:r>
              <a:rPr lang="en-US" sz="1400" dirty="0"/>
              <a:t>-2.3% changes when the pulse occupies &lt;20% of the integration window.</a:t>
            </a:r>
          </a:p>
          <a:p>
            <a:r>
              <a:rPr lang="en-US" sz="1400" dirty="0"/>
              <a:t>Varying calibration pulse width in fixed 125usec integration gate</a:t>
            </a:r>
          </a:p>
          <a:p>
            <a:pPr lvl="1"/>
            <a:r>
              <a:rPr lang="en-US" sz="1400" dirty="0"/>
              <a:t>0.77% change as the pulse width was increased from 20usec to 124usec</a:t>
            </a:r>
          </a:p>
          <a:p>
            <a:pPr lvl="1"/>
            <a:r>
              <a:rPr lang="en-US" sz="1400" dirty="0"/>
              <a:t>SNR also improved as the pulse occupied more of the integration window.</a:t>
            </a:r>
          </a:p>
        </p:txBody>
      </p:sp>
      <p:sp>
        <p:nvSpPr>
          <p:cNvPr id="4" name="Date Placeholder 3"/>
          <p:cNvSpPr>
            <a:spLocks noGrp="1"/>
          </p:cNvSpPr>
          <p:nvPr>
            <p:ph type="dt" sz="half" idx="10"/>
          </p:nvPr>
        </p:nvSpPr>
        <p:spPr/>
        <p:txBody>
          <a:bodyPr/>
          <a:lstStyle/>
          <a:p>
            <a:fld id="{A0E092C4-48F6-48C5-B2B3-815670E99CE7}" type="datetime1">
              <a:rPr lang="en-US" altLang="en-US" smtClean="0"/>
              <a:pPr/>
              <a:t>11/10/2016</a:t>
            </a:fld>
            <a:endParaRPr lang="en-US" altLang="en-US"/>
          </a:p>
        </p:txBody>
      </p:sp>
      <p:sp>
        <p:nvSpPr>
          <p:cNvPr id="5" name="Footer Placeholder 4"/>
          <p:cNvSpPr>
            <a:spLocks noGrp="1"/>
          </p:cNvSpPr>
          <p:nvPr>
            <p:ph type="ftr" sz="quarter" idx="11"/>
          </p:nvPr>
        </p:nvSpPr>
        <p:spPr/>
        <p:txBody>
          <a:bodyPr/>
          <a:lstStyle/>
          <a:p>
            <a:r>
              <a:rPr lang="en-US"/>
              <a:t>Presenter | Presentation Title</a:t>
            </a:r>
          </a:p>
        </p:txBody>
      </p:sp>
      <p:sp>
        <p:nvSpPr>
          <p:cNvPr id="6" name="Slide Number Placeholder 5"/>
          <p:cNvSpPr>
            <a:spLocks noGrp="1"/>
          </p:cNvSpPr>
          <p:nvPr>
            <p:ph type="sldNum" sz="quarter" idx="12"/>
          </p:nvPr>
        </p:nvSpPr>
        <p:spPr/>
        <p:txBody>
          <a:bodyPr/>
          <a:lstStyle/>
          <a:p>
            <a:fld id="{C2BC038B-CA57-479E-BFA9-9E819877A5DF}" type="slidenum">
              <a:rPr lang="en-US" altLang="en-US" smtClean="0"/>
              <a:pPr/>
              <a:t>10</a:t>
            </a:fld>
            <a:endParaRPr lang="en-US" altLang="en-US"/>
          </a:p>
        </p:txBody>
      </p:sp>
    </p:spTree>
    <p:extLst>
      <p:ext uri="{BB962C8B-B14F-4D97-AF65-F5344CB8AC3E}">
        <p14:creationId xmlns:p14="http://schemas.microsoft.com/office/powerpoint/2010/main" val="3096770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sz="half" idx="15"/>
          </p:nvPr>
        </p:nvPicPr>
        <p:blipFill rotWithShape="1">
          <a:blip r:embed="rId2">
            <a:extLst>
              <a:ext uri="{28A0092B-C50C-407E-A947-70E740481C1C}">
                <a14:useLocalDpi xmlns:a14="http://schemas.microsoft.com/office/drawing/2010/main" val="0"/>
              </a:ext>
            </a:extLst>
          </a:blip>
          <a:srcRect l="-1717" r="45245"/>
          <a:stretch/>
        </p:blipFill>
        <p:spPr>
          <a:xfrm>
            <a:off x="5071119" y="1148570"/>
            <a:ext cx="2560320" cy="3114675"/>
          </a:xfrm>
        </p:spPr>
      </p:pic>
      <p:sp>
        <p:nvSpPr>
          <p:cNvPr id="12" name="Title 11"/>
          <p:cNvSpPr>
            <a:spLocks noGrp="1"/>
          </p:cNvSpPr>
          <p:nvPr>
            <p:ph type="title"/>
          </p:nvPr>
        </p:nvSpPr>
        <p:spPr/>
        <p:txBody>
          <a:bodyPr/>
          <a:lstStyle/>
          <a:p>
            <a:r>
              <a:rPr lang="en-US"/>
              <a:t>Toroid Calibration Procedure</a:t>
            </a:r>
            <a:endParaRPr lang="en-US" dirty="0"/>
          </a:p>
        </p:txBody>
      </p:sp>
      <p:sp>
        <p:nvSpPr>
          <p:cNvPr id="4" name="Date Placeholder 3"/>
          <p:cNvSpPr>
            <a:spLocks noGrp="1"/>
          </p:cNvSpPr>
          <p:nvPr>
            <p:ph type="dt" sz="half" idx="10"/>
          </p:nvPr>
        </p:nvSpPr>
        <p:spPr>
          <a:xfrm>
            <a:off x="6459538" y="6515100"/>
            <a:ext cx="1076325" cy="241300"/>
          </a:xfrm>
        </p:spPr>
        <p:txBody>
          <a:bodyPr/>
          <a:lstStyle/>
          <a:p>
            <a:fld id="{A0E092C4-48F6-48C5-B2B3-815670E99CE7}" type="datetime1">
              <a:rPr lang="en-US" altLang="en-US" smtClean="0"/>
              <a:pPr/>
              <a:t>11/10/2016</a:t>
            </a:fld>
            <a:endParaRPr lang="en-US" altLang="en-US"/>
          </a:p>
        </p:txBody>
      </p:sp>
      <p:sp>
        <p:nvSpPr>
          <p:cNvPr id="5" name="Footer Placeholder 4"/>
          <p:cNvSpPr>
            <a:spLocks noGrp="1"/>
          </p:cNvSpPr>
          <p:nvPr>
            <p:ph type="ftr" sz="quarter" idx="11"/>
          </p:nvPr>
        </p:nvSpPr>
        <p:spPr>
          <a:xfrm>
            <a:off x="806450" y="6515100"/>
            <a:ext cx="5373688" cy="241300"/>
          </a:xfrm>
        </p:spPr>
        <p:txBody>
          <a:bodyPr/>
          <a:lstStyle/>
          <a:p>
            <a:r>
              <a:rPr lang="en-US"/>
              <a:t>Presenter | Presentation Title</a:t>
            </a:r>
          </a:p>
        </p:txBody>
      </p:sp>
      <p:sp>
        <p:nvSpPr>
          <p:cNvPr id="6" name="Slide Number Placeholder 5"/>
          <p:cNvSpPr>
            <a:spLocks noGrp="1"/>
          </p:cNvSpPr>
          <p:nvPr>
            <p:ph type="sldNum" sz="quarter" idx="12"/>
          </p:nvPr>
        </p:nvSpPr>
        <p:spPr>
          <a:xfrm>
            <a:off x="228600" y="6515100"/>
            <a:ext cx="447675" cy="241300"/>
          </a:xfrm>
        </p:spPr>
        <p:txBody>
          <a:bodyPr/>
          <a:lstStyle/>
          <a:p>
            <a:fld id="{C2BC038B-CA57-479E-BFA9-9E819877A5DF}" type="slidenum">
              <a:rPr lang="en-US" altLang="en-US" smtClean="0"/>
              <a:pPr/>
              <a:t>11</a:t>
            </a:fld>
            <a:endParaRPr lang="en-US" altLang="en-US"/>
          </a:p>
        </p:txBody>
      </p:sp>
      <p:sp>
        <p:nvSpPr>
          <p:cNvPr id="2" name="Rectangle 1"/>
          <p:cNvSpPr/>
          <p:nvPr/>
        </p:nvSpPr>
        <p:spPr>
          <a:xfrm>
            <a:off x="7603181" y="2344362"/>
            <a:ext cx="1003300" cy="716280"/>
          </a:xfrm>
          <a:prstGeom prst="rect">
            <a:avLst/>
          </a:prstGeom>
          <a:solidFill>
            <a:schemeClr val="bg1"/>
          </a:soli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accent6"/>
                </a:solidFill>
              </a:rPr>
              <a:t>Electronics</a:t>
            </a:r>
          </a:p>
        </p:txBody>
      </p:sp>
      <p:sp>
        <p:nvSpPr>
          <p:cNvPr id="10" name="Text Placeholder 9"/>
          <p:cNvSpPr>
            <a:spLocks noGrp="1"/>
          </p:cNvSpPr>
          <p:nvPr>
            <p:ph type="body" sz="half" idx="2"/>
          </p:nvPr>
        </p:nvSpPr>
        <p:spPr>
          <a:xfrm>
            <a:off x="232247" y="957196"/>
            <a:ext cx="5476575" cy="4994276"/>
          </a:xfrm>
        </p:spPr>
        <p:txBody>
          <a:bodyPr/>
          <a:lstStyle/>
          <a:p>
            <a:pPr marL="342900" indent="-342900">
              <a:buFont typeface="Arial" panose="020B0604020202020204" pitchFamily="34" charset="0"/>
              <a:buChar char="•"/>
            </a:pPr>
            <a:r>
              <a:rPr lang="en-US" altLang="en-US" dirty="0"/>
              <a:t>Dedicated Calibration Equipment : HP 33120A</a:t>
            </a:r>
          </a:p>
          <a:p>
            <a:pPr marL="628650" lvl="1" indent="-171450">
              <a:buFont typeface="Arial" panose="020B0604020202020204" pitchFamily="34" charset="0"/>
              <a:buChar char="•"/>
            </a:pPr>
            <a:r>
              <a:rPr lang="en-US" altLang="en-US" dirty="0"/>
              <a:t>Measured 50.540Ω internal source resistance</a:t>
            </a:r>
          </a:p>
          <a:p>
            <a:pPr marL="628650" lvl="1" indent="-171450">
              <a:buFont typeface="Arial" panose="020B0604020202020204" pitchFamily="34" charset="0"/>
              <a:buChar char="•"/>
            </a:pPr>
            <a:r>
              <a:rPr lang="en-US" altLang="en-US" dirty="0"/>
              <a:t> 0.5% change in gain for 1% change in output termination accuracy</a:t>
            </a:r>
          </a:p>
          <a:p>
            <a:pPr marL="628650" lvl="1" indent="-171450">
              <a:buFont typeface="Arial" panose="020B0604020202020204" pitchFamily="34" charset="0"/>
              <a:buChar char="•"/>
            </a:pPr>
            <a:r>
              <a:rPr lang="en-US" altLang="en-US" dirty="0"/>
              <a:t>Calibration impedance is measured to &lt;0.1%</a:t>
            </a:r>
          </a:p>
          <a:p>
            <a:pPr marL="342900" indent="-342900">
              <a:buFont typeface="Arial" panose="020B0604020202020204" pitchFamily="34" charset="0"/>
              <a:buChar char="•"/>
            </a:pPr>
            <a:r>
              <a:rPr lang="en-US" altLang="en-US" dirty="0"/>
              <a:t>Calibration signal needs to mimic true beam</a:t>
            </a:r>
          </a:p>
          <a:p>
            <a:pPr marL="800100" lvl="1" indent="-342900">
              <a:buFont typeface="Arial" panose="020B0604020202020204" pitchFamily="34" charset="0"/>
              <a:buChar char="•"/>
            </a:pPr>
            <a:r>
              <a:rPr lang="en-US" dirty="0"/>
              <a:t>Timing of calibration pulse within integration gate should be relatively similarly to beam</a:t>
            </a:r>
          </a:p>
          <a:p>
            <a:pPr marL="800100" lvl="1" indent="-342900">
              <a:buFont typeface="Arial" panose="020B0604020202020204" pitchFamily="34" charset="0"/>
              <a:buChar char="•"/>
            </a:pPr>
            <a:r>
              <a:rPr lang="en-US" dirty="0"/>
              <a:t>Calibration trigger, burst rate, and burst count should be comparable to the fastest rep rate of beam transfers</a:t>
            </a:r>
          </a:p>
          <a:p>
            <a:pPr marL="800100" lvl="1" indent="-342900">
              <a:buFont typeface="Arial" panose="020B0604020202020204" pitchFamily="34" charset="0"/>
              <a:buChar char="•"/>
            </a:pPr>
            <a:r>
              <a:rPr lang="en-US" dirty="0"/>
              <a:t>Calibration pulse width should be maximum width of envelope of </a:t>
            </a:r>
            <a:r>
              <a:rPr lang="en-US" dirty="0" err="1"/>
              <a:t>macropulse</a:t>
            </a:r>
            <a:r>
              <a:rPr lang="en-US" dirty="0"/>
              <a:t> of beam transfer</a:t>
            </a:r>
          </a:p>
          <a:p>
            <a:pPr marL="800100" lvl="1" indent="-342900">
              <a:buFont typeface="Arial" panose="020B0604020202020204" pitchFamily="34" charset="0"/>
              <a:buChar char="•"/>
            </a:pPr>
            <a:r>
              <a:rPr lang="en-US" dirty="0"/>
              <a:t>Variations in amplitude should cover most of dynamic range of expected beam intensities</a:t>
            </a:r>
          </a:p>
          <a:p>
            <a:pPr marL="342900" indent="-342900">
              <a:buFont typeface="Arial" panose="020B0604020202020204" pitchFamily="34" charset="0"/>
              <a:buChar char="•"/>
            </a:pPr>
            <a:r>
              <a:rPr lang="en-US" dirty="0"/>
              <a:t>Changes to scaling gain based on least squared fit between expected intensity and measured intensity</a:t>
            </a:r>
          </a:p>
          <a:p>
            <a:pPr marL="342900" indent="-342900">
              <a:buFont typeface="Arial" panose="020B0604020202020204" pitchFamily="34" charset="0"/>
              <a:buChar char="•"/>
            </a:pPr>
            <a:r>
              <a:rPr lang="en-US" dirty="0"/>
              <a:t>All toroid systems were calibrated at least once a year, and after any modifications to the systems.</a:t>
            </a:r>
          </a:p>
        </p:txBody>
      </p:sp>
    </p:spTree>
    <p:extLst>
      <p:ext uri="{BB962C8B-B14F-4D97-AF65-F5344CB8AC3E}">
        <p14:creationId xmlns:p14="http://schemas.microsoft.com/office/powerpoint/2010/main" val="1640813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Linearity/Absolute Accuracy of Toroid Systems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97D8BF7-8BF7-4CCA-9CB6-8882706120B5}" type="slidenum">
              <a:rPr lang="en-US" altLang="en-US" smtClean="0"/>
              <a:pPr/>
              <a:t>12</a:t>
            </a:fld>
            <a:endParaRPr lang="en-US" altLang="en-US"/>
          </a:p>
        </p:txBody>
      </p:sp>
      <p:pic>
        <p:nvPicPr>
          <p:cNvPr id="11" name="Content Placeholder 10"/>
          <p:cNvPicPr>
            <a:picLocks noGrp="1" noChangeAspect="1"/>
          </p:cNvPicPr>
          <p:nvPr>
            <p:ph idx="1"/>
          </p:nvPr>
        </p:nvPicPr>
        <p:blipFill>
          <a:blip r:embed="rId2"/>
          <a:stretch>
            <a:fillRect/>
          </a:stretch>
        </p:blipFill>
        <p:spPr>
          <a:xfrm>
            <a:off x="1031743" y="1042988"/>
            <a:ext cx="7066227" cy="4987925"/>
          </a:xfrm>
        </p:spPr>
      </p:pic>
    </p:spTree>
    <p:extLst>
      <p:ext uri="{BB962C8B-B14F-4D97-AF65-F5344CB8AC3E}">
        <p14:creationId xmlns:p14="http://schemas.microsoft.com/office/powerpoint/2010/main" val="2205098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US" dirty="0"/>
              <a:t>Controller card calculates the instantaneous rate of change in the reported beam current at any given energy in the machine. This presents an instantaneous snapshot of the entire energy lost in the machine and can be used to tune the machine. </a:t>
            </a:r>
          </a:p>
          <a:p>
            <a:r>
              <a:rPr lang="en-US" dirty="0"/>
              <a:t>This is comparable to the total activation measured by location-specific BLM or radiation surveys.</a:t>
            </a:r>
          </a:p>
        </p:txBody>
      </p:sp>
      <p:pic>
        <p:nvPicPr>
          <p:cNvPr id="8" name="Content Placeholder 7"/>
          <p:cNvPicPr>
            <a:picLocks noGrp="1" noChangeAspect="1"/>
          </p:cNvPicPr>
          <p:nvPr>
            <p:ph sz="half" idx="15"/>
          </p:nvPr>
        </p:nvPicPr>
        <p:blipFill>
          <a:blip r:embed="rId2"/>
          <a:stretch>
            <a:fillRect/>
          </a:stretch>
        </p:blipFill>
        <p:spPr>
          <a:xfrm>
            <a:off x="5086771" y="3032769"/>
            <a:ext cx="3919065" cy="3135828"/>
          </a:xfrm>
        </p:spPr>
      </p:pic>
      <p:sp>
        <p:nvSpPr>
          <p:cNvPr id="4" name="Title 3"/>
          <p:cNvSpPr>
            <a:spLocks noGrp="1"/>
          </p:cNvSpPr>
          <p:nvPr>
            <p:ph type="title"/>
          </p:nvPr>
        </p:nvSpPr>
        <p:spPr/>
        <p:txBody>
          <a:bodyPr/>
          <a:lstStyle/>
          <a:p>
            <a:r>
              <a:rPr lang="en-US" dirty="0"/>
              <a:t>Tuning machine based on beam loss</a:t>
            </a:r>
          </a:p>
        </p:txBody>
      </p:sp>
      <p:pic>
        <p:nvPicPr>
          <p:cNvPr id="15" name="Picture 14"/>
          <p:cNvPicPr>
            <a:picLocks noChangeAspect="1"/>
          </p:cNvPicPr>
          <p:nvPr/>
        </p:nvPicPr>
        <p:blipFill>
          <a:blip r:embed="rId3"/>
          <a:stretch>
            <a:fillRect/>
          </a:stretch>
        </p:blipFill>
        <p:spPr>
          <a:xfrm>
            <a:off x="3440687" y="846564"/>
            <a:ext cx="3772479" cy="2955377"/>
          </a:xfrm>
          <a:prstGeom prst="rect">
            <a:avLst/>
          </a:prstGeom>
        </p:spPr>
      </p:pic>
      <p:sp>
        <p:nvSpPr>
          <p:cNvPr id="10" name="Slide Number Placeholder 8"/>
          <p:cNvSpPr>
            <a:spLocks noGrp="1"/>
          </p:cNvSpPr>
          <p:nvPr>
            <p:ph type="sldNum" sz="quarter" idx="12"/>
          </p:nvPr>
        </p:nvSpPr>
        <p:spPr>
          <a:xfrm>
            <a:off x="228600" y="6515100"/>
            <a:ext cx="447675" cy="241300"/>
          </a:xfrm>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fld id="{AEE3222A-B585-474B-B973-7A492478E925}" type="slidenum">
              <a:rPr lang="en-US" altLang="en-US" smtClean="0"/>
              <a:pPr/>
              <a:t>13</a:t>
            </a:fld>
            <a:endParaRPr lang="en-US" altLang="en-US" dirty="0"/>
          </a:p>
        </p:txBody>
      </p:sp>
    </p:spTree>
    <p:extLst>
      <p:ext uri="{BB962C8B-B14F-4D97-AF65-F5344CB8AC3E}">
        <p14:creationId xmlns:p14="http://schemas.microsoft.com/office/powerpoint/2010/main" val="2315303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228600" y="1043693"/>
            <a:ext cx="2851295" cy="4994276"/>
          </a:xfrm>
        </p:spPr>
        <p:txBody>
          <a:bodyPr/>
          <a:lstStyle/>
          <a:p>
            <a:r>
              <a:rPr lang="en-US" sz="1800" dirty="0"/>
              <a:t>The time profile of losses (LQ230) due to the primary collimator are shown in blue. The green line shows beam intensity (DCCT). Beam position at the primary collimator (HP230) is shown in yellow. The beam energy loss (DCCT change times energy) is in red. Changes in the radial position of the primary collimator result in moving the time of this loss.</a:t>
            </a:r>
          </a:p>
        </p:txBody>
      </p:sp>
      <p:pic>
        <p:nvPicPr>
          <p:cNvPr id="8" name="Content Placeholder 7"/>
          <p:cNvPicPr>
            <a:picLocks noGrp="1" noChangeAspect="1"/>
          </p:cNvPicPr>
          <p:nvPr>
            <p:ph sz="half" idx="15"/>
          </p:nvPr>
        </p:nvPicPr>
        <p:blipFill>
          <a:blip r:embed="rId2"/>
          <a:stretch>
            <a:fillRect/>
          </a:stretch>
        </p:blipFill>
        <p:spPr>
          <a:xfrm>
            <a:off x="3079895" y="1043693"/>
            <a:ext cx="5835505" cy="4869038"/>
          </a:xfrm>
        </p:spPr>
      </p:pic>
      <p:sp>
        <p:nvSpPr>
          <p:cNvPr id="4" name="Title 3"/>
          <p:cNvSpPr>
            <a:spLocks noGrp="1"/>
          </p:cNvSpPr>
          <p:nvPr>
            <p:ph type="title"/>
          </p:nvPr>
        </p:nvSpPr>
        <p:spPr/>
        <p:txBody>
          <a:bodyPr/>
          <a:lstStyle/>
          <a:p>
            <a:endParaRPr lang="en-US"/>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97D8BF7-8BF7-4CCA-9CB6-8882706120B5}" type="slidenum">
              <a:rPr lang="en-US" altLang="en-US" smtClean="0"/>
              <a:pPr/>
              <a:t>14</a:t>
            </a:fld>
            <a:endParaRPr lang="en-US" altLang="en-US"/>
          </a:p>
        </p:txBody>
      </p:sp>
    </p:spTree>
    <p:extLst>
      <p:ext uri="{BB962C8B-B14F-4D97-AF65-F5344CB8AC3E}">
        <p14:creationId xmlns:p14="http://schemas.microsoft.com/office/powerpoint/2010/main" val="2892478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US" dirty="0"/>
              <a:t>A histogram is used to determine transfer line efficiency between the reported DCCT intensity sampled on extraction event and upstream toroid in the </a:t>
            </a:r>
            <a:r>
              <a:rPr lang="en-US" dirty="0" err="1"/>
              <a:t>NuMI</a:t>
            </a:r>
            <a:r>
              <a:rPr lang="en-US" dirty="0"/>
              <a:t> transfer line.</a:t>
            </a:r>
          </a:p>
        </p:txBody>
      </p:sp>
      <p:pic>
        <p:nvPicPr>
          <p:cNvPr id="8" name="Content Placeholder 7"/>
          <p:cNvPicPr>
            <a:picLocks noGrp="1" noChangeAspect="1"/>
          </p:cNvPicPr>
          <p:nvPr>
            <p:ph sz="half" idx="15"/>
          </p:nvPr>
        </p:nvPicPr>
        <p:blipFill>
          <a:blip r:embed="rId2"/>
          <a:stretch>
            <a:fillRect/>
          </a:stretch>
        </p:blipFill>
        <p:spPr>
          <a:xfrm>
            <a:off x="3879661" y="1042988"/>
            <a:ext cx="4600952" cy="4994275"/>
          </a:xfrm>
        </p:spPr>
      </p:pic>
      <p:sp>
        <p:nvSpPr>
          <p:cNvPr id="4" name="Title 3"/>
          <p:cNvSpPr>
            <a:spLocks noGrp="1"/>
          </p:cNvSpPr>
          <p:nvPr>
            <p:ph type="title"/>
          </p:nvPr>
        </p:nvSpPr>
        <p:spPr/>
        <p:txBody>
          <a:bodyPr/>
          <a:lstStyle/>
          <a:p>
            <a:r>
              <a:rPr lang="en-US" dirty="0"/>
              <a:t>Comparing intensity monitors to </a:t>
            </a:r>
            <a:r>
              <a:rPr lang="en-US"/>
              <a:t>determine efficiencies</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97D8BF7-8BF7-4CCA-9CB6-8882706120B5}" type="slidenum">
              <a:rPr lang="en-US" altLang="en-US" smtClean="0"/>
              <a:pPr/>
              <a:t>15</a:t>
            </a:fld>
            <a:endParaRPr lang="en-US" altLang="en-US"/>
          </a:p>
        </p:txBody>
      </p:sp>
    </p:spTree>
    <p:extLst>
      <p:ext uri="{BB962C8B-B14F-4D97-AF65-F5344CB8AC3E}">
        <p14:creationId xmlns:p14="http://schemas.microsoft.com/office/powerpoint/2010/main" val="4097641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2"/>
          </p:nvPr>
        </p:nvSpPr>
        <p:spPr/>
        <p:txBody>
          <a:bodyPr/>
          <a:lstStyle/>
          <a:p>
            <a:r>
              <a:rPr lang="en-US" dirty="0"/>
              <a:t>Linear fit between DCCT intensity sampled on injection event and toroid in RR-&gt;MI transfer line.</a:t>
            </a:r>
          </a:p>
        </p:txBody>
      </p:sp>
      <p:sp>
        <p:nvSpPr>
          <p:cNvPr id="13" name="Text Placeholder 12"/>
          <p:cNvSpPr>
            <a:spLocks noGrp="1"/>
          </p:cNvSpPr>
          <p:nvPr>
            <p:ph type="body" sz="half" idx="13"/>
          </p:nvPr>
        </p:nvSpPr>
        <p:spPr/>
        <p:txBody>
          <a:bodyPr/>
          <a:lstStyle/>
          <a:p>
            <a:r>
              <a:rPr lang="en-US" dirty="0"/>
              <a:t>Linear fit between summed intensity at RR injection toroid and toroid in RR-&gt;MI transfer line.</a:t>
            </a:r>
          </a:p>
          <a:p>
            <a:endParaRPr lang="en-US" dirty="0"/>
          </a:p>
        </p:txBody>
      </p:sp>
      <p:pic>
        <p:nvPicPr>
          <p:cNvPr id="12" name="Content Placeholder 11"/>
          <p:cNvPicPr>
            <a:picLocks noGrp="1" noChangeAspect="1"/>
          </p:cNvPicPr>
          <p:nvPr>
            <p:ph sz="half" idx="17"/>
          </p:nvPr>
        </p:nvPicPr>
        <p:blipFill>
          <a:blip r:embed="rId2"/>
          <a:stretch>
            <a:fillRect/>
          </a:stretch>
        </p:blipFill>
        <p:spPr>
          <a:xfrm>
            <a:off x="617985" y="1042988"/>
            <a:ext cx="3472554" cy="3568700"/>
          </a:xfrm>
        </p:spPr>
      </p:pic>
      <p:pic>
        <p:nvPicPr>
          <p:cNvPr id="15" name="Content Placeholder 14"/>
          <p:cNvPicPr>
            <a:picLocks noGrp="1" noChangeAspect="1"/>
          </p:cNvPicPr>
          <p:nvPr>
            <p:ph sz="half" idx="18"/>
          </p:nvPr>
        </p:nvPicPr>
        <p:blipFill>
          <a:blip r:embed="rId3"/>
          <a:stretch>
            <a:fillRect/>
          </a:stretch>
        </p:blipFill>
        <p:spPr>
          <a:xfrm>
            <a:off x="5259122" y="1042988"/>
            <a:ext cx="3051705" cy="3568700"/>
          </a:xfrm>
        </p:spPr>
      </p:pic>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9"/>
          </p:nvPr>
        </p:nvSpPr>
        <p:spPr/>
        <p:txBody>
          <a:bodyPr/>
          <a:lstStyle/>
          <a:p>
            <a:fld id="{897D8BF7-8BF7-4CCA-9CB6-8882706120B5}" type="slidenum">
              <a:rPr lang="en-US" altLang="en-US" smtClean="0"/>
              <a:pPr/>
              <a:t>16</a:t>
            </a:fld>
            <a:endParaRPr lang="en-US" altLang="en-US"/>
          </a:p>
        </p:txBody>
      </p:sp>
    </p:spTree>
    <p:extLst>
      <p:ext uri="{BB962C8B-B14F-4D97-AF65-F5344CB8AC3E}">
        <p14:creationId xmlns:p14="http://schemas.microsoft.com/office/powerpoint/2010/main" val="1562478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pPr marL="342900" indent="-342900">
              <a:buFont typeface="Arial" panose="020B0604020202020204" pitchFamily="34" charset="0"/>
              <a:buChar char="•"/>
            </a:pPr>
            <a:r>
              <a:rPr lang="en-US" altLang="en-US" sz="1800" dirty="0" err="1"/>
              <a:t>Bergoz</a:t>
            </a:r>
            <a:r>
              <a:rPr lang="en-US" altLang="en-US" sz="1800" dirty="0"/>
              <a:t> NPCT-113-C100-HR </a:t>
            </a:r>
            <a:r>
              <a:rPr lang="en-US" sz="1800" dirty="0"/>
              <a:t>: 113mm ID, high resolution with  modulation frequency of 31.5kHz and set to a full-scale range : +/-2A </a:t>
            </a:r>
          </a:p>
          <a:p>
            <a:pPr marL="342900" indent="-342900">
              <a:buFont typeface="Arial" panose="020B0604020202020204" pitchFamily="34" charset="0"/>
              <a:buChar char="•"/>
            </a:pPr>
            <a:r>
              <a:rPr lang="en-US" sz="1800" dirty="0"/>
              <a:t>Signal cable is 100m, non-halogen, low-smoke, flame retardant polypropylene cable. (IEC 544-4 Radiation index estimate 5.5-5.9)</a:t>
            </a:r>
          </a:p>
        </p:txBody>
      </p:sp>
      <p:sp>
        <p:nvSpPr>
          <p:cNvPr id="2" name="Title 1"/>
          <p:cNvSpPr>
            <a:spLocks noGrp="1"/>
          </p:cNvSpPr>
          <p:nvPr>
            <p:ph type="title"/>
          </p:nvPr>
        </p:nvSpPr>
        <p:spPr/>
        <p:txBody>
          <a:bodyPr/>
          <a:lstStyle/>
          <a:p>
            <a:r>
              <a:rPr lang="en-US" dirty="0"/>
              <a:t>Recycler DCCT (Installed in 2007)</a:t>
            </a:r>
          </a:p>
        </p:txBody>
      </p:sp>
      <p:sp>
        <p:nvSpPr>
          <p:cNvPr id="24581" name="Slide Number Placeholder 5"/>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fld id="{626492DB-2F06-44C7-8B18-72CF568DED1B}" type="slidenum">
              <a:rPr lang="en-US" altLang="en-US" smtClean="0"/>
              <a:pPr/>
              <a:t>17</a:t>
            </a:fld>
            <a:endParaRPr lang="en-US" altLang="en-US"/>
          </a:p>
        </p:txBody>
      </p:sp>
      <p:pic>
        <p:nvPicPr>
          <p:cNvPr id="20" name="Picture Placeholder 19"/>
          <p:cNvPicPr>
            <a:picLocks noGrp="1" noChangeAspect="1"/>
          </p:cNvPicPr>
          <p:nvPr>
            <p:ph type="pic" idx="1"/>
          </p:nvPr>
        </p:nvPicPr>
        <p:blipFill rotWithShape="1">
          <a:blip r:embed="rId3"/>
          <a:srcRect l="1542" r="45484"/>
          <a:stretch/>
        </p:blipFill>
        <p:spPr>
          <a:xfrm>
            <a:off x="107576" y="1043694"/>
            <a:ext cx="8700851" cy="3695054"/>
          </a:xfrm>
        </p:spPr>
      </p:pic>
    </p:spTree>
    <p:extLst>
      <p:ext uri="{BB962C8B-B14F-4D97-AF65-F5344CB8AC3E}">
        <p14:creationId xmlns:p14="http://schemas.microsoft.com/office/powerpoint/2010/main" val="2968828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7" name="Rectangle 5"/>
          <p:cNvSpPr>
            <a:spLocks noGrp="1" noChangeArrowheads="1"/>
          </p:cNvSpPr>
          <p:nvPr>
            <p:ph type="body" sz="half" idx="2"/>
          </p:nvPr>
        </p:nvSpPr>
        <p:spPr/>
        <p:txBody>
          <a:bodyPr/>
          <a:lstStyle/>
          <a:p>
            <a:endParaRPr lang="en-US" altLang="en-US"/>
          </a:p>
          <a:p>
            <a:r>
              <a:rPr lang="en-US"/>
              <a:t>From the datasheet, the Bergoz system is dominated by the sensor temperature drift  of electronics has a &lt;0.1 uA/K temperature drift while the sensor has 5 </a:t>
            </a:r>
            <a:r>
              <a:rPr lang="el-GR"/>
              <a:t>μ</a:t>
            </a:r>
            <a:r>
              <a:rPr lang="en-US"/>
              <a:t>A/K (</a:t>
            </a:r>
            <a:r>
              <a:rPr lang="en-US" altLang="en-US"/>
              <a:t>0.035 e10/degC ) </a:t>
            </a:r>
            <a:r>
              <a:rPr lang="en-US"/>
              <a:t>drift. </a:t>
            </a:r>
            <a:endParaRPr lang="en-US" altLang="en-US"/>
          </a:p>
          <a:p>
            <a:r>
              <a:rPr lang="en-US" altLang="en-US"/>
              <a:t>As part of installation, the RR DCCT was baked up to 80degC. The datalogger measured    -0.067 e10/degC or 9.64uA/degC at 52.81MHz.</a:t>
            </a:r>
          </a:p>
          <a:p>
            <a:endParaRPr lang="en-US" altLang="en-US" dirty="0"/>
          </a:p>
        </p:txBody>
      </p:sp>
      <p:pic>
        <p:nvPicPr>
          <p:cNvPr id="125956" name="Picture 4" descr="RR_dcct"/>
          <p:cNvPicPr>
            <a:picLocks noGrp="1" noChangeAspect="1" noChangeArrowheads="1"/>
          </p:cNvPicPr>
          <p:nvPr>
            <p:ph sz="half" idx="15"/>
          </p:nvPr>
        </p:nvPicPr>
        <p:blipFill>
          <a:blip r:embed="rId2">
            <a:extLst>
              <a:ext uri="{28A0092B-C50C-407E-A947-70E740481C1C}">
                <a14:useLocalDpi xmlns:a14="http://schemas.microsoft.com/office/drawing/2010/main" val="0"/>
              </a:ext>
            </a:extLst>
          </a:blip>
          <a:stretch>
            <a:fillRect/>
          </a:stretch>
        </p:blipFill>
        <p:spPr>
          <a:xfrm>
            <a:off x="3470275" y="1372235"/>
            <a:ext cx="5419725" cy="4335780"/>
          </a:xfrm>
        </p:spPr>
      </p:pic>
      <p:sp>
        <p:nvSpPr>
          <p:cNvPr id="125954" name="Rectangle 2"/>
          <p:cNvSpPr>
            <a:spLocks noGrp="1" noChangeArrowheads="1"/>
          </p:cNvSpPr>
          <p:nvPr>
            <p:ph type="title"/>
          </p:nvPr>
        </p:nvSpPr>
        <p:spPr/>
        <p:txBody>
          <a:bodyPr/>
          <a:lstStyle/>
          <a:p>
            <a:r>
              <a:rPr lang="en-US" altLang="en-US"/>
              <a:t>Temperature Sensitivity</a:t>
            </a:r>
            <a:endParaRPr lang="en-US" altLang="en-US" dirty="0"/>
          </a:p>
        </p:txBody>
      </p:sp>
      <p:sp>
        <p:nvSpPr>
          <p:cNvPr id="5" name="Date Placeholder 4"/>
          <p:cNvSpPr>
            <a:spLocks noGrp="1"/>
          </p:cNvSpPr>
          <p:nvPr>
            <p:ph type="dt" sz="half" idx="10"/>
          </p:nvPr>
        </p:nvSpPr>
        <p:spPr>
          <a:xfrm>
            <a:off x="6459538" y="6515100"/>
            <a:ext cx="1076325" cy="241300"/>
          </a:xfrm>
        </p:spPr>
        <p:txBody>
          <a:bodyPr/>
          <a:lstStyle/>
          <a:p>
            <a:r>
              <a:rPr lang="en-US" altLang="en-US"/>
              <a:t>November 7, 2007 </a:t>
            </a:r>
            <a:endParaRPr lang="en-US" altLang="en-US" dirty="0"/>
          </a:p>
        </p:txBody>
      </p:sp>
      <p:sp>
        <p:nvSpPr>
          <p:cNvPr id="6" name="Slide Number Placeholder 6"/>
          <p:cNvSpPr>
            <a:spLocks noGrp="1"/>
          </p:cNvSpPr>
          <p:nvPr>
            <p:ph type="sldNum" sz="quarter" idx="12"/>
          </p:nvPr>
        </p:nvSpPr>
        <p:spPr>
          <a:xfrm>
            <a:off x="228600" y="6515100"/>
            <a:ext cx="447675" cy="241300"/>
          </a:xfrm>
        </p:spPr>
        <p:txBody>
          <a:bodyPr/>
          <a:lstStyle/>
          <a:p>
            <a:fld id="{585A7E77-416A-471F-B817-86B87CEA8A44}" type="slidenum">
              <a:rPr lang="en-US" altLang="en-US" smtClean="0"/>
              <a:pPr/>
              <a:t>18</a:t>
            </a:fld>
            <a:endParaRPr lang="en-US" altLang="en-US"/>
          </a:p>
        </p:txBody>
      </p:sp>
    </p:spTree>
    <p:extLst>
      <p:ext uri="{BB962C8B-B14F-4D97-AF65-F5344CB8AC3E}">
        <p14:creationId xmlns:p14="http://schemas.microsoft.com/office/powerpoint/2010/main" val="1015542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type="pic" idx="1"/>
          </p:nvPr>
        </p:nvPicPr>
        <p:blipFill rotWithShape="1">
          <a:blip r:embed="rId2"/>
          <a:srcRect t="21574" b="21574"/>
          <a:stretch/>
        </p:blipFill>
        <p:spPr/>
      </p:pic>
      <p:sp>
        <p:nvSpPr>
          <p:cNvPr id="24" name="Text Placeholder 23"/>
          <p:cNvSpPr>
            <a:spLocks noGrp="1"/>
          </p:cNvSpPr>
          <p:nvPr>
            <p:ph type="body" sz="half" idx="2"/>
          </p:nvPr>
        </p:nvSpPr>
        <p:spPr>
          <a:prstGeom prst="rect">
            <a:avLst/>
          </a:prstGeom>
        </p:spPr>
        <p:txBody>
          <a:bodyPr/>
          <a:lstStyle/>
          <a:p>
            <a:pPr algn="just"/>
            <a:r>
              <a:rPr lang="en-US" dirty="0"/>
              <a:t>Originally, </a:t>
            </a:r>
            <a:r>
              <a:rPr lang="en-US" dirty="0" err="1"/>
              <a:t>Bergoz</a:t>
            </a:r>
            <a:r>
              <a:rPr lang="en-US" dirty="0"/>
              <a:t> PCT-113-0100MA was purchased for Recycler. It had a 7kHz modulation frequency and a 20 kHz bandwidth. A copper housing enclosed the sensor and a ceramic insulator. </a:t>
            </a:r>
          </a:p>
        </p:txBody>
      </p:sp>
      <p:sp>
        <p:nvSpPr>
          <p:cNvPr id="23" name="Title 22"/>
          <p:cNvSpPr>
            <a:spLocks noGrp="1"/>
          </p:cNvSpPr>
          <p:nvPr>
            <p:ph type="title"/>
          </p:nvPr>
        </p:nvSpPr>
        <p:spPr/>
        <p:txBody>
          <a:bodyPr/>
          <a:lstStyle/>
          <a:p>
            <a:r>
              <a:rPr lang="en-US" dirty="0"/>
              <a:t>DCCT Housing and Shielding</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dirty="0"/>
          </a:p>
        </p:txBody>
      </p:sp>
      <p:sp>
        <p:nvSpPr>
          <p:cNvPr id="7" name="Slide Number Placeholder 6"/>
          <p:cNvSpPr>
            <a:spLocks noGrp="1"/>
          </p:cNvSpPr>
          <p:nvPr>
            <p:ph type="sldNum" sz="quarter" idx="12"/>
          </p:nvPr>
        </p:nvSpPr>
        <p:spPr/>
        <p:txBody>
          <a:bodyPr/>
          <a:lstStyle/>
          <a:p>
            <a:fld id="{897D8BF7-8BF7-4CCA-9CB6-8882706120B5}" type="slidenum">
              <a:rPr lang="en-US" altLang="en-US" smtClean="0"/>
              <a:pPr/>
              <a:t>19</a:t>
            </a:fld>
            <a:endParaRPr lang="en-US" altLang="en-US"/>
          </a:p>
        </p:txBody>
      </p:sp>
    </p:spTree>
    <p:extLst>
      <p:ext uri="{BB962C8B-B14F-4D97-AF65-F5344CB8AC3E}">
        <p14:creationId xmlns:p14="http://schemas.microsoft.com/office/powerpoint/2010/main" val="2028183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Injector (MI) DCCT</a:t>
            </a:r>
          </a:p>
        </p:txBody>
      </p:sp>
      <p:sp>
        <p:nvSpPr>
          <p:cNvPr id="3" name="Text Placeholder 2"/>
          <p:cNvSpPr>
            <a:spLocks noGrp="1"/>
          </p:cNvSpPr>
          <p:nvPr>
            <p:ph idx="1"/>
          </p:nvPr>
        </p:nvSpPr>
        <p:spPr/>
        <p:txBody>
          <a:bodyPr/>
          <a:lstStyle/>
          <a:p>
            <a:pPr marL="342900" indent="-342900">
              <a:buFont typeface="Arial" panose="020B0604020202020204" pitchFamily="34" charset="0"/>
              <a:buChar char="•"/>
            </a:pPr>
            <a:r>
              <a:rPr lang="en-US" altLang="en-US" sz="1800" dirty="0"/>
              <a:t>2 sets of current transformers</a:t>
            </a:r>
          </a:p>
          <a:p>
            <a:pPr lvl="1" indent="-342900">
              <a:buFont typeface="Arial" panose="020B0604020202020204" pitchFamily="34" charset="0"/>
              <a:buChar char="•"/>
            </a:pPr>
            <a:r>
              <a:rPr lang="en-US" altLang="en-US" sz="1600" dirty="0"/>
              <a:t>two  5.5” ID, 7” OD, 2”High, 2mil </a:t>
            </a:r>
            <a:r>
              <a:rPr lang="en-US" altLang="en-US" sz="1600" dirty="0" err="1"/>
              <a:t>supermalloy</a:t>
            </a:r>
            <a:r>
              <a:rPr lang="en-US" altLang="en-US" sz="1600" dirty="0"/>
              <a:t> (nickel-iron alloy) tape wound cores, with a minimum permeability of 45000 and driven at 200Hz modulation frequency</a:t>
            </a:r>
          </a:p>
          <a:p>
            <a:pPr lvl="1" indent="-342900">
              <a:buFont typeface="Arial" panose="020B0604020202020204" pitchFamily="34" charset="0"/>
              <a:buChar char="•"/>
            </a:pPr>
            <a:r>
              <a:rPr lang="en-US" altLang="en-US" sz="1600" dirty="0"/>
              <a:t>set of 4 tape-wound cores similar in construction to the wall current monitor sensors</a:t>
            </a:r>
          </a:p>
          <a:p>
            <a:r>
              <a:rPr lang="en-US" sz="1800" dirty="0"/>
              <a:t>Cables consist of 4 </a:t>
            </a:r>
            <a:r>
              <a:rPr lang="en-US" sz="1800" dirty="0" err="1"/>
              <a:t>Heliax</a:t>
            </a:r>
            <a:r>
              <a:rPr lang="en-US" sz="1800" dirty="0"/>
              <a:t> cables and 3 Trumpeter TWC2-78</a:t>
            </a:r>
          </a:p>
          <a:p>
            <a:r>
              <a:rPr lang="en-US" sz="1800" dirty="0"/>
              <a:t>The detector housing is typically a steel shell. Inside, magnetic shielding is provided with three cylindrical metal layers. The layers are comprised of material, such as </a:t>
            </a:r>
            <a:r>
              <a:rPr lang="en-US" sz="1800" dirty="0" err="1"/>
              <a:t>hipernorm</a:t>
            </a:r>
            <a:r>
              <a:rPr lang="en-US" sz="1800" dirty="0"/>
              <a:t>, HYM-80, and 4.79 moly-</a:t>
            </a:r>
            <a:r>
              <a:rPr lang="en-US" sz="1800" dirty="0" err="1"/>
              <a:t>permalloy</a:t>
            </a:r>
            <a:r>
              <a:rPr lang="en-US" sz="1800" dirty="0"/>
              <a:t>, which all are highly permeable once annealed. The layers are separated with insulating 3/16”automotive felt. </a:t>
            </a:r>
          </a:p>
          <a:p>
            <a:r>
              <a:rPr lang="en-US" sz="1800" dirty="0"/>
              <a:t>Ceramic break is commercial 6.0” ID isolator made of alumina ceramic with 52 Nickel iron </a:t>
            </a:r>
            <a:r>
              <a:rPr lang="en-US" sz="1800" dirty="0" err="1"/>
              <a:t>weldable</a:t>
            </a:r>
            <a:r>
              <a:rPr lang="en-US" sz="1800" dirty="0"/>
              <a:t> lips.</a:t>
            </a:r>
          </a:p>
          <a:p>
            <a:pPr algn="just"/>
            <a:r>
              <a:rPr lang="en-US" sz="1800" dirty="0"/>
              <a:t>Harmonics of the rotation frequency of the beam are suppressed with a resistor-capacitor network across the ceramic break. (35 parallel  pairs of 100</a:t>
            </a:r>
            <a:r>
              <a:rPr lang="el-GR" sz="1800" dirty="0"/>
              <a:t>Ω</a:t>
            </a:r>
            <a:r>
              <a:rPr lang="en-US" sz="1800" dirty="0"/>
              <a:t> in series with 390pF).</a:t>
            </a:r>
          </a:p>
          <a:p>
            <a:pPr marL="342900" indent="-342900">
              <a:buFont typeface="Arial" panose="020B0604020202020204" pitchFamily="34" charset="0"/>
              <a:buChar char="•"/>
            </a:pPr>
            <a:endParaRPr lang="en-US" altLang="en-US" sz="1800" dirty="0"/>
          </a:p>
          <a:p>
            <a:pPr marL="342900" indent="-342900">
              <a:buFont typeface="Arial" panose="020B0604020202020204" pitchFamily="34" charset="0"/>
              <a:buChar char="•"/>
            </a:pPr>
            <a:endParaRPr lang="en-US" sz="1800" dirty="0"/>
          </a:p>
        </p:txBody>
      </p:sp>
      <p:sp>
        <p:nvSpPr>
          <p:cNvPr id="6" name="Slide Number Placeholder 8"/>
          <p:cNvSpPr>
            <a:spLocks noGrp="1"/>
          </p:cNvSpPr>
          <p:nvPr>
            <p:ph type="sldNum" sz="quarter" idx="12"/>
          </p:nvPr>
        </p:nvSpPr>
        <p:spPr>
          <a:xfrm>
            <a:off x="228600" y="6515100"/>
            <a:ext cx="447675" cy="241300"/>
          </a:xfrm>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fld id="{AEE3222A-B585-474B-B973-7A492478E925}" type="slidenum">
              <a:rPr lang="en-US" altLang="en-US" smtClean="0"/>
              <a:pPr/>
              <a:t>2</a:t>
            </a:fld>
            <a:endParaRPr lang="en-US" altLang="en-US" dirty="0"/>
          </a:p>
        </p:txBody>
      </p:sp>
    </p:spTree>
    <p:extLst>
      <p:ext uri="{BB962C8B-B14F-4D97-AF65-F5344CB8AC3E}">
        <p14:creationId xmlns:p14="http://schemas.microsoft.com/office/powerpoint/2010/main" val="3909091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p:cNvSpPr>
            <a:spLocks noGrp="1"/>
          </p:cNvSpPr>
          <p:nvPr>
            <p:ph type="body" sz="half" idx="2"/>
          </p:nvPr>
        </p:nvSpPr>
        <p:spPr/>
        <p:txBody>
          <a:bodyPr/>
          <a:lstStyle/>
          <a:p>
            <a:pPr marL="285750" indent="-285750">
              <a:buFont typeface="Arial" panose="020B0604020202020204" pitchFamily="34" charset="0"/>
              <a:buChar char="•"/>
            </a:pPr>
            <a:r>
              <a:rPr lang="en-US" sz="1600" dirty="0"/>
              <a:t>In 2000, it was moved to a new location, where there was a nearby Main Injector dipole magnet bus.</a:t>
            </a:r>
          </a:p>
          <a:p>
            <a:pPr marL="285750" indent="-285750">
              <a:buFont typeface="Arial" panose="020B0604020202020204" pitchFamily="34" charset="0"/>
              <a:buChar char="•"/>
            </a:pPr>
            <a:r>
              <a:rPr lang="en-US" sz="1600" dirty="0"/>
              <a:t>The magnetic field from the now nearby Main Injector bend buss induced a substantial error in the measured beam charge.</a:t>
            </a:r>
          </a:p>
          <a:p>
            <a:pPr marL="285750" indent="-285750">
              <a:buFont typeface="Arial" panose="020B0604020202020204" pitchFamily="34" charset="0"/>
              <a:buChar char="•"/>
            </a:pPr>
            <a:r>
              <a:rPr lang="en-US" sz="1600" dirty="0"/>
              <a:t>The observed errors were about 1e10, corresponding to 1 mA or 10 gauss.</a:t>
            </a:r>
          </a:p>
          <a:p>
            <a:pPr marL="285750" indent="-285750">
              <a:buFont typeface="Arial" panose="020B0604020202020204" pitchFamily="34" charset="0"/>
              <a:buChar char="•"/>
            </a:pPr>
            <a:r>
              <a:rPr lang="en-US" sz="1600" dirty="0"/>
              <a:t>According to the manual, the transformer has a 100 µAmp/gauss radial sensitivity to magnetic fields. Typical magnetic fields from the buss are a few gauss. </a:t>
            </a:r>
          </a:p>
        </p:txBody>
      </p:sp>
      <p:pic>
        <p:nvPicPr>
          <p:cNvPr id="21" name="Content Placeholder 20"/>
          <p:cNvPicPr>
            <a:picLocks noGrp="1" noChangeAspect="1"/>
          </p:cNvPicPr>
          <p:nvPr>
            <p:ph sz="half" idx="15"/>
          </p:nvPr>
        </p:nvPicPr>
        <p:blipFill>
          <a:blip r:embed="rId2"/>
          <a:stretch>
            <a:fillRect/>
          </a:stretch>
        </p:blipFill>
        <p:spPr>
          <a:xfrm>
            <a:off x="3470275" y="1368843"/>
            <a:ext cx="5419725" cy="4342565"/>
          </a:xfrm>
          <a:prstGeom prst="rect">
            <a:avLst/>
          </a:prstGeom>
        </p:spPr>
      </p:pic>
      <p:sp>
        <p:nvSpPr>
          <p:cNvPr id="3" name="Title 2"/>
          <p:cNvSpPr>
            <a:spLocks noGrp="1"/>
          </p:cNvSpPr>
          <p:nvPr>
            <p:ph type="title"/>
          </p:nvPr>
        </p:nvSpPr>
        <p:spPr/>
        <p:txBody>
          <a:bodyPr/>
          <a:lstStyle/>
          <a:p>
            <a:endParaRPr lang="en-US" dirty="0"/>
          </a:p>
        </p:txBody>
      </p:sp>
      <p:sp>
        <p:nvSpPr>
          <p:cNvPr id="5" name="Date Placeholder 4"/>
          <p:cNvSpPr>
            <a:spLocks noGrp="1"/>
          </p:cNvSpPr>
          <p:nvPr>
            <p:ph type="dt" sz="half" idx="16"/>
          </p:nvPr>
        </p:nvSpPr>
        <p:spPr/>
        <p:txBody>
          <a:bodyPr/>
          <a:lstStyle/>
          <a:p>
            <a:endParaRPr lang="en-US" altLang="en-US"/>
          </a:p>
        </p:txBody>
      </p:sp>
      <p:sp>
        <p:nvSpPr>
          <p:cNvPr id="6" name="Footer Placeholder 5"/>
          <p:cNvSpPr>
            <a:spLocks noGrp="1"/>
          </p:cNvSpPr>
          <p:nvPr>
            <p:ph type="ftr" sz="quarter" idx="17"/>
          </p:nvPr>
        </p:nvSpPr>
        <p:spPr/>
        <p:txBody>
          <a:bodyPr/>
          <a:lstStyle/>
          <a:p>
            <a:endParaRPr lang="en-US" altLang="en-US" dirty="0"/>
          </a:p>
        </p:txBody>
      </p:sp>
      <p:sp>
        <p:nvSpPr>
          <p:cNvPr id="7" name="Slide Number Placeholder 6"/>
          <p:cNvSpPr>
            <a:spLocks noGrp="1"/>
          </p:cNvSpPr>
          <p:nvPr>
            <p:ph type="sldNum" sz="quarter" idx="18"/>
          </p:nvPr>
        </p:nvSpPr>
        <p:spPr/>
        <p:txBody>
          <a:bodyPr/>
          <a:lstStyle/>
          <a:p>
            <a:fld id="{897D8BF7-8BF7-4CCA-9CB6-8882706120B5}" type="slidenum">
              <a:rPr lang="en-US" altLang="en-US" smtClean="0"/>
              <a:pPr/>
              <a:t>20</a:t>
            </a:fld>
            <a:endParaRPr lang="en-US" altLang="en-US"/>
          </a:p>
        </p:txBody>
      </p:sp>
    </p:spTree>
    <p:extLst>
      <p:ext uri="{BB962C8B-B14F-4D97-AF65-F5344CB8AC3E}">
        <p14:creationId xmlns:p14="http://schemas.microsoft.com/office/powerpoint/2010/main" val="3312475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12"/>
          </p:nvPr>
        </p:nvSpPr>
        <p:spPr/>
        <p:txBody>
          <a:bodyPr/>
          <a:lstStyle/>
          <a:p>
            <a:pPr algn="ctr"/>
            <a:r>
              <a:rPr lang="en-US" dirty="0"/>
              <a:t>Without any shielding (MI30)</a:t>
            </a:r>
          </a:p>
        </p:txBody>
      </p:sp>
      <p:sp>
        <p:nvSpPr>
          <p:cNvPr id="10" name="Text Placeholder 9"/>
          <p:cNvSpPr>
            <a:spLocks noGrp="1"/>
          </p:cNvSpPr>
          <p:nvPr>
            <p:ph type="body" sz="half" idx="13"/>
          </p:nvPr>
        </p:nvSpPr>
        <p:spPr/>
        <p:txBody>
          <a:bodyPr/>
          <a:lstStyle/>
          <a:p>
            <a:pPr algn="ctr"/>
            <a:r>
              <a:rPr lang="en-US" dirty="0"/>
              <a:t>With magnetic shielding (MI62)</a:t>
            </a:r>
          </a:p>
        </p:txBody>
      </p:sp>
      <p:pic>
        <p:nvPicPr>
          <p:cNvPr id="13" name="Content Placeholder 12"/>
          <p:cNvPicPr>
            <a:picLocks noGrp="1" noChangeAspect="1"/>
          </p:cNvPicPr>
          <p:nvPr>
            <p:ph sz="half" idx="17"/>
          </p:nvPr>
        </p:nvPicPr>
        <p:blipFill>
          <a:blip r:embed="rId2"/>
          <a:stretch>
            <a:fillRect/>
          </a:stretch>
        </p:blipFill>
        <p:spPr>
          <a:xfrm>
            <a:off x="228600" y="1124147"/>
            <a:ext cx="4251325" cy="3406382"/>
          </a:xfrm>
        </p:spPr>
      </p:pic>
      <p:pic>
        <p:nvPicPr>
          <p:cNvPr id="14" name="Content Placeholder 13"/>
          <p:cNvPicPr>
            <a:picLocks noGrp="1" noChangeAspect="1"/>
          </p:cNvPicPr>
          <p:nvPr>
            <p:ph sz="half" idx="18"/>
          </p:nvPr>
        </p:nvPicPr>
        <p:blipFill>
          <a:blip r:embed="rId3"/>
          <a:stretch>
            <a:fillRect/>
          </a:stretch>
        </p:blipFill>
        <p:spPr>
          <a:xfrm>
            <a:off x="4654550" y="1122998"/>
            <a:ext cx="4260850" cy="3408680"/>
          </a:xfrm>
        </p:spPr>
      </p:pic>
      <p:sp>
        <p:nvSpPr>
          <p:cNvPr id="8" name="Title 7"/>
          <p:cNvSpPr>
            <a:spLocks noGrp="1"/>
          </p:cNvSpPr>
          <p:nvPr>
            <p:ph type="title" idx="4294967295"/>
          </p:nvPr>
        </p:nvSpPr>
        <p:spPr>
          <a:xfrm>
            <a:off x="228600" y="103664"/>
            <a:ext cx="8686800" cy="641739"/>
          </a:xfrm>
          <a:prstGeom prst="rect">
            <a:avLst/>
          </a:prstGeom>
        </p:spPr>
        <p:txBody>
          <a:bodyPr/>
          <a:lstStyle/>
          <a:p>
            <a:endParaRPr lang="en-US"/>
          </a:p>
        </p:txBody>
      </p:sp>
      <p:sp>
        <p:nvSpPr>
          <p:cNvPr id="23" name="Slide Number Placeholder 8"/>
          <p:cNvSpPr>
            <a:spLocks noGrp="1"/>
          </p:cNvSpPr>
          <p:nvPr>
            <p:ph type="sldNum" sz="quarter" idx="12"/>
          </p:nvPr>
        </p:nvSpPr>
        <p:spPr>
          <a:xfrm>
            <a:off x="228600" y="6515100"/>
            <a:ext cx="447675" cy="241300"/>
          </a:xfrm>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fld id="{AEE3222A-B585-474B-B973-7A492478E925}" type="slidenum">
              <a:rPr lang="en-US" altLang="en-US" smtClean="0"/>
              <a:pPr/>
              <a:t>21</a:t>
            </a:fld>
            <a:endParaRPr lang="en-US" altLang="en-US" dirty="0"/>
          </a:p>
        </p:txBody>
      </p:sp>
    </p:spTree>
    <p:extLst>
      <p:ext uri="{BB962C8B-B14F-4D97-AF65-F5344CB8AC3E}">
        <p14:creationId xmlns:p14="http://schemas.microsoft.com/office/powerpoint/2010/main" val="2991956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Placeholder 30"/>
          <p:cNvPicPr>
            <a:picLocks noGrp="1" noChangeAspect="1"/>
          </p:cNvPicPr>
          <p:nvPr>
            <p:ph type="pic" idx="13"/>
          </p:nvPr>
        </p:nvPicPr>
        <p:blipFill>
          <a:blip r:embed="rId3"/>
          <a:srcRect t="16515" b="16515"/>
          <a:stretch>
            <a:fillRect/>
          </a:stretch>
        </p:blipFill>
        <p:spPr/>
      </p:pic>
      <p:sp>
        <p:nvSpPr>
          <p:cNvPr id="13" name="Text Placeholder 12"/>
          <p:cNvSpPr>
            <a:spLocks noGrp="1"/>
          </p:cNvSpPr>
          <p:nvPr>
            <p:ph type="body" sz="half" idx="2"/>
          </p:nvPr>
        </p:nvSpPr>
        <p:spPr/>
        <p:txBody>
          <a:bodyPr/>
          <a:lstStyle/>
          <a:p>
            <a:r>
              <a:rPr lang="en-US" dirty="0"/>
              <a:t>A cylindrical sleeve was constructed of 80% nickel-iron-molybdenum alloy with an initial relative magnetic permeability  &gt;25000. The alloy was annealed after all machining and forming. This shield was 9” in diameter and 18” long and reduced the magnetic field by 22 </a:t>
            </a:r>
            <a:r>
              <a:rPr lang="en-US" dirty="0" err="1"/>
              <a:t>dB.</a:t>
            </a:r>
            <a:endParaRPr lang="en-US" dirty="0"/>
          </a:p>
          <a:p>
            <a:endParaRPr lang="en-US" dirty="0"/>
          </a:p>
        </p:txBody>
      </p:sp>
      <p:sp>
        <p:nvSpPr>
          <p:cNvPr id="6" name="Date Placeholder 5"/>
          <p:cNvSpPr>
            <a:spLocks noGrp="1"/>
          </p:cNvSpPr>
          <p:nvPr>
            <p:ph type="dt" sz="half" idx="14"/>
          </p:nvPr>
        </p:nvSpPr>
        <p:spPr/>
        <p:txBody>
          <a:bodyPr/>
          <a:lstStyle/>
          <a:p>
            <a:fld id="{2866E9CA-C242-476E-AC96-726DAD61F4C9}" type="datetime1">
              <a:rPr lang="en-US" altLang="en-US" smtClean="0"/>
              <a:pPr/>
              <a:t>11/10/2016</a:t>
            </a:fld>
            <a:endParaRPr lang="en-US" altLang="en-US"/>
          </a:p>
        </p:txBody>
      </p:sp>
      <p:sp>
        <p:nvSpPr>
          <p:cNvPr id="7" name="Footer Placeholder 6"/>
          <p:cNvSpPr>
            <a:spLocks noGrp="1"/>
          </p:cNvSpPr>
          <p:nvPr>
            <p:ph type="ftr" sz="quarter" idx="15"/>
          </p:nvPr>
        </p:nvSpPr>
        <p:spPr/>
        <p:txBody>
          <a:bodyPr/>
          <a:lstStyle/>
          <a:p>
            <a:pPr>
              <a:defRPr/>
            </a:pPr>
            <a:r>
              <a:rPr lang="en-US"/>
              <a:t>Presenter | Presentation Title</a:t>
            </a:r>
            <a:endParaRPr lang="en-US" b="1"/>
          </a:p>
        </p:txBody>
      </p:sp>
      <p:sp>
        <p:nvSpPr>
          <p:cNvPr id="8" name="Slide Number Placeholder 7"/>
          <p:cNvSpPr>
            <a:spLocks noGrp="1"/>
          </p:cNvSpPr>
          <p:nvPr>
            <p:ph type="sldNum" sz="quarter" idx="16"/>
          </p:nvPr>
        </p:nvSpPr>
        <p:spPr/>
        <p:txBody>
          <a:bodyPr/>
          <a:lstStyle/>
          <a:p>
            <a:fld id="{2C85A5DC-9CCB-48FE-8FD9-B52B9FD57499}" type="slidenum">
              <a:rPr lang="en-US" altLang="en-US" smtClean="0"/>
              <a:pPr/>
              <a:t>22</a:t>
            </a:fld>
            <a:endParaRPr lang="en-US" altLang="en-US"/>
          </a:p>
        </p:txBody>
      </p:sp>
      <p:pic>
        <p:nvPicPr>
          <p:cNvPr id="32" name="Picture 31"/>
          <p:cNvPicPr>
            <a:picLocks noChangeAspect="1"/>
          </p:cNvPicPr>
          <p:nvPr/>
        </p:nvPicPr>
        <p:blipFill>
          <a:blip r:embed="rId4"/>
          <a:stretch>
            <a:fillRect/>
          </a:stretch>
        </p:blipFill>
        <p:spPr>
          <a:xfrm>
            <a:off x="385536" y="1905505"/>
            <a:ext cx="4027839" cy="2931844"/>
          </a:xfrm>
          <a:prstGeom prst="rect">
            <a:avLst/>
          </a:prstGeom>
        </p:spPr>
      </p:pic>
    </p:spTree>
    <p:extLst>
      <p:ext uri="{BB962C8B-B14F-4D97-AF65-F5344CB8AC3E}">
        <p14:creationId xmlns:p14="http://schemas.microsoft.com/office/powerpoint/2010/main" val="3704177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p:cNvPicPr>
            <a:picLocks noGrp="1" noChangeAspect="1"/>
          </p:cNvPicPr>
          <p:nvPr>
            <p:ph type="pic" idx="13"/>
          </p:nvPr>
        </p:nvPicPr>
        <p:blipFill rotWithShape="1">
          <a:blip r:embed="rId2"/>
          <a:srcRect l="16343" t="16515" r="-16343" b="16515"/>
          <a:stretch/>
        </p:blipFill>
        <p:spPr>
          <a:xfrm>
            <a:off x="224072" y="361950"/>
            <a:ext cx="8700851" cy="4369742"/>
          </a:xfrm>
        </p:spPr>
      </p:pic>
      <p:sp>
        <p:nvSpPr>
          <p:cNvPr id="7" name="Text Placeholder 6"/>
          <p:cNvSpPr>
            <a:spLocks noGrp="1"/>
          </p:cNvSpPr>
          <p:nvPr>
            <p:ph type="body" sz="half" idx="2"/>
          </p:nvPr>
        </p:nvSpPr>
        <p:spPr/>
        <p:txBody>
          <a:bodyPr/>
          <a:lstStyle/>
          <a:p>
            <a:r>
              <a:rPr lang="en-US" dirty="0"/>
              <a:t>A second layer was added to increase the shielding factor. Inner support pieces made of G-10  Fiberglass Epoxy maintain a 5/8” air gap between the 2 layer. Closing the ends of a cylindrical shield with shielding disks, or flanges, adds very little to the shielding factor.</a:t>
            </a:r>
          </a:p>
        </p:txBody>
      </p:sp>
      <p:pic>
        <p:nvPicPr>
          <p:cNvPr id="19" name="Picture 18"/>
          <p:cNvPicPr>
            <a:picLocks noChangeAspect="1"/>
          </p:cNvPicPr>
          <p:nvPr/>
        </p:nvPicPr>
        <p:blipFill>
          <a:blip r:embed="rId3"/>
          <a:stretch>
            <a:fillRect/>
          </a:stretch>
        </p:blipFill>
        <p:spPr>
          <a:xfrm>
            <a:off x="5010849" y="1181101"/>
            <a:ext cx="3914075" cy="3182292"/>
          </a:xfrm>
          <a:prstGeom prst="rect">
            <a:avLst/>
          </a:prstGeom>
        </p:spPr>
      </p:pic>
    </p:spTree>
    <p:extLst>
      <p:ext uri="{BB962C8B-B14F-4D97-AF65-F5344CB8AC3E}">
        <p14:creationId xmlns:p14="http://schemas.microsoft.com/office/powerpoint/2010/main" val="1740651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p:txBody>
          <a:bodyPr/>
          <a:lstStyle/>
          <a:p>
            <a:r>
              <a:rPr lang="en-US"/>
              <a:t>Ceramic break is commercial 4.0” ID isolator made of Alumina Ceramic with 52 Nickel iron weldable lips.</a:t>
            </a:r>
          </a:p>
          <a:p>
            <a:r>
              <a:rPr lang="en-US"/>
              <a:t>The Bergoz manual advises that the gap capacitance should be more than 10 nF and less than 220 nF. </a:t>
            </a:r>
          </a:p>
          <a:p>
            <a:r>
              <a:rPr lang="ru-RU"/>
              <a:t>The gap network was first modified to match the recommended maximum value. </a:t>
            </a:r>
            <a:br>
              <a:rPr lang="en-US"/>
            </a:br>
            <a:endParaRPr lang="en-US" dirty="0"/>
          </a:p>
        </p:txBody>
      </p:sp>
      <p:pic>
        <p:nvPicPr>
          <p:cNvPr id="15" name="Content Placeholder 14"/>
          <p:cNvPicPr>
            <a:picLocks noGrp="1" noChangeAspect="1"/>
          </p:cNvPicPr>
          <p:nvPr>
            <p:ph sz="half" idx="15"/>
          </p:nvPr>
        </p:nvPicPr>
        <p:blipFill>
          <a:blip r:embed="rId2"/>
          <a:stretch>
            <a:fillRect/>
          </a:stretch>
        </p:blipFill>
        <p:spPr>
          <a:xfrm>
            <a:off x="3470275" y="1507729"/>
            <a:ext cx="5419725" cy="4064793"/>
          </a:xfrm>
        </p:spPr>
      </p:pic>
      <p:sp>
        <p:nvSpPr>
          <p:cNvPr id="8" name="Title 7"/>
          <p:cNvSpPr>
            <a:spLocks noGrp="1"/>
          </p:cNvSpPr>
          <p:nvPr>
            <p:ph type="title"/>
          </p:nvPr>
        </p:nvSpPr>
        <p:spPr/>
        <p:txBody>
          <a:bodyPr/>
          <a:lstStyle/>
          <a:p>
            <a:r>
              <a:rPr lang="en-US"/>
              <a:t>RR DCCT Ceramic Break Configuration</a:t>
            </a:r>
            <a:endParaRPr lang="en-US" dirty="0"/>
          </a:p>
        </p:txBody>
      </p:sp>
      <p:sp>
        <p:nvSpPr>
          <p:cNvPr id="5" name="Date Placeholder 4"/>
          <p:cNvSpPr>
            <a:spLocks noGrp="1"/>
          </p:cNvSpPr>
          <p:nvPr>
            <p:ph type="dt" sz="half" idx="10"/>
          </p:nvPr>
        </p:nvSpPr>
        <p:spPr>
          <a:xfrm>
            <a:off x="6459538" y="6515100"/>
            <a:ext cx="1076325" cy="241300"/>
          </a:xfrm>
        </p:spPr>
        <p:txBody>
          <a:bodyPr/>
          <a:lstStyle/>
          <a:p>
            <a:fld id="{2B1CF01D-1604-4C8E-BF6F-5634B5B9B0FA}" type="datetime1">
              <a:rPr lang="en-US" altLang="en-US" smtClean="0"/>
              <a:pPr/>
              <a:t>11/10/2016</a:t>
            </a:fld>
            <a:endParaRPr lang="en-US" altLang="en-US"/>
          </a:p>
        </p:txBody>
      </p:sp>
      <p:sp>
        <p:nvSpPr>
          <p:cNvPr id="6" name="Footer Placeholder 5"/>
          <p:cNvSpPr>
            <a:spLocks noGrp="1"/>
          </p:cNvSpPr>
          <p:nvPr>
            <p:ph type="ftr" sz="quarter" idx="11"/>
          </p:nvPr>
        </p:nvSpPr>
        <p:spPr>
          <a:xfrm>
            <a:off x="806450" y="6515100"/>
            <a:ext cx="5373688" cy="241300"/>
          </a:xfrm>
        </p:spPr>
        <p:txBody>
          <a:bodyPr/>
          <a:lstStyle/>
          <a:p>
            <a:r>
              <a:rPr lang="en-US"/>
              <a:t>Presenter | Presentation Title</a:t>
            </a:r>
            <a:endParaRPr lang="en-US" dirty="0"/>
          </a:p>
        </p:txBody>
      </p:sp>
      <p:sp>
        <p:nvSpPr>
          <p:cNvPr id="7" name="Slide Number Placeholder 6"/>
          <p:cNvSpPr>
            <a:spLocks noGrp="1"/>
          </p:cNvSpPr>
          <p:nvPr>
            <p:ph type="sldNum" sz="quarter" idx="12"/>
          </p:nvPr>
        </p:nvSpPr>
        <p:spPr>
          <a:xfrm>
            <a:off x="228600" y="6515100"/>
            <a:ext cx="447675" cy="241300"/>
          </a:xfrm>
        </p:spPr>
        <p:txBody>
          <a:bodyPr/>
          <a:lstStyle/>
          <a:p>
            <a:fld id="{071AFBCB-9629-4487-8658-FCC7F72DA46F}" type="slidenum">
              <a:rPr lang="en-US" altLang="en-US" smtClean="0"/>
              <a:pPr/>
              <a:t>24</a:t>
            </a:fld>
            <a:endParaRPr lang="en-US" altLang="en-US"/>
          </a:p>
        </p:txBody>
      </p:sp>
    </p:spTree>
    <p:extLst>
      <p:ext uri="{BB962C8B-B14F-4D97-AF65-F5344CB8AC3E}">
        <p14:creationId xmlns:p14="http://schemas.microsoft.com/office/powerpoint/2010/main" val="1045576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228600" y="1028453"/>
            <a:ext cx="3027894" cy="4994276"/>
          </a:xfrm>
        </p:spPr>
        <p:txBody>
          <a:bodyPr/>
          <a:lstStyle/>
          <a:p>
            <a:r>
              <a:rPr lang="ru-RU" dirty="0">
                <a:solidFill>
                  <a:srgbClr val="404040"/>
                </a:solidFill>
              </a:rPr>
              <a:t>However </a:t>
            </a:r>
            <a:r>
              <a:rPr lang="en-US" dirty="0">
                <a:solidFill>
                  <a:srgbClr val="404040"/>
                </a:solidFill>
              </a:rPr>
              <a:t>,the typical time structure of Recycler beam contains harmonics of the 89811 Hz rotation frequency.  These high frequency components of the beam are suppressed with a capacitive network across the ceramic break. A</a:t>
            </a:r>
            <a:r>
              <a:rPr lang="ru-RU" dirty="0">
                <a:solidFill>
                  <a:srgbClr val="404040"/>
                </a:solidFill>
              </a:rPr>
              <a:t>t the first rotation harmonic, 200 nF is 8.9 ohms and provides little or no effect</a:t>
            </a:r>
            <a:r>
              <a:rPr lang="en-US" dirty="0">
                <a:solidFill>
                  <a:srgbClr val="404040"/>
                </a:solidFill>
              </a:rPr>
              <a:t>.</a:t>
            </a:r>
          </a:p>
          <a:p>
            <a:r>
              <a:rPr lang="en-US" dirty="0"/>
              <a:t>The capacitor network across the ceramic break was replaced with 88uF.</a:t>
            </a:r>
            <a:endParaRPr lang="en-US" altLang="en-US" dirty="0"/>
          </a:p>
          <a:p>
            <a:endParaRPr lang="en-US" dirty="0"/>
          </a:p>
          <a:p>
            <a:br>
              <a:rPr lang="en-US" dirty="0">
                <a:solidFill>
                  <a:srgbClr val="404040"/>
                </a:solidFill>
              </a:rPr>
            </a:br>
            <a:endParaRPr lang="en-US" dirty="0"/>
          </a:p>
        </p:txBody>
      </p:sp>
      <p:sp>
        <p:nvSpPr>
          <p:cNvPr id="8" name="Title 7"/>
          <p:cNvSpPr>
            <a:spLocks noGrp="1"/>
          </p:cNvSpPr>
          <p:nvPr>
            <p:ph type="title"/>
          </p:nvPr>
        </p:nvSpPr>
        <p:spPr/>
        <p:txBody>
          <a:bodyPr/>
          <a:lstStyle/>
          <a:p>
            <a:endParaRPr lang="en-US" dirty="0"/>
          </a:p>
        </p:txBody>
      </p:sp>
      <p:sp>
        <p:nvSpPr>
          <p:cNvPr id="5" name="Date Placeholder 4"/>
          <p:cNvSpPr>
            <a:spLocks noGrp="1"/>
          </p:cNvSpPr>
          <p:nvPr>
            <p:ph type="dt" sz="half" idx="16"/>
          </p:nvPr>
        </p:nvSpPr>
        <p:spPr/>
        <p:txBody>
          <a:bodyPr/>
          <a:lstStyle/>
          <a:p>
            <a:fld id="{2B1CF01D-1604-4C8E-BF6F-5634B5B9B0FA}" type="datetime1">
              <a:rPr lang="en-US" altLang="en-US" smtClean="0"/>
              <a:pPr/>
              <a:t>11/10/2016</a:t>
            </a:fld>
            <a:endParaRPr lang="en-US" altLang="en-US"/>
          </a:p>
        </p:txBody>
      </p:sp>
      <p:sp>
        <p:nvSpPr>
          <p:cNvPr id="6" name="Footer Placeholder 5"/>
          <p:cNvSpPr>
            <a:spLocks noGrp="1"/>
          </p:cNvSpPr>
          <p:nvPr>
            <p:ph type="ftr" sz="quarter" idx="17"/>
          </p:nvPr>
        </p:nvSpPr>
        <p:spPr/>
        <p:txBody>
          <a:bodyPr/>
          <a:lstStyle/>
          <a:p>
            <a:pPr>
              <a:defRPr/>
            </a:pPr>
            <a:r>
              <a:rPr lang="en-US"/>
              <a:t>Presenter | Presentation Title</a:t>
            </a:r>
            <a:endParaRPr lang="en-US" b="1"/>
          </a:p>
        </p:txBody>
      </p:sp>
      <p:sp>
        <p:nvSpPr>
          <p:cNvPr id="7" name="Slide Number Placeholder 6"/>
          <p:cNvSpPr>
            <a:spLocks noGrp="1"/>
          </p:cNvSpPr>
          <p:nvPr>
            <p:ph type="sldNum" sz="quarter" idx="18"/>
          </p:nvPr>
        </p:nvSpPr>
        <p:spPr/>
        <p:txBody>
          <a:bodyPr/>
          <a:lstStyle/>
          <a:p>
            <a:fld id="{071AFBCB-9629-4487-8658-FCC7F72DA46F}" type="slidenum">
              <a:rPr lang="en-US" altLang="en-US" smtClean="0"/>
              <a:pPr/>
              <a:t>25</a:t>
            </a:fld>
            <a:endParaRPr lang="en-US" altLang="en-US"/>
          </a:p>
        </p:txBody>
      </p:sp>
      <p:pic>
        <p:nvPicPr>
          <p:cNvPr id="3" name="Content Placeholder 2"/>
          <p:cNvPicPr>
            <a:picLocks noGrp="1" noChangeAspect="1"/>
          </p:cNvPicPr>
          <p:nvPr>
            <p:ph sz="half" idx="15"/>
          </p:nvPr>
        </p:nvPicPr>
        <p:blipFill>
          <a:blip r:embed="rId2"/>
          <a:stretch>
            <a:fillRect/>
          </a:stretch>
        </p:blipFill>
        <p:spPr>
          <a:xfrm>
            <a:off x="3470275" y="1507729"/>
            <a:ext cx="5419725" cy="4064793"/>
          </a:xfrm>
        </p:spPr>
      </p:pic>
    </p:spTree>
    <p:extLst>
      <p:ext uri="{BB962C8B-B14F-4D97-AF65-F5344CB8AC3E}">
        <p14:creationId xmlns:p14="http://schemas.microsoft.com/office/powerpoint/2010/main" val="925685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12"/>
          </p:nvPr>
        </p:nvSpPr>
        <p:spPr>
          <a:xfrm>
            <a:off x="229364" y="4765101"/>
            <a:ext cx="8686035" cy="1265812"/>
          </a:xfrm>
        </p:spPr>
        <p:txBody>
          <a:bodyPr/>
          <a:lstStyle/>
          <a:p>
            <a:r>
              <a:rPr lang="en-US" dirty="0"/>
              <a:t>The system’s swept frequency response </a:t>
            </a:r>
            <a:r>
              <a:rPr lang="en-US" dirty="0" err="1"/>
              <a:t>snd</a:t>
            </a:r>
            <a:r>
              <a:rPr lang="en-US" dirty="0"/>
              <a:t> noise spectrum remains unchanged with 88uf. The 31.5KHz spike is the modulating frequency used in the NPCT.</a:t>
            </a:r>
          </a:p>
        </p:txBody>
      </p:sp>
      <p:pic>
        <p:nvPicPr>
          <p:cNvPr id="12" name="Content Placeholder 11"/>
          <p:cNvPicPr>
            <a:picLocks noGrp="1" noChangeAspect="1"/>
          </p:cNvPicPr>
          <p:nvPr>
            <p:ph sz="half" idx="17"/>
          </p:nvPr>
        </p:nvPicPr>
        <p:blipFill>
          <a:blip r:embed="rId2"/>
          <a:stretch>
            <a:fillRect/>
          </a:stretch>
        </p:blipFill>
        <p:spPr>
          <a:xfrm>
            <a:off x="228600" y="1232004"/>
            <a:ext cx="4251325" cy="3190667"/>
          </a:xfrm>
        </p:spPr>
      </p:pic>
      <p:sp>
        <p:nvSpPr>
          <p:cNvPr id="4" name="Title 3"/>
          <p:cNvSpPr>
            <a:spLocks noGrp="1"/>
          </p:cNvSpPr>
          <p:nvPr>
            <p:ph type="title"/>
          </p:nvPr>
        </p:nvSpPr>
        <p:spPr/>
        <p:txBody>
          <a:bodyPr/>
          <a:lstStyle/>
          <a:p>
            <a:endParaRPr lang="en-US" dirty="0"/>
          </a:p>
        </p:txBody>
      </p:sp>
      <p:sp>
        <p:nvSpPr>
          <p:cNvPr id="5" name="Date Placeholder 4"/>
          <p:cNvSpPr>
            <a:spLocks noGrp="1"/>
          </p:cNvSpPr>
          <p:nvPr>
            <p:ph type="dt" sz="half" idx="19"/>
          </p:nvPr>
        </p:nvSpPr>
        <p:spPr/>
        <p:txBody>
          <a:bodyPr/>
          <a:lstStyle/>
          <a:p>
            <a:fld id="{2B1CF01D-1604-4C8E-BF6F-5634B5B9B0FA}" type="datetime1">
              <a:rPr lang="en-US" altLang="en-US" smtClean="0"/>
              <a:pPr/>
              <a:t>11/10/2016</a:t>
            </a:fld>
            <a:endParaRPr lang="en-US" altLang="en-US"/>
          </a:p>
        </p:txBody>
      </p:sp>
      <p:sp>
        <p:nvSpPr>
          <p:cNvPr id="6" name="Footer Placeholder 5"/>
          <p:cNvSpPr>
            <a:spLocks noGrp="1"/>
          </p:cNvSpPr>
          <p:nvPr>
            <p:ph type="ftr" sz="quarter" idx="20"/>
          </p:nvPr>
        </p:nvSpPr>
        <p:spPr/>
        <p:txBody>
          <a:bodyPr/>
          <a:lstStyle/>
          <a:p>
            <a:pPr>
              <a:defRPr/>
            </a:pPr>
            <a:r>
              <a:rPr lang="en-US"/>
              <a:t>Presenter | Presentation Title</a:t>
            </a:r>
            <a:endParaRPr lang="en-US" b="1"/>
          </a:p>
        </p:txBody>
      </p:sp>
      <p:sp>
        <p:nvSpPr>
          <p:cNvPr id="7" name="Slide Number Placeholder 6"/>
          <p:cNvSpPr>
            <a:spLocks noGrp="1"/>
          </p:cNvSpPr>
          <p:nvPr>
            <p:ph type="sldNum" sz="quarter" idx="21"/>
          </p:nvPr>
        </p:nvSpPr>
        <p:spPr/>
        <p:txBody>
          <a:bodyPr/>
          <a:lstStyle/>
          <a:p>
            <a:fld id="{071AFBCB-9629-4487-8658-FCC7F72DA46F}" type="slidenum">
              <a:rPr lang="en-US" altLang="en-US" smtClean="0"/>
              <a:pPr/>
              <a:t>26</a:t>
            </a:fld>
            <a:endParaRPr lang="en-US" altLang="en-US"/>
          </a:p>
        </p:txBody>
      </p:sp>
      <p:pic>
        <p:nvPicPr>
          <p:cNvPr id="15" name="Content Placeholder 14"/>
          <p:cNvPicPr>
            <a:picLocks noGrp="1" noChangeAspect="1"/>
          </p:cNvPicPr>
          <p:nvPr>
            <p:ph sz="half" idx="18"/>
          </p:nvPr>
        </p:nvPicPr>
        <p:blipFill>
          <a:blip r:embed="rId3"/>
          <a:stretch>
            <a:fillRect/>
          </a:stretch>
        </p:blipFill>
        <p:spPr>
          <a:xfrm>
            <a:off x="4654550" y="1220716"/>
            <a:ext cx="4260850" cy="3213244"/>
          </a:xfrm>
        </p:spPr>
      </p:pic>
      <p:sp>
        <p:nvSpPr>
          <p:cNvPr id="2" name="Text Placeholder 1"/>
          <p:cNvSpPr>
            <a:spLocks noGrp="1"/>
          </p:cNvSpPr>
          <p:nvPr>
            <p:ph type="body" sz="half" idx="13"/>
          </p:nvPr>
        </p:nvSpPr>
        <p:spPr/>
        <p:txBody>
          <a:bodyPr/>
          <a:lstStyle/>
          <a:p>
            <a:endParaRPr lang="en-US" dirty="0"/>
          </a:p>
        </p:txBody>
      </p:sp>
    </p:spTree>
    <p:extLst>
      <p:ext uri="{BB962C8B-B14F-4D97-AF65-F5344CB8AC3E}">
        <p14:creationId xmlns:p14="http://schemas.microsoft.com/office/powerpoint/2010/main" val="538145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half" idx="12"/>
          </p:nvPr>
        </p:nvSpPr>
        <p:spPr>
          <a:xfrm>
            <a:off x="229364" y="4765101"/>
            <a:ext cx="8686036" cy="1265812"/>
          </a:xfrm>
        </p:spPr>
        <p:txBody>
          <a:bodyPr/>
          <a:lstStyle/>
          <a:p>
            <a:r>
              <a:rPr lang="en-US" dirty="0"/>
              <a:t>Although large ceramic gap capacitance improved bunch length sensitivity, nonlinearity still a problem with slip-stacked beam.</a:t>
            </a:r>
          </a:p>
        </p:txBody>
      </p:sp>
      <p:pic>
        <p:nvPicPr>
          <p:cNvPr id="13" name="Content Placeholder 12"/>
          <p:cNvPicPr>
            <a:picLocks noGrp="1" noChangeAspect="1"/>
          </p:cNvPicPr>
          <p:nvPr>
            <p:ph sz="half" idx="17"/>
          </p:nvPr>
        </p:nvPicPr>
        <p:blipFill>
          <a:blip r:embed="rId2"/>
          <a:stretch>
            <a:fillRect/>
          </a:stretch>
        </p:blipFill>
        <p:spPr>
          <a:xfrm>
            <a:off x="228600" y="1202348"/>
            <a:ext cx="4251325" cy="3249979"/>
          </a:xfrm>
        </p:spPr>
      </p:pic>
      <p:pic>
        <p:nvPicPr>
          <p:cNvPr id="20" name="Content Placeholder 19"/>
          <p:cNvPicPr>
            <a:picLocks noGrp="1" noChangeAspect="1"/>
          </p:cNvPicPr>
          <p:nvPr>
            <p:ph sz="half" idx="18"/>
          </p:nvPr>
        </p:nvPicPr>
        <p:blipFill>
          <a:blip r:embed="rId3"/>
          <a:stretch>
            <a:fillRect/>
          </a:stretch>
        </p:blipFill>
        <p:spPr>
          <a:xfrm>
            <a:off x="4654550" y="1060644"/>
            <a:ext cx="4260850" cy="3533387"/>
          </a:xfrm>
        </p:spPr>
      </p:pic>
      <p:sp>
        <p:nvSpPr>
          <p:cNvPr id="7" name="Date Placeholder 6"/>
          <p:cNvSpPr>
            <a:spLocks noGrp="1"/>
          </p:cNvSpPr>
          <p:nvPr>
            <p:ph type="dt" sz="half" idx="10"/>
          </p:nvPr>
        </p:nvSpPr>
        <p:spPr/>
        <p:txBody>
          <a:bodyPr/>
          <a:lstStyle/>
          <a:p>
            <a:fld id="{6A3537A3-8C6B-43C4-A25C-FC2CE8D9D9BB}" type="datetime1">
              <a:rPr lang="en-US" altLang="en-US" smtClean="0"/>
              <a:pPr/>
              <a:t>11/10/2016</a:t>
            </a:fld>
            <a:endParaRPr lang="en-US" altLang="en-US"/>
          </a:p>
        </p:txBody>
      </p:sp>
      <p:sp>
        <p:nvSpPr>
          <p:cNvPr id="8" name="Footer Placeholder 7"/>
          <p:cNvSpPr>
            <a:spLocks noGrp="1"/>
          </p:cNvSpPr>
          <p:nvPr>
            <p:ph type="ftr" sz="quarter" idx="11"/>
          </p:nvPr>
        </p:nvSpPr>
        <p:spPr/>
        <p:txBody>
          <a:bodyPr/>
          <a:lstStyle/>
          <a:p>
            <a:r>
              <a:rPr lang="en-US"/>
              <a:t>Presenter | Presentation Title</a:t>
            </a:r>
          </a:p>
        </p:txBody>
      </p:sp>
      <p:sp>
        <p:nvSpPr>
          <p:cNvPr id="9" name="Slide Number Placeholder 8"/>
          <p:cNvSpPr>
            <a:spLocks noGrp="1"/>
          </p:cNvSpPr>
          <p:nvPr>
            <p:ph type="sldNum" sz="quarter" idx="19"/>
          </p:nvPr>
        </p:nvSpPr>
        <p:spPr/>
        <p:txBody>
          <a:bodyPr/>
          <a:lstStyle/>
          <a:p>
            <a:fld id="{47C05DF5-FB48-4D3F-AF82-EC74A689CACF}" type="slidenum">
              <a:rPr lang="en-US" altLang="en-US" smtClean="0"/>
              <a:pPr/>
              <a:t>27</a:t>
            </a:fld>
            <a:endParaRPr lang="en-US" altLang="en-US"/>
          </a:p>
        </p:txBody>
      </p:sp>
    </p:spTree>
    <p:extLst>
      <p:ext uri="{BB962C8B-B14F-4D97-AF65-F5344CB8AC3E}">
        <p14:creationId xmlns:p14="http://schemas.microsoft.com/office/powerpoint/2010/main" val="3831564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12"/>
          </p:nvPr>
        </p:nvSpPr>
        <p:spPr/>
        <p:txBody>
          <a:bodyPr/>
          <a:lstStyle/>
          <a:p>
            <a:r>
              <a:rPr lang="en-US" dirty="0" err="1"/>
              <a:t>Bergoz</a:t>
            </a:r>
            <a:r>
              <a:rPr lang="en-US" dirty="0"/>
              <a:t> DCCT response with slip-stacked RR beam.</a:t>
            </a:r>
          </a:p>
        </p:txBody>
      </p:sp>
      <p:sp>
        <p:nvSpPr>
          <p:cNvPr id="9" name="Text Placeholder 8"/>
          <p:cNvSpPr>
            <a:spLocks noGrp="1"/>
          </p:cNvSpPr>
          <p:nvPr>
            <p:ph type="body" sz="half" idx="13"/>
          </p:nvPr>
        </p:nvSpPr>
        <p:spPr/>
        <p:txBody>
          <a:bodyPr/>
          <a:lstStyle/>
          <a:p>
            <a:r>
              <a:rPr lang="en-US" dirty="0"/>
              <a:t>New DCCT response with slip-stacked RR beam.</a:t>
            </a:r>
          </a:p>
          <a:p>
            <a:endParaRPr lang="en-US" dirty="0"/>
          </a:p>
        </p:txBody>
      </p:sp>
      <p:pic>
        <p:nvPicPr>
          <p:cNvPr id="13" name="Content Placeholder 12"/>
          <p:cNvPicPr>
            <a:picLocks noGrp="1" noChangeAspect="1"/>
          </p:cNvPicPr>
          <p:nvPr>
            <p:ph sz="half" idx="17"/>
          </p:nvPr>
        </p:nvPicPr>
        <p:blipFill>
          <a:blip r:embed="rId2"/>
          <a:stretch>
            <a:fillRect/>
          </a:stretch>
        </p:blipFill>
        <p:spPr>
          <a:xfrm>
            <a:off x="228600" y="1062453"/>
            <a:ext cx="4251325" cy="3529769"/>
          </a:xfrm>
        </p:spPr>
      </p:pic>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9"/>
          </p:nvPr>
        </p:nvSpPr>
        <p:spPr/>
        <p:txBody>
          <a:bodyPr/>
          <a:lstStyle/>
          <a:p>
            <a:fld id="{897D8BF7-8BF7-4CCA-9CB6-8882706120B5}" type="slidenum">
              <a:rPr lang="en-US" altLang="en-US" smtClean="0"/>
              <a:pPr/>
              <a:t>28</a:t>
            </a:fld>
            <a:endParaRPr lang="en-US" altLang="en-US"/>
          </a:p>
        </p:txBody>
      </p:sp>
      <p:pic>
        <p:nvPicPr>
          <p:cNvPr id="17" name="Content Placeholder 16"/>
          <p:cNvPicPr>
            <a:picLocks noGrp="1" noChangeAspect="1"/>
          </p:cNvPicPr>
          <p:nvPr>
            <p:ph sz="half" idx="18"/>
          </p:nvPr>
        </p:nvPicPr>
        <p:blipFill>
          <a:blip r:embed="rId3"/>
          <a:stretch>
            <a:fillRect/>
          </a:stretch>
        </p:blipFill>
        <p:spPr>
          <a:xfrm>
            <a:off x="4654550" y="1058499"/>
            <a:ext cx="4260850" cy="3537678"/>
          </a:xfrm>
        </p:spPr>
      </p:pic>
    </p:spTree>
    <p:extLst>
      <p:ext uri="{BB962C8B-B14F-4D97-AF65-F5344CB8AC3E}">
        <p14:creationId xmlns:p14="http://schemas.microsoft.com/office/powerpoint/2010/main" val="1844703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pPr marL="342900" indent="-342900">
              <a:buFont typeface="Arial" panose="020B0604020202020204" pitchFamily="34" charset="0"/>
              <a:buChar char="•"/>
            </a:pPr>
            <a:r>
              <a:rPr lang="en-US" sz="1600" dirty="0"/>
              <a:t>±5 Volts differential input range via buffer amplifier</a:t>
            </a:r>
          </a:p>
          <a:p>
            <a:pPr marL="742950" lvl="1" indent="-285750">
              <a:buFont typeface="Arial" panose="020B0604020202020204" pitchFamily="34" charset="0"/>
              <a:buChar char="•"/>
            </a:pPr>
            <a:r>
              <a:rPr lang="en-US" sz="800" dirty="0"/>
              <a:t>Bandwidth (3</a:t>
            </a:r>
            <a:r>
              <a:rPr lang="en-US" sz="800" baseline="30000" dirty="0"/>
              <a:t>rd</a:t>
            </a:r>
            <a:r>
              <a:rPr lang="en-US" sz="800" dirty="0"/>
              <a:t> order LPF): 530Hz</a:t>
            </a:r>
          </a:p>
          <a:p>
            <a:pPr marL="742950" lvl="1" indent="-285750">
              <a:buFont typeface="Arial" panose="020B0604020202020204" pitchFamily="34" charset="0"/>
              <a:buChar char="•"/>
            </a:pPr>
            <a:r>
              <a:rPr lang="en-US" sz="800" dirty="0"/>
              <a:t>Temperature sensitivity: 	98uV/ ºC	(.007e10/ ºC)</a:t>
            </a:r>
          </a:p>
          <a:p>
            <a:pPr marL="742950" lvl="1" indent="-285750">
              <a:buFont typeface="Arial" panose="020B0604020202020204" pitchFamily="34" charset="0"/>
              <a:buChar char="•"/>
            </a:pPr>
            <a:r>
              <a:rPr lang="en-US" sz="800" dirty="0"/>
              <a:t>Noise:1uV </a:t>
            </a:r>
            <a:r>
              <a:rPr lang="en-US" sz="800" dirty="0" err="1"/>
              <a:t>rms</a:t>
            </a:r>
            <a:r>
              <a:rPr lang="en-US" sz="800" dirty="0"/>
              <a:t>	</a:t>
            </a:r>
          </a:p>
          <a:p>
            <a:pPr marL="342900" indent="-342900">
              <a:buFont typeface="Arial" panose="020B0604020202020204" pitchFamily="34" charset="0"/>
              <a:buChar char="•"/>
            </a:pPr>
            <a:r>
              <a:rPr lang="en-US" sz="1600" dirty="0"/>
              <a:t>2880Hz sample rate</a:t>
            </a:r>
          </a:p>
          <a:p>
            <a:pPr marL="342900" indent="-342900">
              <a:buFont typeface="Arial" panose="020B0604020202020204" pitchFamily="34" charset="0"/>
              <a:buChar char="•"/>
            </a:pPr>
            <a:r>
              <a:rPr lang="en-US" sz="1600" dirty="0"/>
              <a:t>720Hz data rate</a:t>
            </a:r>
          </a:p>
          <a:p>
            <a:pPr marL="342900" indent="-342900">
              <a:buFont typeface="Arial" panose="020B0604020202020204" pitchFamily="34" charset="0"/>
              <a:buChar char="•"/>
            </a:pPr>
            <a:r>
              <a:rPr lang="en-US" sz="1600" dirty="0"/>
              <a:t>18 effective number of bits </a:t>
            </a:r>
          </a:p>
          <a:p>
            <a:pPr marL="342900" indent="-342900">
              <a:buFont typeface="Arial" panose="020B0604020202020204" pitchFamily="34" charset="0"/>
              <a:buChar char="•"/>
            </a:pPr>
            <a:r>
              <a:rPr lang="en-US" sz="1600" dirty="0"/>
              <a:t>108db S/N ratio	</a:t>
            </a:r>
          </a:p>
          <a:p>
            <a:pPr marL="342900" indent="-342900">
              <a:buFont typeface="Arial" panose="020B0604020202020204" pitchFamily="34" charset="0"/>
              <a:buChar char="•"/>
            </a:pPr>
            <a:r>
              <a:rPr lang="en-US" sz="1600" dirty="0"/>
              <a:t>Linearity = .006%	.04e10</a:t>
            </a:r>
          </a:p>
          <a:p>
            <a:pPr marL="342900" indent="-342900">
              <a:buFont typeface="Arial" panose="020B0604020202020204" pitchFamily="34" charset="0"/>
              <a:buChar char="•"/>
            </a:pPr>
            <a:r>
              <a:rPr lang="en-US" sz="1600" dirty="0"/>
              <a:t>Measurement of a D cell battery demonstrates 19.4 ENOB </a:t>
            </a:r>
            <a:r>
              <a:rPr lang="en-US" sz="1600" dirty="0" err="1"/>
              <a:t>rms</a:t>
            </a:r>
            <a:r>
              <a:rPr lang="en-US" sz="1600" dirty="0"/>
              <a:t> noise from the ICS-110B.  This is better than the manufacturers specification but does not include non-linearity error.  The equivalent noise level would be 0.48uAmp </a:t>
            </a:r>
            <a:r>
              <a:rPr lang="en-US" sz="1600" dirty="0" err="1"/>
              <a:t>rms</a:t>
            </a:r>
            <a:r>
              <a:rPr lang="en-US" sz="1600" dirty="0"/>
              <a:t> for a 400mA full scale range.</a:t>
            </a:r>
          </a:p>
          <a:p>
            <a:endParaRPr lang="en-US" dirty="0"/>
          </a:p>
        </p:txBody>
      </p:sp>
      <p:pic>
        <p:nvPicPr>
          <p:cNvPr id="8" name="Content Placeholder 7"/>
          <p:cNvPicPr>
            <a:picLocks noGrp="1" noChangeAspect="1"/>
          </p:cNvPicPr>
          <p:nvPr>
            <p:ph sz="half" idx="15"/>
          </p:nvPr>
        </p:nvPicPr>
        <p:blipFill>
          <a:blip r:embed="rId2"/>
          <a:stretch>
            <a:fillRect/>
          </a:stretch>
        </p:blipFill>
        <p:spPr>
          <a:xfrm>
            <a:off x="3470275" y="1510106"/>
            <a:ext cx="5419725" cy="4060039"/>
          </a:xfrm>
        </p:spPr>
      </p:pic>
      <p:sp>
        <p:nvSpPr>
          <p:cNvPr id="13" name="Title 12"/>
          <p:cNvSpPr>
            <a:spLocks noGrp="1"/>
          </p:cNvSpPr>
          <p:nvPr>
            <p:ph type="title"/>
          </p:nvPr>
        </p:nvSpPr>
        <p:spPr/>
        <p:txBody>
          <a:bodyPr/>
          <a:lstStyle/>
          <a:p>
            <a:r>
              <a:rPr lang="en-US" dirty="0"/>
              <a:t>Front end specifications</a:t>
            </a:r>
          </a:p>
        </p:txBody>
      </p:sp>
      <p:sp>
        <p:nvSpPr>
          <p:cNvPr id="5" name="Date Placeholder 4"/>
          <p:cNvSpPr>
            <a:spLocks noGrp="1"/>
          </p:cNvSpPr>
          <p:nvPr>
            <p:ph type="dt" sz="half" idx="10"/>
          </p:nvPr>
        </p:nvSpPr>
        <p:spPr>
          <a:xfrm>
            <a:off x="6459538" y="6515100"/>
            <a:ext cx="1076325" cy="241300"/>
          </a:xfrm>
        </p:spPr>
        <p:txBody>
          <a:bodyPr/>
          <a:lstStyle/>
          <a:p>
            <a:fld id="{2B1CF01D-1604-4C8E-BF6F-5634B5B9B0FA}" type="datetime1">
              <a:rPr lang="en-US" altLang="en-US" smtClean="0"/>
              <a:pPr/>
              <a:t>11/10/2016</a:t>
            </a:fld>
            <a:endParaRPr lang="en-US" altLang="en-US"/>
          </a:p>
        </p:txBody>
      </p:sp>
      <p:sp>
        <p:nvSpPr>
          <p:cNvPr id="6" name="Footer Placeholder 5"/>
          <p:cNvSpPr>
            <a:spLocks noGrp="1"/>
          </p:cNvSpPr>
          <p:nvPr>
            <p:ph type="ftr" sz="quarter" idx="11"/>
          </p:nvPr>
        </p:nvSpPr>
        <p:spPr>
          <a:xfrm>
            <a:off x="806450" y="6515100"/>
            <a:ext cx="5373688" cy="241300"/>
          </a:xfrm>
        </p:spPr>
        <p:txBody>
          <a:bodyPr/>
          <a:lstStyle/>
          <a:p>
            <a:r>
              <a:rPr lang="en-US"/>
              <a:t>Presenter | Presentation Title</a:t>
            </a:r>
          </a:p>
        </p:txBody>
      </p:sp>
      <p:sp>
        <p:nvSpPr>
          <p:cNvPr id="7" name="Slide Number Placeholder 6"/>
          <p:cNvSpPr>
            <a:spLocks noGrp="1"/>
          </p:cNvSpPr>
          <p:nvPr>
            <p:ph type="sldNum" sz="quarter" idx="12"/>
          </p:nvPr>
        </p:nvSpPr>
        <p:spPr>
          <a:xfrm>
            <a:off x="228600" y="6515100"/>
            <a:ext cx="447675" cy="241300"/>
          </a:xfrm>
        </p:spPr>
        <p:txBody>
          <a:bodyPr/>
          <a:lstStyle/>
          <a:p>
            <a:fld id="{071AFBCB-9629-4487-8658-FCC7F72DA46F}" type="slidenum">
              <a:rPr lang="en-US" altLang="en-US" smtClean="0"/>
              <a:pPr/>
              <a:t>29</a:t>
            </a:fld>
            <a:endParaRPr lang="en-US" altLang="en-US"/>
          </a:p>
        </p:txBody>
      </p:sp>
    </p:spTree>
    <p:extLst>
      <p:ext uri="{BB962C8B-B14F-4D97-AF65-F5344CB8AC3E}">
        <p14:creationId xmlns:p14="http://schemas.microsoft.com/office/powerpoint/2010/main" val="4014475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Recycler (RR) DCCT (Installed in 2007)</a:t>
            </a:r>
          </a:p>
        </p:txBody>
      </p:sp>
      <p:sp>
        <p:nvSpPr>
          <p:cNvPr id="3" name="Text Placeholder 2"/>
          <p:cNvSpPr>
            <a:spLocks noGrp="1"/>
          </p:cNvSpPr>
          <p:nvPr>
            <p:ph idx="1"/>
          </p:nvPr>
        </p:nvSpPr>
        <p:spPr/>
        <p:txBody>
          <a:bodyPr/>
          <a:lstStyle/>
          <a:p>
            <a:r>
              <a:rPr lang="en-US" altLang="en-US" sz="1800" dirty="0" err="1"/>
              <a:t>Bergoz</a:t>
            </a:r>
            <a:r>
              <a:rPr lang="en-US" altLang="en-US" sz="1800" dirty="0"/>
              <a:t> NPCT-113-C100-HR </a:t>
            </a:r>
            <a:r>
              <a:rPr lang="en-US" sz="1800" dirty="0"/>
              <a:t>: 113mm ID, high resolution with  modulation frequency of 31.5kHz and set to a full-scale range : +/-2A </a:t>
            </a:r>
          </a:p>
          <a:p>
            <a:r>
              <a:rPr lang="en-US" sz="1800" dirty="0"/>
              <a:t>Signal cable is 100m, non-halogen, low-smoke, flame retardant polypropylene cable. (IEC 544-4 Radiation index estimate 5.5-5.9)</a:t>
            </a:r>
          </a:p>
          <a:p>
            <a:r>
              <a:rPr lang="en-US" sz="1800" dirty="0"/>
              <a:t>From datasheet, sensor is expected to have 5 </a:t>
            </a:r>
            <a:r>
              <a:rPr lang="el-GR" sz="1800" dirty="0"/>
              <a:t>μ</a:t>
            </a:r>
            <a:r>
              <a:rPr lang="en-US" sz="1800" dirty="0"/>
              <a:t>A/K t</a:t>
            </a:r>
            <a:r>
              <a:rPr lang="en-US" altLang="en-US" sz="1800" dirty="0"/>
              <a:t>emperature </a:t>
            </a:r>
            <a:r>
              <a:rPr lang="en-US" sz="1800" dirty="0"/>
              <a:t>drift. Measured </a:t>
            </a:r>
            <a:r>
              <a:rPr lang="en-US" altLang="en-US" sz="1800" dirty="0"/>
              <a:t>9.64uA change /</a:t>
            </a:r>
            <a:r>
              <a:rPr lang="en-US" altLang="en-US" sz="1800" dirty="0" err="1"/>
              <a:t>degC</a:t>
            </a:r>
            <a:r>
              <a:rPr lang="en-US" altLang="en-US" sz="1800" dirty="0"/>
              <a:t> during RR bake as part of installation.</a:t>
            </a:r>
          </a:p>
          <a:p>
            <a:r>
              <a:rPr lang="en-US" sz="1800" dirty="0"/>
              <a:t>A copper housing enclosed the sensor and a ceramic insulator. </a:t>
            </a:r>
          </a:p>
          <a:p>
            <a:r>
              <a:rPr lang="en-US" sz="1800" dirty="0"/>
              <a:t>A cylindrical sleeve was constructed of 2 layers of 80% nickel-iron-molybdenum alloy with an initial relative magnetic permeability  &gt;25000. The alloy was annealed after all machining and forming. Inner support pieces made of G-10  Fiberglass Epoxy maintain a 5/8” air gap between the 2 layer. Closing the ends of a cylindrical shield with shielding disks, or flanges, adds very little to the shielding factor.</a:t>
            </a:r>
          </a:p>
          <a:p>
            <a:r>
              <a:rPr lang="en-US" sz="1800" dirty="0"/>
              <a:t>Ceramic break is commercial 4.0” ID isolator made of alumina-ceramic with nickel-iron </a:t>
            </a:r>
            <a:r>
              <a:rPr lang="en-US" sz="1800" dirty="0" err="1"/>
              <a:t>weldable</a:t>
            </a:r>
            <a:r>
              <a:rPr lang="en-US" sz="1800" dirty="0"/>
              <a:t> lips.</a:t>
            </a:r>
          </a:p>
          <a:p>
            <a:r>
              <a:rPr lang="en-US" sz="1800" dirty="0"/>
              <a:t>Harmonics of the 89811 Hz rotation frequency of the beam are suppressed with a 88uF capacitive network across the ceramic break. </a:t>
            </a:r>
          </a:p>
        </p:txBody>
      </p:sp>
      <p:sp>
        <p:nvSpPr>
          <p:cNvPr id="33" name="Slide Number Placeholder 8"/>
          <p:cNvSpPr>
            <a:spLocks noGrp="1"/>
          </p:cNvSpPr>
          <p:nvPr>
            <p:ph type="sldNum" sz="quarter" idx="12"/>
          </p:nvPr>
        </p:nvSpPr>
        <p:spPr>
          <a:xfrm>
            <a:off x="228600" y="6515100"/>
            <a:ext cx="447675" cy="241300"/>
          </a:xfrm>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fld id="{AEE3222A-B585-474B-B973-7A492478E925}" type="slidenum">
              <a:rPr lang="en-US" altLang="en-US" smtClean="0"/>
              <a:pPr/>
              <a:t>3</a:t>
            </a:fld>
            <a:endParaRPr lang="en-US" altLang="en-US" dirty="0"/>
          </a:p>
        </p:txBody>
      </p:sp>
    </p:spTree>
    <p:extLst>
      <p:ext uri="{BB962C8B-B14F-4D97-AF65-F5344CB8AC3E}">
        <p14:creationId xmlns:p14="http://schemas.microsoft.com/office/powerpoint/2010/main" val="32238062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12"/>
          </p:nvPr>
        </p:nvSpPr>
        <p:spPr/>
        <p:txBody>
          <a:bodyPr/>
          <a:lstStyle/>
          <a:p>
            <a:r>
              <a:rPr lang="ru-RU" sz="1000" dirty="0"/>
              <a:t>The plot above compares fluctuations in gain over time between transport beam intensity monitors with (blue) and without (green) electronic modifications. The gains were tracked during successive calibrations in between beam transfers over several days and were calculated using a least squares fit model between measured intensities and expected intensities. Although both show ±0.5% long-term gain drift (red arrow bars), the new electronics show ±0.1% RMS pulse-to-pulse variation, in contrast to ±0.3% in the older electronics (purple arrow bars). </a:t>
            </a:r>
            <a:endParaRPr lang="en-US" sz="1000" dirty="0"/>
          </a:p>
        </p:txBody>
      </p:sp>
      <p:sp>
        <p:nvSpPr>
          <p:cNvPr id="9" name="Text Placeholder 8"/>
          <p:cNvSpPr>
            <a:spLocks noGrp="1"/>
          </p:cNvSpPr>
          <p:nvPr>
            <p:ph type="body" sz="half" idx="13"/>
          </p:nvPr>
        </p:nvSpPr>
        <p:spPr/>
        <p:txBody>
          <a:bodyPr/>
          <a:lstStyle/>
          <a:p>
            <a:r>
              <a:rPr lang="ru-RU" sz="1200" dirty="0"/>
              <a:t>Plot showing the temperature correlation between two transport beam intensity monitors (red and cyan) and the room temperature (green). Both toroid monitors are 1x10</a:t>
            </a:r>
            <a:r>
              <a:rPr lang="ru-RU" sz="1200" baseline="30000" dirty="0"/>
              <a:t>13</a:t>
            </a:r>
            <a:r>
              <a:rPr lang="ru-RU" sz="1200" dirty="0"/>
              <a:t> at full-scale intensity with an 11 msec integration gate. The plot shows about 3.4x10</a:t>
            </a:r>
            <a:r>
              <a:rPr lang="ru-RU" sz="1200" baseline="30000" dirty="0"/>
              <a:t>9</a:t>
            </a:r>
            <a:r>
              <a:rPr lang="ru-RU" sz="1200" dirty="0"/>
              <a:t> variations due to the temperature change.</a:t>
            </a:r>
            <a:endParaRPr lang="en-US" sz="1200" dirty="0"/>
          </a:p>
        </p:txBody>
      </p:sp>
      <p:pic>
        <p:nvPicPr>
          <p:cNvPr id="12" name="Content Placeholder 11"/>
          <p:cNvPicPr>
            <a:picLocks noGrp="1" noChangeAspect="1"/>
          </p:cNvPicPr>
          <p:nvPr>
            <p:ph sz="half" idx="17"/>
          </p:nvPr>
        </p:nvPicPr>
        <p:blipFill>
          <a:blip r:embed="rId2"/>
          <a:stretch>
            <a:fillRect/>
          </a:stretch>
        </p:blipFill>
        <p:spPr>
          <a:xfrm>
            <a:off x="228600" y="1227898"/>
            <a:ext cx="4251325" cy="3198879"/>
          </a:xfrm>
        </p:spPr>
      </p:pic>
      <p:pic>
        <p:nvPicPr>
          <p:cNvPr id="13" name="Content Placeholder 12"/>
          <p:cNvPicPr>
            <a:picLocks noGrp="1" noChangeAspect="1"/>
          </p:cNvPicPr>
          <p:nvPr>
            <p:ph sz="half" idx="18"/>
          </p:nvPr>
        </p:nvPicPr>
        <p:blipFill>
          <a:blip r:embed="rId3"/>
          <a:stretch>
            <a:fillRect/>
          </a:stretch>
        </p:blipFill>
        <p:spPr>
          <a:xfrm>
            <a:off x="4654550" y="1129734"/>
            <a:ext cx="4260850" cy="3395207"/>
          </a:xfrm>
        </p:spPr>
      </p:pic>
      <p:sp>
        <p:nvSpPr>
          <p:cNvPr id="5" name="Date Placeholder 4"/>
          <p:cNvSpPr>
            <a:spLocks noGrp="1"/>
          </p:cNvSpPr>
          <p:nvPr>
            <p:ph type="dt" sz="half" idx="10"/>
          </p:nvPr>
        </p:nvSpPr>
        <p:spPr/>
        <p:txBody>
          <a:bodyPr/>
          <a:lstStyle/>
          <a:p>
            <a:endParaRPr lang="en-US" altLang="en-US" dirty="0"/>
          </a:p>
        </p:txBody>
      </p:sp>
      <p:sp>
        <p:nvSpPr>
          <p:cNvPr id="7" name="Slide Number Placeholder 6"/>
          <p:cNvSpPr>
            <a:spLocks noGrp="1"/>
          </p:cNvSpPr>
          <p:nvPr>
            <p:ph type="sldNum" sz="quarter" idx="19"/>
          </p:nvPr>
        </p:nvSpPr>
        <p:spPr/>
        <p:txBody>
          <a:bodyPr/>
          <a:lstStyle/>
          <a:p>
            <a:fld id="{897D8BF7-8BF7-4CCA-9CB6-8882706120B5}" type="slidenum">
              <a:rPr lang="en-US" altLang="en-US" smtClean="0"/>
              <a:pPr/>
              <a:t>30</a:t>
            </a:fld>
            <a:endParaRPr lang="en-US" altLang="en-US"/>
          </a:p>
        </p:txBody>
      </p:sp>
      <p:sp>
        <p:nvSpPr>
          <p:cNvPr id="10" name="Title 7"/>
          <p:cNvSpPr txBox="1">
            <a:spLocks/>
          </p:cNvSpPr>
          <p:nvPr/>
        </p:nvSpPr>
        <p:spPr>
          <a:xfrm>
            <a:off x="228600" y="103664"/>
            <a:ext cx="8686800" cy="641739"/>
          </a:xfrm>
          <a:prstGeom prst="rect">
            <a:avLst/>
          </a:prstGeom>
        </p:spPr>
        <p:txBody>
          <a:bodyPr/>
          <a:lst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200" dirty="0" err="1"/>
              <a:t>MiniBoone</a:t>
            </a:r>
            <a:r>
              <a:rPr lang="en-US" sz="3200" dirty="0"/>
              <a:t> </a:t>
            </a:r>
            <a:r>
              <a:rPr lang="en-US" sz="3200" dirty="0" err="1"/>
              <a:t>Toroids</a:t>
            </a:r>
            <a:r>
              <a:rPr lang="en-US" sz="3200" dirty="0"/>
              <a:t> (2004)</a:t>
            </a:r>
          </a:p>
        </p:txBody>
      </p:sp>
    </p:spTree>
    <p:extLst>
      <p:ext uri="{BB962C8B-B14F-4D97-AF65-F5344CB8AC3E}">
        <p14:creationId xmlns:p14="http://schemas.microsoft.com/office/powerpoint/2010/main" val="3191976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NuMI</a:t>
            </a:r>
            <a:r>
              <a:rPr lang="en-US" dirty="0"/>
              <a:t> </a:t>
            </a:r>
            <a:r>
              <a:rPr lang="en-US" dirty="0" err="1"/>
              <a:t>Toroids</a:t>
            </a:r>
            <a:r>
              <a:rPr lang="en-US" dirty="0"/>
              <a:t> (TIPP2010)</a:t>
            </a:r>
          </a:p>
        </p:txBody>
      </p:sp>
      <p:sp>
        <p:nvSpPr>
          <p:cNvPr id="5" name="Date Placeholder 4"/>
          <p:cNvSpPr>
            <a:spLocks noGrp="1"/>
          </p:cNvSpPr>
          <p:nvPr>
            <p:ph type="dt" sz="half" idx="10"/>
          </p:nvPr>
        </p:nvSpPr>
        <p:spPr/>
        <p:txBody>
          <a:bodyPr/>
          <a:lstStyle/>
          <a:p>
            <a:endParaRPr lang="en-US" altLang="en-US" dirty="0"/>
          </a:p>
        </p:txBody>
      </p:sp>
      <p:sp>
        <p:nvSpPr>
          <p:cNvPr id="7" name="Slide Number Placeholder 6"/>
          <p:cNvSpPr>
            <a:spLocks noGrp="1"/>
          </p:cNvSpPr>
          <p:nvPr>
            <p:ph type="sldNum" sz="quarter" idx="12"/>
          </p:nvPr>
        </p:nvSpPr>
        <p:spPr/>
        <p:txBody>
          <a:bodyPr/>
          <a:lstStyle/>
          <a:p>
            <a:fld id="{897D8BF7-8BF7-4CCA-9CB6-8882706120B5}" type="slidenum">
              <a:rPr lang="en-US" altLang="en-US" smtClean="0"/>
              <a:pPr/>
              <a:t>31</a:t>
            </a:fld>
            <a:endParaRPr lang="en-US" altLang="en-US"/>
          </a:p>
        </p:txBody>
      </p:sp>
      <p:pic>
        <p:nvPicPr>
          <p:cNvPr id="4" name="Content Placeholder 3"/>
          <p:cNvPicPr>
            <a:picLocks noGrp="1" noChangeAspect="1"/>
          </p:cNvPicPr>
          <p:nvPr>
            <p:ph idx="1"/>
          </p:nvPr>
        </p:nvPicPr>
        <p:blipFill>
          <a:blip r:embed="rId2"/>
          <a:stretch>
            <a:fillRect/>
          </a:stretch>
        </p:blipFill>
        <p:spPr>
          <a:xfrm>
            <a:off x="1262636" y="1042988"/>
            <a:ext cx="6604440" cy="4987925"/>
          </a:xfrm>
        </p:spPr>
      </p:pic>
    </p:spTree>
    <p:extLst>
      <p:ext uri="{BB962C8B-B14F-4D97-AF65-F5344CB8AC3E}">
        <p14:creationId xmlns:p14="http://schemas.microsoft.com/office/powerpoint/2010/main" val="3870557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5" name="Date Placeholder 4"/>
          <p:cNvSpPr>
            <a:spLocks noGrp="1"/>
          </p:cNvSpPr>
          <p:nvPr>
            <p:ph type="dt" sz="half" idx="10"/>
          </p:nvPr>
        </p:nvSpPr>
        <p:spPr/>
        <p:txBody>
          <a:bodyPr/>
          <a:lstStyle/>
          <a:p>
            <a:fld id="{2B1CF01D-1604-4C8E-BF6F-5634B5B9B0FA}" type="datetime1">
              <a:rPr lang="en-US" altLang="en-US" smtClean="0"/>
              <a:pPr/>
              <a:t>11/10/2016</a:t>
            </a:fld>
            <a:endParaRPr lang="en-US" altLang="en-US"/>
          </a:p>
        </p:txBody>
      </p:sp>
      <p:sp>
        <p:nvSpPr>
          <p:cNvPr id="6" name="Footer Placeholder 5"/>
          <p:cNvSpPr>
            <a:spLocks noGrp="1"/>
          </p:cNvSpPr>
          <p:nvPr>
            <p:ph type="ftr" sz="quarter" idx="11"/>
          </p:nvPr>
        </p:nvSpPr>
        <p:spPr/>
        <p:txBody>
          <a:bodyPr/>
          <a:lstStyle/>
          <a:p>
            <a:pPr>
              <a:defRPr/>
            </a:pPr>
            <a:r>
              <a:rPr lang="en-US" dirty="0"/>
              <a:t>Presenter | Presentation Title</a:t>
            </a:r>
            <a:endParaRPr lang="en-US" b="1" dirty="0"/>
          </a:p>
        </p:txBody>
      </p:sp>
      <p:sp>
        <p:nvSpPr>
          <p:cNvPr id="7" name="Slide Number Placeholder 6"/>
          <p:cNvSpPr>
            <a:spLocks noGrp="1"/>
          </p:cNvSpPr>
          <p:nvPr>
            <p:ph type="sldNum" sz="quarter" idx="12"/>
          </p:nvPr>
        </p:nvSpPr>
        <p:spPr/>
        <p:txBody>
          <a:bodyPr/>
          <a:lstStyle/>
          <a:p>
            <a:fld id="{071AFBCB-9629-4487-8658-FCC7F72DA46F}" type="slidenum">
              <a:rPr lang="en-US" altLang="en-US" smtClean="0"/>
              <a:pPr/>
              <a:t>32</a:t>
            </a:fld>
            <a:endParaRPr lang="en-US" altLang="en-US"/>
          </a:p>
        </p:txBody>
      </p:sp>
      <p:grpSp>
        <p:nvGrpSpPr>
          <p:cNvPr id="17" name="Group 16"/>
          <p:cNvGrpSpPr/>
          <p:nvPr/>
        </p:nvGrpSpPr>
        <p:grpSpPr>
          <a:xfrm>
            <a:off x="1142844" y="1229590"/>
            <a:ext cx="6240026" cy="4802594"/>
            <a:chOff x="100484" y="966473"/>
            <a:chExt cx="4350936" cy="3876314"/>
          </a:xfrm>
        </p:grpSpPr>
        <p:pic>
          <p:nvPicPr>
            <p:cNvPr id="13" name="Picture 12"/>
            <p:cNvPicPr>
              <a:picLocks noChangeAspect="1"/>
            </p:cNvPicPr>
            <p:nvPr/>
          </p:nvPicPr>
          <p:blipFill>
            <a:blip r:embed="rId2"/>
            <a:stretch>
              <a:fillRect/>
            </a:stretch>
          </p:blipFill>
          <p:spPr>
            <a:xfrm>
              <a:off x="254147" y="2904956"/>
              <a:ext cx="3996306" cy="1937831"/>
            </a:xfrm>
            <a:prstGeom prst="rect">
              <a:avLst/>
            </a:prstGeom>
          </p:spPr>
        </p:pic>
        <p:pic>
          <p:nvPicPr>
            <p:cNvPr id="14" name="Picture 13"/>
            <p:cNvPicPr>
              <a:picLocks noChangeAspect="1"/>
            </p:cNvPicPr>
            <p:nvPr/>
          </p:nvPicPr>
          <p:blipFill>
            <a:blip r:embed="rId3"/>
            <a:stretch>
              <a:fillRect/>
            </a:stretch>
          </p:blipFill>
          <p:spPr>
            <a:xfrm>
              <a:off x="173760" y="966473"/>
              <a:ext cx="4076693" cy="1861263"/>
            </a:xfrm>
            <a:prstGeom prst="rect">
              <a:avLst/>
            </a:prstGeom>
          </p:spPr>
        </p:pic>
        <p:sp>
          <p:nvSpPr>
            <p:cNvPr id="15" name="Rectangle 14"/>
            <p:cNvSpPr/>
            <p:nvPr/>
          </p:nvSpPr>
          <p:spPr>
            <a:xfrm>
              <a:off x="100484" y="966473"/>
              <a:ext cx="4350936" cy="3876314"/>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235185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US" dirty="0"/>
              <a:t>A fast time is used to compare the difference between RR DCCT intensity and RR abort toroid.</a:t>
            </a:r>
          </a:p>
          <a:p>
            <a:endParaRPr lang="en-US" dirty="0"/>
          </a:p>
        </p:txBody>
      </p:sp>
      <p:pic>
        <p:nvPicPr>
          <p:cNvPr id="11" name="Content Placeholder 10"/>
          <p:cNvPicPr>
            <a:picLocks noGrp="1" noChangeAspect="1"/>
          </p:cNvPicPr>
          <p:nvPr>
            <p:ph sz="half" idx="15"/>
          </p:nvPr>
        </p:nvPicPr>
        <p:blipFill>
          <a:blip r:embed="rId2"/>
          <a:stretch>
            <a:fillRect/>
          </a:stretch>
        </p:blipFill>
        <p:spPr>
          <a:xfrm>
            <a:off x="3470275" y="1290194"/>
            <a:ext cx="5419725" cy="4499863"/>
          </a:xfrm>
        </p:spPr>
      </p:pic>
      <p:sp>
        <p:nvSpPr>
          <p:cNvPr id="2" name="Title 1"/>
          <p:cNvSpPr>
            <a:spLocks noGrp="1"/>
          </p:cNvSpPr>
          <p:nvPr>
            <p:ph type="title"/>
          </p:nvPr>
        </p:nvSpPr>
        <p:spPr/>
        <p:txBody>
          <a:bodyPr/>
          <a:lstStyle/>
          <a:p>
            <a:endParaRPr lang="en-US"/>
          </a:p>
        </p:txBody>
      </p:sp>
      <p:sp>
        <p:nvSpPr>
          <p:cNvPr id="5" name="Date Placeholder 4"/>
          <p:cNvSpPr>
            <a:spLocks noGrp="1"/>
          </p:cNvSpPr>
          <p:nvPr>
            <p:ph type="dt" sz="half" idx="10"/>
          </p:nvPr>
        </p:nvSpPr>
        <p:spPr/>
        <p:txBody>
          <a:bodyPr/>
          <a:lstStyle/>
          <a:p>
            <a:fld id="{2B1CF01D-1604-4C8E-BF6F-5634B5B9B0FA}" type="datetime1">
              <a:rPr lang="en-US" altLang="en-US" smtClean="0"/>
              <a:pPr/>
              <a:t>11/10/2016</a:t>
            </a:fld>
            <a:endParaRPr lang="en-US" altLang="en-US"/>
          </a:p>
        </p:txBody>
      </p:sp>
      <p:sp>
        <p:nvSpPr>
          <p:cNvPr id="6" name="Footer Placeholder 5"/>
          <p:cNvSpPr>
            <a:spLocks noGrp="1"/>
          </p:cNvSpPr>
          <p:nvPr>
            <p:ph type="ftr" sz="quarter" idx="11"/>
          </p:nvPr>
        </p:nvSpPr>
        <p:spPr/>
        <p:txBody>
          <a:bodyPr/>
          <a:lstStyle/>
          <a:p>
            <a:pPr>
              <a:defRPr/>
            </a:pPr>
            <a:r>
              <a:rPr lang="en-US" dirty="0"/>
              <a:t>Presenter | Presentation Title</a:t>
            </a:r>
            <a:endParaRPr lang="en-US" b="1" dirty="0"/>
          </a:p>
        </p:txBody>
      </p:sp>
      <p:sp>
        <p:nvSpPr>
          <p:cNvPr id="7" name="Slide Number Placeholder 6"/>
          <p:cNvSpPr>
            <a:spLocks noGrp="1"/>
          </p:cNvSpPr>
          <p:nvPr>
            <p:ph type="sldNum" sz="quarter" idx="12"/>
          </p:nvPr>
        </p:nvSpPr>
        <p:spPr/>
        <p:txBody>
          <a:bodyPr/>
          <a:lstStyle/>
          <a:p>
            <a:fld id="{071AFBCB-9629-4487-8658-FCC7F72DA46F}" type="slidenum">
              <a:rPr lang="en-US" altLang="en-US" smtClean="0"/>
              <a:pPr/>
              <a:t>33</a:t>
            </a:fld>
            <a:endParaRPr lang="en-US" altLang="en-US"/>
          </a:p>
        </p:txBody>
      </p:sp>
    </p:spTree>
    <p:extLst>
      <p:ext uri="{BB962C8B-B14F-4D97-AF65-F5344CB8AC3E}">
        <p14:creationId xmlns:p14="http://schemas.microsoft.com/office/powerpoint/2010/main" val="39284308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US" dirty="0"/>
              <a:t>A fast time is used to compare the difference between RR DCCT intensity and RR abort toroid.</a:t>
            </a:r>
          </a:p>
          <a:p>
            <a:r>
              <a:rPr lang="en-US" dirty="0"/>
              <a:t>R:TOR853 and I:TOR806 agree injection-by-injection. </a:t>
            </a:r>
          </a:p>
          <a:p>
            <a:r>
              <a:rPr lang="en-US" dirty="0"/>
              <a:t>R:SE3853 is 3.12% higher than R:TOR905.</a:t>
            </a:r>
          </a:p>
        </p:txBody>
      </p:sp>
      <p:pic>
        <p:nvPicPr>
          <p:cNvPr id="8" name="Content Placeholder 7"/>
          <p:cNvPicPr>
            <a:picLocks noGrp="1" noChangeAspect="1"/>
          </p:cNvPicPr>
          <p:nvPr>
            <p:ph sz="half" idx="15"/>
          </p:nvPr>
        </p:nvPicPr>
        <p:blipFill>
          <a:blip r:embed="rId2"/>
          <a:stretch>
            <a:fillRect/>
          </a:stretch>
        </p:blipFill>
        <p:spPr>
          <a:xfrm>
            <a:off x="3470275" y="1290194"/>
            <a:ext cx="5419725" cy="4499863"/>
          </a:xfrm>
        </p:spPr>
      </p:pic>
      <p:sp>
        <p:nvSpPr>
          <p:cNvPr id="4" name="Title 3"/>
          <p:cNvSpPr>
            <a:spLocks noGrp="1"/>
          </p:cNvSpPr>
          <p:nvPr>
            <p:ph type="title"/>
          </p:nvPr>
        </p:nvSpPr>
        <p:spPr/>
        <p:txBody>
          <a:bodyPr/>
          <a:lstStyle/>
          <a:p>
            <a:endParaRPr lang="en-US"/>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97D8BF7-8BF7-4CCA-9CB6-8882706120B5}" type="slidenum">
              <a:rPr lang="en-US" altLang="en-US" smtClean="0"/>
              <a:pPr/>
              <a:t>34</a:t>
            </a:fld>
            <a:endParaRPr lang="en-US" altLang="en-US"/>
          </a:p>
        </p:txBody>
      </p:sp>
    </p:spTree>
    <p:extLst>
      <p:ext uri="{BB962C8B-B14F-4D97-AF65-F5344CB8AC3E}">
        <p14:creationId xmlns:p14="http://schemas.microsoft.com/office/powerpoint/2010/main" val="762413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228600" y="1043693"/>
            <a:ext cx="5379720" cy="4994276"/>
          </a:xfrm>
        </p:spPr>
        <p:txBody>
          <a:bodyPr/>
          <a:lstStyle/>
          <a:p>
            <a:pPr marL="342900" indent="-342900">
              <a:buFont typeface="Arial" panose="020B0604020202020204" pitchFamily="34" charset="0"/>
              <a:buChar char="•"/>
            </a:pPr>
            <a:r>
              <a:rPr lang="en-US" altLang="en-US" dirty="0"/>
              <a:t>Three 6.5” ID, 8.5” OD, 1”High, 0.007” tape wound </a:t>
            </a:r>
            <a:r>
              <a:rPr lang="en-US" altLang="en-US" dirty="0" err="1"/>
              <a:t>nanocrystalline</a:t>
            </a:r>
            <a:r>
              <a:rPr lang="en-US" altLang="en-US" dirty="0"/>
              <a:t> cores, held in place with expanding stainless steel clamps and G10 shoes. Two cores are driven in opposite polarity at 2KHz or 200Hz.</a:t>
            </a:r>
          </a:p>
          <a:p>
            <a:pPr marL="342900" indent="-342900">
              <a:buFont typeface="Arial" panose="020B0604020202020204" pitchFamily="34" charset="0"/>
              <a:buChar char="•"/>
            </a:pPr>
            <a:r>
              <a:rPr lang="en-US" dirty="0"/>
              <a:t>Cables consist of 4 </a:t>
            </a:r>
            <a:r>
              <a:rPr lang="en-US" dirty="0" err="1"/>
              <a:t>Heliax</a:t>
            </a:r>
            <a:r>
              <a:rPr lang="en-US" dirty="0"/>
              <a:t> cables and 3 Trumpeter TWC2-78</a:t>
            </a:r>
          </a:p>
          <a:p>
            <a:pPr marL="342900" indent="-342900">
              <a:buFont typeface="Arial" panose="020B0604020202020204" pitchFamily="34" charset="0"/>
              <a:buChar char="•"/>
            </a:pPr>
            <a:r>
              <a:rPr lang="en-US" dirty="0"/>
              <a:t>The detector housing is typically a steel shell. Inside, a cylindrical sleeve was constructed of 2 layers of mu-metal, separated with 0.375” air gap maintained with peek spacers and G-10 brackets.</a:t>
            </a:r>
          </a:p>
          <a:p>
            <a:pPr marL="342900" indent="-342900">
              <a:buFont typeface="Arial" panose="020B0604020202020204" pitchFamily="34" charset="0"/>
              <a:buChar char="•"/>
            </a:pPr>
            <a:r>
              <a:rPr lang="en-US" dirty="0"/>
              <a:t>Ceramic break is commercial 4.0” ID isolator made of 0.157” wide ceramic with stainless steel </a:t>
            </a:r>
            <a:r>
              <a:rPr lang="en-US" dirty="0" err="1"/>
              <a:t>weldable</a:t>
            </a:r>
            <a:r>
              <a:rPr lang="en-US" dirty="0"/>
              <a:t> lips.  No network is used across the ceramic break.</a:t>
            </a:r>
          </a:p>
          <a:p>
            <a:pPr marL="342900" indent="-342900">
              <a:buFont typeface="Arial" panose="020B0604020202020204" pitchFamily="34" charset="0"/>
              <a:buChar char="•"/>
            </a:pPr>
            <a:endParaRPr lang="en-US" dirty="0"/>
          </a:p>
        </p:txBody>
      </p:sp>
      <p:sp>
        <p:nvSpPr>
          <p:cNvPr id="3" name="Text Placeholder 2"/>
          <p:cNvSpPr>
            <a:spLocks noGrp="1"/>
          </p:cNvSpPr>
          <p:nvPr>
            <p:ph sz="half" idx="15"/>
          </p:nvPr>
        </p:nvSpPr>
        <p:spPr/>
        <p:txBody>
          <a:bodyPr/>
          <a:lstStyle/>
          <a:p>
            <a:endParaRPr lang="en-US" altLang="en-US" dirty="0"/>
          </a:p>
          <a:p>
            <a:endParaRPr lang="en-US" dirty="0"/>
          </a:p>
        </p:txBody>
      </p:sp>
      <p:sp>
        <p:nvSpPr>
          <p:cNvPr id="2" name="Title 1"/>
          <p:cNvSpPr>
            <a:spLocks noGrp="1"/>
          </p:cNvSpPr>
          <p:nvPr>
            <p:ph type="title"/>
          </p:nvPr>
        </p:nvSpPr>
        <p:spPr/>
        <p:txBody>
          <a:bodyPr/>
          <a:lstStyle/>
          <a:p>
            <a:r>
              <a:rPr lang="en-US" dirty="0"/>
              <a:t>DCCTs in Development</a:t>
            </a:r>
          </a:p>
        </p:txBody>
      </p:sp>
      <p:sp>
        <p:nvSpPr>
          <p:cNvPr id="24581" name="Slide Number Placeholder 5"/>
          <p:cNvSpPr>
            <a:spLocks noGrp="1"/>
          </p:cNvSpPr>
          <p:nvPr>
            <p:ph type="sldNum" sz="quarter" idx="12"/>
          </p:nvPr>
        </p:nvSpPr>
        <p:spPr>
          <a:xfrm>
            <a:off x="228600" y="6515100"/>
            <a:ext cx="447675" cy="241300"/>
          </a:xfrm>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fld id="{626492DB-2F06-44C7-8B18-72CF568DED1B}" type="slidenum">
              <a:rPr lang="en-US" altLang="en-US" smtClean="0"/>
              <a:pPr/>
              <a:t>4</a:t>
            </a:fld>
            <a:endParaRPr lang="en-US" altLang="en-US"/>
          </a:p>
        </p:txBody>
      </p:sp>
      <p:pic>
        <p:nvPicPr>
          <p:cNvPr id="10" name="Picture 9"/>
          <p:cNvPicPr>
            <a:picLocks noChangeAspect="1"/>
          </p:cNvPicPr>
          <p:nvPr/>
        </p:nvPicPr>
        <p:blipFill>
          <a:blip r:embed="rId3"/>
          <a:stretch>
            <a:fillRect/>
          </a:stretch>
        </p:blipFill>
        <p:spPr>
          <a:xfrm>
            <a:off x="5689959" y="1454539"/>
            <a:ext cx="3225441" cy="2858381"/>
          </a:xfrm>
          <a:prstGeom prst="rect">
            <a:avLst/>
          </a:prstGeom>
        </p:spPr>
      </p:pic>
    </p:spTree>
    <p:extLst>
      <p:ext uri="{BB962C8B-B14F-4D97-AF65-F5344CB8AC3E}">
        <p14:creationId xmlns:p14="http://schemas.microsoft.com/office/powerpoint/2010/main" val="3480186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Control System Interface</a:t>
            </a:r>
          </a:p>
        </p:txBody>
      </p:sp>
      <p:sp>
        <p:nvSpPr>
          <p:cNvPr id="2" name="Text Placeholder 1"/>
          <p:cNvSpPr>
            <a:spLocks noGrp="1"/>
          </p:cNvSpPr>
          <p:nvPr>
            <p:ph idx="1"/>
          </p:nvPr>
        </p:nvSpPr>
        <p:spPr>
          <a:xfrm>
            <a:off x="228600" y="1043046"/>
            <a:ext cx="8672513" cy="5116454"/>
          </a:xfrm>
        </p:spPr>
        <p:txBody>
          <a:bodyPr/>
          <a:lstStyle/>
          <a:p>
            <a:pPr marL="0" indent="0">
              <a:buNone/>
            </a:pPr>
            <a:r>
              <a:rPr lang="en-US" sz="2000" dirty="0"/>
              <a:t>The MI and </a:t>
            </a:r>
            <a:r>
              <a:rPr lang="en-US" sz="2000" dirty="0" err="1"/>
              <a:t>Bergoz</a:t>
            </a:r>
            <a:r>
              <a:rPr lang="en-US" sz="2000" dirty="0"/>
              <a:t> DCCT outputs are buffered, filtered to 500Hz , and converted to a+/-5Vdifferential signal. The buffer amplifier output is processed by commercial VME ADC (ICS-110BL-8B). It provides 4 differential 24 bit sigma-delta ADC channels. The ADC samples at 2880Hz the DCCT output and averages the intensity at a 720Hz data rate. It has a measured 18.5 effective number of bits, providing a dynamic range of 110dB. </a:t>
            </a:r>
          </a:p>
          <a:p>
            <a:pPr marL="0" indent="0">
              <a:buNone/>
            </a:pPr>
            <a:endParaRPr lang="en-US" sz="2000" dirty="0"/>
          </a:p>
          <a:p>
            <a:pPr marL="0" indent="0">
              <a:buNone/>
            </a:pPr>
            <a:r>
              <a:rPr lang="en-US" sz="2000" dirty="0"/>
              <a:t>The DCCTs being developed are entirely instrumented with a VME </a:t>
            </a:r>
            <a:r>
              <a:rPr lang="en-US" sz="2000" dirty="0" err="1"/>
              <a:t>digitzer</a:t>
            </a:r>
            <a:r>
              <a:rPr lang="en-US" sz="2000" dirty="0"/>
              <a:t> card with  250MHz ADCs and DACs. These system directly report the beam intensity to registers readable over the VME backplane. </a:t>
            </a:r>
          </a:p>
          <a:p>
            <a:pPr marL="0" indent="0">
              <a:buNone/>
            </a:pPr>
            <a:endParaRPr lang="en-US" sz="2000" dirty="0"/>
          </a:p>
          <a:p>
            <a:pPr marL="0" indent="0">
              <a:buNone/>
            </a:pPr>
            <a:r>
              <a:rPr lang="en-US" sz="2000" dirty="0"/>
              <a:t>Both ADC cards are housed in a VME five-slot crate with a Motorola MVME controller. This controller normalizes the reported intensity with the RF frequency, corrects for baseline drifts, and averages the intensity at a 720Hz data rate. </a:t>
            </a:r>
          </a:p>
        </p:txBody>
      </p:sp>
      <p:sp>
        <p:nvSpPr>
          <p:cNvPr id="7" name="Slide Number Placeholder 6"/>
          <p:cNvSpPr>
            <a:spLocks noGrp="1"/>
          </p:cNvSpPr>
          <p:nvPr>
            <p:ph type="sldNum" sz="quarter" idx="12"/>
          </p:nvPr>
        </p:nvSpPr>
        <p:spPr>
          <a:xfrm>
            <a:off x="228600" y="6515100"/>
            <a:ext cx="447675" cy="241300"/>
          </a:xfrm>
        </p:spPr>
        <p:txBody>
          <a:bodyPr/>
          <a:lstStyle/>
          <a:p>
            <a:fld id="{071AFBCB-9629-4487-8658-FCC7F72DA46F}" type="slidenum">
              <a:rPr lang="en-US" altLang="en-US" smtClean="0"/>
              <a:pPr/>
              <a:t>5</a:t>
            </a:fld>
            <a:endParaRPr lang="en-US" altLang="en-US"/>
          </a:p>
        </p:txBody>
      </p:sp>
    </p:spTree>
    <p:extLst>
      <p:ext uri="{BB962C8B-B14F-4D97-AF65-F5344CB8AC3E}">
        <p14:creationId xmlns:p14="http://schemas.microsoft.com/office/powerpoint/2010/main" val="3482577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DCCT Calibration Procedure	</a:t>
            </a:r>
            <a:endParaRPr lang="en-US" dirty="0"/>
          </a:p>
        </p:txBody>
      </p:sp>
      <p:sp>
        <p:nvSpPr>
          <p:cNvPr id="8" name="Content Placeholder 7"/>
          <p:cNvSpPr>
            <a:spLocks noGrp="1"/>
          </p:cNvSpPr>
          <p:nvPr>
            <p:ph idx="1"/>
          </p:nvPr>
        </p:nvSpPr>
        <p:spPr/>
        <p:txBody>
          <a:bodyPr/>
          <a:lstStyle/>
          <a:p>
            <a:r>
              <a:rPr lang="ru-RU" sz="1600" dirty="0"/>
              <a:t>The intensity measurements are recorded and compared against expected intensities at given calibration currents. </a:t>
            </a:r>
            <a:endParaRPr lang="en-US" sz="1600" dirty="0"/>
          </a:p>
          <a:p>
            <a:pPr lvl="1"/>
            <a:r>
              <a:rPr lang="en-US" sz="1600" dirty="0"/>
              <a:t>Initially, a calibrations were done with a DC voltage source and burden resistor. Variations in the voltage drop across the resistance were measured as well as DCCT readouts. </a:t>
            </a:r>
            <a:r>
              <a:rPr lang="sv-SE" sz="1600" dirty="0"/>
              <a:t>Impedance of calibration winding is measured to &lt;0.1%.</a:t>
            </a:r>
            <a:endParaRPr lang="en-US" sz="1600" dirty="0"/>
          </a:p>
          <a:p>
            <a:pPr lvl="1"/>
            <a:r>
              <a:rPr lang="en-US" sz="1600" dirty="0"/>
              <a:t> In 2005, </a:t>
            </a:r>
            <a:r>
              <a:rPr lang="en-US" sz="1600" dirty="0" err="1"/>
              <a:t>Keithley</a:t>
            </a:r>
            <a:r>
              <a:rPr lang="en-US" sz="1600" dirty="0"/>
              <a:t> 2400 DC Current Source  was purchased and dedicated for calibrations. With it, calibrations covered the full-dynamic range of the system and provided current drive up to ± 1A with 10pA minimum resolution and readout to </a:t>
            </a:r>
            <a:r>
              <a:rPr lang="sv-SE" sz="1600" dirty="0"/>
              <a:t>0.029% + 300pA accuracy</a:t>
            </a:r>
          </a:p>
          <a:p>
            <a:r>
              <a:rPr lang="en-US" sz="1600" dirty="0"/>
              <a:t>Regressions between the data sets should follow a linear model. A least-squares fit is performed between the data sets to find a simple "trend line", which minimizes the sum of the absolute values of the vertical "residuals" between points generated by the function and corresponding points in the data. The slope and offset of this trend line determine DCCT system scale factors, which are applied to the digitized feedback signal in the VME front end. </a:t>
            </a:r>
          </a:p>
          <a:p>
            <a:pPr lvl="1"/>
            <a:r>
              <a:rPr lang="en-US" sz="1600" dirty="0"/>
              <a:t>Linearity of fit is nearly identical with data sets of linear and logarithmic steps.</a:t>
            </a:r>
          </a:p>
          <a:p>
            <a:pPr lvl="1"/>
            <a:r>
              <a:rPr lang="en-US" sz="1600" dirty="0"/>
              <a:t>Use histogram to sample DCCT output at specific event</a:t>
            </a:r>
          </a:p>
          <a:p>
            <a:r>
              <a:rPr lang="en-US" sz="1600" dirty="0"/>
              <a:t>All DCCT systems were calibrated at least once a year and after any modifications to the systems.</a:t>
            </a:r>
          </a:p>
        </p:txBody>
      </p:sp>
      <p:sp>
        <p:nvSpPr>
          <p:cNvPr id="12" name="Slide Number Placeholder 8"/>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fld id="{AEE3222A-B585-474B-B973-7A492478E925}" type="slidenum">
              <a:rPr lang="en-US" altLang="en-US" smtClean="0"/>
              <a:pPr/>
              <a:t>6</a:t>
            </a:fld>
            <a:endParaRPr lang="en-US" altLang="en-US" dirty="0"/>
          </a:p>
        </p:txBody>
      </p:sp>
    </p:spTree>
    <p:extLst>
      <p:ext uri="{BB962C8B-B14F-4D97-AF65-F5344CB8AC3E}">
        <p14:creationId xmlns:p14="http://schemas.microsoft.com/office/powerpoint/2010/main" val="2409544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2400" dirty="0"/>
              <a:t>Linearity/Absolute Accuracy of DCCT Systems</a:t>
            </a:r>
          </a:p>
        </p:txBody>
      </p:sp>
      <p:sp>
        <p:nvSpPr>
          <p:cNvPr id="25604" name="Slide Number Placeholder 8"/>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fld id="{AEE3222A-B585-474B-B973-7A492478E925}" type="slidenum">
              <a:rPr lang="en-US" altLang="en-US" smtClean="0"/>
              <a:pPr/>
              <a:t>7</a:t>
            </a:fld>
            <a:endParaRPr lang="en-US" altLang="en-US" dirty="0"/>
          </a:p>
        </p:txBody>
      </p:sp>
      <p:pic>
        <p:nvPicPr>
          <p:cNvPr id="25614" name="Content Placeholder 25613"/>
          <p:cNvPicPr>
            <a:picLocks noGrp="1" noChangeAspect="1"/>
          </p:cNvPicPr>
          <p:nvPr>
            <p:ph idx="1"/>
          </p:nvPr>
        </p:nvPicPr>
        <p:blipFill>
          <a:blip r:embed="rId2"/>
          <a:stretch>
            <a:fillRect/>
          </a:stretch>
        </p:blipFill>
        <p:spPr>
          <a:xfrm>
            <a:off x="793985" y="1042988"/>
            <a:ext cx="7541742" cy="4987925"/>
          </a:xfrm>
        </p:spPr>
      </p:pic>
    </p:spTree>
    <p:extLst>
      <p:ext uri="{BB962C8B-B14F-4D97-AF65-F5344CB8AC3E}">
        <p14:creationId xmlns:p14="http://schemas.microsoft.com/office/powerpoint/2010/main" val="3045674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p:txBody>
          <a:bodyPr/>
          <a:lstStyle/>
          <a:p>
            <a:pPr marL="342900" indent="-342900">
              <a:buFont typeface="Arial" panose="020B0604020202020204" pitchFamily="34" charset="0"/>
              <a:buChar char="•"/>
            </a:pPr>
            <a:r>
              <a:rPr lang="en-US" altLang="en-US" dirty="0"/>
              <a:t>Sensor is a commercial wide-band tape-wound current transformer from Pearson Electronics. </a:t>
            </a:r>
          </a:p>
          <a:p>
            <a:pPr marL="628650" lvl="1" indent="-171450">
              <a:buFont typeface="Arial" panose="020B0604020202020204" pitchFamily="34" charset="0"/>
              <a:buChar char="•"/>
            </a:pPr>
            <a:r>
              <a:rPr lang="en-US" altLang="en-US" sz="1800" dirty="0"/>
              <a:t>0.5V/A  into 50</a:t>
            </a:r>
            <a:r>
              <a:rPr lang="el-GR" altLang="en-US" sz="1800" dirty="0"/>
              <a:t>Ω</a:t>
            </a:r>
            <a:endParaRPr lang="en-US" altLang="en-US" sz="1800" dirty="0"/>
          </a:p>
          <a:p>
            <a:pPr marL="628650" lvl="1" indent="-171450">
              <a:buFont typeface="Arial" panose="020B0604020202020204" pitchFamily="34" charset="0"/>
              <a:buChar char="•"/>
            </a:pPr>
            <a:r>
              <a:rPr lang="en-US" altLang="en-US" sz="1800" dirty="0"/>
              <a:t>+0.02% error / </a:t>
            </a:r>
            <a:r>
              <a:rPr lang="en-US" altLang="en-US" sz="1800" dirty="0" err="1"/>
              <a:t>degF</a:t>
            </a:r>
            <a:endParaRPr lang="en-US" altLang="en-US" sz="1800" dirty="0"/>
          </a:p>
          <a:p>
            <a:pPr marL="628650" lvl="1" indent="-171450">
              <a:buFont typeface="Arial" panose="020B0604020202020204" pitchFamily="34" charset="0"/>
              <a:buChar char="•"/>
            </a:pPr>
            <a:r>
              <a:rPr lang="en-US" altLang="en-US" sz="1800" dirty="0"/>
              <a:t>~0.06% error / Gauss (f&gt;100Hz)</a:t>
            </a:r>
          </a:p>
          <a:p>
            <a:pPr marL="342900" indent="-342900">
              <a:buFont typeface="Arial" panose="020B0604020202020204" pitchFamily="34" charset="0"/>
              <a:buChar char="•"/>
            </a:pPr>
            <a:r>
              <a:rPr lang="en-US" altLang="en-US" dirty="0"/>
              <a:t>3/8” </a:t>
            </a:r>
            <a:r>
              <a:rPr lang="en-US" altLang="en-US" dirty="0" err="1"/>
              <a:t>Heliax</a:t>
            </a:r>
            <a:r>
              <a:rPr lang="en-US" altLang="en-US" dirty="0"/>
              <a:t>  or Trumpeter TWC2-78 for signal cable from toroid to electronics</a:t>
            </a:r>
          </a:p>
          <a:p>
            <a:endParaRPr lang="en-US" dirty="0"/>
          </a:p>
        </p:txBody>
      </p:sp>
      <p:pic>
        <p:nvPicPr>
          <p:cNvPr id="16" name="Content Placeholder 15"/>
          <p:cNvPicPr>
            <a:picLocks noGrp="1" noChangeAspect="1"/>
          </p:cNvPicPr>
          <p:nvPr>
            <p:ph sz="half" idx="15"/>
          </p:nvPr>
        </p:nvPicPr>
        <p:blipFill>
          <a:blip r:embed="rId2"/>
          <a:stretch>
            <a:fillRect/>
          </a:stretch>
        </p:blipFill>
        <p:spPr>
          <a:xfrm>
            <a:off x="3560857" y="1042988"/>
            <a:ext cx="5238560" cy="4994275"/>
          </a:xfrm>
        </p:spPr>
      </p:pic>
      <p:sp>
        <p:nvSpPr>
          <p:cNvPr id="9" name="Title 8"/>
          <p:cNvSpPr>
            <a:spLocks noGrp="1"/>
          </p:cNvSpPr>
          <p:nvPr>
            <p:ph type="title"/>
          </p:nvPr>
        </p:nvSpPr>
        <p:spPr/>
        <p:txBody>
          <a:bodyPr/>
          <a:lstStyle/>
          <a:p>
            <a:r>
              <a:rPr lang="en-US"/>
              <a:t>Toroid Beam Intensity Monitoring System </a:t>
            </a:r>
            <a:endParaRPr lang="en-US" dirty="0"/>
          </a:p>
        </p:txBody>
      </p:sp>
      <p:sp>
        <p:nvSpPr>
          <p:cNvPr id="4" name="Date Placeholder 3"/>
          <p:cNvSpPr>
            <a:spLocks noGrp="1"/>
          </p:cNvSpPr>
          <p:nvPr>
            <p:ph type="dt" sz="half" idx="10"/>
          </p:nvPr>
        </p:nvSpPr>
        <p:spPr>
          <a:xfrm>
            <a:off x="6459538" y="6515100"/>
            <a:ext cx="1076325" cy="241300"/>
          </a:xfrm>
        </p:spPr>
        <p:txBody>
          <a:bodyPr/>
          <a:lstStyle/>
          <a:p>
            <a:fld id="{A0E092C4-48F6-48C5-B2B3-815670E99CE7}" type="datetime1">
              <a:rPr lang="en-US" altLang="en-US" smtClean="0"/>
              <a:pPr/>
              <a:t>11/10/2016</a:t>
            </a:fld>
            <a:endParaRPr lang="en-US" altLang="en-US"/>
          </a:p>
        </p:txBody>
      </p:sp>
      <p:sp>
        <p:nvSpPr>
          <p:cNvPr id="5" name="Footer Placeholder 4"/>
          <p:cNvSpPr>
            <a:spLocks noGrp="1"/>
          </p:cNvSpPr>
          <p:nvPr>
            <p:ph type="ftr" sz="quarter" idx="11"/>
          </p:nvPr>
        </p:nvSpPr>
        <p:spPr>
          <a:xfrm>
            <a:off x="806450" y="6515100"/>
            <a:ext cx="5373688" cy="241300"/>
          </a:xfrm>
        </p:spPr>
        <p:txBody>
          <a:bodyPr/>
          <a:lstStyle/>
          <a:p>
            <a:r>
              <a:rPr lang="en-US"/>
              <a:t>Presenter | Presentation Title</a:t>
            </a:r>
          </a:p>
        </p:txBody>
      </p:sp>
      <p:sp>
        <p:nvSpPr>
          <p:cNvPr id="6" name="Slide Number Placeholder 5"/>
          <p:cNvSpPr>
            <a:spLocks noGrp="1"/>
          </p:cNvSpPr>
          <p:nvPr>
            <p:ph type="sldNum" sz="quarter" idx="12"/>
          </p:nvPr>
        </p:nvSpPr>
        <p:spPr>
          <a:xfrm>
            <a:off x="228600" y="6515100"/>
            <a:ext cx="447675" cy="241300"/>
          </a:xfrm>
        </p:spPr>
        <p:txBody>
          <a:bodyPr/>
          <a:lstStyle/>
          <a:p>
            <a:fld id="{C2BC038B-CA57-479E-BFA9-9E819877A5DF}" type="slidenum">
              <a:rPr lang="en-US" altLang="en-US" smtClean="0"/>
              <a:pPr/>
              <a:t>8</a:t>
            </a:fld>
            <a:endParaRPr lang="en-US" altLang="en-US"/>
          </a:p>
        </p:txBody>
      </p:sp>
    </p:spTree>
    <p:extLst>
      <p:ext uri="{BB962C8B-B14F-4D97-AF65-F5344CB8AC3E}">
        <p14:creationId xmlns:p14="http://schemas.microsoft.com/office/powerpoint/2010/main" val="3238787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a:xfrm>
            <a:off x="228599" y="1043693"/>
            <a:ext cx="4117693" cy="4994276"/>
          </a:xfrm>
        </p:spPr>
        <p:txBody>
          <a:bodyPr/>
          <a:lstStyle/>
          <a:p>
            <a:pPr marL="342900" indent="-342900">
              <a:buFont typeface="Arial" panose="020B0604020202020204" pitchFamily="34" charset="0"/>
              <a:buChar char="•"/>
            </a:pPr>
            <a:r>
              <a:rPr lang="en-US" altLang="en-US" dirty="0"/>
              <a:t>Each external TTL trigger will cause switched capacitor circuit  to cycle thru reset mode, integration mode, and hold mode. </a:t>
            </a:r>
          </a:p>
          <a:p>
            <a:pPr marL="628650" lvl="1" indent="-171450">
              <a:buFont typeface="Arial" panose="020B0604020202020204" pitchFamily="34" charset="0"/>
              <a:buChar char="•"/>
            </a:pPr>
            <a:r>
              <a:rPr lang="en-US" altLang="en-US" sz="1400" dirty="0"/>
              <a:t>Systematic Errors : &lt;1%</a:t>
            </a:r>
          </a:p>
          <a:p>
            <a:pPr marL="628650" lvl="1" indent="-171450">
              <a:buFont typeface="Arial" panose="020B0604020202020204" pitchFamily="34" charset="0"/>
              <a:buChar char="•"/>
            </a:pPr>
            <a:r>
              <a:rPr lang="en-US" altLang="en-US" sz="1400" dirty="0"/>
              <a:t>Timing w.r.t. gate: ~0.14-0.16% error per </a:t>
            </a:r>
            <a:r>
              <a:rPr lang="en-US" altLang="en-US" sz="1400" dirty="0" err="1"/>
              <a:t>usec</a:t>
            </a:r>
            <a:endParaRPr lang="en-US" altLang="en-US" sz="1400" dirty="0"/>
          </a:p>
          <a:p>
            <a:pPr marL="628650" lvl="1" indent="-171450">
              <a:buFont typeface="Arial" panose="020B0604020202020204" pitchFamily="34" charset="0"/>
              <a:buChar char="•"/>
            </a:pPr>
            <a:r>
              <a:rPr lang="en-US" altLang="en-US" sz="1400" dirty="0"/>
              <a:t>Temperature Sensitivity : -0.01% error / </a:t>
            </a:r>
            <a:r>
              <a:rPr lang="en-US" altLang="en-US" sz="1400" dirty="0" err="1"/>
              <a:t>degF</a:t>
            </a:r>
            <a:endParaRPr lang="en-US" altLang="en-US" sz="1400" dirty="0"/>
          </a:p>
          <a:p>
            <a:pPr marL="342900" indent="-342900">
              <a:buFont typeface="Arial" panose="020B0604020202020204" pitchFamily="34" charset="0"/>
              <a:buChar char="•"/>
            </a:pPr>
            <a:r>
              <a:rPr lang="en-US" altLang="en-US" dirty="0"/>
              <a:t>The </a:t>
            </a:r>
            <a:r>
              <a:rPr lang="en-US" dirty="0"/>
              <a:t>integrated value is buffered and continuously sampled by a 12bit or 14bit  MADC for the control system before the next trigger.</a:t>
            </a:r>
          </a:p>
          <a:p>
            <a:pPr marL="342900" indent="-342900">
              <a:buFont typeface="Arial" panose="020B0604020202020204" pitchFamily="34" charset="0"/>
              <a:buChar char="•"/>
            </a:pPr>
            <a:r>
              <a:rPr lang="en-US" altLang="en-US" dirty="0"/>
              <a:t>Absolute Accuracy: &lt;±2%</a:t>
            </a:r>
            <a:endParaRPr lang="en-US" dirty="0"/>
          </a:p>
          <a:p>
            <a:pPr marL="342900" indent="-342900">
              <a:buFont typeface="Arial" panose="020B0604020202020204" pitchFamily="34" charset="0"/>
              <a:buChar char="•"/>
            </a:pPr>
            <a:r>
              <a:rPr lang="en-US" altLang="en-US" dirty="0"/>
              <a:t>Pulse-to-Pulse Stability : &lt;0.5%</a:t>
            </a:r>
          </a:p>
        </p:txBody>
      </p:sp>
      <p:pic>
        <p:nvPicPr>
          <p:cNvPr id="11" name="Content Placeholder 10"/>
          <p:cNvPicPr>
            <a:picLocks noGrp="1" noChangeAspect="1"/>
          </p:cNvPicPr>
          <p:nvPr>
            <p:ph sz="half" idx="15"/>
          </p:nvPr>
        </p:nvPicPr>
        <p:blipFill>
          <a:blip r:embed="rId2">
            <a:extLst>
              <a:ext uri="{28A0092B-C50C-407E-A947-70E740481C1C}">
                <a14:useLocalDpi xmlns:a14="http://schemas.microsoft.com/office/drawing/2010/main" val="0"/>
              </a:ext>
            </a:extLst>
          </a:blip>
          <a:stretch>
            <a:fillRect/>
          </a:stretch>
        </p:blipFill>
        <p:spPr>
          <a:xfrm>
            <a:off x="4346292" y="1397617"/>
            <a:ext cx="4543707" cy="3857671"/>
          </a:xfrm>
        </p:spPr>
      </p:pic>
      <p:sp>
        <p:nvSpPr>
          <p:cNvPr id="9" name="Title 8"/>
          <p:cNvSpPr>
            <a:spLocks noGrp="1"/>
          </p:cNvSpPr>
          <p:nvPr>
            <p:ph type="title"/>
          </p:nvPr>
        </p:nvSpPr>
        <p:spPr/>
        <p:txBody>
          <a:bodyPr/>
          <a:lstStyle/>
          <a:p>
            <a:r>
              <a:rPr lang="en-US" dirty="0"/>
              <a:t>Switched Capacitor Integration</a:t>
            </a:r>
          </a:p>
        </p:txBody>
      </p:sp>
      <p:sp>
        <p:nvSpPr>
          <p:cNvPr id="4" name="Date Placeholder 3"/>
          <p:cNvSpPr>
            <a:spLocks noGrp="1"/>
          </p:cNvSpPr>
          <p:nvPr>
            <p:ph type="dt" sz="half" idx="10"/>
          </p:nvPr>
        </p:nvSpPr>
        <p:spPr>
          <a:xfrm>
            <a:off x="6459538" y="6515100"/>
            <a:ext cx="1076325" cy="241300"/>
          </a:xfrm>
        </p:spPr>
        <p:txBody>
          <a:bodyPr/>
          <a:lstStyle/>
          <a:p>
            <a:fld id="{A0E092C4-48F6-48C5-B2B3-815670E99CE7}" type="datetime1">
              <a:rPr lang="en-US" altLang="en-US" smtClean="0"/>
              <a:pPr/>
              <a:t>11/10/2016</a:t>
            </a:fld>
            <a:endParaRPr lang="en-US" altLang="en-US"/>
          </a:p>
        </p:txBody>
      </p:sp>
      <p:sp>
        <p:nvSpPr>
          <p:cNvPr id="5" name="Footer Placeholder 4"/>
          <p:cNvSpPr>
            <a:spLocks noGrp="1"/>
          </p:cNvSpPr>
          <p:nvPr>
            <p:ph type="ftr" sz="quarter" idx="11"/>
          </p:nvPr>
        </p:nvSpPr>
        <p:spPr>
          <a:xfrm>
            <a:off x="806450" y="6515100"/>
            <a:ext cx="5373688" cy="241300"/>
          </a:xfrm>
        </p:spPr>
        <p:txBody>
          <a:bodyPr/>
          <a:lstStyle/>
          <a:p>
            <a:r>
              <a:rPr lang="en-US" dirty="0"/>
              <a:t>Presenter | Presentation Title</a:t>
            </a:r>
          </a:p>
        </p:txBody>
      </p:sp>
      <p:sp>
        <p:nvSpPr>
          <p:cNvPr id="6" name="Slide Number Placeholder 5"/>
          <p:cNvSpPr>
            <a:spLocks noGrp="1"/>
          </p:cNvSpPr>
          <p:nvPr>
            <p:ph type="sldNum" sz="quarter" idx="12"/>
          </p:nvPr>
        </p:nvSpPr>
        <p:spPr>
          <a:xfrm>
            <a:off x="228600" y="6515100"/>
            <a:ext cx="447675" cy="241300"/>
          </a:xfrm>
        </p:spPr>
        <p:txBody>
          <a:bodyPr/>
          <a:lstStyle/>
          <a:p>
            <a:fld id="{C2BC038B-CA57-479E-BFA9-9E819877A5DF}" type="slidenum">
              <a:rPr lang="en-US" altLang="en-US" smtClean="0"/>
              <a:pPr/>
              <a:t>9</a:t>
            </a:fld>
            <a:endParaRPr lang="en-US" altLang="en-US"/>
          </a:p>
        </p:txBody>
      </p:sp>
    </p:spTree>
    <p:extLst>
      <p:ext uri="{BB962C8B-B14F-4D97-AF65-F5344CB8AC3E}">
        <p14:creationId xmlns:p14="http://schemas.microsoft.com/office/powerpoint/2010/main" val="44243230"/>
      </p:ext>
    </p:extLst>
  </p:cSld>
  <p:clrMapOvr>
    <a:masterClrMapping/>
  </p:clrMapOvr>
</p:sld>
</file>

<file path=ppt/theme/theme1.xml><?xml version="1.0" encoding="utf-8"?>
<a:theme xmlns:a="http://schemas.openxmlformats.org/drawingml/2006/main" name="FNAL_TemplateMac_060514">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B6CED81E-951A-4DFA-9287-6DC86C25A1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1358</TotalTime>
  <Words>2469</Words>
  <Application>Microsoft Office PowerPoint</Application>
  <PresentationFormat>On-screen Show (4:3)</PresentationFormat>
  <Paragraphs>206</Paragraphs>
  <Slides>34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MS PGothic</vt:lpstr>
      <vt:lpstr>MS PGothic</vt:lpstr>
      <vt:lpstr>Arial</vt:lpstr>
      <vt:lpstr>Calibri</vt:lpstr>
      <vt:lpstr>Geneva</vt:lpstr>
      <vt:lpstr>Helvetica</vt:lpstr>
      <vt:lpstr>FNAL_TemplateMac_060514</vt:lpstr>
      <vt:lpstr>FNAL Intensity Monitors Summary</vt:lpstr>
      <vt:lpstr>Main Injector (MI) DCCT</vt:lpstr>
      <vt:lpstr>Recycler (RR) DCCT (Installed in 2007)</vt:lpstr>
      <vt:lpstr>DCCTs in Development</vt:lpstr>
      <vt:lpstr>Control System Interface</vt:lpstr>
      <vt:lpstr>DCCT Calibration Procedure </vt:lpstr>
      <vt:lpstr>Linearity/Absolute Accuracy of DCCT Systems</vt:lpstr>
      <vt:lpstr>Toroid Beam Intensity Monitoring System </vt:lpstr>
      <vt:lpstr>Switched Capacitor Integration</vt:lpstr>
      <vt:lpstr>Digital Integration</vt:lpstr>
      <vt:lpstr>Toroid Calibration Procedure</vt:lpstr>
      <vt:lpstr>Linearity/Absolute Accuracy of Toroid Systems</vt:lpstr>
      <vt:lpstr>Tuning machine based on beam loss</vt:lpstr>
      <vt:lpstr>PowerPoint Presentation</vt:lpstr>
      <vt:lpstr>Comparing intensity monitors to determine efficiencies</vt:lpstr>
      <vt:lpstr>PowerPoint Presentation</vt:lpstr>
      <vt:lpstr>Recycler DCCT (Installed in 2007)</vt:lpstr>
      <vt:lpstr>Temperature Sensitivity</vt:lpstr>
      <vt:lpstr>DCCT Housing and Shielding</vt:lpstr>
      <vt:lpstr>PowerPoint Presentation</vt:lpstr>
      <vt:lpstr>PowerPoint Presentation</vt:lpstr>
      <vt:lpstr>PowerPoint Presentation</vt:lpstr>
      <vt:lpstr>PowerPoint Presentation</vt:lpstr>
      <vt:lpstr>RR DCCT Ceramic Break Configuration</vt:lpstr>
      <vt:lpstr>PowerPoint Presentation</vt:lpstr>
      <vt:lpstr>PowerPoint Presentation</vt:lpstr>
      <vt:lpstr>PowerPoint Presentation</vt:lpstr>
      <vt:lpstr>PowerPoint Presentation</vt:lpstr>
      <vt:lpstr>Front end specifications</vt:lpstr>
      <vt:lpstr>PowerPoint Presentation</vt:lpstr>
      <vt:lpstr>NuMI Toroids (TIPP2010)</vt:lpstr>
      <vt:lpstr>PowerPoint Presentation</vt:lpstr>
      <vt:lpstr>PowerPoint Presentation</vt:lpstr>
      <vt:lpstr>PowerPoint Presentation</vt:lpstr>
    </vt:vector>
  </TitlesOfParts>
  <Manager>Instrumentation / Accelerator Division</Manager>
  <Company>Fermi National Accelerator 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FNAL Intensity Monitor Summary</dc:title>
  <dc:creator>M A Ibrahim</dc:creator>
  <cp:lastModifiedBy>Rebecca C. Johnson x5069 14609N</cp:lastModifiedBy>
  <cp:revision>108</cp:revision>
  <cp:lastPrinted>2014-01-20T19:40:21Z</cp:lastPrinted>
  <dcterms:created xsi:type="dcterms:W3CDTF">2016-11-02T13:59:32Z</dcterms:created>
  <dcterms:modified xsi:type="dcterms:W3CDTF">2016-11-10T15:33:50Z</dcterms:modified>
</cp:coreProperties>
</file>