
<file path=[Content_Types].xml><?xml version="1.0" encoding="utf-8"?>
<Types xmlns="http://schemas.openxmlformats.org/package/2006/content-types">
  <Default Extension="xml" ContentType="application/xml"/>
  <Default Extension="mp4" ContentType="video/mp4"/>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7"/>
  </p:notesMasterIdLst>
  <p:handoutMasterIdLst>
    <p:handoutMasterId r:id="rId18"/>
  </p:handoutMasterIdLst>
  <p:sldIdLst>
    <p:sldId id="256" r:id="rId2"/>
    <p:sldId id="272" r:id="rId3"/>
    <p:sldId id="257" r:id="rId4"/>
    <p:sldId id="275" r:id="rId5"/>
    <p:sldId id="277" r:id="rId6"/>
    <p:sldId id="276" r:id="rId7"/>
    <p:sldId id="264" r:id="rId8"/>
    <p:sldId id="265" r:id="rId9"/>
    <p:sldId id="266" r:id="rId10"/>
    <p:sldId id="267" r:id="rId11"/>
    <p:sldId id="273" r:id="rId12"/>
    <p:sldId id="269" r:id="rId13"/>
    <p:sldId id="270" r:id="rId14"/>
    <p:sldId id="271" r:id="rId15"/>
    <p:sldId id="274"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547D7034-3A8E-1C46-ACBD-16082C5780B6}">
          <p14:sldIdLst>
            <p14:sldId id="256"/>
            <p14:sldId id="272"/>
            <p14:sldId id="257"/>
            <p14:sldId id="275"/>
            <p14:sldId id="277"/>
            <p14:sldId id="276"/>
            <p14:sldId id="264"/>
            <p14:sldId id="265"/>
            <p14:sldId id="266"/>
            <p14:sldId id="267"/>
          </p14:sldIdLst>
        </p14:section>
        <p14:section name="backup" id="{C9BE37B8-61A2-184C-BF1B-F9435A4FE07C}">
          <p14:sldIdLst>
            <p14:sldId id="273"/>
            <p14:sldId id="269"/>
            <p14:sldId id="270"/>
            <p14:sldId id="271"/>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ユーザー" initials="Office" lastIdx="3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94"/>
    <p:restoredTop sz="84535"/>
  </p:normalViewPr>
  <p:slideViewPr>
    <p:cSldViewPr snapToGrid="0" snapToObjects="1">
      <p:cViewPr>
        <p:scale>
          <a:sx n="82" d="100"/>
          <a:sy n="82" d="100"/>
        </p:scale>
        <p:origin x="864" y="336"/>
      </p:cViewPr>
      <p:guideLst/>
    </p:cSldViewPr>
  </p:slideViewPr>
  <p:outlineViewPr>
    <p:cViewPr>
      <p:scale>
        <a:sx n="33" d="100"/>
        <a:sy n="33" d="100"/>
      </p:scale>
      <p:origin x="0" y="-278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384"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08T16:26:40.703" idx="21">
    <p:pos x="10" y="10"/>
    <p:text>参考として、伝達関数も載せる（ただしインピーダンスミスマッチによるずれは今後検討、と話す）</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B718E9-F643-7B4B-AB92-C2AEA8920D3E}" type="datetimeFigureOut">
              <a:rPr kumimoji="1" lang="ja-JP" altLang="en-US" smtClean="0"/>
              <a:t>2016/11/10</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F179CB-71B7-BE4F-A08E-C61F5F9D8117}" type="slidenum">
              <a:rPr kumimoji="1" lang="ja-JP" altLang="en-US" smtClean="0"/>
              <a:t>‹#›</a:t>
            </a:fld>
            <a:endParaRPr kumimoji="1" lang="ja-JP" altLang="en-US"/>
          </a:p>
        </p:txBody>
      </p:sp>
    </p:spTree>
    <p:extLst>
      <p:ext uri="{BB962C8B-B14F-4D97-AF65-F5344CB8AC3E}">
        <p14:creationId xmlns:p14="http://schemas.microsoft.com/office/powerpoint/2010/main" val="1643519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11705-C382-1B45-9CEF-82822679A57E}" type="datetimeFigureOut">
              <a:rPr kumimoji="1" lang="ja-JP" altLang="en-US" smtClean="0"/>
              <a:t>2016/11/10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3EE87-6904-894F-9CB9-5CB0C0DB27C7}" type="slidenum">
              <a:rPr kumimoji="1" lang="ja-JP" altLang="en-US" smtClean="0"/>
              <a:t>‹#›</a:t>
            </a:fld>
            <a:endParaRPr kumimoji="1" lang="ja-JP" altLang="en-US"/>
          </a:p>
        </p:txBody>
      </p:sp>
    </p:spTree>
    <p:extLst>
      <p:ext uri="{BB962C8B-B14F-4D97-AF65-F5344CB8AC3E}">
        <p14:creationId xmlns:p14="http://schemas.microsoft.com/office/powerpoint/2010/main" val="4854917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en-US" altLang="ja-JP" dirty="0" smtClean="0"/>
              <a:t>I will talk</a:t>
            </a:r>
            <a:r>
              <a:rPr kumimoji="1" lang="en-US" altLang="ja-JP" baseline="0" dirty="0" smtClean="0"/>
              <a:t> about the calculation of improved tapered coupler monitor. </a:t>
            </a:r>
            <a:endParaRPr kumimoji="1" lang="ja-JP" altLang="en-US" dirty="0"/>
          </a:p>
        </p:txBody>
      </p:sp>
      <p:sp>
        <p:nvSpPr>
          <p:cNvPr id="4" name="スライド番号プレースホルダー 3"/>
          <p:cNvSpPr>
            <a:spLocks noGrp="1"/>
          </p:cNvSpPr>
          <p:nvPr>
            <p:ph type="sldNum" sz="quarter" idx="10"/>
          </p:nvPr>
        </p:nvSpPr>
        <p:spPr/>
        <p:txBody>
          <a:bodyPr/>
          <a:lstStyle/>
          <a:p>
            <a:fld id="{39E3EE87-6904-894F-9CB9-5CB0C0DB27C7}" type="slidenum">
              <a:rPr kumimoji="1" lang="ja-JP" altLang="en-US" smtClean="0"/>
              <a:t>0</a:t>
            </a:fld>
            <a:endParaRPr kumimoji="1" lang="ja-JP" altLang="en-US"/>
          </a:p>
        </p:txBody>
      </p:sp>
    </p:spTree>
    <p:extLst>
      <p:ext uri="{BB962C8B-B14F-4D97-AF65-F5344CB8AC3E}">
        <p14:creationId xmlns:p14="http://schemas.microsoft.com/office/powerpoint/2010/main" val="1493024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9E3EE87-6904-894F-9CB9-5CB0C0DB27C7}" type="slidenum">
              <a:rPr kumimoji="1" lang="ja-JP" altLang="en-US" smtClean="0"/>
              <a:t>11</a:t>
            </a:fld>
            <a:endParaRPr kumimoji="1" lang="ja-JP" altLang="en-US"/>
          </a:p>
        </p:txBody>
      </p:sp>
    </p:spTree>
    <p:extLst>
      <p:ext uri="{BB962C8B-B14F-4D97-AF65-F5344CB8AC3E}">
        <p14:creationId xmlns:p14="http://schemas.microsoft.com/office/powerpoint/2010/main" val="331902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9E3EE87-6904-894F-9CB9-5CB0C0DB27C7}" type="slidenum">
              <a:rPr kumimoji="1" lang="ja-JP" altLang="en-US" smtClean="0"/>
              <a:t>12</a:t>
            </a:fld>
            <a:endParaRPr kumimoji="1" lang="ja-JP" altLang="en-US"/>
          </a:p>
        </p:txBody>
      </p:sp>
    </p:spTree>
    <p:extLst>
      <p:ext uri="{BB962C8B-B14F-4D97-AF65-F5344CB8AC3E}">
        <p14:creationId xmlns:p14="http://schemas.microsoft.com/office/powerpoint/2010/main" val="338857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9E3EE87-6904-894F-9CB9-5CB0C0DB27C7}" type="slidenum">
              <a:rPr kumimoji="1" lang="ja-JP" altLang="en-US" smtClean="0"/>
              <a:t>13</a:t>
            </a:fld>
            <a:endParaRPr kumimoji="1" lang="ja-JP" altLang="en-US"/>
          </a:p>
        </p:txBody>
      </p:sp>
    </p:spTree>
    <p:extLst>
      <p:ext uri="{BB962C8B-B14F-4D97-AF65-F5344CB8AC3E}">
        <p14:creationId xmlns:p14="http://schemas.microsoft.com/office/powerpoint/2010/main" val="1271395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9E3EE87-6904-894F-9CB9-5CB0C0DB27C7}" type="slidenum">
              <a:rPr kumimoji="1" lang="ja-JP" altLang="en-US" smtClean="0"/>
              <a:t>14</a:t>
            </a:fld>
            <a:endParaRPr kumimoji="1" lang="ja-JP" altLang="en-US"/>
          </a:p>
        </p:txBody>
      </p:sp>
    </p:spTree>
    <p:extLst>
      <p:ext uri="{BB962C8B-B14F-4D97-AF65-F5344CB8AC3E}">
        <p14:creationId xmlns:p14="http://schemas.microsoft.com/office/powerpoint/2010/main" val="4989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en-US" altLang="ja-JP" dirty="0" smtClean="0"/>
              <a:t>This</a:t>
            </a:r>
            <a:r>
              <a:rPr kumimoji="1" lang="en-US" altLang="ja-JP" baseline="0" dirty="0" smtClean="0"/>
              <a:t> is the outline of my talk. </a:t>
            </a:r>
          </a:p>
          <a:p>
            <a:pPr algn="l"/>
            <a:r>
              <a:rPr kumimoji="1" lang="en-US" altLang="ja-JP" baseline="0" dirty="0" smtClean="0"/>
              <a:t>Firstly, I explain some types of shapes of pickup and their advantage and disadvantage as introduction. And secondly, I speak the trapezoid tapered coupler in groove as the idea to improve current BPM. Next, I talk about setting parameter of the calculated trapezoid tapered coupler and the calculation of characters of the BPM. And fourthly, I explain the result of the simulation and lastly, summary and next plan. </a:t>
            </a:r>
            <a:endParaRPr kumimoji="1" lang="ja-JP" altLang="en-US" dirty="0"/>
          </a:p>
        </p:txBody>
      </p:sp>
      <p:sp>
        <p:nvSpPr>
          <p:cNvPr id="4" name="スライド番号プレースホルダー 3"/>
          <p:cNvSpPr>
            <a:spLocks noGrp="1"/>
          </p:cNvSpPr>
          <p:nvPr>
            <p:ph type="sldNum" sz="quarter" idx="10"/>
          </p:nvPr>
        </p:nvSpPr>
        <p:spPr/>
        <p:txBody>
          <a:bodyPr/>
          <a:lstStyle/>
          <a:p>
            <a:fld id="{39E3EE87-6904-894F-9CB9-5CB0C0DB27C7}" type="slidenum">
              <a:rPr kumimoji="1" lang="ja-JP" altLang="en-US" smtClean="0"/>
              <a:t>1</a:t>
            </a:fld>
            <a:endParaRPr kumimoji="1" lang="ja-JP" altLang="en-US"/>
          </a:p>
        </p:txBody>
      </p:sp>
    </p:spTree>
    <p:extLst>
      <p:ext uri="{BB962C8B-B14F-4D97-AF65-F5344CB8AC3E}">
        <p14:creationId xmlns:p14="http://schemas.microsoft.com/office/powerpoint/2010/main" val="94018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Firstly, introduction. According to </a:t>
            </a:r>
            <a:r>
              <a:rPr kumimoji="1" lang="en-US" altLang="ja-JP" baseline="0" dirty="0" err="1" smtClean="0"/>
              <a:t>linnecar</a:t>
            </a:r>
            <a:r>
              <a:rPr kumimoji="1" lang="en-US" altLang="ja-JP" baseline="0" dirty="0" smtClean="0"/>
              <a:t>, the transfer function F(w) and the coupling K have the relationship like this. Transfer function is the value showing the sensitivity at the frequency w and </a:t>
            </a:r>
            <a:r>
              <a:rPr kumimoji="1" lang="en-US" altLang="ja-JP" baseline="0" dirty="0" err="1" smtClean="0"/>
              <a:t>coupliing</a:t>
            </a:r>
            <a:r>
              <a:rPr kumimoji="1" lang="en-US" altLang="ja-JP" baseline="0" dirty="0" smtClean="0"/>
              <a:t> K(z) is one showing the strength of induced charge at z. in this equation, l is the length of pickup and c is light speed. In case of </a:t>
            </a:r>
            <a:r>
              <a:rPr kumimoji="1" lang="en-US" altLang="ja-JP" baseline="0" dirty="0" err="1" smtClean="0"/>
              <a:t>stripline</a:t>
            </a:r>
            <a:r>
              <a:rPr kumimoji="1" lang="en-US" altLang="ja-JP" baseline="0" dirty="0" smtClean="0"/>
              <a:t> pickup, the coupling become constant along z, so the transfer function become sine wave like green line. As you can see, there are no sensitivity at some frequency. One of ways to solve the problem is making the shape of pickup into exponential. In that case, the coupling also becomes exponential and the transfer function becomes like black line. Fluctuation is small in frequency. In fact, there is a exponential tapered coupler BPM in J-PARC.</a:t>
            </a:r>
          </a:p>
        </p:txBody>
      </p:sp>
      <p:sp>
        <p:nvSpPr>
          <p:cNvPr id="4" name="スライド番号プレースホルダー 3"/>
          <p:cNvSpPr>
            <a:spLocks noGrp="1"/>
          </p:cNvSpPr>
          <p:nvPr>
            <p:ph type="sldNum" sz="quarter" idx="10"/>
          </p:nvPr>
        </p:nvSpPr>
        <p:spPr/>
        <p:txBody>
          <a:bodyPr/>
          <a:lstStyle/>
          <a:p>
            <a:fld id="{39E3EE87-6904-894F-9CB9-5CB0C0DB27C7}" type="slidenum">
              <a:rPr kumimoji="1" lang="ja-JP" altLang="en-US" smtClean="0"/>
              <a:t>2</a:t>
            </a:fld>
            <a:endParaRPr kumimoji="1" lang="ja-JP" altLang="en-US"/>
          </a:p>
        </p:txBody>
      </p:sp>
    </p:spTree>
    <p:extLst>
      <p:ext uri="{BB962C8B-B14F-4D97-AF65-F5344CB8AC3E}">
        <p14:creationId xmlns:p14="http://schemas.microsoft.com/office/powerpoint/2010/main" val="136879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It</a:t>
            </a:r>
            <a:r>
              <a:rPr kumimoji="1" lang="en-US" altLang="ja-JP" baseline="0" dirty="0" smtClean="0"/>
              <a:t> is used for Intra-bunch feedback system and it plays role for high intensity. However, the BPM has background in its signal because of difference of character between pickups. Exponential tapered coupler need complicated 3D curve to match characteristic impedance and it is difficult to make 3Dcurve accurately. The cause of </a:t>
            </a:r>
            <a:r>
              <a:rPr kumimoji="1" lang="en-US" altLang="ja-JP" baseline="0" dirty="0" err="1" smtClean="0"/>
              <a:t>differenct</a:t>
            </a:r>
            <a:r>
              <a:rPr kumimoji="1" lang="en-US" altLang="ja-JP" baseline="0" dirty="0" smtClean="0"/>
              <a:t> characters of pickup is the machining accuracy.</a:t>
            </a:r>
          </a:p>
          <a:p>
            <a:r>
              <a:rPr kumimoji="1" lang="en-US" altLang="ja-JP" baseline="0" dirty="0" smtClean="0"/>
              <a:t>So we want to improve the exponential tapered coupler. One of the solutions for the problem is set the shape of pickups into linear because it is not so difficult to cut metal linearly. In this reason we adopt trapezoid as shape of pickup. </a:t>
            </a:r>
            <a:endParaRPr kumimoji="1" lang="ja-JP" altLang="en-US" dirty="0"/>
          </a:p>
        </p:txBody>
      </p:sp>
      <p:sp>
        <p:nvSpPr>
          <p:cNvPr id="4" name="スライド番号プレースホルダー 3"/>
          <p:cNvSpPr>
            <a:spLocks noGrp="1"/>
          </p:cNvSpPr>
          <p:nvPr>
            <p:ph type="sldNum" sz="quarter" idx="10"/>
          </p:nvPr>
        </p:nvSpPr>
        <p:spPr/>
        <p:txBody>
          <a:bodyPr/>
          <a:lstStyle/>
          <a:p>
            <a:fld id="{39E3EE87-6904-894F-9CB9-5CB0C0DB27C7}" type="slidenum">
              <a:rPr kumimoji="1" lang="ja-JP" altLang="en-US" smtClean="0"/>
              <a:t>3</a:t>
            </a:fld>
            <a:endParaRPr kumimoji="1" lang="ja-JP" altLang="en-US"/>
          </a:p>
        </p:txBody>
      </p:sp>
    </p:spTree>
    <p:extLst>
      <p:ext uri="{BB962C8B-B14F-4D97-AF65-F5344CB8AC3E}">
        <p14:creationId xmlns:p14="http://schemas.microsoft.com/office/powerpoint/2010/main" val="1719026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Coupling is approximately proportional to width of pickup. And it will be inverse proportional to depth of groove because electro-magnetic wave will hard to invade to deep area of groove.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So we expected that combining the effect of width of pickup and depth of groove makes the coupling function into higher order. So I thought of changing these parameters along z linearly.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This is the image of cross section of BPM with groove. These 4 rectangle is pickups. This is the zoom around pickup. I</a:t>
            </a:r>
            <a:r>
              <a:rPr kumimoji="1" lang="en-US" altLang="ja-JP" dirty="0" smtClean="0"/>
              <a:t>n case of putting pickup in groove, there</a:t>
            </a:r>
            <a:r>
              <a:rPr kumimoji="1" lang="en-US" altLang="ja-JP" baseline="0" dirty="0" smtClean="0"/>
              <a:t> are 5 variable parameters in each z, width and thickness of electrode, width and depth of groove and the gap length between pickup and the bottom of groove. As I have already said, these parameters can be varied linearly along z. There are 5 parameters, however, in this time, I </a:t>
            </a:r>
            <a:r>
              <a:rPr kumimoji="1" lang="en-US" altLang="ja-JP" baseline="0" dirty="0" err="1" smtClean="0"/>
              <a:t>controled</a:t>
            </a:r>
            <a:r>
              <a:rPr kumimoji="1" lang="en-US" altLang="ja-JP" baseline="0" dirty="0" smtClean="0"/>
              <a:t> just 3 parameters for simplicity and the other parameters are fixed. The 3 parameters are width, depth and gap.</a:t>
            </a:r>
            <a:endParaRPr kumimoji="1" lang="ja-JP" altLang="en-US" dirty="0"/>
          </a:p>
        </p:txBody>
      </p:sp>
      <p:sp>
        <p:nvSpPr>
          <p:cNvPr id="4" name="スライド番号プレースホルダー 3"/>
          <p:cNvSpPr>
            <a:spLocks noGrp="1"/>
          </p:cNvSpPr>
          <p:nvPr>
            <p:ph type="sldNum" sz="quarter" idx="10"/>
          </p:nvPr>
        </p:nvSpPr>
        <p:spPr/>
        <p:txBody>
          <a:bodyPr/>
          <a:lstStyle/>
          <a:p>
            <a:fld id="{39E3EE87-6904-894F-9CB9-5CB0C0DB27C7}" type="slidenum">
              <a:rPr kumimoji="1" lang="ja-JP" altLang="en-US" smtClean="0"/>
              <a:t>6</a:t>
            </a:fld>
            <a:endParaRPr kumimoji="1" lang="ja-JP" altLang="en-US"/>
          </a:p>
        </p:txBody>
      </p:sp>
    </p:spTree>
    <p:extLst>
      <p:ext uri="{BB962C8B-B14F-4D97-AF65-F5344CB8AC3E}">
        <p14:creationId xmlns:p14="http://schemas.microsoft.com/office/powerpoint/2010/main" val="107292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I talk about the method of calculation. The Energy of proton in J-PARC main ring is from 3GeV to 30GeV,</a:t>
            </a:r>
            <a:r>
              <a:rPr kumimoji="1" lang="en-US" altLang="ja-JP" baseline="0" dirty="0" smtClean="0"/>
              <a:t> and high energy enough to regard gamma factor as large. So can adopt 2-dimentional boundary element method in each z. Or I divided the boundary of BPM into many many element and I calculated the charge on each element induced when beam charge is put at center of BPM. In my calculation, I set the length of pickup to 300 mmm and I calculated by 6mm step in z. Or I calculated coupling and characteristic impedance in </a:t>
            </a:r>
            <a:r>
              <a:rPr kumimoji="1" lang="en-US" altLang="ja-JP" baseline="0" dirty="0" err="1" smtClean="0"/>
              <a:t>diferent</a:t>
            </a:r>
            <a:r>
              <a:rPr kumimoji="1" lang="en-US" altLang="ja-JP" baseline="0" dirty="0" smtClean="0"/>
              <a:t> z. This is the value of 3 parameters from and m z=0mm to z=50mm. And I set the fixed 2 parameters like this. This pictures shows the cross sections at both end point of BPM.</a:t>
            </a:r>
          </a:p>
        </p:txBody>
      </p:sp>
      <p:sp>
        <p:nvSpPr>
          <p:cNvPr id="4" name="スライド番号プレースホルダー 3"/>
          <p:cNvSpPr>
            <a:spLocks noGrp="1"/>
          </p:cNvSpPr>
          <p:nvPr>
            <p:ph type="sldNum" sz="quarter" idx="10"/>
          </p:nvPr>
        </p:nvSpPr>
        <p:spPr/>
        <p:txBody>
          <a:bodyPr/>
          <a:lstStyle/>
          <a:p>
            <a:fld id="{39E3EE87-6904-894F-9CB9-5CB0C0DB27C7}" type="slidenum">
              <a:rPr kumimoji="1" lang="ja-JP" altLang="en-US" smtClean="0"/>
              <a:t>7</a:t>
            </a:fld>
            <a:endParaRPr kumimoji="1" lang="ja-JP" altLang="en-US"/>
          </a:p>
        </p:txBody>
      </p:sp>
    </p:spTree>
    <p:extLst>
      <p:ext uri="{BB962C8B-B14F-4D97-AF65-F5344CB8AC3E}">
        <p14:creationId xmlns:p14="http://schemas.microsoft.com/office/powerpoint/2010/main" val="1997785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 talk about</a:t>
            </a:r>
            <a:r>
              <a:rPr kumimoji="1" lang="en-US" altLang="ja-JP" baseline="0" dirty="0" smtClean="0"/>
              <a:t> result. This red plot shows the coupling in each z, As expected, the coupling is small in middle z. As </a:t>
            </a:r>
            <a:r>
              <a:rPr kumimoji="1" lang="en-US" altLang="ja-JP" baseline="0" dirty="0" err="1" smtClean="0"/>
              <a:t>referrence</a:t>
            </a:r>
            <a:r>
              <a:rPr kumimoji="1" lang="en-US" altLang="ja-JP" baseline="0" dirty="0" smtClean="0"/>
              <a:t>, I draw the linear line and </a:t>
            </a:r>
            <a:r>
              <a:rPr kumimoji="1" lang="en-US" altLang="ja-JP" baseline="0" dirty="0" err="1" smtClean="0"/>
              <a:t>exponetial</a:t>
            </a:r>
            <a:r>
              <a:rPr kumimoji="1" lang="en-US" altLang="ja-JP" baseline="0" dirty="0" smtClean="0"/>
              <a:t> line connected coupling of z=0mm to z=300mm . You can see that the coupling of trapezoid pickup in groove is close to exponential shape. </a:t>
            </a:r>
          </a:p>
          <a:p>
            <a:r>
              <a:rPr kumimoji="1" lang="en-US" altLang="ja-JP" baseline="0" dirty="0" smtClean="0"/>
              <a:t>This is the characteristic impedance along z. Unfortunately there are impedance mismatch from 50Ω.</a:t>
            </a:r>
          </a:p>
          <a:p>
            <a:endParaRPr kumimoji="1" lang="ja-JP" altLang="en-US" dirty="0"/>
          </a:p>
        </p:txBody>
      </p:sp>
      <p:sp>
        <p:nvSpPr>
          <p:cNvPr id="4" name="スライド番号プレースホルダー 3"/>
          <p:cNvSpPr>
            <a:spLocks noGrp="1"/>
          </p:cNvSpPr>
          <p:nvPr>
            <p:ph type="sldNum" sz="quarter" idx="10"/>
          </p:nvPr>
        </p:nvSpPr>
        <p:spPr/>
        <p:txBody>
          <a:bodyPr/>
          <a:lstStyle/>
          <a:p>
            <a:fld id="{39E3EE87-6904-894F-9CB9-5CB0C0DB27C7}" type="slidenum">
              <a:rPr kumimoji="1" lang="ja-JP" altLang="en-US" smtClean="0"/>
              <a:t>8</a:t>
            </a:fld>
            <a:endParaRPr kumimoji="1" lang="ja-JP" altLang="en-US"/>
          </a:p>
        </p:txBody>
      </p:sp>
    </p:spTree>
    <p:extLst>
      <p:ext uri="{BB962C8B-B14F-4D97-AF65-F5344CB8AC3E}">
        <p14:creationId xmlns:p14="http://schemas.microsoft.com/office/powerpoint/2010/main" val="228185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Summary. I can get the better coupling function in trapezoid pickup monitor with groove than that without groove. But there are impedance mismatch from 50Ω.</a:t>
            </a:r>
          </a:p>
          <a:p>
            <a:r>
              <a:rPr kumimoji="1" lang="en-US" altLang="ja-JP" baseline="0" dirty="0" smtClean="0"/>
              <a:t>As my next plan, I want to search for better parameters to make the coupling more near to exponential shape. And I also want to search for the setting in which impedance mismatch is as small as possible. We expect that these goal will be realized by controlling other 2 parameters in addition to 3 parameters varied in this time.</a:t>
            </a:r>
          </a:p>
          <a:p>
            <a:endParaRPr kumimoji="1" lang="en-US" altLang="ja-JP" baseline="0" dirty="0" smtClean="0"/>
          </a:p>
          <a:p>
            <a:r>
              <a:rPr kumimoji="1" lang="en-US" altLang="ja-JP" dirty="0" smtClean="0"/>
              <a:t>That’s</a:t>
            </a:r>
            <a:r>
              <a:rPr kumimoji="1" lang="en-US" altLang="ja-JP" baseline="0" dirty="0" smtClean="0"/>
              <a:t> all. Thank you.</a:t>
            </a:r>
            <a:endParaRPr kumimoji="1" lang="ja-JP" altLang="en-US" dirty="0"/>
          </a:p>
        </p:txBody>
      </p:sp>
      <p:sp>
        <p:nvSpPr>
          <p:cNvPr id="4" name="スライド番号プレースホルダー 3"/>
          <p:cNvSpPr>
            <a:spLocks noGrp="1"/>
          </p:cNvSpPr>
          <p:nvPr>
            <p:ph type="sldNum" sz="quarter" idx="10"/>
          </p:nvPr>
        </p:nvSpPr>
        <p:spPr/>
        <p:txBody>
          <a:bodyPr/>
          <a:lstStyle/>
          <a:p>
            <a:fld id="{39E3EE87-6904-894F-9CB9-5CB0C0DB27C7}" type="slidenum">
              <a:rPr kumimoji="1" lang="ja-JP" altLang="en-US" smtClean="0"/>
              <a:t>9</a:t>
            </a:fld>
            <a:endParaRPr kumimoji="1" lang="ja-JP" altLang="en-US"/>
          </a:p>
        </p:txBody>
      </p:sp>
    </p:spTree>
    <p:extLst>
      <p:ext uri="{BB962C8B-B14F-4D97-AF65-F5344CB8AC3E}">
        <p14:creationId xmlns:p14="http://schemas.microsoft.com/office/powerpoint/2010/main" val="503247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9E3EE87-6904-894F-9CB9-5CB0C0DB27C7}" type="slidenum">
              <a:rPr kumimoji="1" lang="ja-JP" altLang="en-US" smtClean="0"/>
              <a:t>10</a:t>
            </a:fld>
            <a:endParaRPr kumimoji="1" lang="ja-JP" altLang="en-US"/>
          </a:p>
        </p:txBody>
      </p:sp>
    </p:spTree>
    <p:extLst>
      <p:ext uri="{BB962C8B-B14F-4D97-AF65-F5344CB8AC3E}">
        <p14:creationId xmlns:p14="http://schemas.microsoft.com/office/powerpoint/2010/main" val="60007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1FED56E-EA7F-D94C-8E81-06B5A77A8F10}" type="datetime1">
              <a:rPr kumimoji="1" lang="ja-JP" altLang="en-US" smtClean="0"/>
              <a:t>2016/11/10</a:t>
            </a:fld>
            <a:endParaRPr kumimoji="1" lang="ja-JP" altLang="en-US"/>
          </a:p>
        </p:txBody>
      </p:sp>
    </p:spTree>
    <p:extLst>
      <p:ext uri="{BB962C8B-B14F-4D97-AF65-F5344CB8AC3E}">
        <p14:creationId xmlns:p14="http://schemas.microsoft.com/office/powerpoint/2010/main" val="19722599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4B5B504-0DCE-7D47-B1CC-A69AA1992AF0}" type="datetime1">
              <a:rPr kumimoji="1" lang="ja-JP" altLang="en-US" smtClean="0"/>
              <a:t>2016/11/10</a:t>
            </a:fld>
            <a:endParaRPr kumimoji="1" lang="ja-JP" altLang="en-US"/>
          </a:p>
        </p:txBody>
      </p:sp>
      <p:sp>
        <p:nvSpPr>
          <p:cNvPr id="5" name="フッター プレースホルダー 4"/>
          <p:cNvSpPr>
            <a:spLocks noGrp="1"/>
          </p:cNvSpPr>
          <p:nvPr>
            <p:ph type="ftr" sz="quarter" idx="11"/>
          </p:nvPr>
        </p:nvSpPr>
        <p:spPr>
          <a:xfrm>
            <a:off x="4038600" y="6409871"/>
            <a:ext cx="4114800" cy="365125"/>
          </a:xfrm>
          <a:prstGeom prst="rect">
            <a:avLst/>
          </a:prstGeom>
        </p:spPr>
        <p:txBody>
          <a:bodyPr/>
          <a:lstStyle/>
          <a:p>
            <a:r>
              <a:rPr kumimoji="1" lang="en-US" altLang="ja-JP" smtClean="0"/>
              <a:t>US-Japan Workshop on Accelerators and Beam Equipment for High-Intensity Neutrino Beams</a:t>
            </a:r>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93C28199-A5C6-CE48-8412-2B3C8C0D9E59}" type="slidenum">
              <a:rPr kumimoji="1" lang="ja-JP" altLang="en-US" smtClean="0"/>
              <a:t>‹#›</a:t>
            </a:fld>
            <a:endParaRPr kumimoji="1" lang="ja-JP" altLang="en-US"/>
          </a:p>
        </p:txBody>
      </p:sp>
    </p:spTree>
    <p:extLst>
      <p:ext uri="{BB962C8B-B14F-4D97-AF65-F5344CB8AC3E}">
        <p14:creationId xmlns:p14="http://schemas.microsoft.com/office/powerpoint/2010/main" val="92512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A38089B-74F5-984F-B6E6-A8CE2F444D6A}" type="datetime1">
              <a:rPr kumimoji="1" lang="ja-JP" altLang="en-US" smtClean="0"/>
              <a:t>2016/11/10</a:t>
            </a:fld>
            <a:endParaRPr kumimoji="1" lang="ja-JP" altLang="en-US"/>
          </a:p>
        </p:txBody>
      </p:sp>
      <p:sp>
        <p:nvSpPr>
          <p:cNvPr id="5" name="フッター プレースホルダー 4"/>
          <p:cNvSpPr>
            <a:spLocks noGrp="1"/>
          </p:cNvSpPr>
          <p:nvPr>
            <p:ph type="ftr" sz="quarter" idx="11"/>
          </p:nvPr>
        </p:nvSpPr>
        <p:spPr>
          <a:xfrm>
            <a:off x="4038600" y="6409871"/>
            <a:ext cx="4114800" cy="365125"/>
          </a:xfrm>
          <a:prstGeom prst="rect">
            <a:avLst/>
          </a:prstGeom>
        </p:spPr>
        <p:txBody>
          <a:bodyPr/>
          <a:lstStyle/>
          <a:p>
            <a:r>
              <a:rPr kumimoji="1" lang="en-US" altLang="ja-JP" smtClean="0"/>
              <a:t>US-Japan Workshop on Accelerators and Beam Equipment for High-Intensity Neutrino Beams</a:t>
            </a:r>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93C28199-A5C6-CE48-8412-2B3C8C0D9E59}" type="slidenum">
              <a:rPr kumimoji="1" lang="ja-JP" altLang="en-US" smtClean="0"/>
              <a:t>‹#›</a:t>
            </a:fld>
            <a:endParaRPr kumimoji="1" lang="ja-JP" altLang="en-US"/>
          </a:p>
        </p:txBody>
      </p:sp>
    </p:spTree>
    <p:extLst>
      <p:ext uri="{BB962C8B-B14F-4D97-AF65-F5344CB8AC3E}">
        <p14:creationId xmlns:p14="http://schemas.microsoft.com/office/powerpoint/2010/main" val="82680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838200" y="1847850"/>
            <a:ext cx="10515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F795358-101D-F84E-8346-0133C34227E5}" type="datetime1">
              <a:rPr kumimoji="1" lang="ja-JP" altLang="en-US" smtClean="0"/>
              <a:t>2016/11/10</a:t>
            </a:fld>
            <a:endParaRPr kumimoji="1" lang="ja-JP" altLang="en-US"/>
          </a:p>
        </p:txBody>
      </p:sp>
      <p:sp>
        <p:nvSpPr>
          <p:cNvPr id="5" name="フッター プレースホルダー 4"/>
          <p:cNvSpPr>
            <a:spLocks noGrp="1"/>
          </p:cNvSpPr>
          <p:nvPr>
            <p:ph type="ftr" sz="quarter" idx="11"/>
          </p:nvPr>
        </p:nvSpPr>
        <p:spPr>
          <a:xfrm>
            <a:off x="838200" y="6470650"/>
            <a:ext cx="10073899" cy="501650"/>
          </a:xfrm>
          <a:prstGeom prst="rect">
            <a:avLst/>
          </a:prstGeom>
        </p:spPr>
        <p:txBody>
          <a:bodyPr/>
          <a:lstStyle/>
          <a:p>
            <a:r>
              <a:rPr kumimoji="1" lang="en-US" altLang="ja-JP" dirty="0" smtClean="0"/>
              <a:t>US-Japan Workshop on Accelerators and Beam Equipment for High-Intensity Neutrino Beams</a:t>
            </a:r>
            <a:endParaRPr kumimoji="1" lang="ja-JP" altLang="en-US" dirty="0"/>
          </a:p>
        </p:txBody>
      </p:sp>
    </p:spTree>
    <p:extLst>
      <p:ext uri="{BB962C8B-B14F-4D97-AF65-F5344CB8AC3E}">
        <p14:creationId xmlns:p14="http://schemas.microsoft.com/office/powerpoint/2010/main" val="13633588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E31AF6D-3517-094B-83AC-CFC633352680}" type="datetime1">
              <a:rPr kumimoji="1" lang="ja-JP" altLang="en-US" smtClean="0"/>
              <a:t>2016/11/10</a:t>
            </a:fld>
            <a:endParaRPr kumimoji="1" lang="ja-JP" altLang="en-US"/>
          </a:p>
        </p:txBody>
      </p:sp>
      <p:sp>
        <p:nvSpPr>
          <p:cNvPr id="5" name="フッター プレースホルダー 4"/>
          <p:cNvSpPr>
            <a:spLocks noGrp="1"/>
          </p:cNvSpPr>
          <p:nvPr>
            <p:ph type="ftr" sz="quarter" idx="11"/>
          </p:nvPr>
        </p:nvSpPr>
        <p:spPr>
          <a:xfrm>
            <a:off x="4038600" y="6409871"/>
            <a:ext cx="4114800" cy="365125"/>
          </a:xfrm>
          <a:prstGeom prst="rect">
            <a:avLst/>
          </a:prstGeom>
        </p:spPr>
        <p:txBody>
          <a:bodyPr/>
          <a:lstStyle/>
          <a:p>
            <a:r>
              <a:rPr kumimoji="1" lang="en-US" altLang="ja-JP" smtClean="0"/>
              <a:t>US-Japan Workshop on Accelerators and Beam Equipment for High-Intensity Neutrino Beams</a:t>
            </a:r>
            <a:endParaRPr kumimoji="1" lang="ja-JP" altLang="en-US"/>
          </a:p>
        </p:txBody>
      </p:sp>
    </p:spTree>
    <p:extLst>
      <p:ext uri="{BB962C8B-B14F-4D97-AF65-F5344CB8AC3E}">
        <p14:creationId xmlns:p14="http://schemas.microsoft.com/office/powerpoint/2010/main" val="3208549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34412BF-F669-1F4E-A519-9BB450777DB6}" type="datetime1">
              <a:rPr kumimoji="1" lang="ja-JP" altLang="en-US" smtClean="0"/>
              <a:t>2016/11/10</a:t>
            </a:fld>
            <a:endParaRPr kumimoji="1" lang="ja-JP" altLang="en-US"/>
          </a:p>
        </p:txBody>
      </p:sp>
      <p:sp>
        <p:nvSpPr>
          <p:cNvPr id="6" name="フッター プレースホルダー 5"/>
          <p:cNvSpPr>
            <a:spLocks noGrp="1"/>
          </p:cNvSpPr>
          <p:nvPr>
            <p:ph type="ftr" sz="quarter" idx="11"/>
          </p:nvPr>
        </p:nvSpPr>
        <p:spPr>
          <a:xfrm>
            <a:off x="4038600" y="6409871"/>
            <a:ext cx="4114800" cy="365125"/>
          </a:xfrm>
          <a:prstGeom prst="rect">
            <a:avLst/>
          </a:prstGeom>
        </p:spPr>
        <p:txBody>
          <a:bodyPr/>
          <a:lstStyle/>
          <a:p>
            <a:r>
              <a:rPr kumimoji="1" lang="en-US" altLang="ja-JP" smtClean="0"/>
              <a:t>US-Japan Workshop on Accelerators and Beam Equipment for High-Intensity Neutrino Beams</a:t>
            </a:r>
            <a:endParaRPr kumimoji="1" lang="ja-JP" altLang="en-US"/>
          </a:p>
        </p:txBody>
      </p:sp>
    </p:spTree>
    <p:extLst>
      <p:ext uri="{BB962C8B-B14F-4D97-AF65-F5344CB8AC3E}">
        <p14:creationId xmlns:p14="http://schemas.microsoft.com/office/powerpoint/2010/main" val="2771524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72E403D-7A13-204A-BF95-ED9AA4A747A4}" type="datetime1">
              <a:rPr kumimoji="1" lang="ja-JP" altLang="en-US" smtClean="0"/>
              <a:t>2016/11/10</a:t>
            </a:fld>
            <a:endParaRPr kumimoji="1" lang="ja-JP" altLang="en-US"/>
          </a:p>
        </p:txBody>
      </p:sp>
      <p:sp>
        <p:nvSpPr>
          <p:cNvPr id="8" name="フッター プレースホルダー 7"/>
          <p:cNvSpPr>
            <a:spLocks noGrp="1"/>
          </p:cNvSpPr>
          <p:nvPr>
            <p:ph type="ftr" sz="quarter" idx="11"/>
          </p:nvPr>
        </p:nvSpPr>
        <p:spPr>
          <a:xfrm>
            <a:off x="4038600" y="6409871"/>
            <a:ext cx="4114800" cy="365125"/>
          </a:xfrm>
          <a:prstGeom prst="rect">
            <a:avLst/>
          </a:prstGeom>
        </p:spPr>
        <p:txBody>
          <a:bodyPr/>
          <a:lstStyle/>
          <a:p>
            <a:r>
              <a:rPr kumimoji="1" lang="en-US" altLang="ja-JP" smtClean="0"/>
              <a:t>US-Japan Workshop on Accelerators and Beam Equipment for High-Intensity Neutrino Beams</a:t>
            </a:r>
            <a:endParaRPr kumimoji="1" lang="ja-JP" altLang="en-US"/>
          </a:p>
        </p:txBody>
      </p:sp>
    </p:spTree>
    <p:extLst>
      <p:ext uri="{BB962C8B-B14F-4D97-AF65-F5344CB8AC3E}">
        <p14:creationId xmlns:p14="http://schemas.microsoft.com/office/powerpoint/2010/main" val="2083900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EFC867E-6F0D-6C4D-998B-CEDE1BF5C076}" type="datetime1">
              <a:rPr kumimoji="1" lang="ja-JP" altLang="en-US" smtClean="0"/>
              <a:t>2016/11/10</a:t>
            </a:fld>
            <a:endParaRPr kumimoji="1" lang="ja-JP" altLang="en-US"/>
          </a:p>
        </p:txBody>
      </p:sp>
      <p:sp>
        <p:nvSpPr>
          <p:cNvPr id="4" name="フッター プレースホルダー 3"/>
          <p:cNvSpPr>
            <a:spLocks noGrp="1"/>
          </p:cNvSpPr>
          <p:nvPr>
            <p:ph type="ftr" sz="quarter" idx="11"/>
          </p:nvPr>
        </p:nvSpPr>
        <p:spPr>
          <a:xfrm>
            <a:off x="4038600" y="6409871"/>
            <a:ext cx="4114800" cy="365125"/>
          </a:xfrm>
          <a:prstGeom prst="rect">
            <a:avLst/>
          </a:prstGeom>
        </p:spPr>
        <p:txBody>
          <a:bodyPr/>
          <a:lstStyle/>
          <a:p>
            <a:r>
              <a:rPr kumimoji="1" lang="en-US" altLang="ja-JP" smtClean="0"/>
              <a:t>US-Japan Workshop on Accelerators and Beam Equipment for High-Intensity Neutrino Beams</a:t>
            </a:r>
            <a:endParaRPr kumimoji="1" lang="ja-JP" altLang="en-US"/>
          </a:p>
        </p:txBody>
      </p:sp>
    </p:spTree>
    <p:extLst>
      <p:ext uri="{BB962C8B-B14F-4D97-AF65-F5344CB8AC3E}">
        <p14:creationId xmlns:p14="http://schemas.microsoft.com/office/powerpoint/2010/main" val="20135786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E0A9103-2046-9741-A627-62362FCC32C9}" type="datetime1">
              <a:rPr kumimoji="1" lang="ja-JP" altLang="en-US" smtClean="0"/>
              <a:t>2016/11/10</a:t>
            </a:fld>
            <a:endParaRPr kumimoji="1" lang="ja-JP" altLang="en-US"/>
          </a:p>
        </p:txBody>
      </p:sp>
      <p:sp>
        <p:nvSpPr>
          <p:cNvPr id="3" name="フッター プレースホルダー 2"/>
          <p:cNvSpPr>
            <a:spLocks noGrp="1"/>
          </p:cNvSpPr>
          <p:nvPr>
            <p:ph type="ftr" sz="quarter" idx="11"/>
          </p:nvPr>
        </p:nvSpPr>
        <p:spPr>
          <a:xfrm>
            <a:off x="4038600" y="6409871"/>
            <a:ext cx="4114800" cy="365125"/>
          </a:xfrm>
          <a:prstGeom prst="rect">
            <a:avLst/>
          </a:prstGeom>
        </p:spPr>
        <p:txBody>
          <a:bodyPr/>
          <a:lstStyle/>
          <a:p>
            <a:r>
              <a:rPr kumimoji="1" lang="en-US" altLang="ja-JP" smtClean="0"/>
              <a:t>US-Japan Workshop on Accelerators and Beam Equipment for High-Intensity Neutrino Beams</a:t>
            </a:r>
            <a:endParaRPr kumimoji="1" lang="ja-JP" altLang="en-US"/>
          </a:p>
        </p:txBody>
      </p:sp>
    </p:spTree>
    <p:extLst>
      <p:ext uri="{BB962C8B-B14F-4D97-AF65-F5344CB8AC3E}">
        <p14:creationId xmlns:p14="http://schemas.microsoft.com/office/powerpoint/2010/main" val="221993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4C79072-5F46-9B44-98D5-58CDA5185405}" type="datetime1">
              <a:rPr kumimoji="1" lang="ja-JP" altLang="en-US" smtClean="0"/>
              <a:t>2016/11/10</a:t>
            </a:fld>
            <a:endParaRPr kumimoji="1" lang="ja-JP" altLang="en-US"/>
          </a:p>
        </p:txBody>
      </p:sp>
      <p:sp>
        <p:nvSpPr>
          <p:cNvPr id="6" name="フッター プレースホルダー 5"/>
          <p:cNvSpPr>
            <a:spLocks noGrp="1"/>
          </p:cNvSpPr>
          <p:nvPr>
            <p:ph type="ftr" sz="quarter" idx="11"/>
          </p:nvPr>
        </p:nvSpPr>
        <p:spPr>
          <a:xfrm>
            <a:off x="4038600" y="6409871"/>
            <a:ext cx="4114800" cy="365125"/>
          </a:xfrm>
          <a:prstGeom prst="rect">
            <a:avLst/>
          </a:prstGeom>
        </p:spPr>
        <p:txBody>
          <a:bodyPr/>
          <a:lstStyle/>
          <a:p>
            <a:r>
              <a:rPr kumimoji="1" lang="en-US" altLang="ja-JP" smtClean="0"/>
              <a:t>US-Japan Workshop on Accelerators and Beam Equipment for High-Intensity Neutrino Beams</a:t>
            </a:r>
            <a:endParaRPr kumimoji="1" lang="ja-JP" altLang="en-US"/>
          </a:p>
        </p:txBody>
      </p:sp>
    </p:spTree>
    <p:extLst>
      <p:ext uri="{BB962C8B-B14F-4D97-AF65-F5344CB8AC3E}">
        <p14:creationId xmlns:p14="http://schemas.microsoft.com/office/powerpoint/2010/main" val="15895692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4AA1F66-B80C-844B-9BA2-7B64533DFD04}" type="datetime1">
              <a:rPr kumimoji="1" lang="ja-JP" altLang="en-US" smtClean="0"/>
              <a:t>2016/11/10</a:t>
            </a:fld>
            <a:endParaRPr kumimoji="1" lang="ja-JP" altLang="en-US"/>
          </a:p>
        </p:txBody>
      </p:sp>
      <p:sp>
        <p:nvSpPr>
          <p:cNvPr id="6" name="フッター プレースホルダー 5"/>
          <p:cNvSpPr>
            <a:spLocks noGrp="1"/>
          </p:cNvSpPr>
          <p:nvPr>
            <p:ph type="ftr" sz="quarter" idx="11"/>
          </p:nvPr>
        </p:nvSpPr>
        <p:spPr>
          <a:xfrm>
            <a:off x="4038600" y="6409871"/>
            <a:ext cx="4114800" cy="365125"/>
          </a:xfrm>
          <a:prstGeom prst="rect">
            <a:avLst/>
          </a:prstGeom>
        </p:spPr>
        <p:txBody>
          <a:bodyPr/>
          <a:lstStyle/>
          <a:p>
            <a:r>
              <a:rPr kumimoji="1" lang="en-US" altLang="ja-JP" smtClean="0"/>
              <a:t>US-Japan Workshop on Accelerators and Beam Equipment for High-Intensity Neutrino Beams</a:t>
            </a:r>
            <a:endParaRPr kumimoji="1" lang="ja-JP" altLang="en-US"/>
          </a:p>
        </p:txBody>
      </p:sp>
    </p:spTree>
    <p:extLst>
      <p:ext uri="{BB962C8B-B14F-4D97-AF65-F5344CB8AC3E}">
        <p14:creationId xmlns:p14="http://schemas.microsoft.com/office/powerpoint/2010/main" val="11933286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正方形/長方形 5"/>
          <p:cNvSpPr/>
          <p:nvPr userDrawn="1"/>
        </p:nvSpPr>
        <p:spPr>
          <a:xfrm>
            <a:off x="0" y="6356350"/>
            <a:ext cx="12192000" cy="50165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488E0-2C9A-3544-B91E-5D0B823C10EF}" type="datetime1">
              <a:rPr kumimoji="1" lang="ja-JP" altLang="en-US" smtClean="0"/>
              <a:t>2016/11/10</a:t>
            </a:fld>
            <a:endParaRPr kumimoji="1" lang="ja-JP" altLang="en-US"/>
          </a:p>
        </p:txBody>
      </p:sp>
      <p:sp>
        <p:nvSpPr>
          <p:cNvPr id="7" name="スライド番号プレースホルダー 5"/>
          <p:cNvSpPr txBox="1">
            <a:spLocks/>
          </p:cNvSpPr>
          <p:nvPr userDrawn="1"/>
        </p:nvSpPr>
        <p:spPr>
          <a:xfrm>
            <a:off x="9231086"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4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3C28199-A5C6-CE48-8412-2B3C8C0D9E59}" type="slidenum">
              <a:rPr lang="ja-JP" altLang="en-US" smtClean="0">
                <a:solidFill>
                  <a:schemeClr val="accent4">
                    <a:lumMod val="50000"/>
                  </a:schemeClr>
                </a:solidFill>
              </a:rPr>
              <a:pPr/>
              <a:t>‹#›</a:t>
            </a:fld>
            <a:endParaRPr lang="ja-JP" altLang="en-US" dirty="0">
              <a:solidFill>
                <a:schemeClr val="accent4">
                  <a:lumMod val="50000"/>
                </a:schemeClr>
              </a:solidFill>
            </a:endParaRPr>
          </a:p>
        </p:txBody>
      </p:sp>
    </p:spTree>
    <p:extLst>
      <p:ext uri="{BB962C8B-B14F-4D97-AF65-F5344CB8AC3E}">
        <p14:creationId xmlns:p14="http://schemas.microsoft.com/office/powerpoint/2010/main" val="162517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3.emf"/><Relationship Id="rId7" Type="http://schemas.openxmlformats.org/officeDocument/2006/relationships/image" Target="../media/image4.emf"/><Relationship Id="rId8"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15.png"/><Relationship Id="rId1" Type="http://schemas.microsoft.com/office/2007/relationships/media" Target="../media/media1.mp4"/><Relationship Id="rId2" Type="http://schemas.openxmlformats.org/officeDocument/2006/relationships/video" Target="../media/media1.mp4"/></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926421"/>
            <a:ext cx="8921858" cy="2387600"/>
          </a:xfrm>
        </p:spPr>
        <p:txBody>
          <a:bodyPr>
            <a:normAutofit fontScale="90000"/>
          </a:bodyPr>
          <a:lstStyle/>
          <a:p>
            <a:pPr algn="l"/>
            <a:r>
              <a:rPr lang="en-US" altLang="ja-JP" sz="5400" b="1" dirty="0" smtClean="0"/>
              <a:t>Calculation of</a:t>
            </a:r>
            <a:r>
              <a:rPr lang="en-US" altLang="ja-JP" sz="5400" b="1" dirty="0"/>
              <a:t> </a:t>
            </a:r>
            <a:r>
              <a:rPr lang="en-US" altLang="ja-JP" sz="5400" b="1" dirty="0" smtClean="0"/>
              <a:t/>
            </a:r>
            <a:br>
              <a:rPr lang="en-US" altLang="ja-JP" sz="5400" b="1" dirty="0" smtClean="0"/>
            </a:br>
            <a:r>
              <a:rPr lang="en-US" altLang="ja-JP" sz="5400" b="1" dirty="0" smtClean="0"/>
              <a:t>Improved </a:t>
            </a:r>
            <a:r>
              <a:rPr lang="en-US" altLang="ja-JP" sz="5400" b="1" smtClean="0"/>
              <a:t>Tapered Coupler</a:t>
            </a:r>
            <a:r>
              <a:rPr lang="en-US" altLang="ja-JP" sz="5400" b="1" dirty="0" smtClean="0"/>
              <a:t/>
            </a:r>
            <a:br>
              <a:rPr lang="en-US" altLang="ja-JP" sz="5400" b="1" dirty="0" smtClean="0"/>
            </a:br>
            <a:r>
              <a:rPr lang="en-US" altLang="ja-JP" sz="4000" dirty="0" smtClean="0"/>
              <a:t>~pickup in groove~</a:t>
            </a:r>
            <a:endParaRPr kumimoji="1" lang="ja-JP" altLang="en-US" sz="4000" dirty="0"/>
          </a:p>
        </p:txBody>
      </p:sp>
      <p:sp>
        <p:nvSpPr>
          <p:cNvPr id="3" name="サブタイトル 2"/>
          <p:cNvSpPr>
            <a:spLocks noGrp="1"/>
          </p:cNvSpPr>
          <p:nvPr>
            <p:ph type="subTitle" idx="1"/>
          </p:nvPr>
        </p:nvSpPr>
        <p:spPr>
          <a:xfrm>
            <a:off x="-1" y="4189867"/>
            <a:ext cx="11756571" cy="3778476"/>
          </a:xfrm>
        </p:spPr>
        <p:txBody>
          <a:bodyPr>
            <a:normAutofit/>
          </a:bodyPr>
          <a:lstStyle/>
          <a:p>
            <a:pPr algn="l"/>
            <a:r>
              <a:rPr lang="ja-JP" altLang="en-US" dirty="0" smtClean="0"/>
              <a:t>　　　　　</a:t>
            </a:r>
            <a:r>
              <a:rPr lang="en-US" altLang="ja-JP" dirty="0" err="1" smtClean="0"/>
              <a:t>Wataru</a:t>
            </a:r>
            <a:r>
              <a:rPr lang="en-US" altLang="ja-JP" dirty="0" smtClean="0"/>
              <a:t> Uno, Kyoto Univ.</a:t>
            </a:r>
          </a:p>
          <a:p>
            <a:endParaRPr lang="en-US" altLang="ja-JP" dirty="0"/>
          </a:p>
          <a:p>
            <a:pPr algn="l"/>
            <a:r>
              <a:rPr lang="ja-JP" altLang="en-US" dirty="0" smtClean="0"/>
              <a:t>　　　　　</a:t>
            </a:r>
            <a:r>
              <a:rPr lang="en-US" altLang="ja-JP" dirty="0" err="1" smtClean="0"/>
              <a:t>T.Toyama</a:t>
            </a:r>
            <a:r>
              <a:rPr lang="en-US" altLang="ja-JP" dirty="0" smtClean="0"/>
              <a:t> (KEK), </a:t>
            </a:r>
          </a:p>
          <a:p>
            <a:r>
              <a:rPr lang="ja-JP" altLang="en-US" dirty="0" smtClean="0"/>
              <a:t>　　　</a:t>
            </a:r>
            <a:r>
              <a:rPr lang="en-US" altLang="ja-JP" dirty="0" smtClean="0"/>
              <a:t>K. G. Nakamura, T. </a:t>
            </a:r>
            <a:r>
              <a:rPr lang="en-US" altLang="ja-JP" dirty="0" err="1" smtClean="0"/>
              <a:t>Nakaya</a:t>
            </a:r>
            <a:r>
              <a:rPr lang="en-US" altLang="ja-JP" dirty="0" smtClean="0"/>
              <a:t>, A. Ichikawa, A. </a:t>
            </a:r>
            <a:r>
              <a:rPr lang="en-US" altLang="ja-JP" dirty="0" err="1" smtClean="0"/>
              <a:t>Minamino</a:t>
            </a:r>
            <a:r>
              <a:rPr lang="en-US" altLang="ja-JP" dirty="0" smtClean="0"/>
              <a:t> (Kyoto Univ.)</a:t>
            </a:r>
            <a:endParaRPr kumimoji="1" lang="ja-JP" altLang="en-US" dirty="0"/>
          </a:p>
        </p:txBody>
      </p:sp>
    </p:spTree>
    <p:extLst>
      <p:ext uri="{BB962C8B-B14F-4D97-AF65-F5344CB8AC3E}">
        <p14:creationId xmlns:p14="http://schemas.microsoft.com/office/powerpoint/2010/main" val="1960877014"/>
      </p:ext>
    </p:extLst>
  </p:cSld>
  <p:clrMapOvr>
    <a:masterClrMapping/>
  </p:clrMapOvr>
  <mc:AlternateContent xmlns:mc="http://schemas.openxmlformats.org/markup-compatibility/2006">
    <mc:Choice xmlns:p14="http://schemas.microsoft.com/office/powerpoint/2010/main" Requires="p14">
      <p:transition spd="slow" p14:dur="2000" advTm="5409"/>
    </mc:Choice>
    <mc:Fallback>
      <p:transition spd="slow" advTm="54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8544"/>
            <a:ext cx="10515600" cy="1325563"/>
          </a:xfrm>
        </p:spPr>
        <p:txBody>
          <a:bodyPr/>
          <a:lstStyle/>
          <a:p>
            <a:r>
              <a:rPr kumimoji="1" lang="en-US" altLang="ja-JP" b="1" dirty="0" smtClean="0"/>
              <a:t>Summary</a:t>
            </a:r>
            <a:endParaRPr kumimoji="1" lang="ja-JP" altLang="en-US" b="1"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0" y="1177018"/>
                <a:ext cx="11592732" cy="5425259"/>
              </a:xfrm>
            </p:spPr>
            <p:txBody>
              <a:bodyPr>
                <a:normAutofit fontScale="92500" lnSpcReduction="10000"/>
              </a:bodyPr>
              <a:lstStyle/>
              <a:p>
                <a:pPr marL="514350" indent="-514350">
                  <a:lnSpc>
                    <a:spcPct val="100000"/>
                  </a:lnSpc>
                  <a:spcBef>
                    <a:spcPts val="0"/>
                  </a:spcBef>
                  <a:buFont typeface="+mj-lt"/>
                  <a:buAutoNum type="arabicPeriod"/>
                </a:pPr>
                <a:r>
                  <a:rPr lang="en-US" altLang="ja-JP" sz="3200" dirty="0" smtClean="0"/>
                  <a:t>Trapezoid tapered coupler with groove has </a:t>
                </a:r>
                <a:r>
                  <a:rPr lang="en-US" altLang="ja-JP" sz="3200" dirty="0"/>
                  <a:t>b</a:t>
                </a:r>
                <a:r>
                  <a:rPr kumimoji="1" lang="en-US" altLang="ja-JP" sz="3200" dirty="0" smtClean="0"/>
                  <a:t>etter coupling</a:t>
                </a:r>
              </a:p>
              <a:p>
                <a:pPr marL="514350" indent="-514350">
                  <a:lnSpc>
                    <a:spcPct val="100000"/>
                  </a:lnSpc>
                  <a:spcBef>
                    <a:spcPts val="0"/>
                  </a:spcBef>
                  <a:buFont typeface="+mj-lt"/>
                  <a:buAutoNum type="arabicPeriod"/>
                </a:pPr>
                <a:r>
                  <a:rPr kumimoji="1" lang="en-US" altLang="ja-JP" sz="3200" dirty="0" smtClean="0"/>
                  <a:t>Characteristic impedance </a:t>
                </a:r>
                <a:r>
                  <a:rPr lang="en-US" altLang="ja-JP" sz="3200" dirty="0"/>
                  <a:t>m</a:t>
                </a:r>
                <a:r>
                  <a:rPr kumimoji="1" lang="en-US" altLang="ja-JP" sz="3200" dirty="0" smtClean="0"/>
                  <a:t>ismatch from 50</a:t>
                </a:r>
                <a14:m>
                  <m:oMath xmlns:m="http://schemas.openxmlformats.org/officeDocument/2006/math">
                    <m:r>
                      <m:rPr>
                        <m:sty m:val="p"/>
                      </m:rPr>
                      <a:rPr kumimoji="1" lang="en-US" altLang="ja-JP" sz="3200" b="0" i="0" smtClean="0">
                        <a:latin typeface="Cambria Math" charset="0"/>
                      </a:rPr>
                      <m:t>Ω</m:t>
                    </m:r>
                  </m:oMath>
                </a14:m>
                <a:r>
                  <a:rPr kumimoji="1" lang="en-US" altLang="ja-JP" sz="3200" dirty="0" smtClean="0"/>
                  <a:t> along z</a:t>
                </a:r>
              </a:p>
              <a:p>
                <a:pPr>
                  <a:lnSpc>
                    <a:spcPct val="100000"/>
                  </a:lnSpc>
                  <a:spcBef>
                    <a:spcPts val="0"/>
                  </a:spcBef>
                </a:pPr>
                <a:endParaRPr lang="en-US" altLang="ja-JP" sz="3200" dirty="0"/>
              </a:p>
              <a:p>
                <a:pPr marL="0" indent="0">
                  <a:lnSpc>
                    <a:spcPct val="100000"/>
                  </a:lnSpc>
                  <a:spcBef>
                    <a:spcPts val="0"/>
                  </a:spcBef>
                  <a:buNone/>
                </a:pPr>
                <a:endParaRPr kumimoji="1" lang="en-US" altLang="ja-JP" dirty="0" smtClean="0"/>
              </a:p>
              <a:p>
                <a:pPr>
                  <a:lnSpc>
                    <a:spcPct val="100000"/>
                  </a:lnSpc>
                  <a:spcBef>
                    <a:spcPts val="0"/>
                  </a:spcBef>
                </a:pPr>
                <a:endParaRPr lang="en-US" altLang="ja-JP" dirty="0" smtClean="0"/>
              </a:p>
              <a:p>
                <a:pPr>
                  <a:lnSpc>
                    <a:spcPct val="100000"/>
                  </a:lnSpc>
                  <a:spcBef>
                    <a:spcPts val="0"/>
                  </a:spcBef>
                </a:pPr>
                <a:r>
                  <a:rPr lang="en-US" altLang="ja-JP" sz="3200" dirty="0" smtClean="0"/>
                  <a:t>2D investigation</a:t>
                </a:r>
                <a:endParaRPr lang="en-US" altLang="ja-JP" sz="3200" dirty="0"/>
              </a:p>
              <a:p>
                <a:pPr marL="514350" indent="-514350">
                  <a:lnSpc>
                    <a:spcPct val="100000"/>
                  </a:lnSpc>
                  <a:spcBef>
                    <a:spcPts val="0"/>
                  </a:spcBef>
                  <a:buFont typeface="+mj-lt"/>
                  <a:buAutoNum type="arabicPeriod"/>
                </a:pPr>
                <a:r>
                  <a:rPr lang="en-US" altLang="ja-JP" sz="3200" dirty="0" smtClean="0"/>
                  <a:t>Search for parameters to make coupling better</a:t>
                </a:r>
              </a:p>
              <a:p>
                <a:pPr marL="514350" indent="-514350">
                  <a:lnSpc>
                    <a:spcPct val="100000"/>
                  </a:lnSpc>
                  <a:spcBef>
                    <a:spcPts val="0"/>
                  </a:spcBef>
                  <a:buFont typeface="+mj-lt"/>
                  <a:buAutoNum type="arabicPeriod"/>
                </a:pPr>
                <a:r>
                  <a:rPr lang="en-US" altLang="ja-JP" sz="3200" dirty="0" smtClean="0"/>
                  <a:t>Match characteristic impedance to 50</a:t>
                </a:r>
                <a14:m>
                  <m:oMath xmlns:m="http://schemas.openxmlformats.org/officeDocument/2006/math">
                    <m:r>
                      <m:rPr>
                        <m:sty m:val="p"/>
                      </m:rPr>
                      <a:rPr lang="en-US" altLang="ja-JP" sz="3200" b="0" i="0" smtClean="0">
                        <a:latin typeface="Cambria Math" charset="0"/>
                      </a:rPr>
                      <m:t>Ω</m:t>
                    </m:r>
                  </m:oMath>
                </a14:m>
                <a:endParaRPr lang="en-US" altLang="ja-JP" sz="3200" b="0" dirty="0" smtClean="0"/>
              </a:p>
              <a:p>
                <a:pPr marL="0" indent="0">
                  <a:lnSpc>
                    <a:spcPct val="100000"/>
                  </a:lnSpc>
                  <a:spcBef>
                    <a:spcPts val="0"/>
                  </a:spcBef>
                  <a:buNone/>
                </a:pPr>
                <a:r>
                  <a:rPr lang="en-US" altLang="ja-JP" sz="3200" dirty="0"/>
                  <a:t> </a:t>
                </a:r>
                <a:r>
                  <a:rPr lang="en-US" altLang="ja-JP" sz="3200" dirty="0" smtClean="0"/>
                  <a:t>    -These will be realized by controlling other two parameters</a:t>
                </a:r>
                <a:endParaRPr lang="en-US" altLang="ja-JP" sz="3200" b="0" dirty="0" smtClean="0"/>
              </a:p>
              <a:p>
                <a:pPr>
                  <a:lnSpc>
                    <a:spcPct val="100000"/>
                  </a:lnSpc>
                  <a:spcBef>
                    <a:spcPts val="0"/>
                  </a:spcBef>
                </a:pPr>
                <a:r>
                  <a:rPr lang="en-US" altLang="ja-JP" sz="3200" dirty="0" smtClean="0"/>
                  <a:t>Confirmation by 3D calculation(higher order mode)</a:t>
                </a:r>
              </a:p>
              <a:p>
                <a:pPr marL="0" indent="0">
                  <a:lnSpc>
                    <a:spcPct val="100000"/>
                  </a:lnSpc>
                  <a:spcBef>
                    <a:spcPts val="0"/>
                  </a:spcBef>
                  <a:buNone/>
                </a:pPr>
                <a:endParaRPr lang="en-US" altLang="ja-JP" sz="3200" dirty="0" smtClean="0"/>
              </a:p>
              <a:p>
                <a:pPr marL="0" indent="0">
                  <a:lnSpc>
                    <a:spcPct val="100000"/>
                  </a:lnSpc>
                  <a:spcBef>
                    <a:spcPts val="0"/>
                  </a:spcBef>
                  <a:buNone/>
                </a:pPr>
                <a:r>
                  <a:rPr lang="en-US" altLang="ja-JP" sz="3900" b="1" dirty="0" smtClean="0"/>
                  <a:t>Trapezoid tapered coupler with groove is promising</a:t>
                </a:r>
                <a:endParaRPr lang="en-US" altLang="ja-JP" sz="3900" i="1"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0" y="1177018"/>
                <a:ext cx="11592732" cy="5425259"/>
              </a:xfrm>
              <a:blipFill rotWithShape="0">
                <a:blip r:embed="rId3"/>
                <a:stretch>
                  <a:fillRect l="-1577" t="-2360" r="-1420"/>
                </a:stretch>
              </a:blipFill>
            </p:spPr>
            <p:txBody>
              <a:bodyPr/>
              <a:lstStyle/>
              <a:p>
                <a:r>
                  <a:rPr lang="ja-JP" altLang="en-US">
                    <a:noFill/>
                  </a:rPr>
                  <a:t> </a:t>
                </a:r>
              </a:p>
            </p:txBody>
          </p:sp>
        </mc:Fallback>
      </mc:AlternateContent>
      <p:sp>
        <p:nvSpPr>
          <p:cNvPr id="4" name="タイトル 1"/>
          <p:cNvSpPr txBox="1">
            <a:spLocks/>
          </p:cNvSpPr>
          <p:nvPr/>
        </p:nvSpPr>
        <p:spPr>
          <a:xfrm>
            <a:off x="0" y="19013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smtClean="0"/>
              <a:t>Next Plan</a:t>
            </a:r>
            <a:endParaRPr lang="ja-JP" altLang="en-US" b="1" dirty="0"/>
          </a:p>
        </p:txBody>
      </p:sp>
      <p:sp>
        <p:nvSpPr>
          <p:cNvPr id="5" name="フッター プレースホルダー 4"/>
          <p:cNvSpPr>
            <a:spLocks noGrp="1"/>
          </p:cNvSpPr>
          <p:nvPr>
            <p:ph type="ftr" sz="quarter" idx="11"/>
          </p:nvPr>
        </p:nvSpPr>
        <p:spPr/>
        <p:txBody>
          <a:bodyPr/>
          <a:lstStyle/>
          <a:p>
            <a:r>
              <a:rPr kumimoji="1" lang="en-US" altLang="ja-JP" smtClean="0"/>
              <a:t>US-Japan Workshop on Accelerators and Beam Equipment for High-Intensity Neutrino Beams</a:t>
            </a:r>
            <a:endParaRPr kumimoji="1" lang="ja-JP" altLang="en-US"/>
          </a:p>
        </p:txBody>
      </p:sp>
    </p:spTree>
    <p:extLst>
      <p:ext uri="{BB962C8B-B14F-4D97-AF65-F5344CB8AC3E}">
        <p14:creationId xmlns:p14="http://schemas.microsoft.com/office/powerpoint/2010/main" val="1690502889"/>
      </p:ext>
    </p:extLst>
  </p:cSld>
  <p:clrMapOvr>
    <a:masterClrMapping/>
  </p:clrMapOvr>
  <mc:AlternateContent xmlns:mc="http://schemas.openxmlformats.org/markup-compatibility/2006">
    <mc:Choice xmlns:p14="http://schemas.microsoft.com/office/powerpoint/2010/main" Requires="p14">
      <p:transition spd="slow" p14:dur="2000" advTm="58960"/>
    </mc:Choice>
    <mc:Fallback>
      <p:transition spd="slow" advTm="5896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74772" y="2351314"/>
            <a:ext cx="2242455" cy="1396773"/>
          </a:xfrm>
        </p:spPr>
        <p:txBody>
          <a:bodyPr/>
          <a:lstStyle/>
          <a:p>
            <a:r>
              <a:rPr kumimoji="1" lang="en-US" altLang="ja-JP" smtClean="0"/>
              <a:t>Backup </a:t>
            </a:r>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smtClean="0"/>
              <a:t>US-Japan Workshop on Accelerators and Beam Equipment for High-Intensity Neutrino Beams</a:t>
            </a:r>
            <a:endParaRPr kumimoji="1" lang="ja-JP" altLang="en-US"/>
          </a:p>
        </p:txBody>
      </p:sp>
    </p:spTree>
    <p:extLst>
      <p:ext uri="{BB962C8B-B14F-4D97-AF65-F5344CB8AC3E}">
        <p14:creationId xmlns:p14="http://schemas.microsoft.com/office/powerpoint/2010/main" val="1049602655"/>
      </p:ext>
    </p:extLst>
  </p:cSld>
  <p:clrMapOvr>
    <a:masterClrMapping/>
  </p:clrMapOvr>
  <mc:AlternateContent xmlns:mc="http://schemas.openxmlformats.org/markup-compatibility/2006">
    <mc:Choice xmlns:p14="http://schemas.microsoft.com/office/powerpoint/2010/main" Requires="p14">
      <p:transition spd="slow" p14:dur="2000" advTm="407"/>
    </mc:Choice>
    <mc:Fallback>
      <p:transition spd="slow" advTm="40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2671" y="790110"/>
            <a:ext cx="7100058" cy="5634644"/>
          </a:xfrm>
        </p:spPr>
      </p:pic>
      <p:sp>
        <p:nvSpPr>
          <p:cNvPr id="5" name="テキスト ボックス 4"/>
          <p:cNvSpPr txBox="1"/>
          <p:nvPr/>
        </p:nvSpPr>
        <p:spPr>
          <a:xfrm>
            <a:off x="7385958" y="1695096"/>
            <a:ext cx="1534886" cy="646331"/>
          </a:xfrm>
          <a:prstGeom prst="rect">
            <a:avLst/>
          </a:prstGeom>
          <a:noFill/>
        </p:spPr>
        <p:txBody>
          <a:bodyPr wrap="square" rtlCol="0">
            <a:spAutoFit/>
          </a:bodyPr>
          <a:lstStyle/>
          <a:p>
            <a:r>
              <a:rPr kumimoji="1" lang="en-US" altLang="ja-JP" sz="3600" dirty="0" smtClean="0"/>
              <a:t>up</a:t>
            </a:r>
            <a:endParaRPr kumimoji="1" lang="ja-JP" altLang="en-US" sz="3600" dirty="0"/>
          </a:p>
        </p:txBody>
      </p:sp>
      <p:sp>
        <p:nvSpPr>
          <p:cNvPr id="6" name="テキスト ボックス 5"/>
          <p:cNvSpPr txBox="1"/>
          <p:nvPr/>
        </p:nvSpPr>
        <p:spPr>
          <a:xfrm>
            <a:off x="4080859" y="1676614"/>
            <a:ext cx="1442357" cy="646331"/>
          </a:xfrm>
          <a:prstGeom prst="rect">
            <a:avLst/>
          </a:prstGeom>
          <a:noFill/>
        </p:spPr>
        <p:txBody>
          <a:bodyPr wrap="square" rtlCol="0">
            <a:spAutoFit/>
          </a:bodyPr>
          <a:lstStyle/>
          <a:p>
            <a:r>
              <a:rPr kumimoji="1" lang="en-US" altLang="ja-JP" sz="3600" dirty="0" smtClean="0"/>
              <a:t>down</a:t>
            </a:r>
            <a:endParaRPr kumimoji="1" lang="ja-JP" altLang="en-US" sz="3600" dirty="0"/>
          </a:p>
        </p:txBody>
      </p:sp>
      <p:sp>
        <p:nvSpPr>
          <p:cNvPr id="7" name="テキスト ボックス 6"/>
          <p:cNvSpPr txBox="1"/>
          <p:nvPr/>
        </p:nvSpPr>
        <p:spPr>
          <a:xfrm>
            <a:off x="7385958" y="4381423"/>
            <a:ext cx="1926771" cy="646331"/>
          </a:xfrm>
          <a:prstGeom prst="rect">
            <a:avLst/>
          </a:prstGeom>
          <a:noFill/>
        </p:spPr>
        <p:txBody>
          <a:bodyPr wrap="square" rtlCol="0">
            <a:spAutoFit/>
          </a:bodyPr>
          <a:lstStyle/>
          <a:p>
            <a:r>
              <a:rPr kumimoji="1" lang="en-US" altLang="ja-JP" sz="3600" dirty="0" smtClean="0"/>
              <a:t>right</a:t>
            </a:r>
            <a:endParaRPr kumimoji="1" lang="ja-JP" altLang="en-US" sz="3600" dirty="0"/>
          </a:p>
        </p:txBody>
      </p:sp>
      <p:sp>
        <p:nvSpPr>
          <p:cNvPr id="8" name="テキスト ボックス 7"/>
          <p:cNvSpPr txBox="1"/>
          <p:nvPr/>
        </p:nvSpPr>
        <p:spPr>
          <a:xfrm>
            <a:off x="3880759" y="4381423"/>
            <a:ext cx="1975757" cy="646331"/>
          </a:xfrm>
          <a:prstGeom prst="rect">
            <a:avLst/>
          </a:prstGeom>
          <a:noFill/>
        </p:spPr>
        <p:txBody>
          <a:bodyPr wrap="square" rtlCol="0">
            <a:spAutoFit/>
          </a:bodyPr>
          <a:lstStyle/>
          <a:p>
            <a:r>
              <a:rPr kumimoji="1" lang="en-US" altLang="ja-JP" sz="3600" dirty="0" smtClean="0"/>
              <a:t>left</a:t>
            </a:r>
            <a:endParaRPr kumimoji="1" lang="ja-JP" altLang="en-US" sz="3600" dirty="0"/>
          </a:p>
        </p:txBody>
      </p:sp>
      <p:sp>
        <p:nvSpPr>
          <p:cNvPr id="2" name="タイトル 1"/>
          <p:cNvSpPr>
            <a:spLocks noGrp="1"/>
          </p:cNvSpPr>
          <p:nvPr>
            <p:ph type="title"/>
          </p:nvPr>
        </p:nvSpPr>
        <p:spPr>
          <a:xfrm>
            <a:off x="576943" y="9919"/>
            <a:ext cx="10515600" cy="1325563"/>
          </a:xfrm>
        </p:spPr>
        <p:txBody>
          <a:bodyPr/>
          <a:lstStyle/>
          <a:p>
            <a:r>
              <a:rPr lang="en-US" altLang="ja-JP" b="1" dirty="0" smtClean="0"/>
              <a:t>Exponential monitor character in MR</a:t>
            </a:r>
            <a:endParaRPr kumimoji="1" lang="ja-JP" altLang="en-US" b="1" dirty="0"/>
          </a:p>
        </p:txBody>
      </p:sp>
      <p:sp>
        <p:nvSpPr>
          <p:cNvPr id="3" name="フッター プレースホルダー 2"/>
          <p:cNvSpPr>
            <a:spLocks noGrp="1"/>
          </p:cNvSpPr>
          <p:nvPr>
            <p:ph type="ftr" sz="quarter" idx="11"/>
          </p:nvPr>
        </p:nvSpPr>
        <p:spPr/>
        <p:txBody>
          <a:bodyPr/>
          <a:lstStyle/>
          <a:p>
            <a:r>
              <a:rPr kumimoji="1" lang="en-US" altLang="ja-JP" smtClean="0"/>
              <a:t>US-Japan Workshop on Accelerators and Beam Equipment for High-Intensity Neutrino Beams</a:t>
            </a:r>
            <a:endParaRPr kumimoji="1" lang="ja-JP" altLang="en-US"/>
          </a:p>
        </p:txBody>
      </p:sp>
    </p:spTree>
    <p:extLst>
      <p:ext uri="{BB962C8B-B14F-4D97-AF65-F5344CB8AC3E}">
        <p14:creationId xmlns:p14="http://schemas.microsoft.com/office/powerpoint/2010/main" val="1069901737"/>
      </p:ext>
    </p:extLst>
  </p:cSld>
  <p:clrMapOvr>
    <a:masterClrMapping/>
  </p:clrMapOvr>
  <mc:AlternateContent xmlns:mc="http://schemas.openxmlformats.org/markup-compatibility/2006">
    <mc:Choice xmlns:p14="http://schemas.microsoft.com/office/powerpoint/2010/main" Requires="p14">
      <p:transition spd="slow" p14:dur="2000" advTm="283"/>
    </mc:Choice>
    <mc:Fallback>
      <p:transition spd="slow" advTm="28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283028" y="313597"/>
                <a:ext cx="11625943" cy="1325563"/>
              </a:xfrm>
            </p:spPr>
            <p:txBody>
              <a:bodyPr/>
              <a:lstStyle/>
              <a:p>
                <a:r>
                  <a:rPr lang="en-US" altLang="ja-JP" b="1" dirty="0" smtClean="0"/>
                  <a:t>How to search for impedance near to 50</a:t>
                </a:r>
                <a14:m>
                  <m:oMath xmlns:m="http://schemas.openxmlformats.org/officeDocument/2006/math">
                    <m:r>
                      <a:rPr lang="en-US" altLang="ja-JP" b="1" i="0" smtClean="0">
                        <a:latin typeface="Cambria Math" charset="0"/>
                      </a:rPr>
                      <m:t>𝛀</m:t>
                    </m:r>
                  </m:oMath>
                </a14:m>
                <a:endParaRPr kumimoji="1" lang="ja-JP" altLang="en-US" b="1"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283028" y="313597"/>
                <a:ext cx="11625943" cy="1325563"/>
              </a:xfrm>
              <a:blipFill rotWithShape="0">
                <a:blip r:embed="rId3"/>
                <a:stretch>
                  <a:fillRect l="-2096"/>
                </a:stretch>
              </a:blipFill>
            </p:spPr>
            <p:txBody>
              <a:bodyPr/>
              <a:lstStyle/>
              <a:p>
                <a:r>
                  <a:rPr lang="ja-JP" altLang="en-US">
                    <a:noFill/>
                  </a:rPr>
                  <a:t> </a:t>
                </a:r>
              </a:p>
            </p:txBody>
          </p:sp>
        </mc:Fallback>
      </mc:AlternateContent>
      <p:pic>
        <p:nvPicPr>
          <p:cNvPr id="4" name="コンテンツ プレースホルダー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907268"/>
            <a:ext cx="5747657" cy="3912867"/>
          </a:xfr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6544" y="1907268"/>
            <a:ext cx="5747656" cy="3912867"/>
          </a:xfrm>
          <a:prstGeom prst="rect">
            <a:avLst/>
          </a:prstGeom>
        </p:spPr>
      </p:pic>
      <p:sp>
        <p:nvSpPr>
          <p:cNvPr id="3" name="フッター プレースホルダー 2"/>
          <p:cNvSpPr>
            <a:spLocks noGrp="1"/>
          </p:cNvSpPr>
          <p:nvPr>
            <p:ph type="ftr" sz="quarter" idx="11"/>
          </p:nvPr>
        </p:nvSpPr>
        <p:spPr/>
        <p:txBody>
          <a:bodyPr/>
          <a:lstStyle/>
          <a:p>
            <a:r>
              <a:rPr kumimoji="1" lang="en-US" altLang="ja-JP" smtClean="0"/>
              <a:t>US-Japan Workshop on Accelerators and Beam Equipment for High-Intensity Neutrino Beams</a:t>
            </a:r>
            <a:endParaRPr kumimoji="1" lang="ja-JP" altLang="en-US"/>
          </a:p>
        </p:txBody>
      </p:sp>
    </p:spTree>
    <p:extLst>
      <p:ext uri="{BB962C8B-B14F-4D97-AF65-F5344CB8AC3E}">
        <p14:creationId xmlns:p14="http://schemas.microsoft.com/office/powerpoint/2010/main" val="526026482"/>
      </p:ext>
    </p:extLst>
  </p:cSld>
  <p:clrMapOvr>
    <a:masterClrMapping/>
  </p:clrMapOvr>
  <mc:AlternateContent xmlns:mc="http://schemas.openxmlformats.org/markup-compatibility/2006">
    <mc:Choice xmlns:p14="http://schemas.microsoft.com/office/powerpoint/2010/main" Requires="p14">
      <p:transition spd="slow" p14:dur="2000" advTm="431"/>
    </mc:Choice>
    <mc:Fallback>
      <p:transition spd="slow" advTm="43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5878" y="131081"/>
            <a:ext cx="11206843" cy="1325563"/>
          </a:xfrm>
        </p:spPr>
        <p:txBody>
          <a:bodyPr/>
          <a:lstStyle/>
          <a:p>
            <a:r>
              <a:rPr kumimoji="1" lang="en-US" altLang="ja-JP" b="1" dirty="0" smtClean="0"/>
              <a:t>What is wire-cut discharge machining?</a:t>
            </a:r>
            <a:endParaRPr kumimoji="1" lang="ja-JP" altLang="en-US" b="1" dirty="0"/>
          </a:p>
        </p:txBody>
      </p:sp>
      <p:sp>
        <p:nvSpPr>
          <p:cNvPr id="5" name="正方形/長方形 4"/>
          <p:cNvSpPr/>
          <p:nvPr/>
        </p:nvSpPr>
        <p:spPr>
          <a:xfrm>
            <a:off x="3592286" y="3494314"/>
            <a:ext cx="1518557" cy="53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102929" y="3314700"/>
            <a:ext cx="1469571" cy="40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298871" y="4376058"/>
            <a:ext cx="1502229"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110843" y="1628392"/>
            <a:ext cx="1436914" cy="461665"/>
          </a:xfrm>
          <a:prstGeom prst="rect">
            <a:avLst/>
          </a:prstGeom>
          <a:noFill/>
        </p:spPr>
        <p:txBody>
          <a:bodyPr wrap="square" rtlCol="0">
            <a:spAutoFit/>
          </a:bodyPr>
          <a:lstStyle/>
          <a:p>
            <a:r>
              <a:rPr kumimoji="1" lang="en-US" altLang="ja-JP" sz="2400" dirty="0" smtClean="0"/>
              <a:t>wire</a:t>
            </a:r>
            <a:endParaRPr kumimoji="1" lang="ja-JP" altLang="en-US" sz="2400" dirty="0"/>
          </a:p>
        </p:txBody>
      </p:sp>
      <p:sp>
        <p:nvSpPr>
          <p:cNvPr id="10" name="テキスト ボックス 9"/>
          <p:cNvSpPr txBox="1"/>
          <p:nvPr/>
        </p:nvSpPr>
        <p:spPr>
          <a:xfrm>
            <a:off x="6580414" y="3265057"/>
            <a:ext cx="2432957" cy="461665"/>
          </a:xfrm>
          <a:prstGeom prst="rect">
            <a:avLst/>
          </a:prstGeom>
          <a:noFill/>
        </p:spPr>
        <p:txBody>
          <a:bodyPr wrap="square" rtlCol="0">
            <a:spAutoFit/>
          </a:bodyPr>
          <a:lstStyle/>
          <a:p>
            <a:r>
              <a:rPr kumimoji="1" lang="en-US" altLang="ja-JP" sz="2400" dirty="0" smtClean="0"/>
              <a:t>stainless</a:t>
            </a:r>
            <a:endParaRPr kumimoji="1" lang="ja-JP" altLang="en-US" sz="2400" dirty="0"/>
          </a:p>
        </p:txBody>
      </p:sp>
      <p:pic>
        <p:nvPicPr>
          <p:cNvPr id="13"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328" y="1226275"/>
            <a:ext cx="4539343" cy="4993277"/>
          </a:xfrm>
          <a:prstGeom prst="rect">
            <a:avLst/>
          </a:prstGeom>
        </p:spPr>
      </p:pic>
      <p:sp>
        <p:nvSpPr>
          <p:cNvPr id="14" name="正方形/長方形 13"/>
          <p:cNvSpPr/>
          <p:nvPr/>
        </p:nvSpPr>
        <p:spPr>
          <a:xfrm>
            <a:off x="6939643" y="2778692"/>
            <a:ext cx="1436914" cy="422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030685" y="1226275"/>
            <a:ext cx="1415144" cy="398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385457" y="2860901"/>
            <a:ext cx="1518557" cy="664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102928" y="3869871"/>
            <a:ext cx="1469571" cy="326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025243" y="1878090"/>
            <a:ext cx="1828799" cy="523220"/>
          </a:xfrm>
          <a:prstGeom prst="rect">
            <a:avLst/>
          </a:prstGeom>
          <a:noFill/>
        </p:spPr>
        <p:txBody>
          <a:bodyPr wrap="square" rtlCol="0">
            <a:spAutoFit/>
          </a:bodyPr>
          <a:lstStyle/>
          <a:p>
            <a:r>
              <a:rPr kumimoji="1" lang="en-US" altLang="ja-JP" sz="2800" dirty="0" smtClean="0"/>
              <a:t>Wire</a:t>
            </a:r>
            <a:endParaRPr kumimoji="1" lang="ja-JP" altLang="en-US" sz="2800" dirty="0"/>
          </a:p>
        </p:txBody>
      </p:sp>
      <p:sp>
        <p:nvSpPr>
          <p:cNvPr id="3" name="フッター プレースホルダー 2"/>
          <p:cNvSpPr>
            <a:spLocks noGrp="1"/>
          </p:cNvSpPr>
          <p:nvPr>
            <p:ph type="ftr" sz="quarter" idx="11"/>
          </p:nvPr>
        </p:nvSpPr>
        <p:spPr/>
        <p:txBody>
          <a:bodyPr/>
          <a:lstStyle/>
          <a:p>
            <a:r>
              <a:rPr kumimoji="1" lang="en-US" altLang="ja-JP" smtClean="0"/>
              <a:t>US-Japan Workshop on Accelerators and Beam Equipment for High-Intensity Neutrino Beams</a:t>
            </a:r>
            <a:endParaRPr kumimoji="1" lang="ja-JP" altLang="en-US"/>
          </a:p>
        </p:txBody>
      </p:sp>
    </p:spTree>
    <p:extLst>
      <p:ext uri="{BB962C8B-B14F-4D97-AF65-F5344CB8AC3E}">
        <p14:creationId xmlns:p14="http://schemas.microsoft.com/office/powerpoint/2010/main" val="1451861529"/>
      </p:ext>
    </p:extLst>
  </p:cSld>
  <p:clrMapOvr>
    <a:masterClrMapping/>
  </p:clrMapOvr>
  <mc:AlternateContent xmlns:mc="http://schemas.openxmlformats.org/markup-compatibility/2006">
    <mc:Choice xmlns:p14="http://schemas.microsoft.com/office/powerpoint/2010/main" Requires="p14">
      <p:transition spd="slow" p14:dur="2000" advTm="499"/>
    </mc:Choice>
    <mc:Fallback>
      <p:transition spd="slow" advTm="49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876" y="1193369"/>
            <a:ext cx="7069734" cy="5216502"/>
          </a:xfrm>
          <a:prstGeom prst="rect">
            <a:avLst/>
          </a:prstGeom>
        </p:spPr>
      </p:pic>
      <p:sp>
        <p:nvSpPr>
          <p:cNvPr id="2" name="タイトル 1"/>
          <p:cNvSpPr>
            <a:spLocks noGrp="1"/>
          </p:cNvSpPr>
          <p:nvPr>
            <p:ph type="title"/>
          </p:nvPr>
        </p:nvSpPr>
        <p:spPr/>
        <p:txBody>
          <a:bodyPr/>
          <a:lstStyle/>
          <a:p>
            <a:r>
              <a:rPr lang="en-US" altLang="ja-JP" b="1" dirty="0" smtClean="0"/>
              <a:t>machining</a:t>
            </a:r>
            <a:r>
              <a:rPr kumimoji="1" lang="en-US" altLang="ja-JP" b="1" dirty="0" smtClean="0"/>
              <a:t> </a:t>
            </a:r>
            <a:r>
              <a:rPr kumimoji="1" lang="en-US" altLang="ja-JP" b="1" dirty="0" err="1" smtClean="0"/>
              <a:t>accuraccy</a:t>
            </a:r>
            <a:r>
              <a:rPr kumimoji="1" lang="en-US" altLang="ja-JP" b="1" dirty="0" smtClean="0"/>
              <a:t> of groove</a:t>
            </a:r>
            <a:endParaRPr kumimoji="1" lang="ja-JP" altLang="en-US" b="1" dirty="0"/>
          </a:p>
        </p:txBody>
      </p:sp>
      <p:sp>
        <p:nvSpPr>
          <p:cNvPr id="3" name="フッター プレースホルダー 2"/>
          <p:cNvSpPr>
            <a:spLocks noGrp="1"/>
          </p:cNvSpPr>
          <p:nvPr>
            <p:ph type="ftr" sz="quarter" idx="11"/>
          </p:nvPr>
        </p:nvSpPr>
        <p:spPr/>
        <p:txBody>
          <a:bodyPr/>
          <a:lstStyle/>
          <a:p>
            <a:r>
              <a:rPr kumimoji="1" lang="en-US" altLang="ja-JP" smtClean="0"/>
              <a:t>US-Japan Workshop on Accelerators and Beam Equipment for High-Intensity Neutrino Beams</a:t>
            </a:r>
            <a:endParaRPr kumimoji="1" lang="ja-JP" altLang="en-US"/>
          </a:p>
        </p:txBody>
      </p:sp>
    </p:spTree>
    <p:extLst>
      <p:ext uri="{BB962C8B-B14F-4D97-AF65-F5344CB8AC3E}">
        <p14:creationId xmlns:p14="http://schemas.microsoft.com/office/powerpoint/2010/main" val="865752561"/>
      </p:ext>
    </p:extLst>
  </p:cSld>
  <p:clrMapOvr>
    <a:masterClrMapping/>
  </p:clrMapOvr>
  <mc:AlternateContent xmlns:mc="http://schemas.openxmlformats.org/markup-compatibility/2006">
    <mc:Choice xmlns:p14="http://schemas.microsoft.com/office/powerpoint/2010/main" Requires="p14">
      <p:transition spd="slow" p14:dur="2000" advTm="378"/>
    </mc:Choice>
    <mc:Fallback>
      <p:transition spd="slow" advTm="37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271" y="365125"/>
            <a:ext cx="10515600" cy="1325563"/>
          </a:xfrm>
        </p:spPr>
        <p:txBody>
          <a:bodyPr/>
          <a:lstStyle/>
          <a:p>
            <a:r>
              <a:rPr kumimoji="1" lang="en-US" altLang="ja-JP" b="1" dirty="0" smtClean="0"/>
              <a:t>Outline</a:t>
            </a:r>
            <a:endParaRPr kumimoji="1" lang="ja-JP" altLang="en-US" b="1" dirty="0"/>
          </a:p>
        </p:txBody>
      </p:sp>
      <p:sp>
        <p:nvSpPr>
          <p:cNvPr id="3" name="コンテンツ プレースホルダー 2"/>
          <p:cNvSpPr>
            <a:spLocks noGrp="1"/>
          </p:cNvSpPr>
          <p:nvPr>
            <p:ph idx="1"/>
          </p:nvPr>
        </p:nvSpPr>
        <p:spPr>
          <a:xfrm>
            <a:off x="187270" y="1690688"/>
            <a:ext cx="12288865" cy="4351338"/>
          </a:xfrm>
        </p:spPr>
        <p:txBody>
          <a:bodyPr/>
          <a:lstStyle/>
          <a:p>
            <a:pPr marL="514350" indent="-514350">
              <a:buFont typeface="+mj-lt"/>
              <a:buAutoNum type="arabicPeriod"/>
            </a:pPr>
            <a:r>
              <a:rPr kumimoji="1" lang="en-US" altLang="ja-JP" sz="3200" dirty="0" smtClean="0"/>
              <a:t>Introduction     ~some types of pickup shape</a:t>
            </a:r>
          </a:p>
          <a:p>
            <a:pPr marL="514350" indent="-514350">
              <a:buFont typeface="+mj-lt"/>
              <a:buAutoNum type="arabicPeriod"/>
            </a:pPr>
            <a:r>
              <a:rPr lang="en-US" altLang="ja-JP" sz="3200" dirty="0" smtClean="0"/>
              <a:t>Motivation ~current problem of exponential tapered coupler</a:t>
            </a:r>
            <a:endParaRPr kumimoji="1" lang="en-US" altLang="ja-JP" sz="3200" dirty="0" smtClean="0"/>
          </a:p>
          <a:p>
            <a:pPr marL="514350" indent="-514350">
              <a:buFont typeface="+mj-lt"/>
              <a:buAutoNum type="arabicPeriod"/>
            </a:pPr>
            <a:r>
              <a:rPr lang="en-US" altLang="ja-JP" sz="3200" dirty="0" smtClean="0"/>
              <a:t>Idea to improve BPM  ~trapezoid pickup in groove</a:t>
            </a:r>
          </a:p>
          <a:p>
            <a:pPr marL="514350" indent="-514350">
              <a:buFont typeface="+mj-lt"/>
              <a:buAutoNum type="arabicPeriod"/>
            </a:pPr>
            <a:r>
              <a:rPr lang="en-US" altLang="ja-JP" sz="3200" dirty="0" smtClean="0"/>
              <a:t>Method of calculation   ~setting of parameters</a:t>
            </a:r>
          </a:p>
          <a:p>
            <a:pPr marL="514350" indent="-514350">
              <a:buFont typeface="+mj-lt"/>
              <a:buAutoNum type="arabicPeriod"/>
            </a:pPr>
            <a:r>
              <a:rPr lang="en-US" altLang="ja-JP" sz="3200" dirty="0" smtClean="0"/>
              <a:t>Result</a:t>
            </a:r>
          </a:p>
          <a:p>
            <a:pPr marL="514350" indent="-514350">
              <a:buFont typeface="+mj-lt"/>
              <a:buAutoNum type="arabicPeriod"/>
            </a:pPr>
            <a:r>
              <a:rPr lang="en-US" altLang="ja-JP" sz="3200" dirty="0" smtClean="0"/>
              <a:t>Summary &amp; Next Plan</a:t>
            </a:r>
            <a:endParaRPr lang="en-US" altLang="ja-JP" dirty="0" smtClean="0"/>
          </a:p>
        </p:txBody>
      </p:sp>
      <p:sp>
        <p:nvSpPr>
          <p:cNvPr id="5" name="フッター プレースホルダー 4"/>
          <p:cNvSpPr>
            <a:spLocks noGrp="1"/>
          </p:cNvSpPr>
          <p:nvPr>
            <p:ph type="ftr" sz="quarter" idx="11"/>
          </p:nvPr>
        </p:nvSpPr>
        <p:spPr/>
        <p:txBody>
          <a:bodyPr/>
          <a:lstStyle/>
          <a:p>
            <a:r>
              <a:rPr kumimoji="1" lang="en-US" altLang="ja-JP" smtClean="0"/>
              <a:t>US-Japan Workshop on Accelerators and Beam Equipment for High-Intensity Neutrino Beams</a:t>
            </a:r>
            <a:endParaRPr kumimoji="1" lang="ja-JP" altLang="en-US"/>
          </a:p>
        </p:txBody>
      </p:sp>
    </p:spTree>
    <p:extLst>
      <p:ext uri="{BB962C8B-B14F-4D97-AF65-F5344CB8AC3E}">
        <p14:creationId xmlns:p14="http://schemas.microsoft.com/office/powerpoint/2010/main" val="1562072742"/>
      </p:ext>
    </p:extLst>
  </p:cSld>
  <p:clrMapOvr>
    <a:masterClrMapping/>
  </p:clrMapOvr>
  <mc:AlternateContent xmlns:mc="http://schemas.openxmlformats.org/markup-compatibility/2006">
    <mc:Choice xmlns:p14="http://schemas.microsoft.com/office/powerpoint/2010/main" Requires="p14">
      <p:transition spd="slow" p14:dur="2000" advTm="41496"/>
    </mc:Choice>
    <mc:Fallback>
      <p:transition spd="slow" advTm="4149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674" y="-13764"/>
            <a:ext cx="10515600" cy="1325563"/>
          </a:xfrm>
        </p:spPr>
        <p:txBody>
          <a:bodyPr/>
          <a:lstStyle/>
          <a:p>
            <a:pPr lvl="0"/>
            <a:r>
              <a:rPr kumimoji="1" lang="en-US" altLang="ja-JP" b="1" dirty="0" smtClean="0"/>
              <a:t>Introduction</a:t>
            </a:r>
            <a:endParaRPr kumimoji="1" lang="ja-JP" altLang="en-US" b="1"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178154" y="972558"/>
                <a:ext cx="12013846" cy="5498092"/>
              </a:xfrm>
            </p:spPr>
            <p:txBody>
              <a:bodyPr>
                <a:normAutofit/>
              </a:bodyPr>
              <a:lstStyle/>
              <a:p>
                <a:pPr marL="0" lvl="0" indent="0">
                  <a:lnSpc>
                    <a:spcPct val="100000"/>
                  </a:lnSpc>
                  <a:spcBef>
                    <a:spcPts val="0"/>
                  </a:spcBef>
                  <a:buNone/>
                  <a:defRPr/>
                </a:pPr>
                <a:endParaRPr lang="en-US" altLang="ja-JP" i="1" dirty="0" smtClean="0">
                  <a:latin typeface="Cambria Math" charset="0"/>
                </a:endParaRPr>
              </a:p>
              <a:p>
                <a:pPr marL="0" lvl="0" indent="0">
                  <a:lnSpc>
                    <a:spcPct val="100000"/>
                  </a:lnSpc>
                  <a:spcBef>
                    <a:spcPts val="0"/>
                  </a:spcBef>
                  <a:buNone/>
                  <a:defRPr/>
                </a:pPr>
                <a:endParaRPr lang="en-US" altLang="ja-JP" i="1" dirty="0" smtClean="0">
                  <a:latin typeface="Cambria Math" charset="0"/>
                </a:endParaRPr>
              </a:p>
              <a:p>
                <a:pPr marL="0" lvl="0" indent="0">
                  <a:lnSpc>
                    <a:spcPct val="100000"/>
                  </a:lnSpc>
                  <a:spcBef>
                    <a:spcPts val="0"/>
                  </a:spcBef>
                  <a:buNone/>
                  <a:defRPr/>
                </a:pPr>
                <a:endParaRPr lang="en-US" altLang="ja-JP" i="1" dirty="0">
                  <a:latin typeface="Cambria Math" charset="0"/>
                </a:endParaRPr>
              </a:p>
              <a:p>
                <a:pPr marL="0" lvl="0" indent="0">
                  <a:lnSpc>
                    <a:spcPct val="100000"/>
                  </a:lnSpc>
                  <a:spcBef>
                    <a:spcPts val="0"/>
                  </a:spcBef>
                  <a:buNone/>
                  <a:defRPr/>
                </a:pPr>
                <a14:m>
                  <m:oMathPara xmlns:m="http://schemas.openxmlformats.org/officeDocument/2006/math">
                    <m:oMathParaPr>
                      <m:jc m:val="center"/>
                    </m:oMathParaPr>
                    <m:oMath xmlns:m="http://schemas.openxmlformats.org/officeDocument/2006/math">
                      <m:r>
                        <a:rPr lang="en-US" altLang="ja-JP" i="1" smtClean="0">
                          <a:latin typeface="Cambria Math" charset="0"/>
                        </a:rPr>
                        <m:t>𝐹</m:t>
                      </m:r>
                      <m:d>
                        <m:dPr>
                          <m:ctrlPr>
                            <a:rPr lang="en-US" altLang="ja-JP" i="1">
                              <a:latin typeface="Cambria Math" charset="0"/>
                            </a:rPr>
                          </m:ctrlPr>
                        </m:dPr>
                        <m:e>
                          <m:r>
                            <a:rPr lang="en-US" altLang="ja-JP" i="1">
                              <a:latin typeface="Cambria Math" charset="0"/>
                            </a:rPr>
                            <m:t>𝜔</m:t>
                          </m:r>
                        </m:e>
                      </m:d>
                      <m:r>
                        <a:rPr lang="en-US" altLang="ja-JP" i="1" smtClean="0">
                          <a:latin typeface="Cambria Math" charset="0"/>
                        </a:rPr>
                        <m:t>=</m:t>
                      </m:r>
                      <m:f>
                        <m:fPr>
                          <m:ctrlPr>
                            <a:rPr lang="en-US" altLang="ja-JP" i="1" smtClean="0">
                              <a:latin typeface="Cambria Math" charset="0"/>
                            </a:rPr>
                          </m:ctrlPr>
                        </m:fPr>
                        <m:num>
                          <m:r>
                            <a:rPr lang="en-US" altLang="ja-JP" i="1">
                              <a:latin typeface="Cambria Math" charset="0"/>
                            </a:rPr>
                            <m:t>𝑖</m:t>
                          </m:r>
                          <m:r>
                            <a:rPr lang="en-US" altLang="ja-JP" i="1">
                              <a:latin typeface="Cambria Math" charset="0"/>
                            </a:rPr>
                            <m:t>𝜔</m:t>
                          </m:r>
                        </m:num>
                        <m:den>
                          <m:r>
                            <a:rPr lang="en-US" altLang="ja-JP" i="1">
                              <a:latin typeface="Cambria Math" charset="0"/>
                            </a:rPr>
                            <m:t>2</m:t>
                          </m:r>
                        </m:den>
                      </m:f>
                      <m:nary>
                        <m:naryPr>
                          <m:ctrlPr>
                            <a:rPr lang="is-IS" altLang="ja-JP" i="1" smtClean="0">
                              <a:latin typeface="Cambria Math" charset="0"/>
                            </a:rPr>
                          </m:ctrlPr>
                        </m:naryPr>
                        <m:sub>
                          <m:r>
                            <m:rPr>
                              <m:brk m:alnAt="23"/>
                            </m:rPr>
                            <a:rPr lang="en-US" altLang="ja-JP" b="0" i="1" smtClean="0">
                              <a:latin typeface="Cambria Math" charset="0"/>
                            </a:rPr>
                            <m:t>0</m:t>
                          </m:r>
                        </m:sub>
                        <m:sup>
                          <m:f>
                            <m:fPr>
                              <m:ctrlPr>
                                <a:rPr lang="en-US" altLang="ja-JP" b="0" i="1" smtClean="0">
                                  <a:latin typeface="Cambria Math" charset="0"/>
                                </a:rPr>
                              </m:ctrlPr>
                            </m:fPr>
                            <m:num>
                              <m:r>
                                <a:rPr lang="en-US" altLang="ja-JP" b="0" i="1" smtClean="0">
                                  <a:latin typeface="Cambria Math" charset="0"/>
                                </a:rPr>
                                <m:t>2</m:t>
                              </m:r>
                              <m:r>
                                <a:rPr lang="en-US" altLang="ja-JP" b="0" i="1" smtClean="0">
                                  <a:latin typeface="Cambria Math" charset="0"/>
                                </a:rPr>
                                <m:t>𝑙</m:t>
                              </m:r>
                            </m:num>
                            <m:den>
                              <m:r>
                                <a:rPr lang="en-US" altLang="ja-JP" b="0" i="1" smtClean="0">
                                  <a:latin typeface="Cambria Math" charset="0"/>
                                </a:rPr>
                                <m:t>𝑐</m:t>
                              </m:r>
                            </m:den>
                          </m:f>
                        </m:sup>
                        <m:e>
                          <m:r>
                            <a:rPr lang="en-US" altLang="ja-JP" b="0" i="1" smtClean="0">
                              <a:latin typeface="Cambria Math" charset="0"/>
                            </a:rPr>
                            <m:t>𝐾</m:t>
                          </m:r>
                          <m:d>
                            <m:dPr>
                              <m:ctrlPr>
                                <a:rPr lang="en-US" altLang="ja-JP" b="0" i="1" smtClean="0">
                                  <a:latin typeface="Cambria Math" charset="0"/>
                                </a:rPr>
                              </m:ctrlPr>
                            </m:dPr>
                            <m:e>
                              <m:f>
                                <m:fPr>
                                  <m:ctrlPr>
                                    <a:rPr lang="en-US" altLang="ja-JP" b="0" i="1" smtClean="0">
                                      <a:latin typeface="Cambria Math" charset="0"/>
                                    </a:rPr>
                                  </m:ctrlPr>
                                </m:fPr>
                                <m:num>
                                  <m:r>
                                    <a:rPr lang="en-US" altLang="ja-JP" b="0" i="1" smtClean="0">
                                      <a:latin typeface="Cambria Math" charset="0"/>
                                    </a:rPr>
                                    <m:t>𝑐𝑡</m:t>
                                  </m:r>
                                </m:num>
                                <m:den>
                                  <m:r>
                                    <a:rPr lang="en-US" altLang="ja-JP" b="0" i="1" smtClean="0">
                                      <a:latin typeface="Cambria Math" charset="0"/>
                                    </a:rPr>
                                    <m:t>2</m:t>
                                  </m:r>
                                </m:den>
                              </m:f>
                            </m:e>
                          </m:d>
                          <m:sSup>
                            <m:sSupPr>
                              <m:ctrlPr>
                                <a:rPr lang="en-US" altLang="ja-JP" b="0" i="1" smtClean="0">
                                  <a:latin typeface="Cambria Math" charset="0"/>
                                </a:rPr>
                              </m:ctrlPr>
                            </m:sSupPr>
                            <m:e>
                              <m:r>
                                <a:rPr lang="en-US" altLang="ja-JP" b="0" i="1" smtClean="0">
                                  <a:latin typeface="Cambria Math" charset="0"/>
                                </a:rPr>
                                <m:t>𝑒</m:t>
                              </m:r>
                            </m:e>
                            <m:sup>
                              <m:r>
                                <a:rPr lang="en-US" altLang="ja-JP" b="0" i="1" smtClean="0">
                                  <a:latin typeface="Cambria Math" charset="0"/>
                                </a:rPr>
                                <m:t>−</m:t>
                              </m:r>
                              <m:r>
                                <a:rPr lang="en-US" altLang="ja-JP" b="0" i="1" smtClean="0">
                                  <a:latin typeface="Cambria Math" charset="0"/>
                                </a:rPr>
                                <m:t>𝑖</m:t>
                              </m:r>
                              <m:r>
                                <a:rPr lang="en-US" altLang="ja-JP" b="0" i="1" smtClean="0">
                                  <a:latin typeface="Cambria Math" charset="0"/>
                                </a:rPr>
                                <m:t>𝜔</m:t>
                              </m:r>
                              <m:r>
                                <a:rPr lang="en-US" altLang="ja-JP" b="0" i="1" smtClean="0">
                                  <a:latin typeface="Cambria Math" charset="0"/>
                                </a:rPr>
                                <m:t>𝑡</m:t>
                              </m:r>
                            </m:sup>
                          </m:sSup>
                        </m:e>
                      </m:nary>
                      <m:r>
                        <a:rPr lang="en-US" altLang="ja-JP" b="0" i="1" smtClean="0">
                          <a:latin typeface="Cambria Math" charset="0"/>
                        </a:rPr>
                        <m:t>𝑑𝑡</m:t>
                      </m:r>
                    </m:oMath>
                  </m:oMathPara>
                </a14:m>
                <a:endParaRPr lang="en-US" altLang="ja-JP" dirty="0" smtClean="0"/>
              </a:p>
              <a:p>
                <a:pPr marL="0" lvl="0" indent="0">
                  <a:lnSpc>
                    <a:spcPct val="100000"/>
                  </a:lnSpc>
                  <a:spcBef>
                    <a:spcPts val="0"/>
                  </a:spcBef>
                  <a:buNone/>
                  <a:defRPr/>
                </a:pPr>
                <a:endParaRPr lang="en-US" altLang="ja-JP"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178154" y="972558"/>
                <a:ext cx="12013846" cy="5498092"/>
              </a:xfrm>
              <a:blipFill rotWithShape="0">
                <a:blip r:embed="rId3"/>
                <a:stretch>
                  <a:fillRect/>
                </a:stretch>
              </a:blipFill>
            </p:spPr>
            <p:txBody>
              <a:bodyPr/>
              <a:lstStyle/>
              <a:p>
                <a:r>
                  <a:rPr lang="ja-JP" altLang="en-US">
                    <a:noFill/>
                  </a:rPr>
                  <a:t> </a:t>
                </a:r>
              </a:p>
            </p:txBody>
          </p:sp>
        </mc:Fallback>
      </mc:AlternateContent>
      <p:sp>
        <p:nvSpPr>
          <p:cNvPr id="6" name="テキスト ボックス 5"/>
          <p:cNvSpPr txBox="1"/>
          <p:nvPr/>
        </p:nvSpPr>
        <p:spPr>
          <a:xfrm>
            <a:off x="5600700" y="2971800"/>
            <a:ext cx="65" cy="276999"/>
          </a:xfrm>
          <a:prstGeom prst="rect">
            <a:avLst/>
          </a:prstGeom>
          <a:noFill/>
        </p:spPr>
        <p:txBody>
          <a:bodyPr wrap="none" lIns="0" tIns="0" rIns="0" bIns="0" rtlCol="0">
            <a:spAutoFit/>
          </a:bodyPr>
          <a:lstStyle/>
          <a:p>
            <a:endParaRPr kumimoji="1" lang="ja-JP" altLang="en-US" dirty="0"/>
          </a:p>
        </p:txBody>
      </p:sp>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75348" y="1920146"/>
            <a:ext cx="877405" cy="785901"/>
          </a:xfrm>
          <a:prstGeom prst="rect">
            <a:avLst/>
          </a:prstGeom>
        </p:spPr>
      </p:pic>
      <p:sp>
        <p:nvSpPr>
          <p:cNvPr id="22" name="テキスト ボックス 21"/>
          <p:cNvSpPr txBox="1"/>
          <p:nvPr/>
        </p:nvSpPr>
        <p:spPr>
          <a:xfrm>
            <a:off x="1555455" y="1416197"/>
            <a:ext cx="4343400" cy="369332"/>
          </a:xfrm>
          <a:prstGeom prst="rect">
            <a:avLst/>
          </a:prstGeom>
          <a:noFill/>
        </p:spPr>
        <p:txBody>
          <a:bodyPr wrap="square" rtlCol="0">
            <a:spAutoFit/>
          </a:bodyPr>
          <a:lstStyle/>
          <a:p>
            <a:r>
              <a:rPr lang="en-US" altLang="ja-JP" dirty="0" smtClean="0">
                <a:latin typeface="Chalkduster" charset="0"/>
                <a:ea typeface="Chalkduster" charset="0"/>
                <a:cs typeface="Chalkduster" charset="0"/>
              </a:rPr>
              <a:t>Sensitivity at the frequency</a:t>
            </a:r>
            <a:endParaRPr kumimoji="1" lang="ja-JP" altLang="en-US" dirty="0">
              <a:latin typeface="Chalkduster" charset="0"/>
              <a:ea typeface="Chalkduster" charset="0"/>
              <a:cs typeface="Chalkduster" charset="0"/>
            </a:endParaRPr>
          </a:p>
        </p:txBody>
      </p:sp>
      <p:sp>
        <p:nvSpPr>
          <p:cNvPr id="24" name="テキスト ボックス 23"/>
          <p:cNvSpPr txBox="1"/>
          <p:nvPr/>
        </p:nvSpPr>
        <p:spPr>
          <a:xfrm>
            <a:off x="7007764" y="1653669"/>
            <a:ext cx="3945259" cy="646331"/>
          </a:xfrm>
          <a:prstGeom prst="rect">
            <a:avLst/>
          </a:prstGeom>
          <a:noFill/>
        </p:spPr>
        <p:txBody>
          <a:bodyPr wrap="square" rtlCol="0">
            <a:spAutoFit/>
          </a:bodyPr>
          <a:lstStyle/>
          <a:p>
            <a:r>
              <a:rPr kumimoji="1" lang="en-US" altLang="ja-JP" dirty="0" smtClean="0">
                <a:latin typeface="Chalkduster" charset="0"/>
                <a:ea typeface="Chalkduster" charset="0"/>
                <a:cs typeface="Chalkduster" charset="0"/>
              </a:rPr>
              <a:t>Strength of induced </a:t>
            </a:r>
          </a:p>
          <a:p>
            <a:r>
              <a:rPr kumimoji="1" lang="en-US" altLang="ja-JP" dirty="0" smtClean="0">
                <a:latin typeface="Chalkduster" charset="0"/>
                <a:ea typeface="Chalkduster" charset="0"/>
                <a:cs typeface="Chalkduster" charset="0"/>
              </a:rPr>
              <a:t>charge at z </a:t>
            </a:r>
          </a:p>
        </p:txBody>
      </p:sp>
      <mc:AlternateContent xmlns:mc="http://schemas.openxmlformats.org/markup-compatibility/2006" xmlns:a14="http://schemas.microsoft.com/office/drawing/2010/main">
        <mc:Choice Requires="a14">
          <p:sp>
            <p:nvSpPr>
              <p:cNvPr id="9" name="テキスト ボックス 8"/>
              <p:cNvSpPr txBox="1"/>
              <p:nvPr/>
            </p:nvSpPr>
            <p:spPr>
              <a:xfrm>
                <a:off x="8462074" y="2171172"/>
                <a:ext cx="4107051" cy="1200329"/>
              </a:xfrm>
              <a:prstGeom prst="rect">
                <a:avLst/>
              </a:prstGeom>
              <a:noFill/>
            </p:spPr>
            <p:txBody>
              <a:bodyPr wrap="square" rtlCol="0">
                <a:spAutoFit/>
              </a:bodyPr>
              <a:lstStyle/>
              <a:p>
                <a:r>
                  <a:rPr lang="en-US" altLang="ja-JP" sz="2400" i="1" smtClean="0">
                    <a:latin typeface="Cambria Math" charset="0"/>
                  </a:rPr>
                  <a:t>     z</a:t>
                </a:r>
                <a:r>
                  <a:rPr kumimoji="1" lang="en-US" altLang="ja-JP" sz="2400" b="0" i="1" smtClean="0">
                    <a:latin typeface="Cambria Math" charset="0"/>
                  </a:rPr>
                  <a:t>=</a:t>
                </a:r>
                <a:r>
                  <a:rPr kumimoji="1" lang="en-US" altLang="ja-JP" sz="2400" b="0" i="1" dirty="0" err="1" smtClean="0">
                    <a:latin typeface="Cambria Math" charset="0"/>
                  </a:rPr>
                  <a:t>ct</a:t>
                </a:r>
                <a:endParaRPr kumimoji="1" lang="en-US" altLang="ja-JP" sz="2400" b="0" i="1" dirty="0" smtClean="0">
                  <a:latin typeface="Cambria Math" charset="0"/>
                </a:endParaRPr>
              </a:p>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charset="0"/>
                        </a:rPr>
                        <m:t>𝐹</m:t>
                      </m:r>
                      <m:d>
                        <m:dPr>
                          <m:ctrlPr>
                            <a:rPr kumimoji="1" lang="en-US" altLang="ja-JP" sz="2400" b="0" i="1" smtClean="0">
                              <a:latin typeface="Cambria Math" charset="0"/>
                            </a:rPr>
                          </m:ctrlPr>
                        </m:dPr>
                        <m:e>
                          <m:r>
                            <a:rPr kumimoji="1" lang="en-US" altLang="ja-JP" sz="2400" b="0" i="1" smtClean="0">
                              <a:latin typeface="Cambria Math" charset="0"/>
                            </a:rPr>
                            <m:t>𝜔</m:t>
                          </m:r>
                        </m:e>
                      </m:d>
                      <m:r>
                        <a:rPr kumimoji="1" lang="en-US" altLang="ja-JP" sz="2400" b="0" i="1" smtClean="0">
                          <a:latin typeface="Cambria Math" charset="0"/>
                        </a:rPr>
                        <m:t>:</m:t>
                      </m:r>
                      <m:r>
                        <a:rPr kumimoji="1" lang="en-US" altLang="ja-JP" sz="2400" b="0" i="1" smtClean="0">
                          <a:latin typeface="Cambria Math" charset="0"/>
                        </a:rPr>
                        <m:t>𝑡𝑟𝑎𝑛𝑠𝑓𝑒𝑟</m:t>
                      </m:r>
                      <m:r>
                        <a:rPr kumimoji="1" lang="en-US" altLang="ja-JP" sz="2400" b="0" i="1" smtClean="0">
                          <a:latin typeface="Cambria Math" charset="0"/>
                        </a:rPr>
                        <m:t> </m:t>
                      </m:r>
                      <m:r>
                        <a:rPr kumimoji="1" lang="en-US" altLang="ja-JP" sz="2400" b="0" i="1" smtClean="0">
                          <a:latin typeface="Cambria Math" charset="0"/>
                        </a:rPr>
                        <m:t>𝑓𝑢𝑛𝑐𝑡𝑖𝑜𝑛</m:t>
                      </m:r>
                    </m:oMath>
                  </m:oMathPara>
                </a14:m>
                <a:endParaRPr kumimoji="1" lang="en-US" altLang="ja-JP" sz="2400" b="0" dirty="0" smtClean="0"/>
              </a:p>
              <a:p>
                <a:r>
                  <a:rPr kumimoji="1" lang="en-US" altLang="ja-JP" sz="2400" dirty="0" smtClean="0"/>
                  <a:t>    </a:t>
                </a:r>
                <a14:m>
                  <m:oMath xmlns:m="http://schemas.openxmlformats.org/officeDocument/2006/math">
                    <m:r>
                      <a:rPr kumimoji="1" lang="en-US" altLang="ja-JP" sz="2400" b="0" i="1" smtClean="0">
                        <a:latin typeface="Cambria Math" charset="0"/>
                      </a:rPr>
                      <m:t>𝐾</m:t>
                    </m:r>
                    <m:d>
                      <m:dPr>
                        <m:ctrlPr>
                          <a:rPr kumimoji="1" lang="en-US" altLang="ja-JP" sz="2400" b="0" i="1" smtClean="0">
                            <a:latin typeface="Cambria Math" charset="0"/>
                          </a:rPr>
                        </m:ctrlPr>
                      </m:dPr>
                      <m:e>
                        <m:r>
                          <a:rPr kumimoji="1" lang="en-US" altLang="ja-JP" sz="2400" b="0" i="1" smtClean="0">
                            <a:latin typeface="Cambria Math" charset="0"/>
                          </a:rPr>
                          <m:t>𝑧</m:t>
                        </m:r>
                      </m:e>
                    </m:d>
                    <m:r>
                      <a:rPr kumimoji="1" lang="en-US" altLang="ja-JP" sz="2400" b="0" i="1" smtClean="0">
                        <a:latin typeface="Cambria Math" charset="0"/>
                      </a:rPr>
                      <m:t>:</m:t>
                    </m:r>
                    <m:r>
                      <a:rPr kumimoji="1" lang="en-US" altLang="ja-JP" sz="2400" b="0" i="1" smtClean="0">
                        <a:latin typeface="Cambria Math" charset="0"/>
                      </a:rPr>
                      <m:t>𝑐𝑜𝑢𝑝𝑙𝑖𝑛𝑔</m:t>
                    </m:r>
                    <m:r>
                      <a:rPr kumimoji="1" lang="en-US" altLang="ja-JP" sz="2400" b="0" i="1" smtClean="0">
                        <a:latin typeface="Cambria Math" charset="0"/>
                      </a:rPr>
                      <m:t> </m:t>
                    </m:r>
                    <m:r>
                      <a:rPr kumimoji="1" lang="en-US" altLang="ja-JP" sz="2400" b="0" i="1" smtClean="0">
                        <a:latin typeface="Cambria Math" charset="0"/>
                      </a:rPr>
                      <m:t>𝑓𝑢𝑛𝑐𝑡𝑖𝑜𝑛</m:t>
                    </m:r>
                  </m:oMath>
                </a14:m>
                <a:endParaRPr kumimoji="1" lang="ja-JP" altLang="en-US" sz="24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8462074" y="2171172"/>
                <a:ext cx="4107051" cy="1200329"/>
              </a:xfrm>
              <a:prstGeom prst="rect">
                <a:avLst/>
              </a:prstGeom>
              <a:blipFill rotWithShape="0">
                <a:blip r:embed="rId5"/>
                <a:stretch>
                  <a:fillRect t="-8629" b="-50254"/>
                </a:stretch>
              </a:blipFill>
            </p:spPr>
            <p:txBody>
              <a:bodyPr/>
              <a:lstStyle/>
              <a:p>
                <a:r>
                  <a:rPr lang="ja-JP" altLang="en-US">
                    <a:noFill/>
                  </a:rPr>
                  <a:t> </a:t>
                </a:r>
              </a:p>
            </p:txBody>
          </p:sp>
        </mc:Fallback>
      </mc:AlternateContent>
      <p:sp>
        <p:nvSpPr>
          <p:cNvPr id="7" name="テキスト ボックス 6"/>
          <p:cNvSpPr txBox="1"/>
          <p:nvPr/>
        </p:nvSpPr>
        <p:spPr>
          <a:xfrm>
            <a:off x="-57297" y="2232727"/>
            <a:ext cx="3528917"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600" dirty="0" smtClean="0"/>
              <a:t>T. </a:t>
            </a:r>
            <a:r>
              <a:rPr kumimoji="1" lang="en-US" altLang="ja-JP" sz="1600" dirty="0" err="1" smtClean="0"/>
              <a:t>Linnecar</a:t>
            </a:r>
            <a:r>
              <a:rPr kumimoji="1" lang="en-US" altLang="ja-JP" sz="1600" dirty="0" smtClean="0"/>
              <a:t>:</a:t>
            </a:r>
          </a:p>
          <a:p>
            <a:r>
              <a:rPr kumimoji="1" lang="en-US" altLang="ja-JP" sz="1600" dirty="0" smtClean="0"/>
              <a:t>High frequency longitudinal and </a:t>
            </a:r>
          </a:p>
          <a:p>
            <a:r>
              <a:rPr kumimoji="1" lang="en-US" altLang="ja-JP" sz="1600" dirty="0" smtClean="0"/>
              <a:t>transverse pickups used in the SPS, </a:t>
            </a:r>
          </a:p>
          <a:p>
            <a:r>
              <a:rPr kumimoji="1" lang="en-US" altLang="ja-JP" sz="1600" dirty="0" smtClean="0"/>
              <a:t>CERN-SPS/ARF/78-17</a:t>
            </a:r>
            <a:endParaRPr kumimoji="1" lang="ja-JP" altLang="en-US" sz="1600" dirty="0"/>
          </a:p>
        </p:txBody>
      </p:sp>
      <p:grpSp>
        <p:nvGrpSpPr>
          <p:cNvPr id="18" name="図形グループ 17"/>
          <p:cNvGrpSpPr/>
          <p:nvPr/>
        </p:nvGrpSpPr>
        <p:grpSpPr>
          <a:xfrm>
            <a:off x="6927864" y="-72352"/>
            <a:ext cx="5872536" cy="1384151"/>
            <a:chOff x="5212273" y="104251"/>
            <a:chExt cx="5872536" cy="1383079"/>
          </a:xfrm>
        </p:grpSpPr>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2273" y="158793"/>
              <a:ext cx="5211951" cy="1328537"/>
            </a:xfrm>
            <a:prstGeom prst="rect">
              <a:avLst/>
            </a:prstGeom>
          </p:spPr>
        </p:pic>
        <p:grpSp>
          <p:nvGrpSpPr>
            <p:cNvPr id="17" name="図形グループ 16"/>
            <p:cNvGrpSpPr/>
            <p:nvPr/>
          </p:nvGrpSpPr>
          <p:grpSpPr>
            <a:xfrm>
              <a:off x="5530677" y="104251"/>
              <a:ext cx="5554132" cy="461665"/>
              <a:chOff x="5530677" y="104251"/>
              <a:chExt cx="5554132" cy="461665"/>
            </a:xfrm>
          </p:grpSpPr>
          <p:sp>
            <p:nvSpPr>
              <p:cNvPr id="13" name="右矢印 12"/>
              <p:cNvSpPr/>
              <p:nvPr/>
            </p:nvSpPr>
            <p:spPr>
              <a:xfrm>
                <a:off x="5530677" y="337931"/>
                <a:ext cx="4575144" cy="1074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0112227" y="104251"/>
                <a:ext cx="972582" cy="461665"/>
              </a:xfrm>
              <a:prstGeom prst="rect">
                <a:avLst/>
              </a:prstGeom>
              <a:noFill/>
            </p:spPr>
            <p:txBody>
              <a:bodyPr wrap="square" rtlCol="0">
                <a:spAutoFit/>
              </a:bodyPr>
              <a:lstStyle/>
              <a:p>
                <a:r>
                  <a:rPr kumimoji="1" lang="en-US" altLang="ja-JP" sz="2400" b="1" dirty="0" smtClean="0"/>
                  <a:t>z</a:t>
                </a:r>
                <a:endParaRPr kumimoji="1" lang="ja-JP" altLang="en-US" sz="2400" b="1" dirty="0"/>
              </a:p>
            </p:txBody>
          </p:sp>
        </p:grpSp>
      </p:grpSp>
      <p:pic>
        <p:nvPicPr>
          <p:cNvPr id="15" name="図 14"/>
          <p:cNvPicPr>
            <a:picLocks/>
          </p:cNvPicPr>
          <p:nvPr/>
        </p:nvPicPr>
        <p:blipFill>
          <a:blip r:embed="rId7">
            <a:extLst>
              <a:ext uri="{28A0092B-C50C-407E-A947-70E740481C1C}">
                <a14:useLocalDpi xmlns:a14="http://schemas.microsoft.com/office/drawing/2010/main" val="0"/>
              </a:ext>
            </a:extLst>
          </a:blip>
          <a:stretch>
            <a:fillRect/>
          </a:stretch>
        </p:blipFill>
        <p:spPr>
          <a:xfrm>
            <a:off x="7200000" y="3384000"/>
            <a:ext cx="3960000" cy="2880000"/>
          </a:xfrm>
          <a:prstGeom prst="rect">
            <a:avLst/>
          </a:prstGeom>
        </p:spPr>
      </p:pic>
      <p:pic>
        <p:nvPicPr>
          <p:cNvPr id="16" name="図 15"/>
          <p:cNvPicPr>
            <a:picLocks/>
          </p:cNvPicPr>
          <p:nvPr/>
        </p:nvPicPr>
        <p:blipFill>
          <a:blip r:embed="rId8">
            <a:extLst>
              <a:ext uri="{28A0092B-C50C-407E-A947-70E740481C1C}">
                <a14:useLocalDpi xmlns:a14="http://schemas.microsoft.com/office/drawing/2010/main" val="0"/>
              </a:ext>
            </a:extLst>
          </a:blip>
          <a:stretch>
            <a:fillRect/>
          </a:stretch>
        </p:blipFill>
        <p:spPr>
          <a:xfrm>
            <a:off x="2448000" y="3348000"/>
            <a:ext cx="2880000" cy="2880000"/>
          </a:xfrm>
          <a:prstGeom prst="rect">
            <a:avLst/>
          </a:prstGeom>
        </p:spPr>
      </p:pic>
      <p:pic>
        <p:nvPicPr>
          <p:cNvPr id="25" name="図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437532" flipV="1">
            <a:off x="6173091" y="1983037"/>
            <a:ext cx="932311" cy="661094"/>
          </a:xfrm>
          <a:prstGeom prst="rect">
            <a:avLst/>
          </a:prstGeom>
        </p:spPr>
      </p:pic>
      <p:sp>
        <p:nvSpPr>
          <p:cNvPr id="19" name="テキスト ボックス 18"/>
          <p:cNvSpPr txBox="1"/>
          <p:nvPr/>
        </p:nvSpPr>
        <p:spPr>
          <a:xfrm>
            <a:off x="8515986" y="1219221"/>
            <a:ext cx="3442572" cy="369332"/>
          </a:xfrm>
          <a:prstGeom prst="rect">
            <a:avLst/>
          </a:prstGeom>
          <a:noFill/>
        </p:spPr>
        <p:txBody>
          <a:bodyPr wrap="square" rtlCol="0">
            <a:spAutoFit/>
          </a:bodyPr>
          <a:lstStyle/>
          <a:p>
            <a:r>
              <a:rPr kumimoji="1" lang="en-US" altLang="ja-JP" smtClean="0"/>
              <a:t>Exponential Tapered </a:t>
            </a:r>
            <a:r>
              <a:rPr kumimoji="1" lang="en-US" altLang="ja-JP" dirty="0" smtClean="0"/>
              <a:t>coupler</a:t>
            </a:r>
            <a:endParaRPr kumimoji="1" lang="ja-JP" altLang="en-US" dirty="0"/>
          </a:p>
        </p:txBody>
      </p:sp>
      <p:sp>
        <p:nvSpPr>
          <p:cNvPr id="20" name="フッター プレースホルダー 19"/>
          <p:cNvSpPr>
            <a:spLocks noGrp="1"/>
          </p:cNvSpPr>
          <p:nvPr>
            <p:ph type="ftr" sz="quarter" idx="11"/>
          </p:nvPr>
        </p:nvSpPr>
        <p:spPr/>
        <p:txBody>
          <a:bodyPr/>
          <a:lstStyle/>
          <a:p>
            <a:r>
              <a:rPr kumimoji="1" lang="en-US" altLang="ja-JP" smtClean="0"/>
              <a:t>US-Japan Workshop on Accelerators and Beam Equipment for High-Intensity Neutrino Beams</a:t>
            </a:r>
            <a:endParaRPr kumimoji="1" lang="ja-JP" altLang="en-US"/>
          </a:p>
        </p:txBody>
      </p:sp>
      <p:grpSp>
        <p:nvGrpSpPr>
          <p:cNvPr id="23" name="図形グループ 22"/>
          <p:cNvGrpSpPr/>
          <p:nvPr/>
        </p:nvGrpSpPr>
        <p:grpSpPr>
          <a:xfrm>
            <a:off x="4410060" y="4788000"/>
            <a:ext cx="2727701" cy="646331"/>
            <a:chOff x="4701975" y="5293966"/>
            <a:chExt cx="2727701" cy="646331"/>
          </a:xfrm>
        </p:grpSpPr>
        <p:sp>
          <p:nvSpPr>
            <p:cNvPr id="4" name="テキスト ボックス 3"/>
            <p:cNvSpPr txBox="1"/>
            <p:nvPr/>
          </p:nvSpPr>
          <p:spPr>
            <a:xfrm>
              <a:off x="4701975" y="5293966"/>
              <a:ext cx="2727701" cy="646331"/>
            </a:xfrm>
            <a:prstGeom prst="rect">
              <a:avLst/>
            </a:prstGeom>
            <a:noFill/>
          </p:spPr>
          <p:txBody>
            <a:bodyPr wrap="square" rtlCol="0">
              <a:spAutoFit/>
            </a:bodyPr>
            <a:lstStyle/>
            <a:p>
              <a:r>
                <a:rPr lang="en-US" altLang="ja-JP" smtClean="0"/>
                <a:t>                 </a:t>
              </a:r>
              <a:r>
                <a:rPr lang="en-US" altLang="ja-JP" dirty="0" err="1" smtClean="0"/>
                <a:t>s</a:t>
              </a:r>
              <a:r>
                <a:rPr kumimoji="1" lang="en-US" altLang="ja-JP" dirty="0" err="1" smtClean="0"/>
                <a:t>tripline</a:t>
              </a:r>
              <a:endParaRPr kumimoji="1" lang="en-US" altLang="ja-JP" dirty="0" smtClean="0"/>
            </a:p>
            <a:p>
              <a:r>
                <a:rPr lang="en-US" altLang="ja-JP" dirty="0" smtClean="0"/>
                <a:t>                 exponential </a:t>
              </a:r>
              <a:endParaRPr kumimoji="1" lang="ja-JP" altLang="en-US" dirty="0"/>
            </a:p>
          </p:txBody>
        </p:sp>
        <p:cxnSp>
          <p:nvCxnSpPr>
            <p:cNvPr id="8" name="直線コネクタ 7"/>
            <p:cNvCxnSpPr/>
            <p:nvPr/>
          </p:nvCxnSpPr>
          <p:spPr>
            <a:xfrm>
              <a:off x="5477480" y="5455403"/>
              <a:ext cx="28393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477480" y="5749871"/>
              <a:ext cx="283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833239"/>
      </p:ext>
    </p:extLst>
  </p:cSld>
  <p:clrMapOvr>
    <a:masterClrMapping/>
  </p:clrMapOvr>
  <mc:AlternateContent xmlns:mc="http://schemas.openxmlformats.org/markup-compatibility/2006">
    <mc:Choice xmlns:p14="http://schemas.microsoft.com/office/powerpoint/2010/main" Requires="p14">
      <p:transition spd="slow" p14:dur="2000" advTm="153048"/>
    </mc:Choice>
    <mc:Fallback>
      <p:transition spd="slow" advTm="15304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180046"/>
            <a:ext cx="10515600" cy="984124"/>
          </a:xfrm>
        </p:spPr>
        <p:txBody>
          <a:bodyPr/>
          <a:lstStyle/>
          <a:p>
            <a:r>
              <a:rPr lang="en-US" altLang="ja-JP" b="1" dirty="0" smtClean="0"/>
              <a:t>Motivation</a:t>
            </a:r>
            <a:endParaRPr kumimoji="1" lang="ja-JP" altLang="en-US" b="1" dirty="0"/>
          </a:p>
        </p:txBody>
      </p:sp>
      <p:sp>
        <p:nvSpPr>
          <p:cNvPr id="9" name="テキスト ボックス 8"/>
          <p:cNvSpPr txBox="1"/>
          <p:nvPr/>
        </p:nvSpPr>
        <p:spPr>
          <a:xfrm>
            <a:off x="-1" y="696607"/>
            <a:ext cx="12681905" cy="2246769"/>
          </a:xfrm>
          <a:prstGeom prst="rect">
            <a:avLst/>
          </a:prstGeom>
          <a:noFill/>
        </p:spPr>
        <p:txBody>
          <a:bodyPr wrap="square" rtlCol="0">
            <a:spAutoFit/>
          </a:bodyPr>
          <a:lstStyle/>
          <a:p>
            <a:pPr lvl="0">
              <a:defRPr/>
            </a:pPr>
            <a:r>
              <a:rPr lang="en-US" altLang="ja-JP" sz="2800" dirty="0" smtClean="0"/>
              <a:t>Situation:</a:t>
            </a:r>
            <a:endParaRPr lang="en-US" altLang="ja-JP" sz="2800" dirty="0"/>
          </a:p>
          <a:p>
            <a:pPr marL="285750" indent="-285750">
              <a:lnSpc>
                <a:spcPct val="100000"/>
              </a:lnSpc>
              <a:spcBef>
                <a:spcPts val="0"/>
              </a:spcBef>
              <a:buFont typeface="Arial" charset="0"/>
              <a:buChar char="•"/>
              <a:defRPr/>
            </a:pPr>
            <a:r>
              <a:rPr lang="en-US" altLang="ja-JP" sz="2800" dirty="0"/>
              <a:t>Intra-bunch feedback system uses </a:t>
            </a:r>
            <a:r>
              <a:rPr lang="en-US" altLang="ja-JP" sz="2800" dirty="0" smtClean="0"/>
              <a:t>exponential tapered coupler</a:t>
            </a:r>
          </a:p>
          <a:p>
            <a:pPr marL="285750" indent="-285750">
              <a:lnSpc>
                <a:spcPct val="100000"/>
              </a:lnSpc>
              <a:spcBef>
                <a:spcPts val="0"/>
              </a:spcBef>
              <a:buFont typeface="Arial" charset="0"/>
              <a:buChar char="•"/>
              <a:defRPr/>
            </a:pPr>
            <a:r>
              <a:rPr lang="en-US" altLang="ja-JP" sz="2800" dirty="0" smtClean="0"/>
              <a:t>Exponential </a:t>
            </a:r>
            <a:r>
              <a:rPr lang="en-US" altLang="ja-JP" sz="2800" dirty="0"/>
              <a:t>coupler has </a:t>
            </a:r>
            <a:r>
              <a:rPr lang="en-US" altLang="ja-JP" sz="2800" dirty="0" smtClean="0"/>
              <a:t>background because of unbalance between pickups</a:t>
            </a:r>
          </a:p>
          <a:p>
            <a:pPr>
              <a:lnSpc>
                <a:spcPct val="100000"/>
              </a:lnSpc>
              <a:spcBef>
                <a:spcPts val="0"/>
              </a:spcBef>
              <a:defRPr/>
            </a:pPr>
            <a:r>
              <a:rPr lang="en-US" altLang="ja-JP" sz="2800" dirty="0"/>
              <a:t> </a:t>
            </a:r>
            <a:r>
              <a:rPr lang="en-US" altLang="ja-JP" sz="2800" dirty="0" smtClean="0"/>
              <a:t>  </a:t>
            </a:r>
            <a:r>
              <a:rPr lang="ja-JP" altLang="en-US" sz="2800" dirty="0" smtClean="0"/>
              <a:t>　</a:t>
            </a:r>
            <a:endParaRPr lang="en-US" altLang="ja-JP" sz="2800" dirty="0"/>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230" y="2257164"/>
            <a:ext cx="3735092" cy="3890721"/>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914" y="2257164"/>
            <a:ext cx="3735092" cy="3948491"/>
          </a:xfrm>
          <a:prstGeom prst="rect">
            <a:avLst/>
          </a:prstGeom>
        </p:spPr>
      </p:pic>
      <p:sp>
        <p:nvSpPr>
          <p:cNvPr id="15" name="テキスト ボックス 14"/>
          <p:cNvSpPr txBox="1"/>
          <p:nvPr/>
        </p:nvSpPr>
        <p:spPr>
          <a:xfrm>
            <a:off x="1208868" y="5778553"/>
            <a:ext cx="5362413" cy="369332"/>
          </a:xfrm>
          <a:prstGeom prst="rect">
            <a:avLst/>
          </a:prstGeom>
          <a:noFill/>
        </p:spPr>
        <p:txBody>
          <a:bodyPr wrap="square" rtlCol="0">
            <a:spAutoFit/>
          </a:bodyPr>
          <a:lstStyle/>
          <a:p>
            <a:r>
              <a:rPr kumimoji="1" lang="en-US" altLang="ja-JP" smtClean="0"/>
              <a:t>horizontal</a:t>
            </a:r>
            <a:endParaRPr kumimoji="1" lang="ja-JP" altLang="en-US" dirty="0"/>
          </a:p>
        </p:txBody>
      </p:sp>
      <p:sp>
        <p:nvSpPr>
          <p:cNvPr id="16" name="テキスト ボックス 15"/>
          <p:cNvSpPr txBox="1"/>
          <p:nvPr/>
        </p:nvSpPr>
        <p:spPr>
          <a:xfrm>
            <a:off x="10345117" y="5778553"/>
            <a:ext cx="4169045" cy="369332"/>
          </a:xfrm>
          <a:prstGeom prst="rect">
            <a:avLst/>
          </a:prstGeom>
          <a:noFill/>
        </p:spPr>
        <p:txBody>
          <a:bodyPr wrap="square" rtlCol="0">
            <a:spAutoFit/>
          </a:bodyPr>
          <a:lstStyle/>
          <a:p>
            <a:r>
              <a:rPr kumimoji="1" lang="en-US" altLang="ja-JP" smtClean="0"/>
              <a:t>vertical</a:t>
            </a:r>
            <a:endParaRPr kumimoji="1" lang="ja-JP" altLang="en-US" dirty="0"/>
          </a:p>
        </p:txBody>
      </p:sp>
      <p:sp>
        <p:nvSpPr>
          <p:cNvPr id="17" name="フッター プレースホルダー 16"/>
          <p:cNvSpPr>
            <a:spLocks noGrp="1"/>
          </p:cNvSpPr>
          <p:nvPr>
            <p:ph type="ftr" sz="quarter" idx="11"/>
          </p:nvPr>
        </p:nvSpPr>
        <p:spPr/>
        <p:txBody>
          <a:bodyPr/>
          <a:lstStyle/>
          <a:p>
            <a:r>
              <a:rPr kumimoji="1" lang="en-US" altLang="ja-JP" smtClean="0"/>
              <a:t>US-Japan Workshop on Accelerators and Beam Equipment for High-Intensity Neutrino Beams</a:t>
            </a:r>
            <a:endParaRPr kumimoji="1" lang="ja-JP" altLang="en-US"/>
          </a:p>
        </p:txBody>
      </p:sp>
    </p:spTree>
    <p:extLst>
      <p:ext uri="{BB962C8B-B14F-4D97-AF65-F5344CB8AC3E}">
        <p14:creationId xmlns:p14="http://schemas.microsoft.com/office/powerpoint/2010/main" val="1718193377"/>
      </p:ext>
    </p:extLst>
  </p:cSld>
  <p:clrMapOvr>
    <a:masterClrMapping/>
  </p:clrMapOvr>
  <mc:AlternateContent xmlns:mc="http://schemas.openxmlformats.org/markup-compatibility/2006">
    <mc:Choice xmlns:p14="http://schemas.microsoft.com/office/powerpoint/2010/main" Requires="p14">
      <p:transition spd="slow" p14:dur="2000" advTm="85343"/>
    </mc:Choice>
    <mc:Fallback>
      <p:transition spd="slow" advTm="8534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7182" y="541572"/>
            <a:ext cx="11884817" cy="4351338"/>
          </a:xfrm>
        </p:spPr>
        <p:txBody>
          <a:bodyPr>
            <a:normAutofit/>
          </a:bodyPr>
          <a:lstStyle/>
          <a:p>
            <a:pPr marL="0" indent="0">
              <a:lnSpc>
                <a:spcPct val="100000"/>
              </a:lnSpc>
              <a:spcBef>
                <a:spcPts val="0"/>
              </a:spcBef>
              <a:buNone/>
              <a:defRPr/>
            </a:pPr>
            <a:r>
              <a:rPr lang="en-US" altLang="ja-JP" sz="3200" dirty="0" smtClean="0"/>
              <a:t>3D </a:t>
            </a:r>
            <a:r>
              <a:rPr lang="en-US" altLang="ja-JP" sz="3200" dirty="0"/>
              <a:t>curve is needed to match characteristic </a:t>
            </a:r>
            <a:r>
              <a:rPr lang="en-US" altLang="ja-JP" sz="3200" dirty="0" smtClean="0"/>
              <a:t>impedance</a:t>
            </a:r>
          </a:p>
          <a:p>
            <a:pPr marL="0" indent="0">
              <a:lnSpc>
                <a:spcPct val="100000"/>
              </a:lnSpc>
              <a:spcBef>
                <a:spcPts val="0"/>
              </a:spcBef>
              <a:buNone/>
              <a:defRPr/>
            </a:pPr>
            <a:r>
              <a:rPr lang="en-US" altLang="ja-JP" sz="3200" dirty="0"/>
              <a:t> </a:t>
            </a:r>
            <a:r>
              <a:rPr lang="en-US" altLang="ja-JP" sz="3200" dirty="0" smtClean="0"/>
              <a:t>        -difficult to machine accurately  </a:t>
            </a:r>
          </a:p>
          <a:p>
            <a:pPr marL="0" indent="0">
              <a:lnSpc>
                <a:spcPct val="100000"/>
              </a:lnSpc>
              <a:spcBef>
                <a:spcPts val="0"/>
              </a:spcBef>
              <a:buNone/>
              <a:defRPr/>
            </a:pPr>
            <a:r>
              <a:rPr lang="en-US" altLang="ja-JP" sz="3200" dirty="0"/>
              <a:t> </a:t>
            </a:r>
            <a:r>
              <a:rPr lang="en-US" altLang="ja-JP" sz="3200" dirty="0" smtClean="0"/>
              <a:t>           </a:t>
            </a:r>
            <a:r>
              <a:rPr lang="en-US" altLang="ja-JP" sz="3200" dirty="0" smtClean="0"/>
              <a:t>-&gt;Unbalance </a:t>
            </a:r>
            <a:r>
              <a:rPr lang="en-US" altLang="ja-JP" sz="3200" dirty="0" smtClean="0"/>
              <a:t>between pickups is likely to happen        </a:t>
            </a:r>
            <a:endParaRPr lang="en-US" altLang="ja-JP" sz="3200" dirty="0"/>
          </a:p>
        </p:txBody>
      </p:sp>
      <p:grpSp>
        <p:nvGrpSpPr>
          <p:cNvPr id="53" name="図形グループ 52"/>
          <p:cNvGrpSpPr/>
          <p:nvPr/>
        </p:nvGrpSpPr>
        <p:grpSpPr>
          <a:xfrm>
            <a:off x="1055083" y="3648130"/>
            <a:ext cx="7623968" cy="1637774"/>
            <a:chOff x="4739252" y="4039375"/>
            <a:chExt cx="6150972" cy="1637774"/>
          </a:xfrm>
        </p:grpSpPr>
        <p:grpSp>
          <p:nvGrpSpPr>
            <p:cNvPr id="50" name="図形グループ 49"/>
            <p:cNvGrpSpPr/>
            <p:nvPr/>
          </p:nvGrpSpPr>
          <p:grpSpPr>
            <a:xfrm>
              <a:off x="4739252" y="4039375"/>
              <a:ext cx="6150972" cy="1637774"/>
              <a:chOff x="4739252" y="4039375"/>
              <a:chExt cx="6150972" cy="1637774"/>
            </a:xfrm>
          </p:grpSpPr>
          <p:grpSp>
            <p:nvGrpSpPr>
              <p:cNvPr id="26" name="図形グループ 25"/>
              <p:cNvGrpSpPr/>
              <p:nvPr/>
            </p:nvGrpSpPr>
            <p:grpSpPr>
              <a:xfrm>
                <a:off x="4739252" y="4039375"/>
                <a:ext cx="6150972" cy="1637774"/>
                <a:chOff x="4170899" y="4267080"/>
                <a:chExt cx="6150972" cy="1637774"/>
              </a:xfrm>
            </p:grpSpPr>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380227" y="4448498"/>
                  <a:ext cx="5734588" cy="1177579"/>
                </a:xfrm>
                <a:prstGeom prst="rect">
                  <a:avLst/>
                </a:prstGeom>
              </p:spPr>
            </p:pic>
            <p:sp>
              <p:nvSpPr>
                <p:cNvPr id="23" name="正方形/長方形 22"/>
                <p:cNvSpPr/>
                <p:nvPr/>
              </p:nvSpPr>
              <p:spPr>
                <a:xfrm>
                  <a:off x="4262033" y="5207431"/>
                  <a:ext cx="6059838" cy="697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9872206" y="4294726"/>
                  <a:ext cx="279184" cy="821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170899" y="4267080"/>
                  <a:ext cx="445659" cy="578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8" name="直線コネクタ 27"/>
              <p:cNvCxnSpPr/>
              <p:nvPr/>
            </p:nvCxnSpPr>
            <p:spPr>
              <a:xfrm flipV="1">
                <a:off x="4992470" y="4973443"/>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5254086" y="4973443"/>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5545044" y="4973443"/>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5809807" y="4959267"/>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6092167" y="4959076"/>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6386192" y="4973443"/>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6695364" y="4952553"/>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6941913" y="4953875"/>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7225720" y="4973443"/>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7483943" y="4953875"/>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7747686" y="4974765"/>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8042940" y="4973443"/>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8352112" y="4952744"/>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8647366" y="4977457"/>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8966798" y="4974765"/>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9251792" y="4956567"/>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9501142" y="4973443"/>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9826458" y="4973443"/>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10151472" y="4953875"/>
                <a:ext cx="240952" cy="23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テキスト ボックス 51"/>
            <p:cNvSpPr txBox="1"/>
            <p:nvPr/>
          </p:nvSpPr>
          <p:spPr>
            <a:xfrm>
              <a:off x="7221698" y="5103034"/>
              <a:ext cx="3039149" cy="461665"/>
            </a:xfrm>
            <a:prstGeom prst="rect">
              <a:avLst/>
            </a:prstGeom>
            <a:noFill/>
          </p:spPr>
          <p:txBody>
            <a:bodyPr wrap="square" rtlCol="0">
              <a:spAutoFit/>
            </a:bodyPr>
            <a:lstStyle/>
            <a:p>
              <a:r>
                <a:rPr kumimoji="1" lang="en-US" altLang="ja-JP" sz="2400" dirty="0" smtClean="0"/>
                <a:t>pipe</a:t>
              </a:r>
              <a:endParaRPr kumimoji="1" lang="ja-JP" altLang="en-US" sz="2400" dirty="0"/>
            </a:p>
          </p:txBody>
        </p:sp>
      </p:grpSp>
      <p:sp>
        <p:nvSpPr>
          <p:cNvPr id="105" name="テキスト ボックス 104"/>
          <p:cNvSpPr txBox="1"/>
          <p:nvPr/>
        </p:nvSpPr>
        <p:spPr>
          <a:xfrm>
            <a:off x="8709801" y="2532575"/>
            <a:ext cx="3582799" cy="369332"/>
          </a:xfrm>
          <a:prstGeom prst="rect">
            <a:avLst/>
          </a:prstGeom>
          <a:noFill/>
        </p:spPr>
        <p:txBody>
          <a:bodyPr wrap="square" rtlCol="0">
            <a:spAutoFit/>
          </a:bodyPr>
          <a:lstStyle/>
          <a:p>
            <a:r>
              <a:rPr kumimoji="1" lang="en-US" altLang="ja-JP" smtClean="0"/>
              <a:t>Looking from up</a:t>
            </a:r>
            <a:endParaRPr kumimoji="1" lang="ja-JP" altLang="en-US" dirty="0"/>
          </a:p>
        </p:txBody>
      </p:sp>
      <p:sp>
        <p:nvSpPr>
          <p:cNvPr id="106" name="テキスト ボックス 105"/>
          <p:cNvSpPr txBox="1"/>
          <p:nvPr/>
        </p:nvSpPr>
        <p:spPr>
          <a:xfrm>
            <a:off x="8810880" y="4464518"/>
            <a:ext cx="3169898" cy="369332"/>
          </a:xfrm>
          <a:prstGeom prst="rect">
            <a:avLst/>
          </a:prstGeom>
          <a:noFill/>
        </p:spPr>
        <p:txBody>
          <a:bodyPr wrap="square" rtlCol="0">
            <a:spAutoFit/>
          </a:bodyPr>
          <a:lstStyle/>
          <a:p>
            <a:r>
              <a:rPr kumimoji="1" lang="en-US" altLang="ja-JP" smtClean="0"/>
              <a:t>Looking from side</a:t>
            </a:r>
            <a:endParaRPr kumimoji="1" lang="ja-JP" altLang="en-US" dirty="0"/>
          </a:p>
        </p:txBody>
      </p:sp>
      <p:sp>
        <p:nvSpPr>
          <p:cNvPr id="107" name="テキスト ボックス 106"/>
          <p:cNvSpPr txBox="1"/>
          <p:nvPr/>
        </p:nvSpPr>
        <p:spPr>
          <a:xfrm>
            <a:off x="4777148" y="5062234"/>
            <a:ext cx="3977266" cy="400110"/>
          </a:xfrm>
          <a:prstGeom prst="rect">
            <a:avLst/>
          </a:prstGeom>
          <a:noFill/>
        </p:spPr>
        <p:txBody>
          <a:bodyPr wrap="square" rtlCol="0">
            <a:spAutoFit/>
          </a:bodyPr>
          <a:lstStyle/>
          <a:p>
            <a:r>
              <a:rPr kumimoji="1" lang="en-US" altLang="ja-JP" sz="2000" dirty="0" smtClean="0"/>
              <a:t>Close to pipe exponentially</a:t>
            </a:r>
            <a:endParaRPr kumimoji="1" lang="ja-JP" altLang="en-US" sz="2000" dirty="0"/>
          </a:p>
        </p:txBody>
      </p:sp>
      <p:sp>
        <p:nvSpPr>
          <p:cNvPr id="108" name="フッター プレースホルダー 107"/>
          <p:cNvSpPr>
            <a:spLocks noGrp="1"/>
          </p:cNvSpPr>
          <p:nvPr>
            <p:ph type="ftr" sz="quarter" idx="11"/>
          </p:nvPr>
        </p:nvSpPr>
        <p:spPr/>
        <p:txBody>
          <a:bodyPr/>
          <a:lstStyle/>
          <a:p>
            <a:r>
              <a:rPr kumimoji="1" lang="en-US" altLang="ja-JP" smtClean="0"/>
              <a:t>US-Japan Workshop on Accelerators and Beam Equipment for High-Intensity Neutrino Beams</a:t>
            </a:r>
            <a:endParaRPr kumimoji="1" lang="ja-JP" altLang="en-US"/>
          </a:p>
        </p:txBody>
      </p:sp>
      <p:grpSp>
        <p:nvGrpSpPr>
          <p:cNvPr id="4" name="図形グループ 3"/>
          <p:cNvGrpSpPr/>
          <p:nvPr/>
        </p:nvGrpSpPr>
        <p:grpSpPr>
          <a:xfrm>
            <a:off x="1252724" y="2048563"/>
            <a:ext cx="7300029" cy="1383458"/>
            <a:chOff x="1252724" y="2048563"/>
            <a:chExt cx="7300029" cy="1383458"/>
          </a:xfrm>
        </p:grpSpPr>
        <p:grpSp>
          <p:nvGrpSpPr>
            <p:cNvPr id="88" name="図形グループ 87"/>
            <p:cNvGrpSpPr/>
            <p:nvPr/>
          </p:nvGrpSpPr>
          <p:grpSpPr>
            <a:xfrm>
              <a:off x="1252724" y="2048563"/>
              <a:ext cx="7300029" cy="1337355"/>
              <a:chOff x="252812" y="2661208"/>
              <a:chExt cx="7300029" cy="1337355"/>
            </a:xfrm>
          </p:grpSpPr>
          <p:pic>
            <p:nvPicPr>
              <p:cNvPr id="89" name="図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52812" y="2906950"/>
                <a:ext cx="7116630" cy="855099"/>
              </a:xfrm>
              <a:prstGeom prst="rect">
                <a:avLst/>
              </a:prstGeom>
            </p:spPr>
          </p:pic>
          <p:sp>
            <p:nvSpPr>
              <p:cNvPr id="90" name="正方形/長方形 89"/>
              <p:cNvSpPr/>
              <p:nvPr/>
            </p:nvSpPr>
            <p:spPr>
              <a:xfrm>
                <a:off x="6927742" y="2749788"/>
                <a:ext cx="441700" cy="438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252812" y="3188283"/>
                <a:ext cx="119147" cy="345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4231037" y="3455349"/>
                <a:ext cx="3138405" cy="386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7113722" y="3188283"/>
                <a:ext cx="402956" cy="267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2030278" y="3533614"/>
                <a:ext cx="2200759" cy="464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998513" y="3612966"/>
                <a:ext cx="871453" cy="385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312385" y="3648534"/>
                <a:ext cx="834490" cy="193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998513" y="2661208"/>
                <a:ext cx="148362" cy="334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573437" y="2749788"/>
                <a:ext cx="156193" cy="219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p:nvPr/>
            </p:nvSpPr>
            <p:spPr>
              <a:xfrm>
                <a:off x="3513430" y="3460863"/>
                <a:ext cx="1194826" cy="2273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rot="21043356">
                <a:off x="2651359" y="3513065"/>
                <a:ext cx="1145419" cy="2709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a:off x="6003010" y="3379869"/>
                <a:ext cx="1549831" cy="2634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a:off x="5113510" y="3388172"/>
                <a:ext cx="1832673" cy="1704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flipV="1">
                <a:off x="4741715" y="3416584"/>
                <a:ext cx="680470" cy="3159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a:off x="2679832" y="3465382"/>
                <a:ext cx="1239865" cy="1475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円/楕円 1"/>
            <p:cNvSpPr/>
            <p:nvPr/>
          </p:nvSpPr>
          <p:spPr>
            <a:xfrm>
              <a:off x="2610280" y="2913244"/>
              <a:ext cx="272124" cy="43990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264263" y="2956431"/>
              <a:ext cx="272124" cy="43990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1944802" y="2973164"/>
              <a:ext cx="272124" cy="43990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flipH="1">
              <a:off x="1602995" y="2986524"/>
              <a:ext cx="305584" cy="4454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 name="直線矢印コネクタ 5"/>
          <p:cNvCxnSpPr/>
          <p:nvPr/>
        </p:nvCxnSpPr>
        <p:spPr>
          <a:xfrm flipV="1">
            <a:off x="965970" y="4246984"/>
            <a:ext cx="329841" cy="333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0117" y="4053020"/>
            <a:ext cx="1226101" cy="461665"/>
          </a:xfrm>
          <a:prstGeom prst="rect">
            <a:avLst/>
          </a:prstGeom>
          <a:noFill/>
        </p:spPr>
        <p:txBody>
          <a:bodyPr wrap="square" rtlCol="0">
            <a:spAutoFit/>
          </a:bodyPr>
          <a:lstStyle/>
          <a:p>
            <a:r>
              <a:rPr kumimoji="1" lang="en-US" altLang="ja-JP" sz="2400" dirty="0" smtClean="0"/>
              <a:t>pickup</a:t>
            </a:r>
            <a:endParaRPr kumimoji="1" lang="ja-JP" altLang="en-US" sz="2400" dirty="0"/>
          </a:p>
        </p:txBody>
      </p:sp>
    </p:spTree>
    <p:extLst>
      <p:ext uri="{BB962C8B-B14F-4D97-AF65-F5344CB8AC3E}">
        <p14:creationId xmlns:p14="http://schemas.microsoft.com/office/powerpoint/2010/main" val="455209017"/>
      </p:ext>
    </p:extLst>
  </p:cSld>
  <p:clrMapOvr>
    <a:masterClrMapping/>
  </p:clrMapOvr>
  <mc:AlternateContent xmlns:mc="http://schemas.openxmlformats.org/markup-compatibility/2006">
    <mc:Choice xmlns:p14="http://schemas.microsoft.com/office/powerpoint/2010/main" Requires="p14">
      <p:transition spd="slow" p14:dur="2000" advTm="51732"/>
    </mc:Choice>
    <mc:Fallback>
      <p:transition spd="slow" advTm="5173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73251" y="733117"/>
            <a:ext cx="10515600" cy="4351338"/>
          </a:xfrm>
        </p:spPr>
        <p:txBody>
          <a:bodyPr>
            <a:normAutofit/>
          </a:bodyPr>
          <a:lstStyle/>
          <a:p>
            <a:pPr marL="0" indent="0">
              <a:buNone/>
              <a:defRPr/>
            </a:pPr>
            <a:r>
              <a:rPr lang="en-US" altLang="ja-JP" sz="3200" dirty="0" smtClean="0"/>
              <a:t>We </a:t>
            </a:r>
            <a:r>
              <a:rPr lang="en-US" altLang="ja-JP" sz="3200" dirty="0"/>
              <a:t>want </a:t>
            </a:r>
            <a:r>
              <a:rPr lang="en-US" altLang="ja-JP" sz="3200" dirty="0" smtClean="0"/>
              <a:t>simple design </a:t>
            </a:r>
            <a:r>
              <a:rPr lang="en-US" altLang="ja-JP" sz="3200" dirty="0"/>
              <a:t>of improved tapered </a:t>
            </a:r>
            <a:r>
              <a:rPr lang="en-US" altLang="ja-JP" sz="3200" dirty="0" smtClean="0"/>
              <a:t>coupler!</a:t>
            </a:r>
          </a:p>
          <a:p>
            <a:pPr marL="0" indent="0">
              <a:buNone/>
              <a:defRPr/>
            </a:pPr>
            <a:r>
              <a:rPr lang="en-US" altLang="ja-JP" sz="3200" dirty="0"/>
              <a:t> </a:t>
            </a:r>
            <a:r>
              <a:rPr lang="en-US" altLang="ja-JP" sz="3200" dirty="0" smtClean="0"/>
              <a:t>     Idea</a:t>
            </a:r>
            <a:r>
              <a:rPr lang="en-US" altLang="ja-JP" sz="3200" dirty="0"/>
              <a:t>: Linear shape   -&gt;Trapezoid</a:t>
            </a:r>
            <a:endParaRPr kumimoji="1" lang="ja-JP" altLang="en-US" sz="3200" dirty="0"/>
          </a:p>
        </p:txBody>
      </p:sp>
      <p:pic>
        <p:nvPicPr>
          <p:cNvPr id="9" name="図 8"/>
          <p:cNvPicPr>
            <a:picLocks/>
          </p:cNvPicPr>
          <p:nvPr/>
        </p:nvPicPr>
        <p:blipFill>
          <a:blip r:embed="rId2">
            <a:extLst>
              <a:ext uri="{28A0092B-C50C-407E-A947-70E740481C1C}">
                <a14:useLocalDpi xmlns:a14="http://schemas.microsoft.com/office/drawing/2010/main" val="0"/>
              </a:ext>
            </a:extLst>
          </a:blip>
          <a:stretch>
            <a:fillRect/>
          </a:stretch>
        </p:blipFill>
        <p:spPr>
          <a:xfrm>
            <a:off x="7200000" y="3384000"/>
            <a:ext cx="3960000" cy="2880000"/>
          </a:xfrm>
          <a:prstGeom prst="rect">
            <a:avLst/>
          </a:prstGeom>
        </p:spPr>
      </p:pic>
      <p:sp>
        <p:nvSpPr>
          <p:cNvPr id="8" name="テキスト ボックス 7"/>
          <p:cNvSpPr txBox="1"/>
          <p:nvPr/>
        </p:nvSpPr>
        <p:spPr>
          <a:xfrm>
            <a:off x="9065714" y="3871891"/>
            <a:ext cx="2952235"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en-US" altLang="ja-JP" dirty="0" smtClean="0">
                <a:latin typeface="Comic Sans MS" charset="0"/>
                <a:ea typeface="Comic Sans MS" charset="0"/>
                <a:cs typeface="Comic Sans MS" charset="0"/>
              </a:rPr>
              <a:t>Want to make transfer function flat in frequency</a:t>
            </a:r>
            <a:endParaRPr kumimoji="1" lang="ja-JP" altLang="en-US" dirty="0">
              <a:latin typeface="Comic Sans MS" charset="0"/>
              <a:ea typeface="Comic Sans MS" charset="0"/>
              <a:cs typeface="Comic Sans MS" charset="0"/>
            </a:endParaRPr>
          </a:p>
        </p:txBody>
      </p:sp>
      <p:pic>
        <p:nvPicPr>
          <p:cNvPr id="10" name="図 9"/>
          <p:cNvPicPr>
            <a:picLocks/>
          </p:cNvPicPr>
          <p:nvPr/>
        </p:nvPicPr>
        <p:blipFill>
          <a:blip r:embed="rId3">
            <a:extLst>
              <a:ext uri="{28A0092B-C50C-407E-A947-70E740481C1C}">
                <a14:useLocalDpi xmlns:a14="http://schemas.microsoft.com/office/drawing/2010/main" val="0"/>
              </a:ext>
            </a:extLst>
          </a:blip>
          <a:stretch>
            <a:fillRect/>
          </a:stretch>
        </p:blipFill>
        <p:spPr>
          <a:xfrm>
            <a:off x="2448000" y="3348000"/>
            <a:ext cx="2880000" cy="2880000"/>
          </a:xfrm>
          <a:prstGeom prst="rect">
            <a:avLst/>
          </a:prstGeom>
        </p:spPr>
      </p:pic>
      <p:sp>
        <p:nvSpPr>
          <p:cNvPr id="6" name="テキスト ボックス 5"/>
          <p:cNvSpPr txBox="1"/>
          <p:nvPr/>
        </p:nvSpPr>
        <p:spPr>
          <a:xfrm>
            <a:off x="3885632" y="3935227"/>
            <a:ext cx="2625002"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latin typeface="Comic Sans MS" charset="0"/>
                <a:ea typeface="Comic Sans MS" charset="0"/>
                <a:cs typeface="Comic Sans MS" charset="0"/>
              </a:rPr>
              <a:t>Want to make coupling small in middle z</a:t>
            </a:r>
            <a:endParaRPr kumimoji="1" lang="ja-JP" altLang="en-US" dirty="0">
              <a:latin typeface="Comic Sans MS" charset="0"/>
              <a:ea typeface="Comic Sans MS" charset="0"/>
              <a:cs typeface="Comic Sans MS" charset="0"/>
            </a:endParaRPr>
          </a:p>
        </p:txBody>
      </p:sp>
      <p:sp>
        <p:nvSpPr>
          <p:cNvPr id="5" name="右矢印 4"/>
          <p:cNvSpPr/>
          <p:nvPr/>
        </p:nvSpPr>
        <p:spPr>
          <a:xfrm rot="7216103">
            <a:off x="3572322" y="4974546"/>
            <a:ext cx="245941" cy="208449"/>
          </a:xfrm>
          <a:prstGeom prst="rightArrow">
            <a:avLst/>
          </a:prstGeom>
          <a:solidFill>
            <a:srgbClr val="C0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590203" y="4755604"/>
            <a:ext cx="2650210"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en-US" altLang="ja-JP" dirty="0" smtClean="0">
                <a:latin typeface="Comic Sans MS" charset="0"/>
                <a:ea typeface="Comic Sans MS" charset="0"/>
                <a:cs typeface="Comic Sans MS" charset="0"/>
              </a:rPr>
              <a:t>Want to coupling close to 0 at end point</a:t>
            </a:r>
            <a:endParaRPr kumimoji="1" lang="ja-JP" altLang="en-US" dirty="0">
              <a:latin typeface="Comic Sans MS" charset="0"/>
              <a:ea typeface="Comic Sans MS" charset="0"/>
              <a:cs typeface="Comic Sans MS" charset="0"/>
            </a:endParaRPr>
          </a:p>
        </p:txBody>
      </p:sp>
      <p:sp>
        <p:nvSpPr>
          <p:cNvPr id="12" name="下矢印 11"/>
          <p:cNvSpPr/>
          <p:nvPr/>
        </p:nvSpPr>
        <p:spPr>
          <a:xfrm>
            <a:off x="5074852" y="5719654"/>
            <a:ext cx="246561" cy="19062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ッター プレースホルダー 13"/>
          <p:cNvSpPr>
            <a:spLocks noGrp="1"/>
          </p:cNvSpPr>
          <p:nvPr>
            <p:ph type="ftr" sz="quarter" idx="11"/>
          </p:nvPr>
        </p:nvSpPr>
        <p:spPr/>
        <p:txBody>
          <a:bodyPr/>
          <a:lstStyle/>
          <a:p>
            <a:r>
              <a:rPr kumimoji="1" lang="en-US" altLang="ja-JP" smtClean="0"/>
              <a:t>US-Japan Workshop on Accelerators and Beam Equipment for High-Intensity Neutrino Beams</a:t>
            </a:r>
            <a:endParaRPr kumimoji="1" lang="ja-JP" altLang="en-US"/>
          </a:p>
        </p:txBody>
      </p:sp>
      <p:grpSp>
        <p:nvGrpSpPr>
          <p:cNvPr id="19" name="図形グループ 18"/>
          <p:cNvGrpSpPr/>
          <p:nvPr/>
        </p:nvGrpSpPr>
        <p:grpSpPr>
          <a:xfrm>
            <a:off x="-550850" y="3832274"/>
            <a:ext cx="2727701" cy="1200329"/>
            <a:chOff x="-550850" y="3832274"/>
            <a:chExt cx="2727701" cy="1200329"/>
          </a:xfrm>
        </p:grpSpPr>
        <p:grpSp>
          <p:nvGrpSpPr>
            <p:cNvPr id="13" name="図形グループ 12"/>
            <p:cNvGrpSpPr/>
            <p:nvPr/>
          </p:nvGrpSpPr>
          <p:grpSpPr>
            <a:xfrm>
              <a:off x="-550850" y="3832274"/>
              <a:ext cx="2727701" cy="1200329"/>
              <a:chOff x="4631982" y="5286378"/>
              <a:chExt cx="2727701" cy="1200329"/>
            </a:xfrm>
          </p:grpSpPr>
          <p:sp>
            <p:nvSpPr>
              <p:cNvPr id="15" name="テキスト ボックス 14"/>
              <p:cNvSpPr txBox="1"/>
              <p:nvPr/>
            </p:nvSpPr>
            <p:spPr>
              <a:xfrm>
                <a:off x="4631982" y="5286378"/>
                <a:ext cx="2727701" cy="1200329"/>
              </a:xfrm>
              <a:prstGeom prst="rect">
                <a:avLst/>
              </a:prstGeom>
              <a:noFill/>
            </p:spPr>
            <p:txBody>
              <a:bodyPr wrap="square" rtlCol="0">
                <a:spAutoFit/>
              </a:bodyPr>
              <a:lstStyle/>
              <a:p>
                <a:r>
                  <a:rPr lang="en-US" altLang="ja-JP" dirty="0" smtClean="0"/>
                  <a:t>                 </a:t>
                </a:r>
                <a:r>
                  <a:rPr lang="en-US" altLang="ja-JP" dirty="0" err="1" smtClean="0"/>
                  <a:t>s</a:t>
                </a:r>
                <a:r>
                  <a:rPr kumimoji="1" lang="en-US" altLang="ja-JP" dirty="0" err="1" smtClean="0"/>
                  <a:t>tripline</a:t>
                </a:r>
                <a:endParaRPr kumimoji="1" lang="en-US" altLang="ja-JP" dirty="0" smtClean="0"/>
              </a:p>
              <a:p>
                <a:r>
                  <a:rPr lang="en-US" altLang="ja-JP" dirty="0" smtClean="0"/>
                  <a:t>                 exponential</a:t>
                </a:r>
              </a:p>
              <a:p>
                <a:r>
                  <a:rPr lang="en-US" altLang="ja-JP" dirty="0"/>
                  <a:t> </a:t>
                </a:r>
                <a:r>
                  <a:rPr lang="en-US" altLang="ja-JP" dirty="0" smtClean="0"/>
                  <a:t>                trapezoid</a:t>
                </a:r>
              </a:p>
              <a:p>
                <a:r>
                  <a:rPr lang="en-US" altLang="ja-JP" dirty="0" smtClean="0"/>
                  <a:t> </a:t>
                </a:r>
                <a:endParaRPr kumimoji="1" lang="ja-JP" altLang="en-US" dirty="0"/>
              </a:p>
            </p:txBody>
          </p:sp>
          <p:cxnSp>
            <p:nvCxnSpPr>
              <p:cNvPr id="16" name="直線コネクタ 15"/>
              <p:cNvCxnSpPr/>
              <p:nvPr/>
            </p:nvCxnSpPr>
            <p:spPr>
              <a:xfrm>
                <a:off x="5477480" y="5455403"/>
                <a:ext cx="28393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477480" y="5749871"/>
                <a:ext cx="283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8" name="コンテンツ プレースホルダー 4"/>
            <p:cNvPicPr>
              <a:picLocks noChangeAspect="1"/>
            </p:cNvPicPr>
            <p:nvPr/>
          </p:nvPicPr>
          <p:blipFill rotWithShape="1">
            <a:blip r:embed="rId3">
              <a:extLst>
                <a:ext uri="{28A0092B-C50C-407E-A947-70E740481C1C}">
                  <a14:useLocalDpi xmlns:a14="http://schemas.microsoft.com/office/drawing/2010/main" val="0"/>
                </a:ext>
              </a:extLst>
            </a:blip>
            <a:srcRect l="46024" t="54625" r="41793" b="36863"/>
            <a:stretch/>
          </p:blipFill>
          <p:spPr>
            <a:xfrm rot="1820711" flipV="1">
              <a:off x="307412" y="4491591"/>
              <a:ext cx="245785" cy="156925"/>
            </a:xfrm>
            <a:prstGeom prst="rect">
              <a:avLst/>
            </a:prstGeom>
          </p:spPr>
        </p:pic>
      </p:grpSp>
    </p:spTree>
    <p:extLst>
      <p:ext uri="{BB962C8B-B14F-4D97-AF65-F5344CB8AC3E}">
        <p14:creationId xmlns:p14="http://schemas.microsoft.com/office/powerpoint/2010/main" val="36157267"/>
      </p:ext>
    </p:extLst>
  </p:cSld>
  <p:clrMapOvr>
    <a:masterClrMapping/>
  </p:clrMapOvr>
  <mc:AlternateContent xmlns:mc="http://schemas.openxmlformats.org/markup-compatibility/2006">
    <mc:Choice xmlns:p14="http://schemas.microsoft.com/office/powerpoint/2010/main" Requires="p14">
      <p:transition spd="slow" p14:dur="2000" advTm="7471"/>
    </mc:Choice>
    <mc:Fallback>
      <p:transition spd="slow" advTm="747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角丸四角形吹き出し 92"/>
          <p:cNvSpPr/>
          <p:nvPr/>
        </p:nvSpPr>
        <p:spPr>
          <a:xfrm>
            <a:off x="8327571" y="196653"/>
            <a:ext cx="3650205" cy="2762315"/>
          </a:xfrm>
          <a:prstGeom prst="wedgeRoundRectCallout">
            <a:avLst>
              <a:gd name="adj1" fmla="val -2033"/>
              <a:gd name="adj2" fmla="val 5632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156997" y="-52361"/>
            <a:ext cx="10515600" cy="1325563"/>
          </a:xfrm>
        </p:spPr>
        <p:txBody>
          <a:bodyPr/>
          <a:lstStyle/>
          <a:p>
            <a:r>
              <a:rPr kumimoji="1" lang="en-US" altLang="ja-JP" b="1" dirty="0" smtClean="0"/>
              <a:t>Trapezoid pickup in groove</a:t>
            </a:r>
            <a:endParaRPr kumimoji="1" lang="ja-JP" altLang="en-US" b="1" dirty="0"/>
          </a:p>
        </p:txBody>
      </p:sp>
      <p:sp>
        <p:nvSpPr>
          <p:cNvPr id="5" name="コンテンツ プレースホルダー 4"/>
          <p:cNvSpPr>
            <a:spLocks noGrp="1"/>
          </p:cNvSpPr>
          <p:nvPr>
            <p:ph idx="1"/>
          </p:nvPr>
        </p:nvSpPr>
        <p:spPr>
          <a:xfrm>
            <a:off x="156997" y="1005980"/>
            <a:ext cx="11010900" cy="4594564"/>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dirty="0" smtClean="0"/>
              <a:t>Coupling ~ width of pickup   (without groove) (1)</a:t>
            </a:r>
          </a:p>
          <a:p>
            <a:pPr marL="0" marR="0" lvl="0" indent="0" defTabSz="914400" eaLnBrk="1" fontAlgn="auto" latinLnBrk="0" hangingPunct="1">
              <a:lnSpc>
                <a:spcPct val="100000"/>
              </a:lnSpc>
              <a:spcBef>
                <a:spcPts val="0"/>
              </a:spcBef>
              <a:spcAft>
                <a:spcPts val="0"/>
              </a:spcAft>
              <a:buClrTx/>
              <a:buSzTx/>
              <a:buFontTx/>
              <a:buNone/>
              <a:tabLst/>
              <a:defRPr/>
            </a:pPr>
            <a:r>
              <a:rPr lang="en-US" altLang="ja-JP" dirty="0" smtClean="0"/>
              <a:t>               ~ 1/depth of groove(with groove)  (2)</a:t>
            </a:r>
          </a:p>
          <a:p>
            <a:pPr marL="0" marR="0" lvl="0" indent="0" defTabSz="914400" eaLnBrk="1" fontAlgn="auto" latinLnBrk="0" hangingPunct="1">
              <a:lnSpc>
                <a:spcPct val="100000"/>
              </a:lnSpc>
              <a:spcBef>
                <a:spcPts val="0"/>
              </a:spcBef>
              <a:spcAft>
                <a:spcPts val="0"/>
              </a:spcAft>
              <a:buClrTx/>
              <a:buSzTx/>
              <a:buFontTx/>
              <a:buNone/>
              <a:tabLst/>
              <a:defRPr/>
            </a:pPr>
            <a:r>
              <a:rPr lang="en-US" altLang="ja-JP" dirty="0" smtClean="0"/>
              <a:t>EXPECTATION:</a:t>
            </a:r>
          </a:p>
          <a:p>
            <a:pPr marL="0" marR="0" lvl="0" indent="0" defTabSz="914400" eaLnBrk="1" fontAlgn="auto" latinLnBrk="0" hangingPunct="1">
              <a:lnSpc>
                <a:spcPct val="100000"/>
              </a:lnSpc>
              <a:spcBef>
                <a:spcPts val="0"/>
              </a:spcBef>
              <a:spcAft>
                <a:spcPts val="0"/>
              </a:spcAft>
              <a:buClrTx/>
              <a:buSzTx/>
              <a:buFontTx/>
              <a:buNone/>
              <a:tabLst/>
              <a:defRPr/>
            </a:pPr>
            <a:r>
              <a:rPr lang="en-US" altLang="ja-JP" dirty="0" smtClean="0"/>
              <a:t>Combining effect (1) and (2) makes higher order </a:t>
            </a:r>
          </a:p>
          <a:p>
            <a:pPr marL="0" marR="0" lvl="0" indent="0" defTabSz="914400" eaLnBrk="1" fontAlgn="auto" latinLnBrk="0" hangingPunct="1">
              <a:lnSpc>
                <a:spcPct val="100000"/>
              </a:lnSpc>
              <a:spcBef>
                <a:spcPts val="0"/>
              </a:spcBef>
              <a:spcAft>
                <a:spcPts val="0"/>
              </a:spcAft>
              <a:buClrTx/>
              <a:buSzTx/>
              <a:buFontTx/>
              <a:buNone/>
              <a:tabLst/>
              <a:defRPr/>
            </a:pPr>
            <a:r>
              <a:rPr lang="en-US" altLang="ja-JP" dirty="0" smtClean="0"/>
              <a:t>                           </a:t>
            </a:r>
            <a:endParaRPr lang="en-US" altLang="ja-JP" dirty="0"/>
          </a:p>
          <a:p>
            <a:pPr marL="0" marR="0" lvl="0" indent="0" defTabSz="914400" eaLnBrk="1" fontAlgn="auto" latinLnBrk="0" hangingPunct="1">
              <a:lnSpc>
                <a:spcPct val="100000"/>
              </a:lnSpc>
              <a:spcBef>
                <a:spcPts val="0"/>
              </a:spcBef>
              <a:spcAft>
                <a:spcPts val="0"/>
              </a:spcAft>
              <a:buClrTx/>
              <a:buSzTx/>
              <a:buFontTx/>
              <a:buNone/>
              <a:tabLst/>
              <a:defRPr/>
            </a:pPr>
            <a:r>
              <a:rPr lang="en-US" altLang="ja-JP" dirty="0" smtClean="0"/>
              <a:t>Five variable parameters:</a:t>
            </a:r>
          </a:p>
          <a:p>
            <a:pPr marL="0" marR="0" lvl="0" indent="0" defTabSz="91440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altLang="ja-JP" dirty="0"/>
          </a:p>
          <a:p>
            <a:pPr marL="0" marR="0" lvl="0" indent="0" defTabSz="91440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altLang="ja-JP" dirty="0" smtClean="0"/>
              <a:t>Three</a:t>
            </a:r>
            <a:r>
              <a:rPr kumimoji="1" lang="en-US" altLang="ja-JP" dirty="0" smtClean="0"/>
              <a:t> parameters varied</a:t>
            </a:r>
            <a:r>
              <a:rPr lang="en-US" altLang="ja-JP" dirty="0">
                <a:sym typeface="Wingdings"/>
              </a:rPr>
              <a:t>:</a:t>
            </a:r>
            <a:endParaRPr kumimoji="1" lang="en-US" altLang="ja-JP" dirty="0"/>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0427" y="3346752"/>
            <a:ext cx="2690326" cy="2536402"/>
          </a:xfrm>
          <a:prstGeom prst="rect">
            <a:avLst/>
          </a:prstGeom>
        </p:spPr>
      </p:pic>
      <p:sp>
        <p:nvSpPr>
          <p:cNvPr id="9" name="テキスト ボックス 8"/>
          <p:cNvSpPr txBox="1"/>
          <p:nvPr/>
        </p:nvSpPr>
        <p:spPr>
          <a:xfrm>
            <a:off x="9143787" y="5877370"/>
            <a:ext cx="2571938" cy="369332"/>
          </a:xfrm>
          <a:prstGeom prst="rect">
            <a:avLst/>
          </a:prstGeom>
          <a:noFill/>
        </p:spPr>
        <p:txBody>
          <a:bodyPr wrap="square" rtlCol="0">
            <a:spAutoFit/>
          </a:bodyPr>
          <a:lstStyle/>
          <a:p>
            <a:r>
              <a:rPr kumimoji="1" lang="en-US" altLang="ja-JP" dirty="0" smtClean="0"/>
              <a:t>Cross </a:t>
            </a:r>
            <a:r>
              <a:rPr kumimoji="1" lang="en-US" altLang="ja-JP" smtClean="0"/>
              <a:t>section of BPM</a:t>
            </a:r>
            <a:endParaRPr kumimoji="1" lang="ja-JP" altLang="en-US" dirty="0"/>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8829" y="337593"/>
            <a:ext cx="3102826" cy="2320150"/>
          </a:xfrm>
          <a:prstGeom prst="rect">
            <a:avLst/>
          </a:prstGeom>
        </p:spPr>
      </p:pic>
      <p:sp>
        <p:nvSpPr>
          <p:cNvPr id="12" name="正方形/長方形 11"/>
          <p:cNvSpPr/>
          <p:nvPr/>
        </p:nvSpPr>
        <p:spPr>
          <a:xfrm>
            <a:off x="9670829" y="1618215"/>
            <a:ext cx="649898" cy="300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1143827" y="1316190"/>
            <a:ext cx="571898" cy="291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0070876" y="897851"/>
            <a:ext cx="555172"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9566341" y="1627440"/>
            <a:ext cx="1420585" cy="400110"/>
          </a:xfrm>
          <a:prstGeom prst="rect">
            <a:avLst/>
          </a:prstGeom>
          <a:noFill/>
        </p:spPr>
        <p:txBody>
          <a:bodyPr wrap="square" rtlCol="0">
            <a:spAutoFit/>
          </a:bodyPr>
          <a:lstStyle/>
          <a:p>
            <a:r>
              <a:rPr lang="en-US" altLang="ja-JP" sz="2000" dirty="0">
                <a:solidFill>
                  <a:srgbClr val="FF0000"/>
                </a:solidFill>
              </a:rPr>
              <a:t>width</a:t>
            </a:r>
            <a:endParaRPr lang="ja-JP" altLang="en-US" sz="2000" dirty="0">
              <a:solidFill>
                <a:srgbClr val="FF0000"/>
              </a:solidFill>
            </a:endParaRPr>
          </a:p>
        </p:txBody>
      </p:sp>
      <p:sp>
        <p:nvSpPr>
          <p:cNvPr id="18" name="テキスト ボックス 17"/>
          <p:cNvSpPr txBox="1"/>
          <p:nvPr/>
        </p:nvSpPr>
        <p:spPr>
          <a:xfrm>
            <a:off x="11157857" y="1261641"/>
            <a:ext cx="1034143" cy="400110"/>
          </a:xfrm>
          <a:prstGeom prst="rect">
            <a:avLst/>
          </a:prstGeom>
          <a:noFill/>
        </p:spPr>
        <p:txBody>
          <a:bodyPr wrap="square" rtlCol="0">
            <a:spAutoFit/>
          </a:bodyPr>
          <a:lstStyle/>
          <a:p>
            <a:r>
              <a:rPr kumimoji="1" lang="en-US" altLang="ja-JP" sz="2000" dirty="0" smtClean="0">
                <a:solidFill>
                  <a:srgbClr val="FF0000"/>
                </a:solidFill>
              </a:rPr>
              <a:t>depth</a:t>
            </a:r>
            <a:endParaRPr kumimoji="1" lang="ja-JP" altLang="en-US" sz="2000" dirty="0">
              <a:solidFill>
                <a:srgbClr val="FF0000"/>
              </a:solidFill>
            </a:endParaRPr>
          </a:p>
        </p:txBody>
      </p:sp>
      <p:sp>
        <p:nvSpPr>
          <p:cNvPr id="19" name="テキスト ボックス 18"/>
          <p:cNvSpPr txBox="1"/>
          <p:nvPr/>
        </p:nvSpPr>
        <p:spPr>
          <a:xfrm>
            <a:off x="10057535" y="765838"/>
            <a:ext cx="1097437" cy="400110"/>
          </a:xfrm>
          <a:prstGeom prst="rect">
            <a:avLst/>
          </a:prstGeom>
          <a:noFill/>
        </p:spPr>
        <p:txBody>
          <a:bodyPr wrap="square" rtlCol="0">
            <a:spAutoFit/>
          </a:bodyPr>
          <a:lstStyle/>
          <a:p>
            <a:r>
              <a:rPr kumimoji="1" lang="en-US" altLang="ja-JP" sz="2000" dirty="0" smtClean="0">
                <a:solidFill>
                  <a:srgbClr val="FF0000"/>
                </a:solidFill>
              </a:rPr>
              <a:t>gap</a:t>
            </a:r>
            <a:endParaRPr kumimoji="1" lang="ja-JP" altLang="en-US" sz="2000" dirty="0">
              <a:solidFill>
                <a:srgbClr val="FF0000"/>
              </a:solidFill>
            </a:endParaRPr>
          </a:p>
        </p:txBody>
      </p:sp>
      <p:sp>
        <p:nvSpPr>
          <p:cNvPr id="7" name="テキスト ボックス 6"/>
          <p:cNvSpPr txBox="1"/>
          <p:nvPr/>
        </p:nvSpPr>
        <p:spPr>
          <a:xfrm>
            <a:off x="207946" y="3712062"/>
            <a:ext cx="4947558" cy="95410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defRPr/>
            </a:pPr>
            <a:r>
              <a:rPr lang="en-US" altLang="ja-JP" sz="2800" dirty="0">
                <a:solidFill>
                  <a:schemeClr val="accent1">
                    <a:lumMod val="50000"/>
                  </a:schemeClr>
                </a:solidFill>
              </a:rPr>
              <a:t>Width, </a:t>
            </a:r>
            <a:r>
              <a:rPr lang="en-US" altLang="ja-JP" sz="2800" dirty="0" smtClean="0">
                <a:solidFill>
                  <a:schemeClr val="accent1">
                    <a:lumMod val="50000"/>
                  </a:schemeClr>
                </a:solidFill>
              </a:rPr>
              <a:t>Thickness</a:t>
            </a:r>
            <a:r>
              <a:rPr lang="en-US" altLang="ja-JP" sz="2800" dirty="0">
                <a:solidFill>
                  <a:schemeClr val="accent1">
                    <a:lumMod val="50000"/>
                  </a:schemeClr>
                </a:solidFill>
              </a:rPr>
              <a:t>, </a:t>
            </a:r>
            <a:r>
              <a:rPr lang="en-US" altLang="ja-JP" sz="2800" dirty="0" smtClean="0">
                <a:solidFill>
                  <a:schemeClr val="accent1">
                    <a:lumMod val="50000"/>
                  </a:schemeClr>
                </a:solidFill>
              </a:rPr>
              <a:t>Depth</a:t>
            </a:r>
            <a:r>
              <a:rPr lang="en-US" altLang="ja-JP" sz="2800" dirty="0">
                <a:solidFill>
                  <a:schemeClr val="accent1">
                    <a:lumMod val="50000"/>
                  </a:schemeClr>
                </a:solidFill>
              </a:rPr>
              <a:t>,</a:t>
            </a:r>
          </a:p>
          <a:p>
            <a:pPr lvl="0">
              <a:defRPr/>
            </a:pPr>
            <a:r>
              <a:rPr lang="en-US" altLang="ja-JP" sz="2800" dirty="0" smtClean="0">
                <a:solidFill>
                  <a:schemeClr val="accent1">
                    <a:lumMod val="50000"/>
                  </a:schemeClr>
                </a:solidFill>
              </a:rPr>
              <a:t>Groove width, Gap</a:t>
            </a:r>
            <a:endParaRPr lang="en-US" altLang="ja-JP" sz="2800" dirty="0">
              <a:solidFill>
                <a:schemeClr val="accent1">
                  <a:lumMod val="50000"/>
                </a:schemeClr>
              </a:solidFill>
            </a:endParaRPr>
          </a:p>
        </p:txBody>
      </p:sp>
      <p:sp>
        <p:nvSpPr>
          <p:cNvPr id="15" name="テキスト ボックス 14"/>
          <p:cNvSpPr txBox="1"/>
          <p:nvPr/>
        </p:nvSpPr>
        <p:spPr>
          <a:xfrm>
            <a:off x="207946" y="5475496"/>
            <a:ext cx="4482194"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kumimoji="1" lang="en-US" altLang="ja-JP" sz="2800" dirty="0" smtClean="0">
                <a:solidFill>
                  <a:srgbClr val="FFFF00"/>
                </a:solidFill>
              </a:rPr>
              <a:t>Width, Depth, Gap</a:t>
            </a:r>
            <a:endParaRPr kumimoji="1" lang="ja-JP" altLang="en-US" sz="2800" dirty="0">
              <a:solidFill>
                <a:srgbClr val="FFFF00"/>
              </a:solidFill>
            </a:endParaRPr>
          </a:p>
        </p:txBody>
      </p:sp>
      <p:pic>
        <p:nvPicPr>
          <p:cNvPr id="3" name="図 2"/>
          <p:cNvPicPr>
            <a:picLocks/>
          </p:cNvPicPr>
          <p:nvPr/>
        </p:nvPicPr>
        <p:blipFill>
          <a:blip r:embed="rId5">
            <a:extLst>
              <a:ext uri="{28A0092B-C50C-407E-A947-70E740481C1C}">
                <a14:useLocalDpi xmlns:a14="http://schemas.microsoft.com/office/drawing/2010/main" val="0"/>
              </a:ext>
            </a:extLst>
          </a:blip>
          <a:stretch>
            <a:fillRect/>
          </a:stretch>
        </p:blipFill>
        <p:spPr>
          <a:xfrm flipV="1">
            <a:off x="6059837" y="3392341"/>
            <a:ext cx="2468591" cy="2490812"/>
          </a:xfrm>
          <a:prstGeom prst="rect">
            <a:avLst/>
          </a:prstGeom>
        </p:spPr>
      </p:pic>
      <p:sp>
        <p:nvSpPr>
          <p:cNvPr id="6" name="フッター プレースホルダー 5"/>
          <p:cNvSpPr>
            <a:spLocks noGrp="1"/>
          </p:cNvSpPr>
          <p:nvPr>
            <p:ph type="ftr" sz="quarter" idx="11"/>
          </p:nvPr>
        </p:nvSpPr>
        <p:spPr/>
        <p:txBody>
          <a:bodyPr/>
          <a:lstStyle/>
          <a:p>
            <a:r>
              <a:rPr kumimoji="1" lang="en-US" altLang="ja-JP" dirty="0" smtClean="0"/>
              <a:t>US-Japan Workshop on Accelerators and Beam Equipment for High-Intensity Neutrino Beams</a:t>
            </a:r>
            <a:endParaRPr kumimoji="1" lang="ja-JP" altLang="en-US" dirty="0"/>
          </a:p>
        </p:txBody>
      </p:sp>
    </p:spTree>
    <p:extLst>
      <p:ext uri="{BB962C8B-B14F-4D97-AF65-F5344CB8AC3E}">
        <p14:creationId xmlns:p14="http://schemas.microsoft.com/office/powerpoint/2010/main" val="1742378767"/>
      </p:ext>
    </p:extLst>
  </p:cSld>
  <p:clrMapOvr>
    <a:masterClrMapping/>
  </p:clrMapOvr>
  <mc:AlternateContent xmlns:mc="http://schemas.openxmlformats.org/markup-compatibility/2006">
    <mc:Choice xmlns:p14="http://schemas.microsoft.com/office/powerpoint/2010/main" Requires="p14">
      <p:transition spd="slow" p14:dur="2000" advTm="49463"/>
    </mc:Choice>
    <mc:Fallback>
      <p:transition spd="slow" advTm="4946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6146" y="112371"/>
            <a:ext cx="11465240" cy="1325563"/>
          </a:xfrm>
        </p:spPr>
        <p:txBody>
          <a:bodyPr>
            <a:normAutofit/>
          </a:bodyPr>
          <a:lstStyle/>
          <a:p>
            <a:r>
              <a:rPr lang="en-US" altLang="ja-JP" b="1" dirty="0" smtClean="0"/>
              <a:t>Method of Calculation </a:t>
            </a:r>
            <a:br>
              <a:rPr lang="en-US" altLang="ja-JP" b="1" dirty="0" smtClean="0"/>
            </a:br>
            <a:r>
              <a:rPr lang="en-US" altLang="ja-JP" b="1" dirty="0" smtClean="0"/>
              <a:t> ~2D-Boundary Element Method~</a:t>
            </a:r>
            <a:endParaRPr kumimoji="1" lang="ja-JP" altLang="en-US" b="1" dirty="0"/>
          </a:p>
        </p:txBody>
      </p:sp>
      <p:sp>
        <p:nvSpPr>
          <p:cNvPr id="3" name="コンテンツ プレースホルダー 2"/>
          <p:cNvSpPr>
            <a:spLocks noGrp="1"/>
          </p:cNvSpPr>
          <p:nvPr>
            <p:ph idx="1"/>
          </p:nvPr>
        </p:nvSpPr>
        <p:spPr>
          <a:xfrm>
            <a:off x="217807" y="1568903"/>
            <a:ext cx="10515600" cy="4840968"/>
          </a:xfrm>
        </p:spPr>
        <p:txBody>
          <a:bodyPr>
            <a:normAutofit fontScale="92500" lnSpcReduction="20000"/>
          </a:bodyPr>
          <a:lstStyle/>
          <a:p>
            <a:pPr marL="0" indent="0">
              <a:buNone/>
            </a:pPr>
            <a:r>
              <a:rPr lang="en-US" altLang="ja-JP" dirty="0"/>
              <a:t>P</a:t>
            </a:r>
            <a:r>
              <a:rPr lang="en-US" altLang="ja-JP" dirty="0" smtClean="0"/>
              <a:t>ickup length : 300mm   -&gt;6mm step</a:t>
            </a:r>
          </a:p>
          <a:p>
            <a:pPr marL="0" indent="0">
              <a:buNone/>
            </a:pPr>
            <a:endParaRPr lang="en-US" altLang="ja-JP" dirty="0"/>
          </a:p>
          <a:p>
            <a:pPr marL="0" indent="0">
              <a:buNone/>
            </a:pPr>
            <a:r>
              <a:rPr lang="en-US" altLang="ja-JP" dirty="0" smtClean="0"/>
              <a:t>z :                  0.00mm ~300.00mm</a:t>
            </a:r>
          </a:p>
          <a:p>
            <a:r>
              <a:rPr lang="en-US" altLang="ja-JP" dirty="0" smtClean="0"/>
              <a:t>Width :      21.30mm ~    9.18mm</a:t>
            </a:r>
          </a:p>
          <a:p>
            <a:r>
              <a:rPr lang="en-US" altLang="ja-JP" dirty="0" smtClean="0"/>
              <a:t>Depth :       3.70mm ~     5.89mm</a:t>
            </a:r>
          </a:p>
          <a:p>
            <a:r>
              <a:rPr lang="en-US" altLang="ja-JP" dirty="0" smtClean="0"/>
              <a:t>Gap    :        6.00mm ~    5.27mm</a:t>
            </a:r>
          </a:p>
          <a:p>
            <a:pPr marL="0" indent="0">
              <a:buNone/>
            </a:pPr>
            <a:r>
              <a:rPr lang="en-US" altLang="ja-JP" dirty="0" smtClean="0"/>
              <a:t>Thickness :    2.50mm</a:t>
            </a:r>
          </a:p>
          <a:p>
            <a:pPr marL="0" indent="0">
              <a:buNone/>
            </a:pPr>
            <a:r>
              <a:rPr lang="en-US" altLang="ja-JP" dirty="0" smtClean="0"/>
              <a:t>Groove width :  25mm</a:t>
            </a:r>
          </a:p>
          <a:p>
            <a:pPr marL="0" indent="0">
              <a:buNone/>
            </a:pPr>
            <a:r>
              <a:rPr lang="en-US" altLang="ja-JP" dirty="0" smtClean="0"/>
              <a:t>       cf. Inner diameter of Pipe : 82.5mm</a:t>
            </a:r>
            <a:endParaRPr lang="en-US" altLang="ja-JP" dirty="0"/>
          </a:p>
          <a:p>
            <a:pPr marL="0" indent="0">
              <a:buNone/>
            </a:pPr>
            <a:endParaRPr lang="en-US" altLang="ja-JP" dirty="0"/>
          </a:p>
          <a:p>
            <a:pPr marL="0" indent="0">
              <a:buNone/>
            </a:pPr>
            <a:r>
              <a:rPr lang="en-US" altLang="ja-JP" dirty="0"/>
              <a:t>T</a:t>
            </a:r>
            <a:r>
              <a:rPr lang="en-US" altLang="ja-JP" dirty="0" smtClean="0"/>
              <a:t>hree parameters are varied linearly along z</a:t>
            </a:r>
          </a:p>
        </p:txBody>
      </p:sp>
      <p:pic>
        <p:nvPicPr>
          <p:cNvPr id="10" name="0_49.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434943" y="1670277"/>
            <a:ext cx="4196443" cy="4196443"/>
          </a:xfrm>
          <a:prstGeom prst="rect">
            <a:avLst/>
          </a:prstGeom>
        </p:spPr>
      </p:pic>
      <p:sp>
        <p:nvSpPr>
          <p:cNvPr id="4" name="フッター プレースホルダー 3"/>
          <p:cNvSpPr>
            <a:spLocks noGrp="1"/>
          </p:cNvSpPr>
          <p:nvPr>
            <p:ph type="ftr" sz="quarter" idx="11"/>
          </p:nvPr>
        </p:nvSpPr>
        <p:spPr/>
        <p:txBody>
          <a:bodyPr/>
          <a:lstStyle/>
          <a:p>
            <a:r>
              <a:rPr kumimoji="1" lang="en-US" altLang="ja-JP" smtClean="0"/>
              <a:t>US-Japan Workshop on Accelerators and Beam Equipment for High-Intensity Neutrino Beams</a:t>
            </a:r>
            <a:endParaRPr kumimoji="1" lang="ja-JP" altLang="en-US"/>
          </a:p>
        </p:txBody>
      </p:sp>
    </p:spTree>
    <p:extLst>
      <p:ext uri="{BB962C8B-B14F-4D97-AF65-F5344CB8AC3E}">
        <p14:creationId xmlns:p14="http://schemas.microsoft.com/office/powerpoint/2010/main" val="321126599"/>
      </p:ext>
    </p:extLst>
  </p:cSld>
  <p:clrMapOvr>
    <a:masterClrMapping/>
  </p:clrMapOvr>
  <mc:AlternateContent xmlns:mc="http://schemas.openxmlformats.org/markup-compatibility/2006">
    <mc:Choice xmlns:p14="http://schemas.microsoft.com/office/powerpoint/2010/main" Requires="p14">
      <p:transition spd="slow" p14:dur="2000" advTm="10720"/>
    </mc:Choice>
    <mc:Fallback>
      <p:transition spd="slow" advTm="10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extLst mod="1">
    <p:ext uri="{E180D4A7-C9FB-4DFB-919C-405C955672EB}">
      <p14:showEvtLst xmlns:p14="http://schemas.microsoft.com/office/powerpoint/2010/main">
        <p14:playEvt time="31" objId="10"/>
        <p14:playEvt time="5372" objId="10"/>
        <p14:playEvt time="10585" objId="10"/>
        <p14:pauseEvt time="10720" objId="10"/>
        <p14:stopEvt time="10720" objId="10"/>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526" y="25201"/>
            <a:ext cx="10515600" cy="1325563"/>
          </a:xfrm>
        </p:spPr>
        <p:txBody>
          <a:bodyPr/>
          <a:lstStyle/>
          <a:p>
            <a:r>
              <a:rPr kumimoji="1" lang="en-US" altLang="ja-JP" b="1" dirty="0" smtClean="0"/>
              <a:t>Result of Calculation</a:t>
            </a:r>
            <a:endParaRPr kumimoji="1" lang="ja-JP" altLang="en-US" b="1" dirty="0"/>
          </a:p>
        </p:txBody>
      </p:sp>
      <p:pic>
        <p:nvPicPr>
          <p:cNvPr id="5" name="図 4"/>
          <p:cNvPicPr>
            <a:picLocks/>
          </p:cNvPicPr>
          <p:nvPr/>
        </p:nvPicPr>
        <p:blipFill>
          <a:blip r:embed="rId3">
            <a:extLst>
              <a:ext uri="{28A0092B-C50C-407E-A947-70E740481C1C}">
                <a14:useLocalDpi xmlns:a14="http://schemas.microsoft.com/office/drawing/2010/main" val="0"/>
              </a:ext>
            </a:extLst>
          </a:blip>
          <a:stretch>
            <a:fillRect/>
          </a:stretch>
        </p:blipFill>
        <p:spPr>
          <a:xfrm>
            <a:off x="587526" y="1394627"/>
            <a:ext cx="4680000" cy="4680000"/>
          </a:xfrm>
          <a:prstGeom prst="rect">
            <a:avLst/>
          </a:prstGeom>
        </p:spPr>
      </p:pic>
      <p:sp>
        <p:nvSpPr>
          <p:cNvPr id="4" name="テキスト ボックス 3"/>
          <p:cNvSpPr txBox="1"/>
          <p:nvPr/>
        </p:nvSpPr>
        <p:spPr>
          <a:xfrm>
            <a:off x="2981305" y="2259769"/>
            <a:ext cx="2481945"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sz="2400" dirty="0"/>
              <a:t>C</a:t>
            </a:r>
            <a:r>
              <a:rPr kumimoji="1" lang="en-US" altLang="ja-JP" sz="2400" dirty="0" smtClean="0"/>
              <a:t>oupling close to exponential</a:t>
            </a:r>
            <a:endParaRPr kumimoji="1" lang="ja-JP" altLang="en-US" sz="2400" dirty="0"/>
          </a:p>
        </p:txBody>
      </p:sp>
      <p:pic>
        <p:nvPicPr>
          <p:cNvPr id="10" name="図 9"/>
          <p:cNvPicPr>
            <a:picLocks/>
          </p:cNvPicPr>
          <p:nvPr/>
        </p:nvPicPr>
        <p:blipFill>
          <a:blip r:embed="rId4">
            <a:extLst>
              <a:ext uri="{28A0092B-C50C-407E-A947-70E740481C1C}">
                <a14:useLocalDpi xmlns:a14="http://schemas.microsoft.com/office/drawing/2010/main" val="0"/>
              </a:ext>
            </a:extLst>
          </a:blip>
          <a:stretch>
            <a:fillRect/>
          </a:stretch>
        </p:blipFill>
        <p:spPr>
          <a:xfrm>
            <a:off x="6053595" y="1255363"/>
            <a:ext cx="4932000" cy="4928460"/>
          </a:xfrm>
          <a:prstGeom prst="rect">
            <a:avLst/>
          </a:prstGeom>
        </p:spPr>
      </p:pic>
      <p:sp>
        <p:nvSpPr>
          <p:cNvPr id="6" name="テキスト ボックス 5"/>
          <p:cNvSpPr txBox="1"/>
          <p:nvPr/>
        </p:nvSpPr>
        <p:spPr>
          <a:xfrm>
            <a:off x="8153400" y="2303280"/>
            <a:ext cx="323457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2400" dirty="0" smtClean="0"/>
              <a:t>Impedance mismatch</a:t>
            </a:r>
            <a:endParaRPr kumimoji="1" lang="ja-JP" altLang="en-US" sz="2400" dirty="0"/>
          </a:p>
        </p:txBody>
      </p:sp>
      <p:sp>
        <p:nvSpPr>
          <p:cNvPr id="3" name="フッター プレースホルダー 2"/>
          <p:cNvSpPr>
            <a:spLocks noGrp="1"/>
          </p:cNvSpPr>
          <p:nvPr>
            <p:ph type="ftr" sz="quarter" idx="11"/>
          </p:nvPr>
        </p:nvSpPr>
        <p:spPr/>
        <p:txBody>
          <a:bodyPr/>
          <a:lstStyle/>
          <a:p>
            <a:r>
              <a:rPr kumimoji="1" lang="en-US" altLang="ja-JP" smtClean="0"/>
              <a:t>US-Japan Workshop on Accelerators and Beam Equipment for High-Intensity Neutrino Beams</a:t>
            </a:r>
            <a:endParaRPr kumimoji="1" lang="ja-JP" altLang="en-US"/>
          </a:p>
        </p:txBody>
      </p:sp>
      <p:sp>
        <p:nvSpPr>
          <p:cNvPr id="7" name="テキスト ボックス 6"/>
          <p:cNvSpPr txBox="1"/>
          <p:nvPr/>
        </p:nvSpPr>
        <p:spPr>
          <a:xfrm>
            <a:off x="2712203" y="1611824"/>
            <a:ext cx="2751047" cy="369332"/>
          </a:xfrm>
          <a:prstGeom prst="rect">
            <a:avLst/>
          </a:prstGeom>
          <a:noFill/>
        </p:spPr>
        <p:txBody>
          <a:bodyPr wrap="square" rtlCol="0">
            <a:spAutoFit/>
          </a:bodyPr>
          <a:lstStyle/>
          <a:p>
            <a:r>
              <a:rPr lang="en-US" altLang="ja-JP" dirty="0"/>
              <a:t>t</a:t>
            </a:r>
            <a:r>
              <a:rPr lang="en-US" altLang="ja-JP" dirty="0" smtClean="0"/>
              <a:t>rapezoid in groove</a:t>
            </a:r>
            <a:endParaRPr kumimoji="1" lang="ja-JP" altLang="en-US" dirty="0"/>
          </a:p>
        </p:txBody>
      </p:sp>
      <p:sp>
        <p:nvSpPr>
          <p:cNvPr id="8" name="円/楕円 7"/>
          <p:cNvSpPr/>
          <p:nvPr/>
        </p:nvSpPr>
        <p:spPr>
          <a:xfrm flipH="1" flipV="1">
            <a:off x="2631895" y="1746787"/>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331897"/>
      </p:ext>
    </p:extLst>
  </p:cSld>
  <p:clrMapOvr>
    <a:masterClrMapping/>
  </p:clrMapOvr>
  <mc:AlternateContent xmlns:mc="http://schemas.openxmlformats.org/markup-compatibility/2006">
    <mc:Choice xmlns:p14="http://schemas.microsoft.com/office/powerpoint/2010/main" Requires="p14">
      <p:transition spd="slow" p14:dur="2000" advTm="67162"/>
    </mc:Choice>
    <mc:Fallback>
      <p:transition spd="slow" advTm="67162"/>
    </mc:Fallback>
  </mc:AlternateContent>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2935</TotalTime>
  <Words>1441</Words>
  <Application>Microsoft Macintosh PowerPoint</Application>
  <PresentationFormat>ワイド画面</PresentationFormat>
  <Paragraphs>158</Paragraphs>
  <Slides>15</Slides>
  <Notes>13</Notes>
  <HiddenSlides>0</HiddenSlides>
  <MMClips>1</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Cambria Math</vt:lpstr>
      <vt:lpstr>Chalkduster</vt:lpstr>
      <vt:lpstr>Comic Sans MS</vt:lpstr>
      <vt:lpstr>Wingdings</vt:lpstr>
      <vt:lpstr>Yu Gothic</vt:lpstr>
      <vt:lpstr>Yu Gothic Light</vt:lpstr>
      <vt:lpstr>Arial</vt:lpstr>
      <vt:lpstr>ホワイト</vt:lpstr>
      <vt:lpstr>Calculation of  Improved Tapered Coupler ~pickup in groove~</vt:lpstr>
      <vt:lpstr>Outline</vt:lpstr>
      <vt:lpstr>Introduction</vt:lpstr>
      <vt:lpstr>Motivation</vt:lpstr>
      <vt:lpstr>PowerPoint プレゼンテーション</vt:lpstr>
      <vt:lpstr>PowerPoint プレゼンテーション</vt:lpstr>
      <vt:lpstr>Trapezoid pickup in groove</vt:lpstr>
      <vt:lpstr>Method of Calculation   ~2D-Boundary Element Method~</vt:lpstr>
      <vt:lpstr>Result of Calculation</vt:lpstr>
      <vt:lpstr>Summary</vt:lpstr>
      <vt:lpstr>Backup </vt:lpstr>
      <vt:lpstr>Exponential monitor character in MR</vt:lpstr>
      <vt:lpstr>How to search for impedance near to 50Ω</vt:lpstr>
      <vt:lpstr>What is wire-cut discharge machining?</vt:lpstr>
      <vt:lpstr>machining accuraccy of groove</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Calculation of Beam Profile Monitor with groove</dc:title>
  <dc:creator>Microsoft Office ユーザー</dc:creator>
  <cp:lastModifiedBy>Microsoft Office ユーザー</cp:lastModifiedBy>
  <cp:revision>165</cp:revision>
  <cp:lastPrinted>2016-11-10T12:15:48Z</cp:lastPrinted>
  <dcterms:created xsi:type="dcterms:W3CDTF">2016-11-05T15:47:40Z</dcterms:created>
  <dcterms:modified xsi:type="dcterms:W3CDTF">2016-11-10T16:51:49Z</dcterms:modified>
</cp:coreProperties>
</file>