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0" r:id="rId4"/>
    <p:sldId id="257" r:id="rId5"/>
    <p:sldId id="261" r:id="rId6"/>
    <p:sldId id="258"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60"/>
  </p:normalViewPr>
  <p:slideViewPr>
    <p:cSldViewPr snapToGrid="0">
      <p:cViewPr varScale="1">
        <p:scale>
          <a:sx n="73" d="100"/>
          <a:sy n="73" d="100"/>
        </p:scale>
        <p:origin x="34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4575761-5A02-41DB-81F4-657C88DE03B5}"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787E63-1E99-4DE3-925E-A3A6D1058030}" type="slidenum">
              <a:rPr lang="en-US" smtClean="0"/>
              <a:t>‹#›</a:t>
            </a:fld>
            <a:endParaRPr lang="en-US"/>
          </a:p>
        </p:txBody>
      </p:sp>
    </p:spTree>
    <p:extLst>
      <p:ext uri="{BB962C8B-B14F-4D97-AF65-F5344CB8AC3E}">
        <p14:creationId xmlns:p14="http://schemas.microsoft.com/office/powerpoint/2010/main" val="1126752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4575761-5A02-41DB-81F4-657C88DE03B5}"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787E63-1E99-4DE3-925E-A3A6D1058030}" type="slidenum">
              <a:rPr lang="en-US" smtClean="0"/>
              <a:t>‹#›</a:t>
            </a:fld>
            <a:endParaRPr lang="en-US"/>
          </a:p>
        </p:txBody>
      </p:sp>
    </p:spTree>
    <p:extLst>
      <p:ext uri="{BB962C8B-B14F-4D97-AF65-F5344CB8AC3E}">
        <p14:creationId xmlns:p14="http://schemas.microsoft.com/office/powerpoint/2010/main" val="2691093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4575761-5A02-41DB-81F4-657C88DE03B5}"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787E63-1E99-4DE3-925E-A3A6D1058030}" type="slidenum">
              <a:rPr lang="en-US" smtClean="0"/>
              <a:t>‹#›</a:t>
            </a:fld>
            <a:endParaRPr lang="en-US"/>
          </a:p>
        </p:txBody>
      </p:sp>
    </p:spTree>
    <p:extLst>
      <p:ext uri="{BB962C8B-B14F-4D97-AF65-F5344CB8AC3E}">
        <p14:creationId xmlns:p14="http://schemas.microsoft.com/office/powerpoint/2010/main" val="303621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wo Content &amp; Caption">
    <p:spTree>
      <p:nvGrpSpPr>
        <p:cNvPr id="1" name=""/>
        <p:cNvGrpSpPr/>
        <p:nvPr/>
      </p:nvGrpSpPr>
      <p:grpSpPr>
        <a:xfrm>
          <a:off x="0" y="0"/>
          <a:ext cx="0" cy="0"/>
          <a:chOff x="0" y="0"/>
          <a:chExt cx="0" cy="0"/>
        </a:xfrm>
      </p:grpSpPr>
      <p:sp>
        <p:nvSpPr>
          <p:cNvPr id="13" name="Text Placeholder 3"/>
          <p:cNvSpPr>
            <a:spLocks noGrp="1"/>
          </p:cNvSpPr>
          <p:nvPr>
            <p:ph type="body" sz="half" idx="12"/>
          </p:nvPr>
        </p:nvSpPr>
        <p:spPr>
          <a:xfrm>
            <a:off x="305820" y="4765101"/>
            <a:ext cx="5669280"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3"/>
          <p:cNvSpPr>
            <a:spLocks noGrp="1"/>
          </p:cNvSpPr>
          <p:nvPr>
            <p:ph type="body" sz="half" idx="13"/>
          </p:nvPr>
        </p:nvSpPr>
        <p:spPr>
          <a:xfrm>
            <a:off x="6206067" y="4765101"/>
            <a:ext cx="5681133"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Content Placeholder 2"/>
          <p:cNvSpPr>
            <a:spLocks noGrp="1"/>
          </p:cNvSpPr>
          <p:nvPr>
            <p:ph sz="half" idx="17"/>
          </p:nvPr>
        </p:nvSpPr>
        <p:spPr>
          <a:xfrm>
            <a:off x="304801" y="1043695"/>
            <a:ext cx="5668432" cy="3568701"/>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2"/>
          <p:cNvSpPr>
            <a:spLocks noGrp="1"/>
          </p:cNvSpPr>
          <p:nvPr>
            <p:ph sz="half" idx="18"/>
          </p:nvPr>
        </p:nvSpPr>
        <p:spPr>
          <a:xfrm>
            <a:off x="6206067" y="1043695"/>
            <a:ext cx="5681135" cy="3568701"/>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Date Placeholder 4"/>
          <p:cNvSpPr>
            <a:spLocks noGrp="1"/>
          </p:cNvSpPr>
          <p:nvPr>
            <p:ph type="dt" sz="half" idx="10"/>
          </p:nvPr>
        </p:nvSpPr>
        <p:spPr>
          <a:xfrm>
            <a:off x="8612718" y="6515100"/>
            <a:ext cx="1435100" cy="241300"/>
          </a:xfrm>
        </p:spPr>
        <p:txBody>
          <a:bodyPr/>
          <a:lstStyle>
            <a:lvl1pPr>
              <a:defRPr/>
            </a:lvl1pPr>
          </a:lstStyle>
          <a:p>
            <a:endParaRPr lang="en-US" altLang="en-US"/>
          </a:p>
        </p:txBody>
      </p:sp>
      <p:sp>
        <p:nvSpPr>
          <p:cNvPr id="22" name="Footer Placeholder 5"/>
          <p:cNvSpPr>
            <a:spLocks noGrp="1"/>
          </p:cNvSpPr>
          <p:nvPr>
            <p:ph type="ftr" sz="quarter" idx="11"/>
          </p:nvPr>
        </p:nvSpPr>
        <p:spPr>
          <a:xfrm>
            <a:off x="1075267" y="6515100"/>
            <a:ext cx="7164917" cy="241300"/>
          </a:xfrm>
        </p:spPr>
        <p:txBody>
          <a:bodyPr/>
          <a:lstStyle>
            <a:lvl1pPr>
              <a:defRPr/>
            </a:lvl1pPr>
          </a:lstStyle>
          <a:p>
            <a:endParaRPr lang="en-US" altLang="en-US"/>
          </a:p>
        </p:txBody>
      </p:sp>
      <p:sp>
        <p:nvSpPr>
          <p:cNvPr id="23" name="Slide Number Placeholder 6"/>
          <p:cNvSpPr>
            <a:spLocks noGrp="1"/>
          </p:cNvSpPr>
          <p:nvPr>
            <p:ph type="sldNum" sz="quarter" idx="19"/>
          </p:nvPr>
        </p:nvSpPr>
        <p:spPr>
          <a:xfrm>
            <a:off x="304801" y="6515100"/>
            <a:ext cx="596900" cy="241300"/>
          </a:xfrm>
        </p:spPr>
        <p:txBody>
          <a:bodyPr/>
          <a:lstStyle>
            <a:lvl1pPr>
              <a:defRPr/>
            </a:lvl1pPr>
          </a:lstStyle>
          <a:p>
            <a:fld id="{897D8BF7-8BF7-4CCA-9CB6-8882706120B5}" type="slidenum">
              <a:rPr lang="en-US" altLang="en-US"/>
              <a:pPr/>
              <a:t>‹#›</a:t>
            </a:fld>
            <a:endParaRPr lang="en-US" altLang="en-US"/>
          </a:p>
        </p:txBody>
      </p:sp>
    </p:spTree>
    <p:extLst>
      <p:ext uri="{BB962C8B-B14F-4D97-AF65-F5344CB8AC3E}">
        <p14:creationId xmlns:p14="http://schemas.microsoft.com/office/powerpoint/2010/main" val="3375744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4575761-5A02-41DB-81F4-657C88DE03B5}"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787E63-1E99-4DE3-925E-A3A6D1058030}" type="slidenum">
              <a:rPr lang="en-US" smtClean="0"/>
              <a:t>‹#›</a:t>
            </a:fld>
            <a:endParaRPr lang="en-US"/>
          </a:p>
        </p:txBody>
      </p:sp>
    </p:spTree>
    <p:extLst>
      <p:ext uri="{BB962C8B-B14F-4D97-AF65-F5344CB8AC3E}">
        <p14:creationId xmlns:p14="http://schemas.microsoft.com/office/powerpoint/2010/main" val="1721244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4575761-5A02-41DB-81F4-657C88DE03B5}"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787E63-1E99-4DE3-925E-A3A6D1058030}" type="slidenum">
              <a:rPr lang="en-US" smtClean="0"/>
              <a:t>‹#›</a:t>
            </a:fld>
            <a:endParaRPr lang="en-US"/>
          </a:p>
        </p:txBody>
      </p:sp>
    </p:spTree>
    <p:extLst>
      <p:ext uri="{BB962C8B-B14F-4D97-AF65-F5344CB8AC3E}">
        <p14:creationId xmlns:p14="http://schemas.microsoft.com/office/powerpoint/2010/main" val="344218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4575761-5A02-41DB-81F4-657C88DE03B5}"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787E63-1E99-4DE3-925E-A3A6D1058030}" type="slidenum">
              <a:rPr lang="en-US" smtClean="0"/>
              <a:t>‹#›</a:t>
            </a:fld>
            <a:endParaRPr lang="en-US"/>
          </a:p>
        </p:txBody>
      </p:sp>
    </p:spTree>
    <p:extLst>
      <p:ext uri="{BB962C8B-B14F-4D97-AF65-F5344CB8AC3E}">
        <p14:creationId xmlns:p14="http://schemas.microsoft.com/office/powerpoint/2010/main" val="666310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4575761-5A02-41DB-81F4-657C88DE03B5}"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787E63-1E99-4DE3-925E-A3A6D1058030}" type="slidenum">
              <a:rPr lang="en-US" smtClean="0"/>
              <a:t>‹#›</a:t>
            </a:fld>
            <a:endParaRPr lang="en-US"/>
          </a:p>
        </p:txBody>
      </p:sp>
    </p:spTree>
    <p:extLst>
      <p:ext uri="{BB962C8B-B14F-4D97-AF65-F5344CB8AC3E}">
        <p14:creationId xmlns:p14="http://schemas.microsoft.com/office/powerpoint/2010/main" val="1234963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4575761-5A02-41DB-81F4-657C88DE03B5}"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787E63-1E99-4DE3-925E-A3A6D1058030}" type="slidenum">
              <a:rPr lang="en-US" smtClean="0"/>
              <a:t>‹#›</a:t>
            </a:fld>
            <a:endParaRPr lang="en-US"/>
          </a:p>
        </p:txBody>
      </p:sp>
    </p:spTree>
    <p:extLst>
      <p:ext uri="{BB962C8B-B14F-4D97-AF65-F5344CB8AC3E}">
        <p14:creationId xmlns:p14="http://schemas.microsoft.com/office/powerpoint/2010/main" val="3982110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575761-5A02-41DB-81F4-657C88DE03B5}"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787E63-1E99-4DE3-925E-A3A6D1058030}" type="slidenum">
              <a:rPr lang="en-US" smtClean="0"/>
              <a:t>‹#›</a:t>
            </a:fld>
            <a:endParaRPr lang="en-US"/>
          </a:p>
        </p:txBody>
      </p:sp>
    </p:spTree>
    <p:extLst>
      <p:ext uri="{BB962C8B-B14F-4D97-AF65-F5344CB8AC3E}">
        <p14:creationId xmlns:p14="http://schemas.microsoft.com/office/powerpoint/2010/main" val="2375331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575761-5A02-41DB-81F4-657C88DE03B5}"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787E63-1E99-4DE3-925E-A3A6D1058030}" type="slidenum">
              <a:rPr lang="en-US" smtClean="0"/>
              <a:t>‹#›</a:t>
            </a:fld>
            <a:endParaRPr lang="en-US"/>
          </a:p>
        </p:txBody>
      </p:sp>
    </p:spTree>
    <p:extLst>
      <p:ext uri="{BB962C8B-B14F-4D97-AF65-F5344CB8AC3E}">
        <p14:creationId xmlns:p14="http://schemas.microsoft.com/office/powerpoint/2010/main" val="3244160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575761-5A02-41DB-81F4-657C88DE03B5}"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787E63-1E99-4DE3-925E-A3A6D1058030}" type="slidenum">
              <a:rPr lang="en-US" smtClean="0"/>
              <a:t>‹#›</a:t>
            </a:fld>
            <a:endParaRPr lang="en-US"/>
          </a:p>
        </p:txBody>
      </p:sp>
    </p:spTree>
    <p:extLst>
      <p:ext uri="{BB962C8B-B14F-4D97-AF65-F5344CB8AC3E}">
        <p14:creationId xmlns:p14="http://schemas.microsoft.com/office/powerpoint/2010/main" val="80317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575761-5A02-41DB-81F4-657C88DE03B5}"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787E63-1E99-4DE3-925E-A3A6D1058030}" type="slidenum">
              <a:rPr lang="en-US" smtClean="0"/>
              <a:t>‹#›</a:t>
            </a:fld>
            <a:endParaRPr lang="en-US"/>
          </a:p>
        </p:txBody>
      </p:sp>
    </p:spTree>
    <p:extLst>
      <p:ext uri="{BB962C8B-B14F-4D97-AF65-F5344CB8AC3E}">
        <p14:creationId xmlns:p14="http://schemas.microsoft.com/office/powerpoint/2010/main" val="596644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12.xml"/><Relationship Id="rId4"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idx="1"/>
          </p:nvPr>
        </p:nvSpPr>
        <p:spPr>
          <a:xfrm>
            <a:off x="524690" y="553216"/>
            <a:ext cx="11179629" cy="6095778"/>
          </a:xfrm>
        </p:spPr>
        <p:txBody>
          <a:bodyPr>
            <a:normAutofit fontScale="92500"/>
          </a:bodyPr>
          <a:lstStyle/>
          <a:p>
            <a:r>
              <a:rPr lang="en-US" sz="2200" dirty="0"/>
              <a:t>While the DCCTs have better performance than the </a:t>
            </a:r>
            <a:r>
              <a:rPr lang="en-US" sz="2200" dirty="0" err="1"/>
              <a:t>toroids</a:t>
            </a:r>
            <a:r>
              <a:rPr lang="en-US" sz="2200" dirty="0"/>
              <a:t>, the DCCTs here at DCCTs are used to provide average intensity in the machines. As a result, intensity measurement are filtered to a final data rate of 720Hz and turn-by-turn </a:t>
            </a:r>
            <a:r>
              <a:rPr lang="en-US" sz="2200" dirty="0" err="1"/>
              <a:t>comparsions</a:t>
            </a:r>
            <a:r>
              <a:rPr lang="en-US" sz="2200" dirty="0"/>
              <a:t> of intensity or beam energy loss is done on a turn by turn basis.  </a:t>
            </a:r>
          </a:p>
          <a:p>
            <a:r>
              <a:rPr lang="en-US" sz="2200" dirty="0"/>
              <a:t>The beam energy loss measurement (I:BEL) is product of the derivative of the intensity (I:BEAM) and energy in the machine. I:BEL  can then provide a fast summary of the overall energy lost in the ring. Turn by turn, the machine parameters are tuned to keep large steps or wiggles in I:BEL at low energies. Losses at lower energies relates to less activation in the loss monitors.</a:t>
            </a:r>
          </a:p>
          <a:p>
            <a:pPr lvl="1"/>
            <a:r>
              <a:rPr lang="en-US" sz="1900" dirty="0"/>
              <a:t>Since I:BEL is determined by the changes to intensity, the MI DCCT must provide &lt;&lt;1% error.  The table is from 2012.</a:t>
            </a:r>
          </a:p>
          <a:p>
            <a:pPr lvl="1"/>
            <a:endParaRPr lang="en-US" sz="1900" dirty="0"/>
          </a:p>
          <a:p>
            <a:endParaRPr lang="en-US" sz="2200" dirty="0"/>
          </a:p>
          <a:p>
            <a:endParaRPr lang="en-US" sz="2200" dirty="0"/>
          </a:p>
          <a:p>
            <a:endParaRPr lang="en-US" sz="2200" dirty="0"/>
          </a:p>
          <a:p>
            <a:r>
              <a:rPr lang="en-US" sz="2200" dirty="0"/>
              <a:t>The effects of the BEL tuning can then qualitatively compared to sum of the loss monitor outputs. Loss monitor showing regions of higher losses are then looked at more closely with other diagnostic devices in that region.</a:t>
            </a:r>
          </a:p>
          <a:p>
            <a:r>
              <a:rPr lang="en-US" sz="2200" dirty="0"/>
              <a:t>Collected data over several years show good correlation between the loss monitor trends and trends on how well I:BEL is maintained</a:t>
            </a:r>
            <a:r>
              <a:rPr lang="en-US" dirty="0"/>
              <a:t>. </a:t>
            </a:r>
          </a:p>
          <a:p>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66186" y="3004457"/>
            <a:ext cx="5897692" cy="1743343"/>
          </a:xfrm>
          <a:prstGeom prst="rect">
            <a:avLst/>
          </a:prstGeom>
        </p:spPr>
      </p:pic>
    </p:spTree>
    <p:extLst>
      <p:ext uri="{BB962C8B-B14F-4D97-AF65-F5344CB8AC3E}">
        <p14:creationId xmlns:p14="http://schemas.microsoft.com/office/powerpoint/2010/main" val="1222826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12"/>
          </p:nvPr>
        </p:nvSpPr>
        <p:spPr/>
        <p:txBody>
          <a:bodyPr>
            <a:normAutofit fontScale="92500" lnSpcReduction="10000"/>
          </a:bodyPr>
          <a:lstStyle/>
          <a:p>
            <a:r>
              <a:rPr lang="en-US" dirty="0"/>
              <a:t>Time plot of the beam energy loss measurement (red trace–I:BEL) during Main Injector injection cycle. I:BEAM (green trace) represents the time plot of the beam intensity. Calculations for this cycle, in which 44:561012 protons were injected, showed 4.11% 8 </a:t>
            </a:r>
            <a:r>
              <a:rPr lang="en-US" dirty="0" err="1"/>
              <a:t>Gev</a:t>
            </a:r>
            <a:r>
              <a:rPr lang="en-US" dirty="0"/>
              <a:t> loss.</a:t>
            </a:r>
          </a:p>
        </p:txBody>
      </p:sp>
      <p:sp>
        <p:nvSpPr>
          <p:cNvPr id="5" name="Text Placeholder 4"/>
          <p:cNvSpPr>
            <a:spLocks noGrp="1"/>
          </p:cNvSpPr>
          <p:nvPr>
            <p:ph type="body" sz="half" idx="13"/>
          </p:nvPr>
        </p:nvSpPr>
        <p:spPr/>
        <p:txBody>
          <a:bodyPr>
            <a:normAutofit fontScale="92500" lnSpcReduction="10000"/>
          </a:bodyPr>
          <a:lstStyle/>
          <a:p>
            <a:r>
              <a:rPr lang="en-US" dirty="0"/>
              <a:t>Time plot of the beam energy loss measurement (red trace–I:BEL) during Main Injector injection cycle. I:BEAM (green trace) represents the time plot of the beam intensity. Calculations for this cycle, in which 28:531012 protons were injected, showed 0.40% 8 </a:t>
            </a:r>
            <a:r>
              <a:rPr lang="en-US" dirty="0" err="1"/>
              <a:t>Gev</a:t>
            </a:r>
            <a:r>
              <a:rPr lang="en-US" dirty="0"/>
              <a:t> loss.</a:t>
            </a:r>
          </a:p>
        </p:txBody>
      </p:sp>
      <p:pic>
        <p:nvPicPr>
          <p:cNvPr id="8" name="Content Placeholder 7"/>
          <p:cNvPicPr>
            <a:picLocks noGrp="1" noChangeAspect="1"/>
          </p:cNvPicPr>
          <p:nvPr>
            <p:ph sz="half" idx="17"/>
          </p:nvPr>
        </p:nvPicPr>
        <p:blipFill>
          <a:blip r:embed="rId2">
            <a:extLst>
              <a:ext uri="{28A0092B-C50C-407E-A947-70E740481C1C}">
                <a14:useLocalDpi xmlns:a14="http://schemas.microsoft.com/office/drawing/2010/main" val="0"/>
              </a:ext>
            </a:extLst>
          </a:blip>
          <a:stretch>
            <a:fillRect/>
          </a:stretch>
        </p:blipFill>
        <p:spPr>
          <a:xfrm>
            <a:off x="861936" y="1042988"/>
            <a:ext cx="4554691" cy="3568700"/>
          </a:xfrm>
        </p:spPr>
      </p:pic>
      <p:pic>
        <p:nvPicPr>
          <p:cNvPr id="9" name="Content Placeholder 8"/>
          <p:cNvPicPr>
            <a:picLocks noGrp="1" noChangeAspect="1"/>
          </p:cNvPicPr>
          <p:nvPr>
            <p:ph sz="half" idx="18"/>
          </p:nvPr>
        </p:nvPicPr>
        <p:blipFill>
          <a:blip r:embed="rId3">
            <a:extLst>
              <a:ext uri="{28A0092B-C50C-407E-A947-70E740481C1C}">
                <a14:useLocalDpi xmlns:a14="http://schemas.microsoft.com/office/drawing/2010/main" val="0"/>
              </a:ext>
            </a:extLst>
          </a:blip>
          <a:stretch>
            <a:fillRect/>
          </a:stretch>
        </p:blipFill>
        <p:spPr>
          <a:xfrm>
            <a:off x="6814196" y="1042988"/>
            <a:ext cx="4464346" cy="3568700"/>
          </a:xfrm>
        </p:spPr>
      </p:pic>
    </p:spTree>
    <p:extLst>
      <p:ext uri="{BB962C8B-B14F-4D97-AF65-F5344CB8AC3E}">
        <p14:creationId xmlns:p14="http://schemas.microsoft.com/office/powerpoint/2010/main" val="3653077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endParaRPr lang="en-US"/>
          </a:p>
        </p:txBody>
      </p:sp>
      <p:sp>
        <p:nvSpPr>
          <p:cNvPr id="9" name="Text Placeholder 8"/>
          <p:cNvSpPr>
            <a:spLocks noGrp="1"/>
          </p:cNvSpPr>
          <p:nvPr>
            <p:ph idx="1"/>
          </p:nvPr>
        </p:nvSpPr>
        <p:spPr/>
        <p:txBody>
          <a:bodyPr>
            <a:normAutofit/>
          </a:bodyPr>
          <a:lstStyle/>
          <a:p>
            <a:r>
              <a:rPr lang="en-US" dirty="0"/>
              <a:t>Since </a:t>
            </a:r>
            <a:r>
              <a:rPr lang="en-US" dirty="0" err="1"/>
              <a:t>toroids</a:t>
            </a:r>
            <a:r>
              <a:rPr lang="en-US" dirty="0"/>
              <a:t> are relied on for transfers and more localized intensity losses, much effort has been done to minimize systematic errors in the readout.  </a:t>
            </a:r>
          </a:p>
          <a:p>
            <a:r>
              <a:rPr lang="en-US" dirty="0"/>
              <a:t>Errors related to timing, burden resistor measurements, and temperature can be difficult to overcome  on the &lt;1% level. Over a several years, these issues were addressed in the toroid systems with the switched capacitor integrator.</a:t>
            </a:r>
          </a:p>
          <a:p>
            <a:r>
              <a:rPr lang="en-US" dirty="0" err="1"/>
              <a:t>MiniBoone</a:t>
            </a:r>
            <a:r>
              <a:rPr lang="en-US" dirty="0"/>
              <a:t> first observed the improved repeatability of the toroid system in 2004. </a:t>
            </a:r>
            <a:r>
              <a:rPr lang="en-US" dirty="0" err="1"/>
              <a:t>NuMI</a:t>
            </a:r>
            <a:r>
              <a:rPr lang="en-US" dirty="0"/>
              <a:t> has also seem better than 0.5% stability. </a:t>
            </a:r>
          </a:p>
          <a:p>
            <a:endParaRPr lang="en-US" dirty="0"/>
          </a:p>
          <a:p>
            <a:endParaRPr lang="en-US" dirty="0"/>
          </a:p>
        </p:txBody>
      </p:sp>
    </p:spTree>
    <p:extLst>
      <p:ext uri="{BB962C8B-B14F-4D97-AF65-F5344CB8AC3E}">
        <p14:creationId xmlns:p14="http://schemas.microsoft.com/office/powerpoint/2010/main" val="3191234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half" idx="12"/>
          </p:nvPr>
        </p:nvSpPr>
        <p:spPr/>
        <p:txBody>
          <a:bodyPr/>
          <a:lstStyle/>
          <a:p>
            <a:r>
              <a:rPr lang="ru-RU" sz="1000" dirty="0"/>
              <a:t>The plot above compares fluctuations in gain over time between transport beam intensity monitors with (blue) and without (green) electronic modifications. The gains were tracked during successive calibrations in between beam transfers over several days and were calculated using a least squares fit model between measured intensities and expected intensities. Although both show ±0.5% long-term gain drift (red arrow bars), the new electronics show ±0.1% RMS pulse-to-pulse variation, in contrast to ±0.3% in the older electronics (purple arrow bars). </a:t>
            </a:r>
            <a:endParaRPr lang="en-US" sz="1000" dirty="0"/>
          </a:p>
        </p:txBody>
      </p:sp>
      <p:sp>
        <p:nvSpPr>
          <p:cNvPr id="9" name="Text Placeholder 8"/>
          <p:cNvSpPr>
            <a:spLocks noGrp="1"/>
          </p:cNvSpPr>
          <p:nvPr>
            <p:ph type="body" sz="half" idx="13"/>
          </p:nvPr>
        </p:nvSpPr>
        <p:spPr/>
        <p:txBody>
          <a:bodyPr/>
          <a:lstStyle/>
          <a:p>
            <a:r>
              <a:rPr lang="ru-RU" sz="1200" dirty="0"/>
              <a:t>Plot showing the temperature correlation between two transport beam intensity monitors (red and cyan) and the room temperature (green). Both toroid monitors are 1x10</a:t>
            </a:r>
            <a:r>
              <a:rPr lang="ru-RU" sz="1200" baseline="30000" dirty="0"/>
              <a:t>13</a:t>
            </a:r>
            <a:r>
              <a:rPr lang="ru-RU" sz="1200" dirty="0"/>
              <a:t> at full-scale intensity with an 11 msec integration gate. The plot shows about 3.4x10</a:t>
            </a:r>
            <a:r>
              <a:rPr lang="ru-RU" sz="1200" baseline="30000" dirty="0"/>
              <a:t>9</a:t>
            </a:r>
            <a:r>
              <a:rPr lang="ru-RU" sz="1200" dirty="0"/>
              <a:t> variations due to the temperature change.</a:t>
            </a:r>
            <a:endParaRPr lang="en-US" sz="1200" dirty="0"/>
          </a:p>
        </p:txBody>
      </p:sp>
      <p:pic>
        <p:nvPicPr>
          <p:cNvPr id="12" name="Content Placeholder 11"/>
          <p:cNvPicPr>
            <a:picLocks noGrp="1" noChangeAspect="1"/>
          </p:cNvPicPr>
          <p:nvPr>
            <p:ph sz="half" idx="17"/>
          </p:nvPr>
        </p:nvPicPr>
        <p:blipFill>
          <a:blip r:embed="rId2"/>
          <a:stretch>
            <a:fillRect/>
          </a:stretch>
        </p:blipFill>
        <p:spPr>
          <a:xfrm>
            <a:off x="1752601" y="1227899"/>
            <a:ext cx="4251325" cy="3198879"/>
          </a:xfrm>
        </p:spPr>
      </p:pic>
      <p:pic>
        <p:nvPicPr>
          <p:cNvPr id="13" name="Content Placeholder 12"/>
          <p:cNvPicPr>
            <a:picLocks noGrp="1" noChangeAspect="1"/>
          </p:cNvPicPr>
          <p:nvPr>
            <p:ph sz="half" idx="18"/>
          </p:nvPr>
        </p:nvPicPr>
        <p:blipFill>
          <a:blip r:embed="rId3"/>
          <a:stretch>
            <a:fillRect/>
          </a:stretch>
        </p:blipFill>
        <p:spPr>
          <a:xfrm>
            <a:off x="6178550" y="1129735"/>
            <a:ext cx="4260850" cy="3395207"/>
          </a:xfrm>
        </p:spPr>
      </p:pic>
      <p:sp>
        <p:nvSpPr>
          <p:cNvPr id="5" name="Date Placeholder 4"/>
          <p:cNvSpPr>
            <a:spLocks noGrp="1"/>
          </p:cNvSpPr>
          <p:nvPr>
            <p:ph type="dt" sz="half" idx="10"/>
          </p:nvPr>
        </p:nvSpPr>
        <p:spPr/>
        <p:txBody>
          <a:bodyPr/>
          <a:lstStyle/>
          <a:p>
            <a:endParaRPr lang="en-US" altLang="en-US" dirty="0"/>
          </a:p>
        </p:txBody>
      </p:sp>
      <p:sp>
        <p:nvSpPr>
          <p:cNvPr id="7" name="Slide Number Placeholder 6"/>
          <p:cNvSpPr>
            <a:spLocks noGrp="1"/>
          </p:cNvSpPr>
          <p:nvPr>
            <p:ph type="sldNum" sz="quarter" idx="19"/>
          </p:nvPr>
        </p:nvSpPr>
        <p:spPr/>
        <p:txBody>
          <a:bodyPr/>
          <a:lstStyle/>
          <a:p>
            <a:fld id="{897D8BF7-8BF7-4CCA-9CB6-8882706120B5}" type="slidenum">
              <a:rPr lang="en-US" altLang="en-US" smtClean="0"/>
              <a:pPr/>
              <a:t>4</a:t>
            </a:fld>
            <a:endParaRPr lang="en-US" altLang="en-US"/>
          </a:p>
        </p:txBody>
      </p:sp>
      <p:sp>
        <p:nvSpPr>
          <p:cNvPr id="10" name="Title 7"/>
          <p:cNvSpPr txBox="1">
            <a:spLocks/>
          </p:cNvSpPr>
          <p:nvPr/>
        </p:nvSpPr>
        <p:spPr>
          <a:xfrm>
            <a:off x="1752600" y="103665"/>
            <a:ext cx="8686800" cy="641739"/>
          </a:xfrm>
          <a:prstGeom prst="rect">
            <a:avLst/>
          </a:prstGeom>
        </p:spPr>
        <p:txBody>
          <a:bodyPr/>
          <a:lstStyle>
            <a:lvl1pPr algn="l" defTabSz="457200" rtl="0" eaLnBrk="1" fontAlgn="base" hangingPunct="1">
              <a:spcBef>
                <a:spcPct val="0"/>
              </a:spcBef>
              <a:spcAft>
                <a:spcPct val="0"/>
              </a:spcAft>
              <a:defRPr sz="1700" b="1" kern="1200">
                <a:solidFill>
                  <a:srgbClr val="074184"/>
                </a:solidFill>
                <a:latin typeface="Helvetica"/>
                <a:ea typeface="Geneva" charset="0"/>
                <a:cs typeface="ＭＳ Ｐゴシック" charset="0"/>
              </a:defRPr>
            </a:lvl1pPr>
            <a:lvl2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2pPr>
            <a:lvl3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3pPr>
            <a:lvl4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4pPr>
            <a:lvl5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a:lstStyle>
          <a:p>
            <a:r>
              <a:rPr lang="en-US" sz="3200" dirty="0" err="1"/>
              <a:t>MiniBoone</a:t>
            </a:r>
            <a:r>
              <a:rPr lang="en-US" sz="3200" dirty="0"/>
              <a:t> </a:t>
            </a:r>
            <a:r>
              <a:rPr lang="en-US" sz="3200" dirty="0" err="1"/>
              <a:t>Toroids</a:t>
            </a:r>
            <a:r>
              <a:rPr lang="en-US" sz="3200" dirty="0"/>
              <a:t> (2004)</a:t>
            </a:r>
          </a:p>
        </p:txBody>
      </p:sp>
    </p:spTree>
    <p:extLst>
      <p:ext uri="{BB962C8B-B14F-4D97-AF65-F5344CB8AC3E}">
        <p14:creationId xmlns:p14="http://schemas.microsoft.com/office/powerpoint/2010/main" val="2499514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endParaRPr lang="en-US"/>
          </a:p>
        </p:txBody>
      </p:sp>
      <p:sp>
        <p:nvSpPr>
          <p:cNvPr id="9" name="Text Placeholder 8"/>
          <p:cNvSpPr>
            <a:spLocks noGrp="1"/>
          </p:cNvSpPr>
          <p:nvPr>
            <p:ph idx="1"/>
          </p:nvPr>
        </p:nvSpPr>
        <p:spPr/>
        <p:txBody>
          <a:bodyPr>
            <a:normAutofit fontScale="92500" lnSpcReduction="10000"/>
          </a:bodyPr>
          <a:lstStyle/>
          <a:p>
            <a:r>
              <a:rPr lang="en-US" dirty="0"/>
              <a:t>The errors in intensity systems have to be understood to better than the resolution/accuracy of the calibration source used. As a result, the errors due to calibration is bound by the equipment. </a:t>
            </a:r>
          </a:p>
          <a:p>
            <a:r>
              <a:rPr lang="en-US" dirty="0"/>
              <a:t>Specific equipment is dedicated for the intensity monitor calibrations. And it is kept within its resolution requirements with its own calibration.</a:t>
            </a:r>
          </a:p>
          <a:p>
            <a:r>
              <a:rPr lang="en-US" dirty="0"/>
              <a:t>The calibration procedure should try to reproduce the nominal operations. This minimize the impact of non-beam related errors of the system.</a:t>
            </a:r>
          </a:p>
          <a:p>
            <a:r>
              <a:rPr lang="en-US" dirty="0"/>
              <a:t>The linearity of the systems are </a:t>
            </a:r>
            <a:r>
              <a:rPr lang="en-US" dirty="0" err="1"/>
              <a:t>reproduceable</a:t>
            </a:r>
            <a:r>
              <a:rPr lang="en-US" dirty="0"/>
              <a:t> year-to-year within the absolute accuracy of the system. For the </a:t>
            </a:r>
            <a:r>
              <a:rPr lang="en-US" dirty="0" err="1"/>
              <a:t>Fermilab</a:t>
            </a:r>
            <a:r>
              <a:rPr lang="en-US" dirty="0"/>
              <a:t> </a:t>
            </a:r>
            <a:r>
              <a:rPr lang="en-US" dirty="0" err="1"/>
              <a:t>toroids</a:t>
            </a:r>
            <a:r>
              <a:rPr lang="en-US" dirty="0"/>
              <a:t>, the calibration remains within +/-1% (or better in “quiet” locations). For DCCTs,  calibration stability to &lt;0.5%. </a:t>
            </a:r>
          </a:p>
        </p:txBody>
      </p:sp>
    </p:spTree>
    <p:extLst>
      <p:ext uri="{BB962C8B-B14F-4D97-AF65-F5344CB8AC3E}">
        <p14:creationId xmlns:p14="http://schemas.microsoft.com/office/powerpoint/2010/main" val="88832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 DCCT Open Loop Gain Response</a:t>
            </a:r>
          </a:p>
        </p:txBody>
      </p:sp>
      <p:sp>
        <p:nvSpPr>
          <p:cNvPr id="12" name="Text Placeholder 11"/>
          <p:cNvSpPr>
            <a:spLocks noGrp="1"/>
          </p:cNvSpPr>
          <p:nvPr>
            <p:ph idx="1"/>
          </p:nvPr>
        </p:nvSpPr>
        <p:spPr/>
        <p:txBody>
          <a:bodyPr>
            <a:normAutofit fontScale="77500" lnSpcReduction="20000"/>
          </a:bodyPr>
          <a:lstStyle/>
          <a:p>
            <a:r>
              <a:rPr lang="en-US" dirty="0"/>
              <a:t> In the MI DCCT, the response of the AC section and the DC section is combined into 1 feedback signal, which is driven through the entire pickup.  It is important to note that while it is ideal to have a high gain in the integrator of the DC section, the initial system was designed for a much smaller dynamic range. Over the decades with the  RF changes to the beam structure and increase of intensity/power, additional filtering to both sections was need to keep op amps away from their slew-rate limits or from region of instabilities due to higher beam harmonics.  Presently, the MI DCCT will become unstable if the gain in the DC section is too high.  The gain in each section is adjusted, and their sum is applied in feedback with relatively small </a:t>
            </a:r>
            <a:r>
              <a:rPr lang="en-US"/>
              <a:t>gain. In </a:t>
            </a:r>
            <a:r>
              <a:rPr lang="en-US" dirty="0"/>
              <a:t>addition, the closed loop 3dB corner of the MI DCCT closed system has been rolled off to 720Hz bandwidth.</a:t>
            </a:r>
          </a:p>
          <a:p>
            <a:r>
              <a:rPr lang="en-US" dirty="0"/>
              <a:t>With a control system analyzer, the sum of the AC section and the DC section in the closed feedback loop determine the depth and position of the crossover frequency. </a:t>
            </a:r>
          </a:p>
          <a:p>
            <a:r>
              <a:rPr lang="en-US" dirty="0"/>
              <a:t>Adjusting the gain of each section minimizes the dip in the frequency domain, which translates to reducing the slow oscillation of the same frequency in the time domain. </a:t>
            </a:r>
          </a:p>
          <a:p>
            <a:endParaRPr lang="en-US" dirty="0"/>
          </a:p>
        </p:txBody>
      </p:sp>
    </p:spTree>
    <p:extLst>
      <p:ext uri="{BB962C8B-B14F-4D97-AF65-F5344CB8AC3E}">
        <p14:creationId xmlns:p14="http://schemas.microsoft.com/office/powerpoint/2010/main" val="1086089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p:cNvPicPr>
            <a:picLocks noGrp="1" noChangeAspect="1"/>
          </p:cNvPicPr>
          <p:nvPr>
            <p:ph sz="half" idx="17"/>
          </p:nvPr>
        </p:nvPicPr>
        <p:blipFill>
          <a:blip r:embed="rId2">
            <a:extLst>
              <a:ext uri="{28A0092B-C50C-407E-A947-70E740481C1C}">
                <a14:useLocalDpi xmlns:a14="http://schemas.microsoft.com/office/drawing/2010/main" val="0"/>
              </a:ext>
            </a:extLst>
          </a:blip>
          <a:stretch>
            <a:fillRect/>
          </a:stretch>
        </p:blipFill>
        <p:spPr>
          <a:xfrm>
            <a:off x="615505" y="2273128"/>
            <a:ext cx="4766564" cy="4141442"/>
          </a:xfrm>
        </p:spPr>
      </p:pic>
      <p:pic>
        <p:nvPicPr>
          <p:cNvPr id="10" name="Content Placeholder 9"/>
          <p:cNvPicPr>
            <a:picLocks noGrp="1" noChangeAspect="1"/>
          </p:cNvPicPr>
          <p:nvPr>
            <p:ph sz="half" idx="18"/>
          </p:nvPr>
        </p:nvPicPr>
        <p:blipFill>
          <a:blip r:embed="rId3">
            <a:extLst>
              <a:ext uri="{28A0092B-C50C-407E-A947-70E740481C1C}">
                <a14:useLocalDpi xmlns:a14="http://schemas.microsoft.com/office/drawing/2010/main" val="0"/>
              </a:ext>
            </a:extLst>
          </a:blip>
          <a:stretch>
            <a:fillRect/>
          </a:stretch>
        </p:blipFill>
        <p:spPr>
          <a:xfrm>
            <a:off x="6579666" y="3047495"/>
            <a:ext cx="4107371" cy="3568700"/>
          </a:xfrm>
        </p:spPr>
      </p:pic>
      <p:pic>
        <p:nvPicPr>
          <p:cNvPr id="11" name="Content Placeholder 12"/>
          <p:cNvPicPr>
            <a:picLocks noChangeAspect="1"/>
          </p:cNvPicPr>
          <p:nvPr/>
        </p:nvPicPr>
        <p:blipFill rotWithShape="1">
          <a:blip r:embed="rId4">
            <a:extLst>
              <a:ext uri="{28A0092B-C50C-407E-A947-70E740481C1C}">
                <a14:useLocalDpi xmlns:a14="http://schemas.microsoft.com/office/drawing/2010/main" val="0"/>
              </a:ext>
            </a:extLst>
          </a:blip>
          <a:srcRect l="5667" t="15559" r="23259" b="13141"/>
          <a:stretch/>
        </p:blipFill>
        <p:spPr>
          <a:xfrm>
            <a:off x="4135635" y="602429"/>
            <a:ext cx="3931920" cy="3474720"/>
          </a:xfrm>
          <a:prstGeom prst="rect">
            <a:avLst/>
          </a:prstGeom>
        </p:spPr>
      </p:pic>
      <p:sp>
        <p:nvSpPr>
          <p:cNvPr id="13" name="Oval 12"/>
          <p:cNvSpPr/>
          <p:nvPr/>
        </p:nvSpPr>
        <p:spPr>
          <a:xfrm>
            <a:off x="5265868" y="1226315"/>
            <a:ext cx="304800" cy="5334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4961068" y="1373336"/>
            <a:ext cx="304800" cy="838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a:stCxn id="13" idx="6"/>
          </p:cNvCxnSpPr>
          <p:nvPr/>
        </p:nvCxnSpPr>
        <p:spPr>
          <a:xfrm>
            <a:off x="5570668" y="1493015"/>
            <a:ext cx="2874085" cy="3487776"/>
          </a:xfrm>
          <a:prstGeom prst="straightConnector1">
            <a:avLst/>
          </a:prstGeom>
          <a:ln w="2222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14" idx="5"/>
          </p:cNvCxnSpPr>
          <p:nvPr/>
        </p:nvCxnSpPr>
        <p:spPr>
          <a:xfrm flipH="1">
            <a:off x="2764715" y="2088784"/>
            <a:ext cx="2456516" cy="2255065"/>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8372355" y="279701"/>
            <a:ext cx="3251283" cy="3139321"/>
          </a:xfrm>
          <a:prstGeom prst="rect">
            <a:avLst/>
          </a:prstGeom>
          <a:noFill/>
        </p:spPr>
        <p:txBody>
          <a:bodyPr wrap="square" rtlCol="0">
            <a:spAutoFit/>
          </a:bodyPr>
          <a:lstStyle/>
          <a:p>
            <a:r>
              <a:rPr lang="en-US" dirty="0"/>
              <a:t>Here is an example, captured in 1999. At the time, the DCCT was instrumented with a 14bit digitizer (instead of the present-day 18bit digitizer). There is no documentation of how the machine is operating at the time, but, here in red the 0.1dB dip gives a 10% effect at close to 1Hz. </a:t>
            </a:r>
          </a:p>
          <a:p>
            <a:endParaRPr lang="en-US" dirty="0"/>
          </a:p>
        </p:txBody>
      </p:sp>
    </p:spTree>
    <p:extLst>
      <p:ext uri="{BB962C8B-B14F-4D97-AF65-F5344CB8AC3E}">
        <p14:creationId xmlns:p14="http://schemas.microsoft.com/office/powerpoint/2010/main" val="21362445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TotalTime>
  <Words>990</Words>
  <Application>Microsoft Office PowerPoint</Application>
  <PresentationFormat>Widescreen</PresentationFormat>
  <Paragraphs>27</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ＭＳ Ｐゴシック</vt:lpstr>
      <vt:lpstr>Arial</vt:lpstr>
      <vt:lpstr>Calibri</vt:lpstr>
      <vt:lpstr>Calibri Light</vt:lpstr>
      <vt:lpstr>Geneva</vt:lpstr>
      <vt:lpstr>Helvetica</vt:lpstr>
      <vt:lpstr>Office Theme</vt:lpstr>
      <vt:lpstr>PowerPoint Presentation</vt:lpstr>
      <vt:lpstr>PowerPoint Presentation</vt:lpstr>
      <vt:lpstr>PowerPoint Presentation</vt:lpstr>
      <vt:lpstr>PowerPoint Presentation</vt:lpstr>
      <vt:lpstr>PowerPoint Presentation</vt:lpstr>
      <vt:lpstr>MI DCCT Open Loop Gain Response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A Ibrahim</dc:creator>
  <cp:lastModifiedBy>Michelle A Ibrahim</cp:lastModifiedBy>
  <cp:revision>18</cp:revision>
  <dcterms:created xsi:type="dcterms:W3CDTF">2016-11-11T16:52:53Z</dcterms:created>
  <dcterms:modified xsi:type="dcterms:W3CDTF">2016-11-11T19:37:39Z</dcterms:modified>
</cp:coreProperties>
</file>