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2"/>
  </p:notesMasterIdLst>
  <p:handoutMasterIdLst>
    <p:handoutMasterId r:id="rId13"/>
  </p:handoutMasterIdLst>
  <p:sldIdLst>
    <p:sldId id="294" r:id="rId2"/>
    <p:sldId id="275" r:id="rId3"/>
    <p:sldId id="298" r:id="rId4"/>
    <p:sldId id="284" r:id="rId5"/>
    <p:sldId id="295" r:id="rId6"/>
    <p:sldId id="303" r:id="rId7"/>
    <p:sldId id="299" r:id="rId8"/>
    <p:sldId id="302" r:id="rId9"/>
    <p:sldId id="300" r:id="rId10"/>
    <p:sldId id="278" r:id="rId1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4" autoAdjust="0"/>
    <p:restoredTop sz="94660"/>
  </p:normalViewPr>
  <p:slideViewPr>
    <p:cSldViewPr snapToGrid="0" snapToObjects="1" showGuides="1">
      <p:cViewPr varScale="1">
        <p:scale>
          <a:sx n="140" d="100"/>
          <a:sy n="140" d="100"/>
        </p:scale>
        <p:origin x="258" y="120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10/10/2016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10/10/2016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10/10/2016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10/10/2016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10/10/2016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10/10/2016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10/10/2016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5" Type="http://schemas.openxmlformats.org/officeDocument/2006/relationships/image" Target="../media/image19.jp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-ad.fnal.gov/ops/schedule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Accelerator Division Status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Daniel Johnson</a:t>
            </a:r>
            <a:r>
              <a:rPr lang="en-US" dirty="0"/>
              <a:t>	</a:t>
            </a:r>
          </a:p>
          <a:p>
            <a:r>
              <a:rPr lang="en-US" dirty="0" smtClean="0"/>
              <a:t>All Experimenters’ Meeting</a:t>
            </a:r>
            <a:endParaRPr lang="en-US" dirty="0"/>
          </a:p>
          <a:p>
            <a:r>
              <a:rPr lang="en-US" dirty="0" smtClean="0"/>
              <a:t>10 October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5BEE78-B906-EA4C-8535-5AE4E63B4DB3}" type="datetime1">
              <a:rPr lang="en-US" smtClean="0"/>
              <a:t>10/10/2016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Collaborations / Partnerships </a:t>
            </a:r>
            <a:r>
              <a:rPr lang="en-US" dirty="0" smtClean="0"/>
              <a:t>/ Members [22pt Bold]</a:t>
            </a:r>
            <a:endParaRPr lang="en-US" dirty="0"/>
          </a:p>
        </p:txBody>
      </p:sp>
      <p:pic>
        <p:nvPicPr>
          <p:cNvPr id="43" name="Picture Placeholder 26" descr="pisa2.jpg"/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500" b="-3750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4" name="Picture Placeholder 27" descr="purdue.jpg"/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082" b="-6308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5" name="Picture Placeholder 28" descr="rice.jpg"/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213" b="-4521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1" name="Picture Placeholder 29" descr="ucirvine.gif"/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636" b="-63636"/>
          <a:stretch>
            <a:fillRect/>
          </a:stretch>
        </p:blipFill>
        <p:spPr>
          <a:xfrm>
            <a:off x="5534025" y="2036763"/>
            <a:ext cx="1600200" cy="1200150"/>
          </a:xfrm>
          <a:prstGeom prst="rect">
            <a:avLst/>
          </a:prstGeom>
        </p:spPr>
      </p:pic>
      <p:pic>
        <p:nvPicPr>
          <p:cNvPr id="52" name="Picture Placeholder 30" descr="CERNlogoOutline_K.eps"/>
          <p:cNvPicPr>
            <a:picLocks noGrp="1" noChangeAspect="1"/>
          </p:cNvPicPr>
          <p:nvPr>
            <p:ph type="pic" sz="quarter" idx="2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63" r="-1526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6" name="Picture Placeholder 19" descr="2000px-Boston_University_Wordmark.svg.png"/>
          <p:cNvPicPr>
            <a:picLocks noGrp="1" noChangeAspect="1"/>
          </p:cNvPicPr>
          <p:nvPr>
            <p:ph type="pic"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645" b="-3064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7" name="Picture Placeholder 20" descr="2012-03-29_16-47-19.555.jpg"/>
          <p:cNvPicPr>
            <a:picLocks noGrp="1" noChangeAspect="1"/>
          </p:cNvPicPr>
          <p:nvPr>
            <p:ph type="pic" sz="quarter" idx="1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313" b="-2031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0" name="Picture Placeholder 23" descr="Lewis-University-Logo.jpg"/>
          <p:cNvPicPr>
            <a:picLocks noGrp="1" noChangeAspect="1"/>
          </p:cNvPicPr>
          <p:nvPr>
            <p:ph type="pic" sz="quarter" idx="16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67" r="-1666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1" name="Picture Placeholder 24" descr="kansas.png"/>
          <p:cNvPicPr>
            <a:picLocks noGrp="1" noChangeAspect="1"/>
          </p:cNvPicPr>
          <p:nvPr>
            <p:ph type="pic" sz="quarter" idx="17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13" b="-8781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2" name="Picture Placeholder 25" descr="northwestern.png"/>
          <p:cNvPicPr>
            <a:picLocks noGrp="1" noChangeAspect="1"/>
          </p:cNvPicPr>
          <p:nvPr>
            <p:ph type="pic" sz="quarter" idx="18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00" b="-1250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3" name="Picture Placeholder 31" descr="Color-Seal_Green-Mark_SC_Horizontal.png"/>
          <p:cNvPicPr>
            <a:picLocks noGrp="1" noChangeAspect="1"/>
          </p:cNvPicPr>
          <p:nvPr>
            <p:ph type="pic" sz="quarter" idx="24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4377" b="-17437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4" name="Picture Placeholder 32" descr="600px-NSF_Logo_1C.jpg"/>
          <p:cNvPicPr>
            <a:picLocks noGrp="1" noChangeAspect="1"/>
          </p:cNvPicPr>
          <p:nvPr>
            <p:ph type="pic" sz="quarter" idx="25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67" r="-1666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5" name="Picture Placeholder 33" descr="UIUC_logo.gif"/>
          <p:cNvPicPr>
            <a:picLocks noGrp="1" noChangeAspect="1"/>
          </p:cNvPicPr>
          <p:nvPr>
            <p:ph type="pic" sz="quarter" idx="26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9" r="-809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3" name="Picture Placeholder 12" descr="the-university-of-chicago-logo1.jpg"/>
          <p:cNvPicPr>
            <a:picLocks noGrp="1" noChangeAspect="1"/>
          </p:cNvPicPr>
          <p:nvPr>
            <p:ph type="pic" sz="quarter" idx="27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375" b="-10937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7" name="Picture Placeholder 16" descr="images.png"/>
          <p:cNvPicPr>
            <a:picLocks noGrp="1" noChangeAspect="1"/>
          </p:cNvPicPr>
          <p:nvPr>
            <p:ph type="pic" sz="quarter" idx="28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402" b="-364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138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Bullet points are optional. If preferred, </a:t>
            </a:r>
            <a:r>
              <a:rPr lang="en-US" dirty="0" smtClean="0"/>
              <a:t>only first </a:t>
            </a:r>
            <a:r>
              <a:rPr lang="en-US" dirty="0"/>
              <a:t>level bullets can be used or bullets can be set to “NONE.” </a:t>
            </a:r>
            <a:r>
              <a:rPr lang="en-US" dirty="0" smtClean="0"/>
              <a:t>[18pt </a:t>
            </a:r>
            <a:r>
              <a:rPr lang="en-US" dirty="0"/>
              <a:t>Regular]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First </a:t>
            </a:r>
            <a:r>
              <a:rPr lang="en-US" dirty="0"/>
              <a:t>level </a:t>
            </a:r>
            <a:r>
              <a:rPr lang="en-US" dirty="0" smtClean="0"/>
              <a:t>bullet [18pt Regular]</a:t>
            </a:r>
            <a:endParaRPr lang="en-US" dirty="0"/>
          </a:p>
          <a:p>
            <a:pPr lvl="1"/>
            <a:r>
              <a:rPr lang="en-US" dirty="0"/>
              <a:t>Second level bullet </a:t>
            </a:r>
            <a:r>
              <a:rPr lang="en-US" dirty="0" smtClean="0"/>
              <a:t>[16pt Regular]</a:t>
            </a:r>
            <a:endParaRPr lang="en-US" dirty="0"/>
          </a:p>
          <a:p>
            <a:pPr lvl="2"/>
            <a:r>
              <a:rPr lang="en-US" dirty="0"/>
              <a:t>Third level bullet </a:t>
            </a:r>
            <a:r>
              <a:rPr lang="en-US" dirty="0" smtClean="0"/>
              <a:t>[15pt Regular]</a:t>
            </a:r>
            <a:endParaRPr lang="en-US" dirty="0"/>
          </a:p>
          <a:p>
            <a:pPr lvl="3"/>
            <a:r>
              <a:rPr lang="en-US" dirty="0"/>
              <a:t>Fourth level bullet </a:t>
            </a:r>
            <a:r>
              <a:rPr lang="en-US" dirty="0" smtClean="0"/>
              <a:t>[14pt Regular]</a:t>
            </a:r>
            <a:endParaRPr lang="en-US" dirty="0"/>
          </a:p>
          <a:p>
            <a:pPr lvl="4"/>
            <a:r>
              <a:rPr lang="en-US" dirty="0">
                <a:solidFill>
                  <a:srgbClr val="50504E"/>
                </a:solidFill>
              </a:rPr>
              <a:t>Fifth level bullet </a:t>
            </a:r>
            <a:r>
              <a:rPr lang="en-US" dirty="0" smtClean="0">
                <a:solidFill>
                  <a:srgbClr val="50504E"/>
                </a:solidFill>
              </a:rPr>
              <a:t>[14pt Regular]</a:t>
            </a:r>
            <a:endParaRPr lang="en-US" dirty="0">
              <a:solidFill>
                <a:srgbClr val="50504E"/>
              </a:solidFill>
            </a:endParaRP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</a:t>
            </a:r>
            <a:r>
              <a:rPr lang="en-US" dirty="0"/>
              <a:t>Slide </a:t>
            </a:r>
            <a:r>
              <a:rPr lang="en-US" dirty="0" smtClean="0"/>
              <a:t>[22pt Bold]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10/10/2016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</a:t>
            </a:r>
            <a:r>
              <a:rPr lang="en-US" dirty="0" smtClean="0"/>
              <a:t>All Experimenters’ </a:t>
            </a:r>
            <a:r>
              <a:rPr lang="en-US" dirty="0"/>
              <a:t>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2250" y="431154"/>
            <a:ext cx="8672513" cy="422955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Summer Shutdown 2016</a:t>
            </a:r>
            <a:endParaRPr lang="en-US" dirty="0"/>
          </a:p>
          <a:p>
            <a:pPr lvl="1"/>
            <a:r>
              <a:rPr lang="en-US" dirty="0" smtClean="0"/>
              <a:t>Jobs continue to go well</a:t>
            </a:r>
          </a:p>
          <a:p>
            <a:pPr lvl="2"/>
            <a:r>
              <a:rPr lang="en-US" dirty="0" smtClean="0"/>
              <a:t>On schedule</a:t>
            </a:r>
          </a:p>
          <a:p>
            <a:pPr lvl="3"/>
            <a:r>
              <a:rPr lang="en-US" dirty="0" err="1" smtClean="0"/>
              <a:t>Linac</a:t>
            </a:r>
            <a:r>
              <a:rPr lang="en-US" dirty="0" smtClean="0"/>
              <a:t> and Booster Safety Signoff Complete</a:t>
            </a:r>
          </a:p>
          <a:p>
            <a:pPr lvl="3"/>
            <a:r>
              <a:rPr lang="en-US" dirty="0" smtClean="0"/>
              <a:t>BNB Safety Signoff </a:t>
            </a:r>
            <a:r>
              <a:rPr lang="en-US" dirty="0" smtClean="0"/>
              <a:t>tomorrow</a:t>
            </a:r>
            <a:endParaRPr lang="en-US" dirty="0" smtClean="0"/>
          </a:p>
          <a:p>
            <a:pPr lvl="3"/>
            <a:r>
              <a:rPr lang="en-US" dirty="0" smtClean="0"/>
              <a:t>Main Injector work going well	</a:t>
            </a:r>
          </a:p>
          <a:p>
            <a:r>
              <a:rPr lang="en-US" dirty="0" smtClean="0"/>
              <a:t>Power Outages</a:t>
            </a:r>
            <a:endParaRPr lang="en-US" dirty="0"/>
          </a:p>
          <a:p>
            <a:pPr lvl="1"/>
            <a:r>
              <a:rPr lang="en-US" dirty="0" smtClean="0"/>
              <a:t>Pulsed power maintenance</a:t>
            </a:r>
          </a:p>
          <a:p>
            <a:pPr lvl="1"/>
            <a:r>
              <a:rPr lang="en-US" dirty="0" smtClean="0"/>
              <a:t>Wednesday, October 12 @ 0800-1530</a:t>
            </a:r>
          </a:p>
          <a:p>
            <a:pPr lvl="2"/>
            <a:r>
              <a:rPr lang="en-US" dirty="0" smtClean="0"/>
              <a:t>Switchyard, Feeder 43, FCC 2 &amp; 3, FCC Transfer Switch to run on Generators </a:t>
            </a:r>
          </a:p>
          <a:p>
            <a:r>
              <a:rPr lang="en-US" dirty="0" smtClean="0"/>
              <a:t>Cooling/Water Outages</a:t>
            </a:r>
            <a:endParaRPr lang="en-US" dirty="0"/>
          </a:p>
          <a:p>
            <a:pPr lvl="1"/>
            <a:r>
              <a:rPr lang="en-US" dirty="0" smtClean="0"/>
              <a:t>None Scheduled</a:t>
            </a:r>
          </a:p>
          <a:p>
            <a:pPr lvl="1"/>
            <a:r>
              <a:rPr lang="en-US" dirty="0" smtClean="0"/>
              <a:t>ICW flushes on hold</a:t>
            </a:r>
          </a:p>
          <a:p>
            <a:pPr lvl="1"/>
            <a:endParaRPr lang="en-US" dirty="0"/>
          </a:p>
          <a:p>
            <a:pPr marL="573087" lvl="2" indent="0">
              <a:buNone/>
            </a:pPr>
            <a:endParaRPr lang="en-US" dirty="0"/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Status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10/10/2016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</a:t>
            </a:r>
            <a:r>
              <a:rPr lang="en-US" dirty="0" smtClean="0"/>
              <a:t>All Experimenters’ </a:t>
            </a:r>
            <a:r>
              <a:rPr lang="en-US" dirty="0"/>
              <a:t>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415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First level bullet </a:t>
            </a:r>
            <a:r>
              <a:rPr lang="en-US" dirty="0" smtClean="0"/>
              <a:t>[18pt </a:t>
            </a:r>
            <a:r>
              <a:rPr lang="en-US" dirty="0" err="1" smtClean="0"/>
              <a:t>Reg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Second level </a:t>
            </a:r>
            <a:r>
              <a:rPr lang="en-US" dirty="0" smtClean="0"/>
              <a:t>bullet [16pt]</a:t>
            </a:r>
            <a:endParaRPr lang="en-US" dirty="0"/>
          </a:p>
          <a:p>
            <a:pPr lvl="2"/>
            <a:r>
              <a:rPr lang="en-US" dirty="0"/>
              <a:t>Third level bullet </a:t>
            </a:r>
            <a:r>
              <a:rPr lang="en-US" dirty="0" smtClean="0"/>
              <a:t>[15pt]</a:t>
            </a:r>
            <a:endParaRPr lang="en-US" dirty="0"/>
          </a:p>
          <a:p>
            <a:pPr lvl="3"/>
            <a:r>
              <a:rPr lang="en-US" dirty="0"/>
              <a:t>Fourth level bullet </a:t>
            </a:r>
            <a:r>
              <a:rPr lang="en-US" dirty="0" smtClean="0"/>
              <a:t>[14pt]</a:t>
            </a:r>
            <a:endParaRPr lang="en-US" dirty="0"/>
          </a:p>
          <a:p>
            <a:pPr lvl="4"/>
            <a:r>
              <a:rPr lang="en-US" dirty="0"/>
              <a:t>Fifth level bullet </a:t>
            </a:r>
            <a:r>
              <a:rPr lang="en-US" dirty="0" smtClean="0"/>
              <a:t>[14pt]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/>
              <a:t>First level bullet </a:t>
            </a:r>
            <a:r>
              <a:rPr lang="en-US" dirty="0" smtClean="0"/>
              <a:t>[18pt </a:t>
            </a:r>
            <a:r>
              <a:rPr lang="en-US" dirty="0" err="1" smtClean="0"/>
              <a:t>Reg</a:t>
            </a:r>
            <a:r>
              <a:rPr lang="en-US" dirty="0" smtClean="0"/>
              <a:t>]</a:t>
            </a:r>
            <a:endParaRPr lang="en-US" dirty="0"/>
          </a:p>
          <a:p>
            <a:pPr lvl="1"/>
            <a:r>
              <a:rPr lang="en-US" dirty="0"/>
              <a:t>Second level bullet </a:t>
            </a:r>
            <a:r>
              <a:rPr lang="en-US" dirty="0" smtClean="0"/>
              <a:t>[16pt]</a:t>
            </a:r>
            <a:endParaRPr lang="en-US" dirty="0"/>
          </a:p>
          <a:p>
            <a:pPr lvl="2"/>
            <a:r>
              <a:rPr lang="en-US" dirty="0"/>
              <a:t>Third level bullet </a:t>
            </a:r>
            <a:r>
              <a:rPr lang="en-US" dirty="0" smtClean="0"/>
              <a:t>[15pt]</a:t>
            </a:r>
            <a:endParaRPr lang="en-US" dirty="0"/>
          </a:p>
          <a:p>
            <a:pPr lvl="3"/>
            <a:r>
              <a:rPr lang="en-US" dirty="0"/>
              <a:t>Fourth level bullet </a:t>
            </a:r>
            <a:r>
              <a:rPr lang="en-US" dirty="0" smtClean="0"/>
              <a:t>[14pt]</a:t>
            </a:r>
            <a:endParaRPr lang="en-US" dirty="0"/>
          </a:p>
          <a:p>
            <a:pPr lvl="4"/>
            <a:r>
              <a:rPr lang="en-US" dirty="0"/>
              <a:t>Fifth level bullet </a:t>
            </a:r>
            <a:r>
              <a:rPr lang="en-US" dirty="0" smtClean="0"/>
              <a:t>[14pt]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/>
              <a:t>Click to add </a:t>
            </a:r>
            <a:r>
              <a:rPr lang="en-US" dirty="0" smtClean="0"/>
              <a:t>caption text [13pt Bold]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Click to add caption text </a:t>
            </a:r>
            <a:r>
              <a:rPr lang="en-US" dirty="0" smtClean="0"/>
              <a:t>[13pt Bold]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10/10/2016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Slide </a:t>
            </a:r>
            <a:r>
              <a:rPr lang="en-US" dirty="0" smtClean="0"/>
              <a:t>[22pt Bold]</a:t>
            </a:r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</a:t>
            </a:r>
            <a:r>
              <a:rPr lang="en-US" dirty="0" smtClean="0"/>
              <a:t>All Experimenters’ </a:t>
            </a:r>
            <a:r>
              <a:rPr lang="en-US" dirty="0"/>
              <a:t>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970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Click to add caption text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[13pt Bold]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/>
              <a:t>First level bullet </a:t>
            </a:r>
            <a:r>
              <a:rPr lang="en-US" dirty="0" smtClean="0"/>
              <a:t>[18pt </a:t>
            </a:r>
            <a:r>
              <a:rPr lang="en-US" dirty="0" err="1" smtClean="0"/>
              <a:t>Reg</a:t>
            </a:r>
            <a:r>
              <a:rPr lang="en-US" dirty="0" smtClean="0"/>
              <a:t>]</a:t>
            </a:r>
            <a:endParaRPr lang="en-US" dirty="0"/>
          </a:p>
          <a:p>
            <a:pPr lvl="1"/>
            <a:r>
              <a:rPr lang="en-US" dirty="0"/>
              <a:t>Second level </a:t>
            </a:r>
            <a:r>
              <a:rPr lang="en-US" dirty="0" smtClean="0"/>
              <a:t>bullet [16pt]</a:t>
            </a:r>
            <a:endParaRPr lang="en-US" dirty="0"/>
          </a:p>
          <a:p>
            <a:pPr lvl="2"/>
            <a:r>
              <a:rPr lang="en-US" dirty="0"/>
              <a:t>Third level bullet </a:t>
            </a:r>
            <a:r>
              <a:rPr lang="en-US" dirty="0" smtClean="0"/>
              <a:t>[15pt]</a:t>
            </a:r>
            <a:endParaRPr lang="en-US" dirty="0"/>
          </a:p>
          <a:p>
            <a:pPr lvl="3"/>
            <a:r>
              <a:rPr lang="en-US" dirty="0"/>
              <a:t>Fourth level bullet </a:t>
            </a:r>
            <a:r>
              <a:rPr lang="en-US" dirty="0" smtClean="0"/>
              <a:t>[14pt]</a:t>
            </a:r>
            <a:endParaRPr lang="en-US" dirty="0"/>
          </a:p>
          <a:p>
            <a:pPr lvl="4"/>
            <a:r>
              <a:rPr lang="en-US" dirty="0"/>
              <a:t>Fifth level bullet </a:t>
            </a:r>
            <a:r>
              <a:rPr lang="en-US" dirty="0" smtClean="0"/>
              <a:t>[14pt]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6A937D96-A7E1-EC4E-8ABD-C91279E01925}" type="datetime1">
              <a:rPr lang="en-US" smtClean="0"/>
              <a:t>10/10/2016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and Caption Slide </a:t>
            </a:r>
            <a:r>
              <a:rPr lang="en-US" dirty="0" smtClean="0"/>
              <a:t>[22pt Bold]</a:t>
            </a:r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Daniel Johnson</a:t>
            </a:r>
            <a:r>
              <a:rPr lang="en-US" sz="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|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All Experimenters’</a:t>
            </a:r>
            <a:r>
              <a:rPr lang="en-US" sz="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Meeting</a:t>
            </a:r>
            <a:endParaRPr lang="en-US" sz="9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28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10/10/2016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003" y="200389"/>
            <a:ext cx="8686800" cy="320908"/>
          </a:xfrm>
        </p:spPr>
        <p:txBody>
          <a:bodyPr/>
          <a:lstStyle/>
          <a:p>
            <a:r>
              <a:rPr lang="en-US" dirty="0" smtClean="0"/>
              <a:t>October 2016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" t="19825" r="-1998" b="2589"/>
          <a:stretch/>
        </p:blipFill>
        <p:spPr>
          <a:xfrm>
            <a:off x="0" y="548640"/>
            <a:ext cx="9153600" cy="4114800"/>
          </a:xfrm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</a:t>
            </a:r>
            <a:r>
              <a:rPr lang="en-US" dirty="0" smtClean="0"/>
              <a:t>All Experimenters’ </a:t>
            </a:r>
            <a:r>
              <a:rPr lang="en-US" dirty="0"/>
              <a:t>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879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3978419"/>
          </a:xfrm>
        </p:spPr>
        <p:txBody>
          <a:bodyPr/>
          <a:lstStyle/>
          <a:p>
            <a:r>
              <a:rPr lang="en-US" dirty="0" smtClean="0"/>
              <a:t>PIP-II Injector Test</a:t>
            </a:r>
          </a:p>
          <a:p>
            <a:pPr lvl="1"/>
            <a:r>
              <a:rPr lang="en-US" dirty="0" smtClean="0"/>
              <a:t>CW </a:t>
            </a:r>
            <a:r>
              <a:rPr lang="en-US" dirty="0"/>
              <a:t>RFQ </a:t>
            </a:r>
            <a:r>
              <a:rPr lang="en-US" dirty="0" smtClean="0"/>
              <a:t>operation startup</a:t>
            </a:r>
          </a:p>
          <a:p>
            <a:pPr lvl="2"/>
            <a:r>
              <a:rPr lang="en-US" dirty="0" smtClean="0"/>
              <a:t>Conditioning</a:t>
            </a:r>
          </a:p>
          <a:p>
            <a:pPr lvl="2"/>
            <a:r>
              <a:rPr lang="en-US" dirty="0" smtClean="0"/>
              <a:t>Pulsed beam with 60 Hz duty factor</a:t>
            </a:r>
          </a:p>
          <a:p>
            <a:pPr lvl="1"/>
            <a:r>
              <a:rPr lang="en-US" dirty="0" smtClean="0"/>
              <a:t>Work on cave interlocks for CW operation</a:t>
            </a:r>
          </a:p>
          <a:p>
            <a:pPr lvl="1"/>
            <a:r>
              <a:rPr lang="en-US" dirty="0" smtClean="0"/>
              <a:t>Beam scans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3905682"/>
          </a:xfrm>
        </p:spPr>
        <p:txBody>
          <a:bodyPr/>
          <a:lstStyle/>
          <a:p>
            <a:r>
              <a:rPr lang="en-US" dirty="0" smtClean="0"/>
              <a:t>FAST</a:t>
            </a:r>
            <a:endParaRPr lang="en-US" dirty="0"/>
          </a:p>
          <a:p>
            <a:pPr lvl="1"/>
            <a:r>
              <a:rPr lang="en-US" dirty="0" smtClean="0"/>
              <a:t>No gun operation</a:t>
            </a:r>
          </a:p>
          <a:p>
            <a:pPr lvl="1"/>
            <a:r>
              <a:rPr lang="en-US" dirty="0" smtClean="0"/>
              <a:t>Shutdown for 300 MeV upgrade</a:t>
            </a:r>
          </a:p>
          <a:p>
            <a:pPr lvl="1"/>
            <a:r>
              <a:rPr lang="en-US" dirty="0" smtClean="0"/>
              <a:t>Cave Block Installation Nearing Completion</a:t>
            </a:r>
          </a:p>
          <a:p>
            <a:pPr lvl="1"/>
            <a:r>
              <a:rPr lang="en-US" dirty="0" smtClean="0"/>
              <a:t>Electrical Conduit Installation continues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10/10/2016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Injector Test &amp; FAST Status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</a:t>
            </a:r>
            <a:r>
              <a:rPr lang="en-US" dirty="0" smtClean="0"/>
              <a:t>All Experimenters’ </a:t>
            </a:r>
            <a:r>
              <a:rPr lang="en-US" dirty="0"/>
              <a:t>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0661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3978419"/>
          </a:xfrm>
        </p:spPr>
        <p:txBody>
          <a:bodyPr/>
          <a:lstStyle/>
          <a:p>
            <a:r>
              <a:rPr lang="en-US" dirty="0" smtClean="0"/>
              <a:t>LCLSII Prototype </a:t>
            </a:r>
            <a:r>
              <a:rPr lang="en-US" dirty="0" err="1" smtClean="0"/>
              <a:t>Cryo</a:t>
            </a:r>
            <a:r>
              <a:rPr lang="en-US" dirty="0" smtClean="0"/>
              <a:t> Module</a:t>
            </a:r>
          </a:p>
          <a:p>
            <a:pPr lvl="1"/>
            <a:r>
              <a:rPr lang="en-US" dirty="0" smtClean="0"/>
              <a:t>Things were going well</a:t>
            </a:r>
          </a:p>
          <a:p>
            <a:pPr lvl="2"/>
            <a:r>
              <a:rPr lang="en-US" dirty="0" smtClean="0"/>
              <a:t>CM accelerating voltage exceeds specification (128 MV)</a:t>
            </a:r>
          </a:p>
          <a:p>
            <a:pPr lvl="1"/>
            <a:r>
              <a:rPr lang="en-US" dirty="0" err="1" smtClean="0"/>
              <a:t>Cryo</a:t>
            </a:r>
            <a:r>
              <a:rPr lang="en-US" dirty="0" smtClean="0"/>
              <a:t> plant trip on Friday due to chiller contactor trip, recovery began Saturday</a:t>
            </a:r>
          </a:p>
          <a:p>
            <a:pPr lvl="1"/>
            <a:r>
              <a:rPr lang="en-US" dirty="0" smtClean="0"/>
              <a:t>Compressor trip this morning due to ICW flow impacted by flushing</a:t>
            </a:r>
          </a:p>
          <a:p>
            <a:pPr lvl="1"/>
            <a:r>
              <a:rPr lang="en-US" dirty="0" smtClean="0"/>
              <a:t> Plans for the week</a:t>
            </a:r>
          </a:p>
          <a:p>
            <a:pPr lvl="2"/>
            <a:r>
              <a:rPr lang="en-US" dirty="0" smtClean="0"/>
              <a:t>DOE Review next week</a:t>
            </a:r>
          </a:p>
          <a:p>
            <a:pPr lvl="2"/>
            <a:r>
              <a:rPr lang="en-US" dirty="0" smtClean="0"/>
              <a:t>Recover and cool down</a:t>
            </a:r>
          </a:p>
          <a:p>
            <a:pPr lvl="2"/>
            <a:r>
              <a:rPr lang="en-US" dirty="0" smtClean="0"/>
              <a:t>Return to CM testing</a:t>
            </a:r>
          </a:p>
          <a:p>
            <a:pPr lvl="3"/>
            <a:r>
              <a:rPr lang="en-US" dirty="0" smtClean="0"/>
              <a:t>Q0 measurements this week</a:t>
            </a:r>
          </a:p>
          <a:p>
            <a:pPr lvl="3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41" y="728663"/>
            <a:ext cx="4480559" cy="3360418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10/10/2016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CMTS1 Status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</a:t>
            </a:r>
            <a:r>
              <a:rPr lang="en-US" dirty="0" smtClean="0"/>
              <a:t>All Experimenters’ </a:t>
            </a:r>
            <a:r>
              <a:rPr lang="en-US" dirty="0"/>
              <a:t>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99846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Schedule can be accessed from the Operations Department Home Page</a:t>
            </a:r>
            <a:endParaRPr lang="en-US" dirty="0"/>
          </a:p>
          <a:p>
            <a:pPr lvl="1"/>
            <a:r>
              <a:rPr lang="en-US" dirty="0"/>
              <a:t>Schedules </a:t>
            </a:r>
            <a:r>
              <a:rPr lang="en-US" dirty="0" smtClean="0"/>
              <a:t>-&gt; </a:t>
            </a:r>
            <a:r>
              <a:rPr lang="en-US" dirty="0">
                <a:hlinkClick r:id="rId2"/>
              </a:rPr>
              <a:t>Operations </a:t>
            </a:r>
            <a:r>
              <a:rPr lang="en-US" dirty="0" smtClean="0">
                <a:hlinkClick r:id="rId2"/>
              </a:rPr>
              <a:t>Schedule</a:t>
            </a:r>
            <a:endParaRPr lang="en-US" dirty="0" smtClean="0"/>
          </a:p>
          <a:p>
            <a:pPr marL="282575" lvl="1" indent="0">
              <a:buNone/>
            </a:pPr>
            <a:endParaRPr lang="en-US" dirty="0" smtClean="0"/>
          </a:p>
          <a:p>
            <a:r>
              <a:rPr lang="en-US" dirty="0" smtClean="0"/>
              <a:t>Direct link to schedule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http://www-ad.fnal.gov/ops/schedule.html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Schedules and Links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10/10/2016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</a:t>
            </a:r>
            <a:r>
              <a:rPr lang="en-US" dirty="0" smtClean="0"/>
              <a:t>All Experimenters’ </a:t>
            </a:r>
            <a:r>
              <a:rPr lang="en-US" dirty="0"/>
              <a:t>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03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Fermilab_PPT_16x9_031716</Template>
  <TotalTime>502</TotalTime>
  <Words>460</Words>
  <Application>Microsoft Office PowerPoint</Application>
  <PresentationFormat>On-screen Show (16:9)</PresentationFormat>
  <Paragraphs>108</Paragraphs>
  <Slides>10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Geneva</vt:lpstr>
      <vt:lpstr>Helvetica</vt:lpstr>
      <vt:lpstr>Fermilab_PPT_090915</vt:lpstr>
      <vt:lpstr>PowerPoint Presentation</vt:lpstr>
      <vt:lpstr>Content Slide [22pt Bold]</vt:lpstr>
      <vt:lpstr>Complex Status</vt:lpstr>
      <vt:lpstr>Comparison Slide [22pt Bold]</vt:lpstr>
      <vt:lpstr>Content and Caption Slide [22pt Bold]</vt:lpstr>
      <vt:lpstr>October 2016</vt:lpstr>
      <vt:lpstr>PIP-II Injector Test &amp; FAST Status</vt:lpstr>
      <vt:lpstr>CMTS1 Status</vt:lpstr>
      <vt:lpstr>Schedules and Links</vt:lpstr>
      <vt:lpstr>Collaborations / Partnerships / Members [22pt Bold]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A. Johnson x2074 05157N</dc:creator>
  <cp:lastModifiedBy>Daniel A. Johnson x2074 05157N</cp:lastModifiedBy>
  <cp:revision>59</cp:revision>
  <cp:lastPrinted>2014-01-20T19:40:21Z</cp:lastPrinted>
  <dcterms:created xsi:type="dcterms:W3CDTF">2016-08-16T13:41:08Z</dcterms:created>
  <dcterms:modified xsi:type="dcterms:W3CDTF">2016-10-10T18:12:29Z</dcterms:modified>
</cp:coreProperties>
</file>