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1"/>
  </p:notesMasterIdLst>
  <p:handoutMasterIdLst>
    <p:handoutMasterId r:id="rId22"/>
  </p:handoutMasterIdLst>
  <p:sldIdLst>
    <p:sldId id="294" r:id="rId2"/>
    <p:sldId id="298" r:id="rId3"/>
    <p:sldId id="303" r:id="rId4"/>
    <p:sldId id="313" r:id="rId5"/>
    <p:sldId id="309" r:id="rId6"/>
    <p:sldId id="314" r:id="rId7"/>
    <p:sldId id="310" r:id="rId8"/>
    <p:sldId id="311" r:id="rId9"/>
    <p:sldId id="312" r:id="rId10"/>
    <p:sldId id="315" r:id="rId11"/>
    <p:sldId id="316" r:id="rId12"/>
    <p:sldId id="317" r:id="rId13"/>
    <p:sldId id="318" r:id="rId14"/>
    <p:sldId id="300" r:id="rId15"/>
    <p:sldId id="319" r:id="rId16"/>
    <p:sldId id="320" r:id="rId17"/>
    <p:sldId id="321" r:id="rId18"/>
    <p:sldId id="322" r:id="rId19"/>
    <p:sldId id="302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6600"/>
    <a:srgbClr val="000000"/>
    <a:srgbClr val="404040"/>
    <a:srgbClr val="004C97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158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dirty="0" smtClean="0"/>
              <a:t>Don Mitchell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Don Mitchell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Don </a:t>
            </a:r>
            <a:r>
              <a:rPr lang="en-US" dirty="0" smtClean="0"/>
              <a:t>Mitchell, PIP-II Project Engineer</a:t>
            </a:r>
            <a:endParaRPr lang="en-US" dirty="0"/>
          </a:p>
          <a:p>
            <a:r>
              <a:rPr lang="en-US" dirty="0" smtClean="0"/>
              <a:t>DOE Independent Project Review of PIP-II</a:t>
            </a:r>
            <a:endParaRPr lang="en-US" dirty="0"/>
          </a:p>
          <a:p>
            <a:r>
              <a:rPr lang="en-US" dirty="0" smtClean="0"/>
              <a:t>15 November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Engineering Documentation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74" y="89942"/>
            <a:ext cx="6960102" cy="61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0" y="354072"/>
            <a:ext cx="7202494" cy="50354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410" y="5715271"/>
            <a:ext cx="720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work-package process: cradle-to-grave documentation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990" y="3211681"/>
            <a:ext cx="1835149" cy="248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594" y="3211682"/>
            <a:ext cx="2287073" cy="2482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3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51628"/>
            <a:ext cx="8672513" cy="5324319"/>
          </a:xfrm>
        </p:spPr>
        <p:txBody>
          <a:bodyPr/>
          <a:lstStyle/>
          <a:p>
            <a:r>
              <a:rPr lang="en-US" dirty="0" smtClean="0"/>
              <a:t>Types of Reviews</a:t>
            </a:r>
          </a:p>
          <a:p>
            <a:pPr lvl="1"/>
            <a:r>
              <a:rPr lang="en-US" dirty="0" smtClean="0"/>
              <a:t>Preliminary Design Review</a:t>
            </a:r>
          </a:p>
          <a:p>
            <a:pPr lvl="1"/>
            <a:r>
              <a:rPr lang="en-US" dirty="0" smtClean="0"/>
              <a:t>Final Design Review</a:t>
            </a:r>
          </a:p>
          <a:p>
            <a:pPr lvl="1"/>
            <a:r>
              <a:rPr lang="en-US" dirty="0" smtClean="0"/>
              <a:t>Safety Review</a:t>
            </a:r>
          </a:p>
          <a:p>
            <a:pPr lvl="1"/>
            <a:r>
              <a:rPr lang="en-US" dirty="0" smtClean="0"/>
              <a:t>Operational Readiness Clearance</a:t>
            </a:r>
          </a:p>
          <a:p>
            <a:r>
              <a:rPr lang="en-US" dirty="0" smtClean="0"/>
              <a:t>Frequency of Reviews</a:t>
            </a:r>
          </a:p>
          <a:p>
            <a:pPr lvl="1"/>
            <a:r>
              <a:rPr lang="en-US" dirty="0" smtClean="0"/>
              <a:t>As part of the design/engineering process</a:t>
            </a:r>
          </a:p>
          <a:p>
            <a:pPr lvl="1"/>
            <a:r>
              <a:rPr lang="en-US" dirty="0" smtClean="0"/>
              <a:t>Booked in advance according to the delivery schedule</a:t>
            </a:r>
          </a:p>
          <a:p>
            <a:r>
              <a:rPr lang="en-US" dirty="0" smtClean="0"/>
              <a:t>Components of the review</a:t>
            </a:r>
          </a:p>
          <a:p>
            <a:pPr lvl="1"/>
            <a:r>
              <a:rPr lang="en-US" dirty="0" smtClean="0"/>
              <a:t>Charge is written</a:t>
            </a:r>
          </a:p>
          <a:p>
            <a:pPr lvl="1"/>
            <a:r>
              <a:rPr lang="en-US" dirty="0" smtClean="0"/>
              <a:t>Committee is formed</a:t>
            </a:r>
          </a:p>
          <a:p>
            <a:pPr lvl="1"/>
            <a:r>
              <a:rPr lang="en-US" dirty="0" smtClean="0"/>
              <a:t>Supporting documentation is collected</a:t>
            </a:r>
          </a:p>
          <a:p>
            <a:pPr lvl="1"/>
            <a:r>
              <a:rPr lang="en-US" dirty="0" smtClean="0"/>
              <a:t>Report with action items is prepared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Reviews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23066"/>
            <a:ext cx="6324600" cy="47720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570" y="93999"/>
            <a:ext cx="2634521" cy="759232"/>
          </a:xfrm>
        </p:spPr>
        <p:txBody>
          <a:bodyPr/>
          <a:lstStyle/>
          <a:p>
            <a:r>
              <a:rPr lang="en-US" dirty="0" smtClean="0"/>
              <a:t>Design Review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93" y="49029"/>
            <a:ext cx="4605874" cy="436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292308"/>
            <a:ext cx="5144923" cy="508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606" y="623969"/>
            <a:ext cx="5144923" cy="507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083" y="1568032"/>
            <a:ext cx="5022381" cy="304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4973" y="1901155"/>
            <a:ext cx="4894757" cy="401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491" y="2065383"/>
            <a:ext cx="4786909" cy="413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Cryogenic</a:t>
            </a:r>
          </a:p>
          <a:p>
            <a:pPr lvl="1"/>
            <a:r>
              <a:rPr lang="en-US" dirty="0" smtClean="0"/>
              <a:t>Tejas Rane</a:t>
            </a:r>
          </a:p>
          <a:p>
            <a:pPr lvl="1"/>
            <a:r>
              <a:rPr lang="en-US" dirty="0" err="1" smtClean="0"/>
              <a:t>Anindya</a:t>
            </a:r>
            <a:r>
              <a:rPr lang="en-US" dirty="0" smtClean="0"/>
              <a:t> Chakravarty</a:t>
            </a:r>
          </a:p>
          <a:p>
            <a:r>
              <a:rPr lang="en-US" dirty="0" smtClean="0"/>
              <a:t>Mechanical</a:t>
            </a:r>
          </a:p>
          <a:p>
            <a:pPr lvl="1"/>
            <a:r>
              <a:rPr lang="en-US" dirty="0" err="1" smtClean="0"/>
              <a:t>Vikas</a:t>
            </a:r>
            <a:r>
              <a:rPr lang="en-US" dirty="0" smtClean="0"/>
              <a:t> Jain</a:t>
            </a:r>
          </a:p>
          <a:p>
            <a:pPr lvl="1"/>
            <a:r>
              <a:rPr lang="en-US" dirty="0" err="1" smtClean="0"/>
              <a:t>Navneet</a:t>
            </a:r>
            <a:r>
              <a:rPr lang="en-US" dirty="0" smtClean="0"/>
              <a:t> Sharma</a:t>
            </a:r>
          </a:p>
          <a:p>
            <a:r>
              <a:rPr lang="en-US" dirty="0" smtClean="0"/>
              <a:t>LLRF</a:t>
            </a:r>
          </a:p>
          <a:p>
            <a:pPr lvl="1"/>
            <a:r>
              <a:rPr lang="en-US" dirty="0" err="1" smtClean="0"/>
              <a:t>Shailesh</a:t>
            </a:r>
            <a:r>
              <a:rPr lang="en-US" dirty="0" smtClean="0"/>
              <a:t> </a:t>
            </a:r>
            <a:r>
              <a:rPr lang="en-US" dirty="0" err="1" smtClean="0"/>
              <a:t>Khole</a:t>
            </a:r>
            <a:endParaRPr lang="en-US" dirty="0" smtClean="0"/>
          </a:p>
          <a:p>
            <a:pPr lvl="1"/>
            <a:r>
              <a:rPr lang="en-US" dirty="0" err="1" smtClean="0"/>
              <a:t>Deeraj</a:t>
            </a:r>
            <a:r>
              <a:rPr lang="en-US" dirty="0" smtClean="0"/>
              <a:t> Sharma</a:t>
            </a:r>
          </a:p>
          <a:p>
            <a:r>
              <a:rPr lang="en-US" dirty="0" smtClean="0"/>
              <a:t>PIP2IT</a:t>
            </a:r>
          </a:p>
          <a:p>
            <a:pPr lvl="1"/>
            <a:r>
              <a:rPr lang="en-US" dirty="0" err="1" smtClean="0"/>
              <a:t>Vyaghri</a:t>
            </a:r>
            <a:r>
              <a:rPr lang="en-US" dirty="0" smtClean="0"/>
              <a:t> </a:t>
            </a:r>
            <a:r>
              <a:rPr lang="en-US" dirty="0" err="1" smtClean="0"/>
              <a:t>Sista</a:t>
            </a:r>
            <a:r>
              <a:rPr lang="en-US" dirty="0" smtClean="0"/>
              <a:t> (Sunny)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DAE Guest engineers and Scientists at Fermilab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827368"/>
            <a:ext cx="8768079" cy="5203545"/>
            <a:chOff x="228600" y="827368"/>
            <a:chExt cx="8768079" cy="52035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286000"/>
              <a:ext cx="4714779" cy="37449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164" y="827368"/>
              <a:ext cx="3903515" cy="3721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523" y="1879436"/>
            <a:ext cx="4390531" cy="318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2887980" y="679629"/>
            <a:ext cx="5848211" cy="5428840"/>
            <a:chOff x="2148040" y="-50326"/>
            <a:chExt cx="6588151" cy="61587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4500" y="1940076"/>
              <a:ext cx="3411691" cy="24691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6382" y="-50326"/>
              <a:ext cx="3409809" cy="1990402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324499" y="4409209"/>
              <a:ext cx="3411691" cy="16992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8040" y="4409209"/>
              <a:ext cx="3176458" cy="16992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861473"/>
            <a:ext cx="8755886" cy="24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effort by:</a:t>
            </a:r>
          </a:p>
          <a:p>
            <a:pPr lvl="1"/>
            <a:r>
              <a:rPr lang="en-US" dirty="0"/>
              <a:t>IIFC: </a:t>
            </a:r>
            <a:r>
              <a:rPr lang="en-US" u="sng" dirty="0"/>
              <a:t>I</a:t>
            </a:r>
            <a:r>
              <a:rPr lang="en-US" dirty="0"/>
              <a:t>ndian </a:t>
            </a:r>
            <a:r>
              <a:rPr lang="en-US" u="sng" dirty="0"/>
              <a:t>I</a:t>
            </a:r>
            <a:r>
              <a:rPr lang="en-US" dirty="0"/>
              <a:t>nstitutions and </a:t>
            </a:r>
            <a:r>
              <a:rPr lang="en-US" u="sng" dirty="0"/>
              <a:t>F</a:t>
            </a:r>
            <a:r>
              <a:rPr lang="en-US" dirty="0"/>
              <a:t>ermilab </a:t>
            </a:r>
            <a:r>
              <a:rPr lang="en-US" u="sng" dirty="0"/>
              <a:t>C</a:t>
            </a:r>
            <a:r>
              <a:rPr lang="en-US" dirty="0"/>
              <a:t>ollaboration</a:t>
            </a:r>
            <a:endParaRPr lang="en-US" dirty="0" smtClean="0"/>
          </a:p>
          <a:p>
            <a:pPr lvl="2"/>
            <a:r>
              <a:rPr lang="en-US" dirty="0" smtClean="0"/>
              <a:t>FNAL</a:t>
            </a:r>
          </a:p>
          <a:p>
            <a:pPr lvl="2"/>
            <a:r>
              <a:rPr lang="en-US" dirty="0" smtClean="0"/>
              <a:t>BARC</a:t>
            </a:r>
          </a:p>
          <a:p>
            <a:pPr lvl="2"/>
            <a:r>
              <a:rPr lang="en-US" dirty="0" smtClean="0"/>
              <a:t>IUAC</a:t>
            </a:r>
          </a:p>
          <a:p>
            <a:pPr lvl="2"/>
            <a:r>
              <a:rPr lang="en-US" dirty="0" smtClean="0"/>
              <a:t>RRCAT</a:t>
            </a:r>
          </a:p>
          <a:p>
            <a:pPr lvl="2"/>
            <a:r>
              <a:rPr lang="en-US" dirty="0" smtClean="0"/>
              <a:t>VECC</a:t>
            </a:r>
          </a:p>
          <a:p>
            <a:pPr lvl="1"/>
            <a:r>
              <a:rPr lang="en-US" dirty="0" smtClean="0"/>
              <a:t>European Institutions</a:t>
            </a:r>
          </a:p>
          <a:p>
            <a:pPr lvl="2"/>
            <a:r>
              <a:rPr lang="en-US" dirty="0" smtClean="0"/>
              <a:t>INFN</a:t>
            </a:r>
          </a:p>
          <a:p>
            <a:pPr lvl="2"/>
            <a:r>
              <a:rPr lang="en-US" dirty="0" smtClean="0"/>
              <a:t>STFC – Daresbury</a:t>
            </a:r>
          </a:p>
          <a:p>
            <a:r>
              <a:rPr lang="en-US" dirty="0" smtClean="0"/>
              <a:t>Collaborating on:</a:t>
            </a:r>
          </a:p>
          <a:p>
            <a:pPr lvl="1"/>
            <a:r>
              <a:rPr lang="en-US" dirty="0" smtClean="0"/>
              <a:t>Cavities, Cryomodules, Tuners, Couplers, LLRF, Interlocks,</a:t>
            </a:r>
            <a:br>
              <a:rPr lang="en-US" dirty="0" smtClean="0"/>
            </a:br>
            <a:r>
              <a:rPr lang="en-US" dirty="0" smtClean="0"/>
              <a:t>Test stands, SC Magnets, RT Magnets, Amplifiers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Collaboration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9307"/>
            <a:ext cx="8686800" cy="427877"/>
          </a:xfrm>
        </p:spPr>
        <p:txBody>
          <a:bodyPr/>
          <a:lstStyle/>
          <a:p>
            <a:r>
              <a:rPr lang="en-US" dirty="0" smtClean="0"/>
              <a:t>IIFC Data Sharing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92" y="634659"/>
            <a:ext cx="6963432" cy="548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6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IIFC Documentation 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8" y="885825"/>
            <a:ext cx="7073580" cy="415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800" y="1176727"/>
            <a:ext cx="5896600" cy="498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08" y="885825"/>
            <a:ext cx="8921638" cy="47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779526"/>
            <a:ext cx="8672513" cy="5557266"/>
          </a:xfrm>
        </p:spPr>
        <p:txBody>
          <a:bodyPr/>
          <a:lstStyle/>
          <a:p>
            <a:r>
              <a:rPr lang="en-US" dirty="0" smtClean="0"/>
              <a:t>The DAE/DOE collaboration (IIFC) is progressing positively with 7 guest DAE engineers and scientists working closely with Fermilab staff to accomplish all stated goals.</a:t>
            </a:r>
          </a:p>
          <a:p>
            <a:r>
              <a:rPr lang="en-US" dirty="0" smtClean="0"/>
              <a:t>Fermilab is coordinating with European institutions to collaborate on cavity and cryomodule deliverables.</a:t>
            </a:r>
          </a:p>
          <a:p>
            <a:r>
              <a:rPr lang="en-US" dirty="0" smtClean="0"/>
              <a:t>Policies and procedures for document management are in place to provide document sharing among all collaborators.</a:t>
            </a:r>
          </a:p>
          <a:p>
            <a:r>
              <a:rPr lang="en-US" dirty="0" smtClean="0"/>
              <a:t>Commercial software at Fermilab is being utilized to allow controlled access to all project data. (Teamcenter and SharePoint)</a:t>
            </a:r>
          </a:p>
          <a:p>
            <a:r>
              <a:rPr lang="en-US" dirty="0" smtClean="0"/>
              <a:t>DAE is developing their own EDMS and is working with Fermilab to resolve outstanding IT issues.</a:t>
            </a:r>
          </a:p>
          <a:p>
            <a:r>
              <a:rPr lang="en-US" dirty="0" smtClean="0"/>
              <a:t>A list of documentation with delivery dates has been established for all IIFC deliverables.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532151" y="6504213"/>
            <a:ext cx="880044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11/15/2016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1107078">
            <a:off x="2822798" y="4185089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egoe Script" panose="020B0504020000000003" pitchFamily="34" charset="0"/>
              </a:rPr>
              <a:t>Thanks for your attention,</a:t>
            </a:r>
          </a:p>
          <a:p>
            <a:endParaRPr lang="en-US" sz="2800" dirty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Don  -  dmitchel@fnal.gov</a:t>
            </a:r>
            <a:endParaRPr lang="en-US" sz="2800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Management</a:t>
            </a:r>
          </a:p>
          <a:p>
            <a:r>
              <a:rPr lang="en-US" dirty="0" smtClean="0"/>
              <a:t>Project Organization</a:t>
            </a:r>
          </a:p>
          <a:p>
            <a:r>
              <a:rPr lang="en-US" dirty="0" smtClean="0"/>
              <a:t>Reviews</a:t>
            </a:r>
            <a:endParaRPr lang="en-US" dirty="0" smtClean="0"/>
          </a:p>
          <a:p>
            <a:r>
              <a:rPr lang="en-US" dirty="0" smtClean="0"/>
              <a:t>IIFC Data Sharing</a:t>
            </a:r>
          </a:p>
          <a:p>
            <a:r>
              <a:rPr lang="en-US" dirty="0" smtClean="0"/>
              <a:t>IIFC Documentation </a:t>
            </a:r>
            <a:r>
              <a:rPr lang="en-US" dirty="0" smtClean="0"/>
              <a:t>Deliverables and Dates</a:t>
            </a:r>
          </a:p>
          <a:p>
            <a:endParaRPr lang="en-US" dirty="0"/>
          </a:p>
          <a:p>
            <a:r>
              <a:rPr lang="en-US" dirty="0" smtClean="0"/>
              <a:t>Addresses Charge 6:</a:t>
            </a:r>
          </a:p>
          <a:p>
            <a:pPr lvl="1"/>
            <a:r>
              <a:rPr lang="en-US" dirty="0" smtClean="0"/>
              <a:t>India </a:t>
            </a:r>
            <a:r>
              <a:rPr lang="en-US" dirty="0"/>
              <a:t>Institutions and Fermilab Collaboration (IIFC): Is the collaboration </a:t>
            </a:r>
            <a:r>
              <a:rPr lang="en-US" dirty="0" smtClean="0"/>
              <a:t>proceeding satisfactorily </a:t>
            </a:r>
            <a:r>
              <a:rPr lang="en-US" dirty="0"/>
              <a:t>towards meeting the goals outlined in the Joint R&amp;D document? Will the deliverables outlined in the Joint R&amp;D document position India for a successful contribution to the PIP-II construction phase?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Don Mitchell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16824"/>
          </a:xfrm>
        </p:spPr>
        <p:txBody>
          <a:bodyPr/>
          <a:lstStyle/>
          <a:p>
            <a:r>
              <a:rPr lang="en-US" dirty="0" err="1" smtClean="0"/>
              <a:t>Docdb</a:t>
            </a:r>
            <a:endParaRPr lang="en-US" dirty="0" smtClean="0"/>
          </a:p>
          <a:p>
            <a:pPr lvl="1"/>
            <a:r>
              <a:rPr lang="en-US" dirty="0" smtClean="0"/>
              <a:t>Scientific publications</a:t>
            </a:r>
          </a:p>
          <a:p>
            <a:pPr lvl="1"/>
            <a:r>
              <a:rPr lang="en-US" dirty="0" smtClean="0"/>
              <a:t>PIP-II department presentations</a:t>
            </a:r>
          </a:p>
          <a:p>
            <a:r>
              <a:rPr lang="en-US" dirty="0" smtClean="0"/>
              <a:t>SharePoint</a:t>
            </a:r>
          </a:p>
          <a:p>
            <a:pPr lvl="1"/>
            <a:r>
              <a:rPr lang="en-US" dirty="0" smtClean="0"/>
              <a:t>General documents (non revision-controlled)</a:t>
            </a:r>
          </a:p>
          <a:p>
            <a:pPr lvl="1"/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IIFC agreements and schedules</a:t>
            </a:r>
          </a:p>
          <a:p>
            <a:r>
              <a:rPr lang="en-US" dirty="0" smtClean="0"/>
              <a:t>Teamcenter</a:t>
            </a:r>
          </a:p>
          <a:p>
            <a:pPr lvl="1"/>
            <a:r>
              <a:rPr lang="en-US" dirty="0" smtClean="0"/>
              <a:t>Revision-controlled engineering documents (FRS, TRS, etc.)</a:t>
            </a:r>
          </a:p>
          <a:p>
            <a:pPr lvl="1"/>
            <a:r>
              <a:rPr lang="en-US" dirty="0" smtClean="0"/>
              <a:t>3-D / 2-D CAD</a:t>
            </a:r>
          </a:p>
          <a:p>
            <a:pPr lvl="1"/>
            <a:r>
              <a:rPr lang="en-US" dirty="0" smtClean="0"/>
              <a:t>Design reviews</a:t>
            </a:r>
          </a:p>
          <a:p>
            <a:pPr lvl="1"/>
            <a:r>
              <a:rPr lang="en-US" dirty="0" smtClean="0"/>
              <a:t>And more…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Documentation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SharePoint Documentation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" y="1323109"/>
            <a:ext cx="9002380" cy="49577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52500" y="770706"/>
            <a:ext cx="8120690" cy="1378134"/>
            <a:chOff x="952500" y="770706"/>
            <a:chExt cx="8120690" cy="13781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4139" y="770706"/>
              <a:ext cx="7849051" cy="115715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52500" y="2004060"/>
              <a:ext cx="4488180" cy="14478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07266" y="1098195"/>
              <a:ext cx="7529435" cy="3483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952500" y="1446551"/>
              <a:ext cx="354766" cy="552403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440680" y="1446551"/>
              <a:ext cx="3396021" cy="702289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3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 in Teamcenter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5" descr="C:\temp\screenshot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70" y="2006273"/>
            <a:ext cx="4155830" cy="376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temp\screenshot7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2" y="1005253"/>
            <a:ext cx="3569014" cy="294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160166" y="1448021"/>
            <a:ext cx="3813413" cy="369332"/>
            <a:chOff x="2160166" y="1448021"/>
            <a:chExt cx="381341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2829696" y="1448021"/>
              <a:ext cx="3143883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Top Level Engineering Doc Item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2160166" y="1632687"/>
              <a:ext cx="66953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80212" y="4742693"/>
            <a:ext cx="26324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Send the Hierarchy BOM to the </a:t>
            </a:r>
            <a:r>
              <a:rPr lang="en-US" sz="1800" i="1" dirty="0"/>
              <a:t>Structure</a:t>
            </a:r>
            <a:r>
              <a:rPr lang="en-US" sz="1800" dirty="0"/>
              <a:t> </a:t>
            </a:r>
            <a:r>
              <a:rPr lang="en-US" sz="1800" i="1" dirty="0" smtClean="0"/>
              <a:t>Manager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pPr algn="ctr"/>
            <a:r>
              <a:rPr lang="en-US" sz="2000" dirty="0" smtClean="0"/>
              <a:t>ED0001224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64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 in </a:t>
            </a:r>
            <a:r>
              <a:rPr lang="en-US" dirty="0" smtClean="0"/>
              <a:t>Teamcenter </a:t>
            </a:r>
            <a:r>
              <a:rPr lang="en-US" sz="1600" dirty="0" smtClean="0"/>
              <a:t>cont.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38212"/>
            <a:ext cx="7920044" cy="496664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178070" y="1740908"/>
            <a:ext cx="1863979" cy="3563323"/>
            <a:chOff x="7178070" y="1740908"/>
            <a:chExt cx="1863979" cy="3563323"/>
          </a:xfrm>
        </p:grpSpPr>
        <p:sp>
          <p:nvSpPr>
            <p:cNvPr id="14" name="TextBox 13"/>
            <p:cNvSpPr txBox="1"/>
            <p:nvPr/>
          </p:nvSpPr>
          <p:spPr>
            <a:xfrm>
              <a:off x="7444106" y="1740908"/>
              <a:ext cx="1597943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Work Packages</a:t>
              </a:r>
              <a:endParaRPr lang="en-US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48644" y="4934899"/>
              <a:ext cx="88442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Policies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78070" y="3706824"/>
              <a:ext cx="1854994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Quarterly Reports</a:t>
              </a:r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36414" y="2277555"/>
              <a:ext cx="1296650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Links to IIFC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17370" y="4205993"/>
              <a:ext cx="1218978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Optics files</a:t>
              </a:r>
              <a:endParaRPr lang="en-US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35121" y="3211495"/>
              <a:ext cx="1597943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Design Reports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42222" y="2728270"/>
              <a:ext cx="994125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Facilities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3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743" y="963620"/>
            <a:ext cx="2731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Document structure </a:t>
            </a:r>
            <a:r>
              <a:rPr lang="en-US" sz="1800" dirty="0" smtClean="0"/>
              <a:t>contains the project’s work packages (EPDMs).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The data is Live and can be edited at any time.</a:t>
            </a:r>
          </a:p>
          <a:p>
            <a:endParaRPr lang="en-US" sz="1800" dirty="0"/>
          </a:p>
          <a:p>
            <a:r>
              <a:rPr lang="en-US" sz="1800" dirty="0"/>
              <a:t>It can </a:t>
            </a:r>
            <a:r>
              <a:rPr lang="en-US" sz="1800" dirty="0" smtClean="0"/>
              <a:t>be </a:t>
            </a:r>
            <a:r>
              <a:rPr lang="en-US" sz="1800" dirty="0"/>
              <a:t>released and revised for document control.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14" y="203763"/>
            <a:ext cx="4512040" cy="30444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914" y="200985"/>
            <a:ext cx="4512040" cy="582133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463915" y="244829"/>
            <a:ext cx="3380281" cy="765838"/>
            <a:chOff x="5463915" y="244829"/>
            <a:chExt cx="3380281" cy="765838"/>
          </a:xfrm>
        </p:grpSpPr>
        <p:sp>
          <p:nvSpPr>
            <p:cNvPr id="11" name="TextBox 10"/>
            <p:cNvSpPr txBox="1"/>
            <p:nvPr/>
          </p:nvSpPr>
          <p:spPr>
            <a:xfrm>
              <a:off x="6213423" y="244829"/>
              <a:ext cx="2630773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Expanding the LINAC Item</a:t>
              </a:r>
              <a:endParaRPr lang="en-US" sz="1800" dirty="0"/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5463915" y="429495"/>
              <a:ext cx="749508" cy="58117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385810" y="1034323"/>
            <a:ext cx="2647254" cy="4452078"/>
            <a:chOff x="6385810" y="1034323"/>
            <a:chExt cx="2647254" cy="4452078"/>
          </a:xfrm>
        </p:grpSpPr>
        <p:sp>
          <p:nvSpPr>
            <p:cNvPr id="16" name="Right Brace 15"/>
            <p:cNvSpPr/>
            <p:nvPr/>
          </p:nvSpPr>
          <p:spPr>
            <a:xfrm>
              <a:off x="6385810" y="1034323"/>
              <a:ext cx="1049311" cy="445207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35121" y="3075696"/>
              <a:ext cx="1597943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Work Packages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39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285" y="934026"/>
            <a:ext cx="2432073" cy="383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Select any item of interest and quickly send it to</a:t>
            </a:r>
            <a:br>
              <a:rPr lang="en-US" sz="1800" dirty="0"/>
            </a:br>
            <a:r>
              <a:rPr lang="en-US" sz="1800" i="1" dirty="0"/>
              <a:t>My Teamcenter </a:t>
            </a:r>
            <a:r>
              <a:rPr lang="en-US" sz="1800" dirty="0"/>
              <a:t>to access the datasets.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You only need to remember the Top Level document in your </a:t>
            </a:r>
            <a:r>
              <a:rPr lang="en-US" sz="1800" dirty="0" smtClean="0"/>
              <a:t>project </a:t>
            </a:r>
            <a:r>
              <a:rPr lang="en-US" sz="1800" dirty="0"/>
              <a:t>to have direct access to all of the project documentation and CAD </a:t>
            </a:r>
            <a:r>
              <a:rPr lang="en-US" sz="1800" dirty="0" smtClean="0"/>
              <a:t>data!</a:t>
            </a:r>
            <a:endParaRPr lang="en-US" sz="1800" dirty="0"/>
          </a:p>
        </p:txBody>
      </p:sp>
      <p:pic>
        <p:nvPicPr>
          <p:cNvPr id="8" name="Picture 3" descr="C:\temp\screenshot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32" y="239843"/>
            <a:ext cx="6194406" cy="5441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Don Mitchell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2" descr="C:\temp\screenshot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5" y="150390"/>
            <a:ext cx="7967223" cy="246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032" y="2727104"/>
            <a:ext cx="618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Double-Click on the Excel dataset to launch it into Excel.</a:t>
            </a:r>
          </a:p>
        </p:txBody>
      </p:sp>
      <p:pic>
        <p:nvPicPr>
          <p:cNvPr id="9" name="Picture 3" descr="C:\temp\screenshot7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0" y="3220915"/>
            <a:ext cx="7450062" cy="28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2907</TotalTime>
  <Words>606</Words>
  <Application>Microsoft Office PowerPoint</Application>
  <PresentationFormat>On-screen Show (4:3)</PresentationFormat>
  <Paragraphs>161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Geneva</vt:lpstr>
      <vt:lpstr>Helvetica</vt:lpstr>
      <vt:lpstr>Segoe Script</vt:lpstr>
      <vt:lpstr>Wingdings</vt:lpstr>
      <vt:lpstr>Fermilab_PPT_090815</vt:lpstr>
      <vt:lpstr>PowerPoint Presentation</vt:lpstr>
      <vt:lpstr>Outline</vt:lpstr>
      <vt:lpstr>PIP-II Documentation</vt:lpstr>
      <vt:lpstr>PIP-II SharePoint Documentation</vt:lpstr>
      <vt:lpstr>Project Organization in Teamcenter</vt:lpstr>
      <vt:lpstr>Project Organization in Teamcenter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Reviews</vt:lpstr>
      <vt:lpstr>Design Review Example</vt:lpstr>
      <vt:lpstr>DAE Guest engineers and Scientists at Fermilab</vt:lpstr>
      <vt:lpstr>PIP-II Collaboration</vt:lpstr>
      <vt:lpstr>IIFC Data Sharing</vt:lpstr>
      <vt:lpstr>IIFC Documentation Deliverables</vt:lpstr>
      <vt:lpstr>Summary</vt:lpstr>
      <vt:lpstr>Questions?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Don Mitchell x6768 09401N</cp:lastModifiedBy>
  <cp:revision>105</cp:revision>
  <cp:lastPrinted>2014-01-20T19:40:21Z</cp:lastPrinted>
  <dcterms:created xsi:type="dcterms:W3CDTF">2016-07-25T19:56:26Z</dcterms:created>
  <dcterms:modified xsi:type="dcterms:W3CDTF">2016-10-26T14:52:47Z</dcterms:modified>
</cp:coreProperties>
</file>