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18.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5.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media/image32.png" ContentType="image/png"/>
  <Override PartName="/ppt/media/image30.png" ContentType="image/png"/>
  <Override PartName="/ppt/media/image26.png" ContentType="image/png"/>
  <Override PartName="/ppt/media/image33.png" ContentType="image/png"/>
  <Override PartName="/ppt/media/image25.png" ContentType="image/png"/>
  <Override PartName="/ppt/media/image28.png" ContentType="image/png"/>
  <Override PartName="/ppt/media/image22.png" ContentType="image/png"/>
  <Override PartName="/ppt/media/image31.png" ContentType="image/png"/>
  <Override PartName="/ppt/media/image24.png" ContentType="image/png"/>
  <Override PartName="/ppt/media/image21.png" ContentType="image/png"/>
  <Override PartName="/ppt/media/image20.png" ContentType="image/png"/>
  <Override PartName="/ppt/media/image19.png" ContentType="image/png"/>
  <Override PartName="/ppt/media/image18.wmf" ContentType="image/x-wmf"/>
  <Override PartName="/ppt/media/image16.png" ContentType="image/png"/>
  <Override PartName="/ppt/media/image17.png" ContentType="image/png"/>
  <Override PartName="/ppt/media/image14.png" ContentType="image/png"/>
  <Override PartName="/ppt/media/image13.png" ContentType="image/png"/>
  <Override PartName="/ppt/media/image23.png" ContentType="image/png"/>
  <Override PartName="/ppt/media/image12.png" ContentType="image/png"/>
  <Override PartName="/ppt/media/image10.png" ContentType="image/png"/>
  <Override PartName="/ppt/media/image15.png" ContentType="image/png"/>
  <Override PartName="/ppt/media/image9.png" ContentType="image/png"/>
  <Override PartName="/ppt/media/image8.png" ContentType="image/png"/>
  <Override PartName="/ppt/media/image29.png" ContentType="image/png"/>
  <Override PartName="/ppt/media/image6.png" ContentType="image/png"/>
  <Override PartName="/ppt/media/image5.png" ContentType="image/png"/>
  <Override PartName="/ppt/media/image27.jpeg" ContentType="image/jpeg"/>
  <Override PartName="/ppt/media/image7.png" ContentType="image/png"/>
  <Override PartName="/ppt/media/image4.png" ContentType="image/png"/>
  <Override PartName="/ppt/media/image3.png" ContentType="image/png"/>
  <Override PartName="/ppt/media/image2.png" ContentType="image/png"/>
  <Override PartName="/ppt/media/image11.png" ContentType="image/png"/>
  <Override PartName="/ppt/media/image1.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9"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0"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2"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3"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34" name="" descr=""/>
          <p:cNvPicPr/>
          <p:nvPr/>
        </p:nvPicPr>
        <p:blipFill>
          <a:blip r:embed="rId2"/>
          <a:stretch/>
        </p:blipFill>
        <p:spPr>
          <a:xfrm>
            <a:off x="2078640" y="1604520"/>
            <a:ext cx="4985640" cy="3977280"/>
          </a:xfrm>
          <a:prstGeom prst="rect">
            <a:avLst/>
          </a:prstGeom>
          <a:ln>
            <a:noFill/>
          </a:ln>
        </p:spPr>
      </p:pic>
      <p:pic>
        <p:nvPicPr>
          <p:cNvPr id="35" name="" descr=""/>
          <p:cNvPicPr/>
          <p:nvPr/>
        </p:nvPicPr>
        <p:blipFill>
          <a:blip r:embed="rId3"/>
          <a:stretch/>
        </p:blipFill>
        <p:spPr>
          <a:xfrm>
            <a:off x="2078640" y="1604520"/>
            <a:ext cx="498564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2"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4"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6"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47"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1"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2"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53"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5"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6"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57"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1"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3"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64"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8"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69"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71"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72"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73" name="" descr=""/>
          <p:cNvPicPr/>
          <p:nvPr/>
        </p:nvPicPr>
        <p:blipFill>
          <a:blip r:embed="rId2"/>
          <a:stretch/>
        </p:blipFill>
        <p:spPr>
          <a:xfrm>
            <a:off x="2078640" y="1604520"/>
            <a:ext cx="4985640" cy="3977280"/>
          </a:xfrm>
          <a:prstGeom prst="rect">
            <a:avLst/>
          </a:prstGeom>
          <a:ln>
            <a:noFill/>
          </a:ln>
        </p:spPr>
      </p:pic>
      <p:pic>
        <p:nvPicPr>
          <p:cNvPr id="74" name="" descr=""/>
          <p:cNvPicPr/>
          <p:nvPr/>
        </p:nvPicPr>
        <p:blipFill>
          <a:blip r:embed="rId3"/>
          <a:stretch/>
        </p:blipFill>
        <p:spPr>
          <a:xfrm>
            <a:off x="2078640" y="1604520"/>
            <a:ext cx="498564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3"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4"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lang="en-US" sz="4400">
                <a:latin typeface="Arial"/>
              </a:rPr>
              <a:t>Click to edit the title text format</a:t>
            </a:r>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28560" y="365040"/>
            <a:ext cx="7886520" cy="1325160"/>
          </a:xfrm>
          <a:prstGeom prst="rect">
            <a:avLst/>
          </a:prstGeom>
        </p:spPr>
        <p:txBody>
          <a:bodyPr anchor="ctr"/>
          <a:p>
            <a:pPr>
              <a:lnSpc>
                <a:spcPct val="90000"/>
              </a:lnSpc>
            </a:pPr>
            <a:r>
              <a:rPr lang="en-US" sz="4400" strike="noStrike">
                <a:solidFill>
                  <a:srgbClr val="000000"/>
                </a:solidFill>
                <a:latin typeface="Calibri Light"/>
              </a:rPr>
              <a:t>Click to edit Master title style</a:t>
            </a:r>
            <a:endParaRPr/>
          </a:p>
        </p:txBody>
      </p:sp>
      <p:sp>
        <p:nvSpPr>
          <p:cNvPr id="37" name="PlaceHolder 2"/>
          <p:cNvSpPr>
            <a:spLocks noGrp="1"/>
          </p:cNvSpPr>
          <p:nvPr>
            <p:ph type="body"/>
          </p:nvPr>
        </p:nvSpPr>
        <p:spPr>
          <a:xfrm>
            <a:off x="628560" y="1825560"/>
            <a:ext cx="7886520" cy="4350960"/>
          </a:xfrm>
          <a:prstGeom prst="rect">
            <a:avLst/>
          </a:prstGeom>
        </p:spPr>
        <p:txBody>
          <a:bodyPr/>
          <a:p>
            <a:pPr>
              <a:buSzPct val="45000"/>
              <a:buFont typeface="StarSymbol"/>
              <a:buChar char=""/>
            </a:pPr>
            <a:r>
              <a:rPr lang="en-US" sz="2800" strike="noStrike">
                <a:solidFill>
                  <a:srgbClr val="000000"/>
                </a:solidFill>
                <a:latin typeface="Calibri"/>
              </a:rPr>
              <a:t>Click to edit the outline text format</a:t>
            </a:r>
            <a:endParaRPr/>
          </a:p>
          <a:p>
            <a:pPr lvl="1">
              <a:buSzPct val="75000"/>
              <a:buFont typeface="StarSymbol"/>
              <a:buChar char=""/>
            </a:pPr>
            <a:r>
              <a:rPr lang="en-US" sz="2800" strike="noStrike">
                <a:solidFill>
                  <a:srgbClr val="000000"/>
                </a:solidFill>
                <a:latin typeface="Calibri"/>
              </a:rPr>
              <a:t>Second Outline Level</a:t>
            </a:r>
            <a:endParaRPr/>
          </a:p>
          <a:p>
            <a:pPr lvl="2">
              <a:buSzPct val="45000"/>
              <a:buFont typeface="StarSymbol"/>
              <a:buChar char=""/>
            </a:pPr>
            <a:r>
              <a:rPr lang="en-US" sz="2800" strike="noStrike">
                <a:solidFill>
                  <a:srgbClr val="000000"/>
                </a:solidFill>
                <a:latin typeface="Calibri"/>
              </a:rPr>
              <a:t>Third Outline Level</a:t>
            </a:r>
            <a:endParaRPr/>
          </a:p>
          <a:p>
            <a:pPr lvl="3">
              <a:buSzPct val="75000"/>
              <a:buFont typeface="StarSymbol"/>
              <a:buChar char=""/>
            </a:pPr>
            <a:r>
              <a:rPr lang="en-US" sz="2800" strike="noStrike">
                <a:solidFill>
                  <a:srgbClr val="000000"/>
                </a:solidFill>
                <a:latin typeface="Calibri"/>
              </a:rPr>
              <a:t>Fourth Outline Level</a:t>
            </a:r>
            <a:endParaRPr/>
          </a:p>
          <a:p>
            <a:pPr lvl="4">
              <a:buSzPct val="45000"/>
              <a:buFont typeface="StarSymbol"/>
              <a:buChar char=""/>
            </a:pPr>
            <a:r>
              <a:rPr lang="en-US" sz="2800" strike="noStrike">
                <a:solidFill>
                  <a:srgbClr val="000000"/>
                </a:solidFill>
                <a:latin typeface="Calibri"/>
              </a:rPr>
              <a:t>Fifth Outline Level</a:t>
            </a:r>
            <a:endParaRPr/>
          </a:p>
          <a:p>
            <a:pPr lvl="5">
              <a:buSzPct val="45000"/>
              <a:buFont typeface="StarSymbol"/>
              <a:buChar char=""/>
            </a:pPr>
            <a:r>
              <a:rPr lang="en-US" sz="2800" strike="noStrike">
                <a:solidFill>
                  <a:srgbClr val="000000"/>
                </a:solidFill>
                <a:latin typeface="Calibri"/>
              </a:rPr>
              <a:t>Sixth Outline Level</a:t>
            </a:r>
            <a:endParaRPr/>
          </a:p>
          <a:p>
            <a:pPr>
              <a:lnSpc>
                <a:spcPct val="100000"/>
              </a:lnSpc>
              <a:buFont typeface="Arial"/>
              <a:buChar char="•"/>
            </a:pPr>
            <a:r>
              <a:rPr lang="en-US" sz="2800" strike="noStrike">
                <a:solidFill>
                  <a:srgbClr val="000000"/>
                </a:solidFill>
                <a:latin typeface="Calibri"/>
              </a:rPr>
              <a:t>Seventh Outline LevelEdit Master text styles</a:t>
            </a:r>
            <a:endParaRPr/>
          </a:p>
          <a:p>
            <a:pPr lvl="1">
              <a:lnSpc>
                <a:spcPct val="100000"/>
              </a:lnSpc>
              <a:buFont typeface="Arial"/>
              <a:buChar char="•"/>
            </a:pPr>
            <a:r>
              <a:rPr lang="en-US" sz="2400" strike="noStrike">
                <a:solidFill>
                  <a:srgbClr val="000000"/>
                </a:solidFill>
                <a:latin typeface="Calibri"/>
              </a:rPr>
              <a:t>Second level</a:t>
            </a:r>
            <a:endParaRPr/>
          </a:p>
          <a:p>
            <a:pPr lvl="2">
              <a:lnSpc>
                <a:spcPct val="100000"/>
              </a:lnSpc>
              <a:buFont typeface="Arial"/>
              <a:buChar char="•"/>
            </a:pPr>
            <a:r>
              <a:rPr lang="en-US" sz="2000" strike="noStrike">
                <a:solidFill>
                  <a:srgbClr val="000000"/>
                </a:solidFill>
                <a:latin typeface="Calibri"/>
              </a:rPr>
              <a:t>Third level</a:t>
            </a:r>
            <a:endParaRPr/>
          </a:p>
          <a:p>
            <a:pPr lvl="3">
              <a:lnSpc>
                <a:spcPct val="100000"/>
              </a:lnSpc>
              <a:buFont typeface="Arial"/>
              <a:buChar char="•"/>
            </a:pPr>
            <a:r>
              <a:rPr lang="en-US" strike="noStrike">
                <a:solidFill>
                  <a:srgbClr val="000000"/>
                </a:solidFill>
                <a:latin typeface="Calibri"/>
              </a:rPr>
              <a:t>Fourth level</a:t>
            </a:r>
            <a:endParaRPr/>
          </a:p>
          <a:p>
            <a:pPr lvl="4">
              <a:lnSpc>
                <a:spcPct val="100000"/>
              </a:lnSpc>
              <a:buFont typeface="Arial"/>
              <a:buChar char="•"/>
            </a:pPr>
            <a:r>
              <a:rPr lang="en-US" strike="noStrike">
                <a:solidFill>
                  <a:srgbClr val="000000"/>
                </a:solidFill>
                <a:latin typeface="Calibri"/>
              </a:rPr>
              <a:t>Fifth level</a:t>
            </a:r>
            <a:endParaRPr/>
          </a:p>
        </p:txBody>
      </p:sp>
      <p:sp>
        <p:nvSpPr>
          <p:cNvPr id="38" name="PlaceHolder 3"/>
          <p:cNvSpPr>
            <a:spLocks noGrp="1"/>
          </p:cNvSpPr>
          <p:nvPr>
            <p:ph type="dt"/>
          </p:nvPr>
        </p:nvSpPr>
        <p:spPr>
          <a:xfrm>
            <a:off x="628560" y="6356520"/>
            <a:ext cx="2057040" cy="364680"/>
          </a:xfrm>
          <a:prstGeom prst="rect">
            <a:avLst/>
          </a:prstGeom>
        </p:spPr>
        <p:txBody>
          <a:bodyPr anchor="ctr"/>
          <a:p>
            <a:pPr>
              <a:lnSpc>
                <a:spcPct val="100000"/>
              </a:lnSpc>
            </a:pPr>
            <a:r>
              <a:rPr lang="en-US" sz="1200" strike="noStrike">
                <a:solidFill>
                  <a:srgbClr val="8b8b8b"/>
                </a:solidFill>
                <a:latin typeface="Calibri"/>
              </a:rPr>
              <a:t>10/26/16</a:t>
            </a:r>
            <a:endParaRPr/>
          </a:p>
        </p:txBody>
      </p:sp>
      <p:sp>
        <p:nvSpPr>
          <p:cNvPr id="39" name="PlaceHolder 4"/>
          <p:cNvSpPr>
            <a:spLocks noGrp="1"/>
          </p:cNvSpPr>
          <p:nvPr>
            <p:ph type="ftr"/>
          </p:nvPr>
        </p:nvSpPr>
        <p:spPr>
          <a:xfrm>
            <a:off x="3029040" y="6356520"/>
            <a:ext cx="3085920" cy="364680"/>
          </a:xfrm>
          <a:prstGeom prst="rect">
            <a:avLst/>
          </a:prstGeom>
        </p:spPr>
        <p:txBody>
          <a:bodyPr anchor="ctr"/>
          <a:p>
            <a:endParaRPr/>
          </a:p>
        </p:txBody>
      </p:sp>
      <p:sp>
        <p:nvSpPr>
          <p:cNvPr id="40" name="PlaceHolder 5"/>
          <p:cNvSpPr>
            <a:spLocks noGrp="1"/>
          </p:cNvSpPr>
          <p:nvPr>
            <p:ph type="sldNum"/>
          </p:nvPr>
        </p:nvSpPr>
        <p:spPr>
          <a:xfrm>
            <a:off x="6458040" y="6356520"/>
            <a:ext cx="2057040" cy="364680"/>
          </a:xfrm>
          <a:prstGeom prst="rect">
            <a:avLst/>
          </a:prstGeom>
        </p:spPr>
        <p:txBody>
          <a:bodyPr anchor="ctr"/>
          <a:p>
            <a:pPr algn="r">
              <a:lnSpc>
                <a:spcPct val="100000"/>
              </a:lnSpc>
            </a:pPr>
            <a:fld id="{70F6FC71-88A4-4038-9DA1-068A159BED9F}" type="slidenum">
              <a:rPr lang="en-US" sz="1200" strike="noStrike">
                <a:solidFill>
                  <a:srgbClr val="8b8b8b"/>
                </a:solidFill>
                <a:latin typeface="Calibri"/>
              </a:rPr>
              <a:t>&lt;number&gt;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wmf"/><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jpe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5" name="CustomShape 1"/>
          <p:cNvSpPr/>
          <p:nvPr/>
        </p:nvSpPr>
        <p:spPr>
          <a:xfrm>
            <a:off x="1090440" y="2181240"/>
            <a:ext cx="6970680" cy="2239200"/>
          </a:xfrm>
          <a:prstGeom prst="rect">
            <a:avLst/>
          </a:prstGeom>
          <a:noFill/>
          <a:ln w="60480">
            <a:solidFill>
              <a:schemeClr val="accent5"/>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en-US" sz="4800" strike="noStrike">
                <a:solidFill>
                  <a:srgbClr val="000000"/>
                </a:solidFill>
                <a:latin typeface="Times New Roman"/>
                <a:ea typeface="DejaVu Sans"/>
              </a:rPr>
              <a:t>SSR2 Electromagnetic design</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7" name="CustomShape 1"/>
          <p:cNvSpPr/>
          <p:nvPr/>
        </p:nvSpPr>
        <p:spPr>
          <a:xfrm>
            <a:off x="0" y="212400"/>
            <a:ext cx="9143280" cy="638640"/>
          </a:xfrm>
          <a:prstGeom prst="rect">
            <a:avLst/>
          </a:prstGeom>
          <a:noFill/>
          <a:ln>
            <a:noFill/>
          </a:ln>
        </p:spPr>
        <p:style>
          <a:lnRef idx="0"/>
          <a:fillRef idx="0"/>
          <a:effectRef idx="0"/>
          <a:fontRef idx="minor"/>
        </p:style>
        <p:txBody>
          <a:bodyPr lIns="90000" rIns="90000" tIns="45000" bIns="45000"/>
          <a:p>
            <a:pPr>
              <a:lnSpc>
                <a:spcPct val="100000"/>
              </a:lnSpc>
            </a:pPr>
            <a:r>
              <a:rPr b="1" lang="en-US" sz="3600" strike="noStrike">
                <a:solidFill>
                  <a:srgbClr val="002060"/>
                </a:solidFill>
                <a:latin typeface="Times New Roman"/>
                <a:ea typeface="DejaVu Sans"/>
              </a:rPr>
              <a:t>Multipacting Simulation</a:t>
            </a:r>
            <a:endParaRPr/>
          </a:p>
        </p:txBody>
      </p:sp>
      <p:sp>
        <p:nvSpPr>
          <p:cNvPr id="138" name="CustomShape 2"/>
          <p:cNvSpPr/>
          <p:nvPr/>
        </p:nvSpPr>
        <p:spPr>
          <a:xfrm>
            <a:off x="0" y="858600"/>
            <a:ext cx="9143280" cy="360"/>
          </a:xfrm>
          <a:prstGeom prst="straightConnector1">
            <a:avLst/>
          </a:prstGeom>
          <a:noFill/>
          <a:ln w="28440">
            <a:solidFill>
              <a:schemeClr val="tx1"/>
            </a:solidFill>
            <a:round/>
            <a:tailEnd len="med" type="triangle" w="med"/>
          </a:ln>
        </p:spPr>
        <p:style>
          <a:lnRef idx="1">
            <a:schemeClr val="accent1"/>
          </a:lnRef>
          <a:fillRef idx="0">
            <a:schemeClr val="accent1"/>
          </a:fillRef>
          <a:effectRef idx="0">
            <a:schemeClr val="accent1"/>
          </a:effectRef>
          <a:fontRef idx="minor"/>
        </p:style>
      </p:sp>
      <p:graphicFrame>
        <p:nvGraphicFramePr>
          <p:cNvPr id="139" name="Table 3"/>
          <p:cNvGraphicFramePr/>
          <p:nvPr/>
        </p:nvGraphicFramePr>
        <p:xfrm>
          <a:off x="1581120" y="1777320"/>
          <a:ext cx="5723640" cy="360000"/>
        </p:xfrm>
        <a:graphic>
          <a:graphicData uri="http://schemas.openxmlformats.org/drawingml/2006/table">
            <a:tbl>
              <a:tblPr/>
              <a:tblGrid>
                <a:gridCol w="1107360"/>
                <a:gridCol w="861840"/>
                <a:gridCol w="986760"/>
                <a:gridCol w="991080"/>
                <a:gridCol w="984600"/>
                <a:gridCol w="792360"/>
              </a:tblGrid>
              <a:tr h="0">
                <a:tc>
                  <a:txBody>
                    <a:bodyPr/>
                    <a:p>
                      <a:pPr algn="ctr">
                        <a:lnSpc>
                          <a:spcPct val="107000"/>
                        </a:lnSpc>
                      </a:pPr>
                      <a:r>
                        <a:rPr lang="en-US" sz="1100" strike="noStrike">
                          <a:solidFill>
                            <a:srgbClr val="000000"/>
                          </a:solidFill>
                          <a:latin typeface="Calibri"/>
                        </a:rPr>
                        <a:t>No. of mesh cells (million)</a:t>
                      </a:r>
                      <a:endParaRPr/>
                    </a:p>
                  </a:txBody>
                  <a:tcPr/>
                </a:tc>
                <a:tc>
                  <a:txBody>
                    <a:bodyPr/>
                    <a:p>
                      <a:pPr algn="ctr">
                        <a:lnSpc>
                          <a:spcPct val="107000"/>
                        </a:lnSpc>
                      </a:pPr>
                      <a:r>
                        <a:rPr lang="en-US" sz="1100" strike="noStrike">
                          <a:solidFill>
                            <a:srgbClr val="000000"/>
                          </a:solidFill>
                          <a:latin typeface="Calibri"/>
                        </a:rPr>
                        <a:t>Simulation time (nsec)</a:t>
                      </a:r>
                      <a:endParaRPr/>
                    </a:p>
                  </a:txBody>
                  <a:tcPr/>
                </a:tc>
                <a:tc>
                  <a:txBody>
                    <a:bodyPr/>
                    <a:p>
                      <a:pPr algn="ctr">
                        <a:lnSpc>
                          <a:spcPct val="107000"/>
                        </a:lnSpc>
                      </a:pPr>
                      <a:r>
                        <a:rPr lang="en-US" sz="1100" strike="noStrike">
                          <a:solidFill>
                            <a:srgbClr val="000000"/>
                          </a:solidFill>
                          <a:latin typeface="Calibri"/>
                        </a:rPr>
                        <a:t>No. of bunches</a:t>
                      </a:r>
                      <a:endParaRPr/>
                    </a:p>
                  </a:txBody>
                  <a:tcPr/>
                </a:tc>
                <a:tc>
                  <a:txBody>
                    <a:bodyPr/>
                    <a:p>
                      <a:pPr algn="ctr">
                        <a:lnSpc>
                          <a:spcPct val="107000"/>
                        </a:lnSpc>
                      </a:pPr>
                      <a:r>
                        <a:rPr lang="en-US" sz="1100" strike="noStrike">
                          <a:solidFill>
                            <a:srgbClr val="000000"/>
                          </a:solidFill>
                          <a:latin typeface="Calibri"/>
                        </a:rPr>
                        <a:t>No. of particles</a:t>
                      </a:r>
                      <a:endParaRPr/>
                    </a:p>
                  </a:txBody>
                  <a:tcPr/>
                </a:tc>
                <a:tc>
                  <a:txBody>
                    <a:bodyPr/>
                    <a:p>
                      <a:pPr algn="ctr">
                        <a:lnSpc>
                          <a:spcPct val="107000"/>
                        </a:lnSpc>
                      </a:pPr>
                      <a:r>
                        <a:rPr lang="en-US" sz="1100" strike="noStrike">
                          <a:solidFill>
                            <a:srgbClr val="000000"/>
                          </a:solidFill>
                          <a:latin typeface="Calibri"/>
                        </a:rPr>
                        <a:t>Electron energy (eV)</a:t>
                      </a:r>
                      <a:endParaRPr/>
                    </a:p>
                  </a:txBody>
                  <a:tcPr/>
                </a:tc>
                <a:tc>
                  <a:txBody>
                    <a:bodyPr/>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tr>
              <a:tr h="0">
                <a:tc>
                  <a:txBody>
                    <a:bodyPr/>
                    <a:p>
                      <a:pPr algn="ctr">
                        <a:lnSpc>
                          <a:spcPct val="107000"/>
                        </a:lnSpc>
                      </a:pPr>
                      <a:r>
                        <a:rPr b="1" lang="en-US" sz="1100" strike="noStrike">
                          <a:solidFill>
                            <a:srgbClr val="c00000"/>
                          </a:solidFill>
                          <a:latin typeface="Calibri"/>
                        </a:rPr>
                        <a:t>20</a:t>
                      </a:r>
                      <a:endParaRPr/>
                    </a:p>
                  </a:txBody>
                  <a:tcPr/>
                </a:tc>
                <a:tc>
                  <a:txBody>
                    <a:bodyPr/>
                    <a:p>
                      <a:pPr algn="ctr">
                        <a:lnSpc>
                          <a:spcPct val="107000"/>
                        </a:lnSpc>
                      </a:pPr>
                      <a:r>
                        <a:rPr lang="en-US" sz="1100" strike="noStrike">
                          <a:solidFill>
                            <a:srgbClr val="000000"/>
                          </a:solidFill>
                          <a:latin typeface="Calibri"/>
                        </a:rPr>
                        <a:t>100</a:t>
                      </a:r>
                      <a:endParaRPr/>
                    </a:p>
                  </a:txBody>
                  <a:tcPr/>
                </a:tc>
                <a:tc>
                  <a:txBody>
                    <a:bodyPr/>
                    <a:p>
                      <a:pPr algn="ctr">
                        <a:lnSpc>
                          <a:spcPct val="107000"/>
                        </a:lnSpc>
                      </a:pPr>
                      <a:r>
                        <a:rPr lang="en-US" sz="1100" strike="noStrike">
                          <a:solidFill>
                            <a:srgbClr val="000000"/>
                          </a:solidFill>
                          <a:latin typeface="Calibri"/>
                        </a:rPr>
                        <a:t>1</a:t>
                      </a:r>
                      <a:endParaRPr/>
                    </a:p>
                  </a:txBody>
                  <a:tcPr/>
                </a:tc>
                <a:tc>
                  <a:txBody>
                    <a:bodyPr/>
                    <a:p>
                      <a:pPr algn="ctr">
                        <a:lnSpc>
                          <a:spcPct val="107000"/>
                        </a:lnSpc>
                      </a:pPr>
                      <a:r>
                        <a:rPr lang="en-US" sz="1100" strike="noStrike">
                          <a:solidFill>
                            <a:srgbClr val="000000"/>
                          </a:solidFill>
                          <a:latin typeface="Calibri"/>
                        </a:rPr>
                        <a:t>1200</a:t>
                      </a:r>
                      <a:endParaRPr/>
                    </a:p>
                  </a:txBody>
                  <a:tcPr/>
                </a:tc>
                <a:tc>
                  <a:txBody>
                    <a:bodyPr/>
                    <a:p>
                      <a:pPr algn="ctr">
                        <a:lnSpc>
                          <a:spcPct val="107000"/>
                        </a:lnSpc>
                      </a:pPr>
                      <a:r>
                        <a:rPr lang="en-US" sz="1100" strike="noStrike">
                          <a:solidFill>
                            <a:srgbClr val="000000"/>
                          </a:solidFill>
                          <a:latin typeface="Calibri"/>
                        </a:rPr>
                        <a:t>0.00167</a:t>
                      </a:r>
                      <a:endParaRPr/>
                    </a:p>
                  </a:txBody>
                  <a:tcPr/>
                </a:tc>
                <a:tc>
                  <a:txBody>
                    <a:bodyPr/>
                    <a:p>
                      <a:pPr algn="ctr">
                        <a:lnSpc>
                          <a:spcPct val="107000"/>
                        </a:lnSpc>
                      </a:pPr>
                      <a:r>
                        <a:rPr lang="en-US" sz="1100" strike="noStrike">
                          <a:solidFill>
                            <a:srgbClr val="000000"/>
                          </a:solidFill>
                          <a:latin typeface="Calibri"/>
                        </a:rPr>
                        <a:t>0.05</a:t>
                      </a:r>
                      <a:endParaRPr/>
                    </a:p>
                  </a:txBody>
                  <a:tcPr/>
                </a:tc>
              </a:tr>
              <a:tr h="0">
                <a:tc>
                  <a:txBody>
                    <a:bodyPr/>
                    <a:p>
                      <a:pPr algn="ctr">
                        <a:lnSpc>
                          <a:spcPct val="107000"/>
                        </a:lnSpc>
                      </a:pPr>
                      <a:r>
                        <a:rPr b="1" lang="en-US" sz="1100" strike="noStrike">
                          <a:solidFill>
                            <a:srgbClr val="c00000"/>
                          </a:solidFill>
                          <a:latin typeface="Calibri"/>
                        </a:rPr>
                        <a:t>50</a:t>
                      </a:r>
                      <a:endParaRPr/>
                    </a:p>
                  </a:txBody>
                  <a:tcPr/>
                </a:tc>
                <a:tc>
                  <a:txBody>
                    <a:bodyPr/>
                    <a:p>
                      <a:pPr algn="ctr">
                        <a:lnSpc>
                          <a:spcPct val="107000"/>
                        </a:lnSpc>
                      </a:pPr>
                      <a:r>
                        <a:rPr lang="en-US" sz="1100" strike="noStrike">
                          <a:solidFill>
                            <a:srgbClr val="000000"/>
                          </a:solidFill>
                          <a:latin typeface="Calibri"/>
                        </a:rPr>
                        <a:t>100</a:t>
                      </a:r>
                      <a:endParaRPr/>
                    </a:p>
                  </a:txBody>
                  <a:tcPr/>
                </a:tc>
                <a:tc>
                  <a:txBody>
                    <a:bodyPr/>
                    <a:p>
                      <a:pPr algn="ctr">
                        <a:lnSpc>
                          <a:spcPct val="107000"/>
                        </a:lnSpc>
                      </a:pPr>
                      <a:r>
                        <a:rPr lang="en-US" sz="1100" strike="noStrike">
                          <a:solidFill>
                            <a:srgbClr val="000000"/>
                          </a:solidFill>
                          <a:latin typeface="Calibri"/>
                        </a:rPr>
                        <a:t>1</a:t>
                      </a:r>
                      <a:endParaRPr/>
                    </a:p>
                  </a:txBody>
                  <a:tcPr/>
                </a:tc>
                <a:tc>
                  <a:txBody>
                    <a:bodyPr/>
                    <a:p>
                      <a:pPr algn="ctr">
                        <a:lnSpc>
                          <a:spcPct val="107000"/>
                        </a:lnSpc>
                      </a:pPr>
                      <a:r>
                        <a:rPr lang="en-US" sz="1100" strike="noStrike">
                          <a:solidFill>
                            <a:srgbClr val="000000"/>
                          </a:solidFill>
                          <a:latin typeface="Calibri"/>
                        </a:rPr>
                        <a:t>1200</a:t>
                      </a:r>
                      <a:endParaRPr/>
                    </a:p>
                  </a:txBody>
                  <a:tcPr/>
                </a:tc>
                <a:tc>
                  <a:txBody>
                    <a:bodyPr/>
                    <a:p>
                      <a:pPr algn="ctr">
                        <a:lnSpc>
                          <a:spcPct val="107000"/>
                        </a:lnSpc>
                      </a:pPr>
                      <a:r>
                        <a:rPr lang="en-US" sz="1100" strike="noStrike">
                          <a:solidFill>
                            <a:srgbClr val="000000"/>
                          </a:solidFill>
                          <a:latin typeface="Calibri"/>
                        </a:rPr>
                        <a:t>0.00167</a:t>
                      </a:r>
                      <a:endParaRPr/>
                    </a:p>
                  </a:txBody>
                  <a:tcPr/>
                </a:tc>
                <a:tc>
                  <a:txBody>
                    <a:bodyPr/>
                    <a:p>
                      <a:pPr algn="ctr">
                        <a:lnSpc>
                          <a:spcPct val="107000"/>
                        </a:lnSpc>
                      </a:pPr>
                      <a:r>
                        <a:rPr lang="en-US" sz="1100" strike="noStrike">
                          <a:solidFill>
                            <a:srgbClr val="000000"/>
                          </a:solidFill>
                          <a:latin typeface="Calibri"/>
                        </a:rPr>
                        <a:t>0.036</a:t>
                      </a:r>
                      <a:endParaRPr/>
                    </a:p>
                  </a:txBody>
                  <a:tcPr/>
                </a:tc>
              </a:tr>
              <a:tr h="0">
                <a:tc>
                  <a:txBody>
                    <a:bodyPr/>
                    <a:p>
                      <a:pPr algn="ctr">
                        <a:lnSpc>
                          <a:spcPct val="107000"/>
                        </a:lnSpc>
                      </a:pPr>
                      <a:r>
                        <a:rPr b="1" lang="en-US" sz="1100" strike="noStrike">
                          <a:solidFill>
                            <a:srgbClr val="c00000"/>
                          </a:solidFill>
                          <a:latin typeface="Calibri"/>
                        </a:rPr>
                        <a:t>100</a:t>
                      </a:r>
                      <a:endParaRPr/>
                    </a:p>
                  </a:txBody>
                  <a:tcPr/>
                </a:tc>
                <a:tc>
                  <a:txBody>
                    <a:bodyPr/>
                    <a:p>
                      <a:pPr algn="ctr">
                        <a:lnSpc>
                          <a:spcPct val="107000"/>
                        </a:lnSpc>
                      </a:pPr>
                      <a:r>
                        <a:rPr lang="en-US" sz="1100" strike="noStrike">
                          <a:solidFill>
                            <a:srgbClr val="000000"/>
                          </a:solidFill>
                          <a:latin typeface="Calibri"/>
                        </a:rPr>
                        <a:t>100</a:t>
                      </a:r>
                      <a:endParaRPr/>
                    </a:p>
                  </a:txBody>
                  <a:tcPr/>
                </a:tc>
                <a:tc>
                  <a:txBody>
                    <a:bodyPr/>
                    <a:p>
                      <a:pPr algn="ctr">
                        <a:lnSpc>
                          <a:spcPct val="107000"/>
                        </a:lnSpc>
                      </a:pPr>
                      <a:r>
                        <a:rPr lang="en-US" sz="1100" strike="noStrike">
                          <a:solidFill>
                            <a:srgbClr val="000000"/>
                          </a:solidFill>
                          <a:latin typeface="Calibri"/>
                        </a:rPr>
                        <a:t>1</a:t>
                      </a:r>
                      <a:endParaRPr/>
                    </a:p>
                  </a:txBody>
                  <a:tcPr/>
                </a:tc>
                <a:tc>
                  <a:txBody>
                    <a:bodyPr/>
                    <a:p>
                      <a:pPr algn="ctr">
                        <a:lnSpc>
                          <a:spcPct val="107000"/>
                        </a:lnSpc>
                      </a:pPr>
                      <a:r>
                        <a:rPr lang="en-US" sz="1100" strike="noStrike">
                          <a:solidFill>
                            <a:srgbClr val="000000"/>
                          </a:solidFill>
                          <a:latin typeface="Calibri"/>
                        </a:rPr>
                        <a:t>1200</a:t>
                      </a:r>
                      <a:endParaRPr/>
                    </a:p>
                  </a:txBody>
                  <a:tcPr/>
                </a:tc>
                <a:tc>
                  <a:tcPr/>
                </a:tc>
                <a:tc>
                  <a:txBody>
                    <a:bodyPr/>
                    <a:p>
                      <a:pPr algn="ctr">
                        <a:lnSpc>
                          <a:spcPct val="107000"/>
                        </a:lnSpc>
                      </a:pPr>
                      <a:r>
                        <a:rPr lang="en-US" sz="1100" strike="noStrike">
                          <a:solidFill>
                            <a:srgbClr val="000000"/>
                          </a:solidFill>
                          <a:latin typeface="Calibri"/>
                        </a:rPr>
                        <a:t>0.034</a:t>
                      </a:r>
                      <a:endParaRPr/>
                    </a:p>
                  </a:txBody>
                  <a:tcPr/>
                </a:tc>
              </a:tr>
            </a:tbl>
          </a:graphicData>
        </a:graphic>
      </p:graphicFrame>
      <p:graphicFrame>
        <p:nvGraphicFramePr>
          <p:cNvPr id="140" name="Table 4"/>
          <p:cNvGraphicFramePr/>
          <p:nvPr/>
        </p:nvGraphicFramePr>
        <p:xfrm>
          <a:off x="1581120" y="1777320"/>
          <a:ext cx="5723640" cy="1047960"/>
        </p:xfrm>
        <a:graphic>
          <a:graphicData uri="http://schemas.openxmlformats.org/drawingml/2006/table">
            <a:tbl>
              <a:tblPr/>
              <a:tblGrid>
                <a:gridCol w="1107360"/>
                <a:gridCol w="861840"/>
                <a:gridCol w="986760"/>
                <a:gridCol w="991080"/>
                <a:gridCol w="984600"/>
                <a:gridCol w="792360"/>
              </a:tblGrid>
              <a:tr h="522000">
                <a:tc>
                  <a:txBody>
                    <a:bodyPr/>
                    <a:p>
                      <a:pPr algn="ctr">
                        <a:lnSpc>
                          <a:spcPct val="107000"/>
                        </a:lnSpc>
                      </a:pPr>
                      <a:r>
                        <a:rPr lang="en-US" sz="1100" strike="noStrike">
                          <a:solidFill>
                            <a:srgbClr val="000000"/>
                          </a:solidFill>
                          <a:latin typeface="Calibri"/>
                        </a:rPr>
                        <a:t>No. of mesh cells (million)</a:t>
                      </a:r>
                      <a:endParaRPr/>
                    </a:p>
                  </a:txBody>
                  <a:tcPr/>
                </a:tc>
                <a:tc>
                  <a:txBody>
                    <a:bodyPr/>
                    <a:p>
                      <a:pPr algn="ctr">
                        <a:lnSpc>
                          <a:spcPct val="107000"/>
                        </a:lnSpc>
                      </a:pPr>
                      <a:r>
                        <a:rPr lang="en-US" sz="1100" strike="noStrike">
                          <a:solidFill>
                            <a:srgbClr val="000000"/>
                          </a:solidFill>
                          <a:latin typeface="Calibri"/>
                        </a:rPr>
                        <a:t>Simulation time (nsec)</a:t>
                      </a:r>
                      <a:endParaRPr/>
                    </a:p>
                  </a:txBody>
                  <a:tcPr/>
                </a:tc>
                <a:tc>
                  <a:txBody>
                    <a:bodyPr/>
                    <a:p>
                      <a:pPr algn="ctr">
                        <a:lnSpc>
                          <a:spcPct val="107000"/>
                        </a:lnSpc>
                      </a:pPr>
                      <a:r>
                        <a:rPr lang="en-US" sz="1100" strike="noStrike">
                          <a:solidFill>
                            <a:srgbClr val="000000"/>
                          </a:solidFill>
                          <a:latin typeface="Calibri"/>
                        </a:rPr>
                        <a:t>No. of bunches</a:t>
                      </a:r>
                      <a:endParaRPr/>
                    </a:p>
                  </a:txBody>
                  <a:tcPr/>
                </a:tc>
                <a:tc>
                  <a:txBody>
                    <a:bodyPr/>
                    <a:p>
                      <a:pPr algn="ctr">
                        <a:lnSpc>
                          <a:spcPct val="107000"/>
                        </a:lnSpc>
                      </a:pPr>
                      <a:r>
                        <a:rPr lang="en-US" sz="1100" strike="noStrike">
                          <a:solidFill>
                            <a:srgbClr val="000000"/>
                          </a:solidFill>
                          <a:latin typeface="Calibri"/>
                        </a:rPr>
                        <a:t>No. of particles</a:t>
                      </a:r>
                      <a:endParaRPr/>
                    </a:p>
                  </a:txBody>
                  <a:tcPr/>
                </a:tc>
                <a:tc>
                  <a:txBody>
                    <a:bodyPr/>
                    <a:p>
                      <a:pPr algn="ctr">
                        <a:lnSpc>
                          <a:spcPct val="107000"/>
                        </a:lnSpc>
                      </a:pPr>
                      <a:r>
                        <a:rPr lang="en-US" sz="1100" strike="noStrike">
                          <a:solidFill>
                            <a:srgbClr val="000000"/>
                          </a:solidFill>
                          <a:latin typeface="Calibri"/>
                        </a:rPr>
                        <a:t>Electron energy (eV)</a:t>
                      </a:r>
                      <a:endParaRPr/>
                    </a:p>
                  </a:txBody>
                  <a:tcPr/>
                </a:tc>
                <a:tc>
                  <a:txBody>
                    <a:bodyPr/>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tr>
              <a:tr h="228960">
                <a:tc>
                  <a:txBody>
                    <a:bodyPr/>
                    <a:p>
                      <a:pPr algn="ctr">
                        <a:lnSpc>
                          <a:spcPct val="107000"/>
                        </a:lnSpc>
                      </a:pPr>
                      <a:r>
                        <a:rPr b="1" lang="en-US" sz="1100" strike="noStrike">
                          <a:solidFill>
                            <a:srgbClr val="c00000"/>
                          </a:solidFill>
                          <a:latin typeface="Calibri"/>
                        </a:rPr>
                        <a:t>20</a:t>
                      </a:r>
                      <a:endParaRPr/>
                    </a:p>
                  </a:txBody>
                  <a:tcPr/>
                </a:tc>
                <a:tc>
                  <a:txBody>
                    <a:bodyPr/>
                    <a:p>
                      <a:pPr algn="ctr">
                        <a:lnSpc>
                          <a:spcPct val="107000"/>
                        </a:lnSpc>
                      </a:pPr>
                      <a:r>
                        <a:rPr lang="en-US" sz="1100" strike="noStrike">
                          <a:solidFill>
                            <a:srgbClr val="000000"/>
                          </a:solidFill>
                          <a:latin typeface="Calibri"/>
                        </a:rPr>
                        <a:t>100</a:t>
                      </a:r>
                      <a:endParaRPr/>
                    </a:p>
                  </a:txBody>
                  <a:tcPr/>
                </a:tc>
                <a:tc>
                  <a:txBody>
                    <a:bodyPr/>
                    <a:p>
                      <a:pPr algn="ctr">
                        <a:lnSpc>
                          <a:spcPct val="107000"/>
                        </a:lnSpc>
                      </a:pPr>
                      <a:r>
                        <a:rPr lang="en-US" sz="1100" strike="noStrike">
                          <a:solidFill>
                            <a:srgbClr val="000000"/>
                          </a:solidFill>
                          <a:latin typeface="Calibri"/>
                        </a:rPr>
                        <a:t>1</a:t>
                      </a:r>
                      <a:endParaRPr/>
                    </a:p>
                  </a:txBody>
                  <a:tcPr/>
                </a:tc>
                <a:tc>
                  <a:txBody>
                    <a:bodyPr/>
                    <a:p>
                      <a:pPr algn="ctr">
                        <a:lnSpc>
                          <a:spcPct val="107000"/>
                        </a:lnSpc>
                      </a:pPr>
                      <a:r>
                        <a:rPr lang="en-US" sz="1100" strike="noStrike">
                          <a:solidFill>
                            <a:srgbClr val="000000"/>
                          </a:solidFill>
                          <a:latin typeface="Calibri"/>
                        </a:rPr>
                        <a:t>1200</a:t>
                      </a:r>
                      <a:endParaRPr/>
                    </a:p>
                  </a:txBody>
                  <a:tcPr/>
                </a:tc>
                <a:tc>
                  <a:txBody>
                    <a:bodyPr/>
                    <a:p>
                      <a:pPr algn="ctr">
                        <a:lnSpc>
                          <a:spcPct val="107000"/>
                        </a:lnSpc>
                      </a:pPr>
                      <a:r>
                        <a:rPr lang="en-US" sz="1100" strike="noStrike">
                          <a:solidFill>
                            <a:srgbClr val="000000"/>
                          </a:solidFill>
                          <a:latin typeface="Calibri"/>
                        </a:rPr>
                        <a:t>0.00167</a:t>
                      </a:r>
                      <a:endParaRPr/>
                    </a:p>
                  </a:txBody>
                  <a:tcPr/>
                </a:tc>
                <a:tc>
                  <a:txBody>
                    <a:bodyPr/>
                    <a:p>
                      <a:pPr algn="ctr">
                        <a:lnSpc>
                          <a:spcPct val="107000"/>
                        </a:lnSpc>
                      </a:pPr>
                      <a:r>
                        <a:rPr lang="en-US" sz="1100" strike="noStrike">
                          <a:solidFill>
                            <a:srgbClr val="000000"/>
                          </a:solidFill>
                          <a:latin typeface="Calibri"/>
                        </a:rPr>
                        <a:t>0.05</a:t>
                      </a:r>
                      <a:endParaRPr/>
                    </a:p>
                  </a:txBody>
                  <a:tcPr/>
                </a:tc>
              </a:tr>
              <a:tr h="228960">
                <a:tc>
                  <a:txBody>
                    <a:bodyPr/>
                    <a:p>
                      <a:pPr algn="ctr">
                        <a:lnSpc>
                          <a:spcPct val="107000"/>
                        </a:lnSpc>
                      </a:pPr>
                      <a:r>
                        <a:rPr b="1" lang="en-US" sz="1100" strike="noStrike">
                          <a:solidFill>
                            <a:srgbClr val="c00000"/>
                          </a:solidFill>
                          <a:latin typeface="Calibri"/>
                        </a:rPr>
                        <a:t>50</a:t>
                      </a:r>
                      <a:endParaRPr/>
                    </a:p>
                  </a:txBody>
                  <a:tcPr/>
                </a:tc>
                <a:tc>
                  <a:txBody>
                    <a:bodyPr/>
                    <a:p>
                      <a:pPr algn="ctr">
                        <a:lnSpc>
                          <a:spcPct val="107000"/>
                        </a:lnSpc>
                      </a:pPr>
                      <a:r>
                        <a:rPr lang="en-US" sz="1100" strike="noStrike">
                          <a:solidFill>
                            <a:srgbClr val="000000"/>
                          </a:solidFill>
                          <a:latin typeface="Calibri"/>
                        </a:rPr>
                        <a:t>100</a:t>
                      </a:r>
                      <a:endParaRPr/>
                    </a:p>
                  </a:txBody>
                  <a:tcPr/>
                </a:tc>
                <a:tc>
                  <a:txBody>
                    <a:bodyPr/>
                    <a:p>
                      <a:pPr algn="ctr">
                        <a:lnSpc>
                          <a:spcPct val="107000"/>
                        </a:lnSpc>
                      </a:pPr>
                      <a:r>
                        <a:rPr lang="en-US" sz="1100" strike="noStrike">
                          <a:solidFill>
                            <a:srgbClr val="000000"/>
                          </a:solidFill>
                          <a:latin typeface="Calibri"/>
                        </a:rPr>
                        <a:t>1</a:t>
                      </a:r>
                      <a:endParaRPr/>
                    </a:p>
                  </a:txBody>
                  <a:tcPr/>
                </a:tc>
                <a:tc>
                  <a:txBody>
                    <a:bodyPr/>
                    <a:p>
                      <a:pPr algn="ctr">
                        <a:lnSpc>
                          <a:spcPct val="107000"/>
                        </a:lnSpc>
                      </a:pPr>
                      <a:r>
                        <a:rPr lang="en-US" sz="1100" strike="noStrike">
                          <a:solidFill>
                            <a:srgbClr val="000000"/>
                          </a:solidFill>
                          <a:latin typeface="Calibri"/>
                        </a:rPr>
                        <a:t>1200</a:t>
                      </a:r>
                      <a:endParaRPr/>
                    </a:p>
                  </a:txBody>
                  <a:tcPr/>
                </a:tc>
                <a:tc>
                  <a:txBody>
                    <a:bodyPr/>
                    <a:p>
                      <a:pPr algn="ctr">
                        <a:lnSpc>
                          <a:spcPct val="107000"/>
                        </a:lnSpc>
                      </a:pPr>
                      <a:r>
                        <a:rPr lang="en-US" sz="1100" strike="noStrike">
                          <a:solidFill>
                            <a:srgbClr val="000000"/>
                          </a:solidFill>
                          <a:latin typeface="Calibri"/>
                        </a:rPr>
                        <a:t>0.00167</a:t>
                      </a:r>
                      <a:endParaRPr/>
                    </a:p>
                  </a:txBody>
                  <a:tcPr/>
                </a:tc>
                <a:tc>
                  <a:txBody>
                    <a:bodyPr/>
                    <a:p>
                      <a:pPr algn="ctr">
                        <a:lnSpc>
                          <a:spcPct val="107000"/>
                        </a:lnSpc>
                      </a:pPr>
                      <a:r>
                        <a:rPr lang="en-US" sz="1100" strike="noStrike">
                          <a:solidFill>
                            <a:srgbClr val="000000"/>
                          </a:solidFill>
                          <a:latin typeface="Calibri"/>
                        </a:rPr>
                        <a:t>0.036</a:t>
                      </a:r>
                      <a:endParaRPr/>
                    </a:p>
                  </a:txBody>
                  <a:tcPr/>
                </a:tc>
              </a:tr>
              <a:tr h="428760">
                <a:tc>
                  <a:txBody>
                    <a:bodyPr/>
                    <a:p>
                      <a:pPr algn="ctr">
                        <a:lnSpc>
                          <a:spcPct val="107000"/>
                        </a:lnSpc>
                      </a:pPr>
                      <a:r>
                        <a:rPr b="1" lang="en-US" sz="1100" strike="noStrike">
                          <a:solidFill>
                            <a:srgbClr val="c00000"/>
                          </a:solidFill>
                          <a:latin typeface="Calibri"/>
                        </a:rPr>
                        <a:t>100</a:t>
                      </a:r>
                      <a:endParaRPr/>
                    </a:p>
                  </a:txBody>
                  <a:tcPr/>
                </a:tc>
                <a:tc>
                  <a:txBody>
                    <a:bodyPr/>
                    <a:p>
                      <a:pPr algn="ctr">
                        <a:lnSpc>
                          <a:spcPct val="107000"/>
                        </a:lnSpc>
                      </a:pPr>
                      <a:r>
                        <a:rPr lang="en-US" sz="1100" strike="noStrike">
                          <a:solidFill>
                            <a:srgbClr val="000000"/>
                          </a:solidFill>
                          <a:latin typeface="Calibri"/>
                        </a:rPr>
                        <a:t>100</a:t>
                      </a:r>
                      <a:endParaRPr/>
                    </a:p>
                  </a:txBody>
                  <a:tcPr/>
                </a:tc>
                <a:tc>
                  <a:txBody>
                    <a:bodyPr/>
                    <a:p>
                      <a:pPr algn="ctr">
                        <a:lnSpc>
                          <a:spcPct val="107000"/>
                        </a:lnSpc>
                      </a:pPr>
                      <a:r>
                        <a:rPr lang="en-US" sz="1100" strike="noStrike">
                          <a:solidFill>
                            <a:srgbClr val="000000"/>
                          </a:solidFill>
                          <a:latin typeface="Calibri"/>
                        </a:rPr>
                        <a:t>1</a:t>
                      </a:r>
                      <a:endParaRPr/>
                    </a:p>
                  </a:txBody>
                  <a:tcPr/>
                </a:tc>
                <a:tc>
                  <a:txBody>
                    <a:bodyPr/>
                    <a:p>
                      <a:pPr algn="ctr">
                        <a:lnSpc>
                          <a:spcPct val="107000"/>
                        </a:lnSpc>
                      </a:pPr>
                      <a:r>
                        <a:rPr lang="en-US" sz="1100" strike="noStrike">
                          <a:solidFill>
                            <a:srgbClr val="000000"/>
                          </a:solidFill>
                          <a:latin typeface="Calibri"/>
                        </a:rPr>
                        <a:t>1200</a:t>
                      </a:r>
                      <a:endParaRPr/>
                    </a:p>
                  </a:txBody>
                  <a:tcPr/>
                </a:tc>
                <a:tc>
                  <a:tcPr/>
                </a:tc>
                <a:tc>
                  <a:txBody>
                    <a:bodyPr/>
                    <a:p>
                      <a:pPr algn="ctr">
                        <a:lnSpc>
                          <a:spcPct val="107000"/>
                        </a:lnSpc>
                      </a:pPr>
                      <a:r>
                        <a:rPr lang="en-US" sz="1100" strike="noStrike">
                          <a:solidFill>
                            <a:srgbClr val="000000"/>
                          </a:solidFill>
                          <a:latin typeface="Calibri"/>
                        </a:rPr>
                        <a:t>0.034</a:t>
                      </a:r>
                      <a:endParaRPr/>
                    </a:p>
                  </a:txBody>
                  <a:tcPr/>
                </a:tc>
              </a:tr>
            </a:tbl>
          </a:graphicData>
        </a:graphic>
      </p:graphicFrame>
      <p:graphicFrame>
        <p:nvGraphicFramePr>
          <p:cNvPr id="141" name="Table 5"/>
          <p:cNvGraphicFramePr/>
          <p:nvPr/>
        </p:nvGraphicFramePr>
        <p:xfrm>
          <a:off x="1133640" y="3666600"/>
          <a:ext cx="6513480" cy="360000"/>
        </p:xfrm>
        <a:graphic>
          <a:graphicData uri="http://schemas.openxmlformats.org/drawingml/2006/table">
            <a:tbl>
              <a:tblPr/>
              <a:tblGrid>
                <a:gridCol w="1000080"/>
                <a:gridCol w="845280"/>
                <a:gridCol w="924840"/>
                <a:gridCol w="928800"/>
                <a:gridCol w="922680"/>
                <a:gridCol w="930240"/>
                <a:gridCol w="961920"/>
              </a:tblGrid>
              <a:tr h="0">
                <a:tc>
                  <a:txBody>
                    <a:bodyPr/>
                    <a:p>
                      <a:pPr algn="ctr">
                        <a:lnSpc>
                          <a:spcPct val="107000"/>
                        </a:lnSpc>
                      </a:pPr>
                      <a:r>
                        <a:rPr lang="en-US" sz="1100" strike="noStrike">
                          <a:solidFill>
                            <a:srgbClr val="000000"/>
                          </a:solidFill>
                          <a:latin typeface="Calibri"/>
                        </a:rPr>
                        <a:t>No. of mesh cells (million)</a:t>
                      </a:r>
                      <a:endParaRPr/>
                    </a:p>
                  </a:txBody>
                  <a:tcPr/>
                </a:tc>
                <a:tc>
                  <a:txBody>
                    <a:bodyPr/>
                    <a:p>
                      <a:pPr algn="ctr">
                        <a:lnSpc>
                          <a:spcPct val="107000"/>
                        </a:lnSpc>
                      </a:pPr>
                      <a:r>
                        <a:rPr lang="en-US" sz="1100" strike="noStrike">
                          <a:solidFill>
                            <a:srgbClr val="000000"/>
                          </a:solidFill>
                          <a:latin typeface="Calibri"/>
                        </a:rPr>
                        <a:t>Simulation time (nsec)</a:t>
                      </a:r>
                      <a:endParaRPr/>
                    </a:p>
                  </a:txBody>
                  <a:tcPr/>
                </a:tc>
                <a:tc>
                  <a:txBody>
                    <a:bodyPr/>
                    <a:p>
                      <a:pPr algn="ctr">
                        <a:lnSpc>
                          <a:spcPct val="107000"/>
                        </a:lnSpc>
                      </a:pPr>
                      <a:r>
                        <a:rPr lang="en-US" sz="1100" strike="noStrike">
                          <a:solidFill>
                            <a:srgbClr val="000000"/>
                          </a:solidFill>
                          <a:latin typeface="Calibri"/>
                        </a:rPr>
                        <a:t>No. of bunches</a:t>
                      </a:r>
                      <a:endParaRPr/>
                    </a:p>
                  </a:txBody>
                  <a:tcPr/>
                </a:tc>
                <a:tc>
                  <a:txBody>
                    <a:bodyPr/>
                    <a:p>
                      <a:pPr algn="ctr">
                        <a:lnSpc>
                          <a:spcPct val="107000"/>
                        </a:lnSpc>
                      </a:pPr>
                      <a:r>
                        <a:rPr lang="en-US" sz="1100" strike="noStrike">
                          <a:solidFill>
                            <a:srgbClr val="000000"/>
                          </a:solidFill>
                          <a:latin typeface="Calibri"/>
                        </a:rPr>
                        <a:t>No. of particles</a:t>
                      </a:r>
                      <a:endParaRPr/>
                    </a:p>
                  </a:txBody>
                  <a:tcPr/>
                </a:tc>
                <a:tc>
                  <a:txBody>
                    <a:bodyPr/>
                    <a:p>
                      <a:pPr algn="ctr">
                        <a:lnSpc>
                          <a:spcPct val="107000"/>
                        </a:lnSpc>
                      </a:pPr>
                      <a:r>
                        <a:rPr lang="en-US" sz="1100" strike="noStrike">
                          <a:solidFill>
                            <a:srgbClr val="000000"/>
                          </a:solidFill>
                          <a:latin typeface="Calibri"/>
                        </a:rPr>
                        <a:t>Electron energy (eV)</a:t>
                      </a:r>
                      <a:endParaRPr/>
                    </a:p>
                  </a:txBody>
                  <a:tcPr/>
                </a:tc>
                <a:tc>
                  <a:txBody>
                    <a:bodyPr/>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tc>
                  <a:txBody>
                    <a:bodyPr/>
                    <a:p>
                      <a:pPr algn="ctr">
                        <a:lnSpc>
                          <a:spcPct val="107000"/>
                        </a:lnSpc>
                      </a:pPr>
                      <a:r>
                        <a:rPr lang="en-US" sz="1100" strike="noStrike">
                          <a:solidFill>
                            <a:srgbClr val="000000"/>
                          </a:solidFill>
                          <a:latin typeface="Calibri"/>
                        </a:rPr>
                        <a:t>Comments</a:t>
                      </a:r>
                      <a:endParaRPr/>
                    </a:p>
                  </a:txBody>
                  <a:tcPr/>
                </a:tc>
              </a:tr>
              <a:tr h="0">
                <a:tc>
                  <a:txBody>
                    <a:bodyPr/>
                    <a:p>
                      <a:pPr algn="ctr">
                        <a:lnSpc>
                          <a:spcPct val="107000"/>
                        </a:lnSpc>
                      </a:pPr>
                      <a:r>
                        <a:rPr lang="en-US" sz="1100" strike="noStrike">
                          <a:solidFill>
                            <a:srgbClr val="000000"/>
                          </a:solidFill>
                          <a:latin typeface="Calibri"/>
                        </a:rPr>
                        <a:t>50</a:t>
                      </a:r>
                      <a:endParaRPr/>
                    </a:p>
                  </a:txBody>
                  <a:tcPr/>
                </a:tc>
                <a:tc>
                  <a:txBody>
                    <a:bodyPr/>
                    <a:p>
                      <a:pPr algn="ctr">
                        <a:lnSpc>
                          <a:spcPct val="107000"/>
                        </a:lnSpc>
                      </a:pPr>
                      <a:r>
                        <a:rPr b="1" lang="en-US" sz="1100" strike="noStrike">
                          <a:solidFill>
                            <a:srgbClr val="c00000"/>
                          </a:solidFill>
                          <a:latin typeface="Calibri"/>
                        </a:rPr>
                        <a:t>100</a:t>
                      </a:r>
                      <a:endParaRPr/>
                    </a:p>
                  </a:txBody>
                  <a:tcPr/>
                </a:tc>
                <a:tc>
                  <a:txBody>
                    <a:bodyPr/>
                    <a:p>
                      <a:pPr algn="ctr">
                        <a:lnSpc>
                          <a:spcPct val="107000"/>
                        </a:lnSpc>
                      </a:pPr>
                      <a:r>
                        <a:rPr lang="en-US" sz="1100" strike="noStrike">
                          <a:solidFill>
                            <a:srgbClr val="000000"/>
                          </a:solidFill>
                          <a:latin typeface="Calibri"/>
                        </a:rPr>
                        <a:t>1</a:t>
                      </a:r>
                      <a:endParaRPr/>
                    </a:p>
                  </a:txBody>
                  <a:tcPr/>
                </a:tc>
                <a:tc>
                  <a:txBody>
                    <a:bodyPr/>
                    <a:p>
                      <a:pPr algn="ctr">
                        <a:lnSpc>
                          <a:spcPct val="107000"/>
                        </a:lnSpc>
                      </a:pPr>
                      <a:r>
                        <a:rPr lang="en-US" sz="1100" strike="noStrike">
                          <a:solidFill>
                            <a:srgbClr val="000000"/>
                          </a:solidFill>
                          <a:latin typeface="Calibri"/>
                        </a:rPr>
                        <a:t>1200</a:t>
                      </a:r>
                      <a:endParaRPr/>
                    </a:p>
                  </a:txBody>
                  <a:tcPr/>
                </a:tc>
                <a:tc>
                  <a:tcPr/>
                </a:tc>
                <a:tc>
                  <a:txBody>
                    <a:bodyPr/>
                    <a:p>
                      <a:pPr algn="ctr">
                        <a:lnSpc>
                          <a:spcPct val="107000"/>
                        </a:lnSpc>
                      </a:pPr>
                      <a:r>
                        <a:rPr lang="en-US" sz="1100" strike="noStrike">
                          <a:solidFill>
                            <a:srgbClr val="000000"/>
                          </a:solidFill>
                          <a:latin typeface="Calibri"/>
                        </a:rPr>
                        <a:t>0.036</a:t>
                      </a:r>
                      <a:endParaRPr/>
                    </a:p>
                  </a:txBody>
                  <a:tcPr/>
                </a:tc>
                <a:tc>
                  <a:txBody>
                    <a:bodyPr/>
                    <a:p>
                      <a:pPr algn="ctr">
                        <a:lnSpc>
                          <a:spcPct val="107000"/>
                        </a:lnSpc>
                      </a:pPr>
                      <a:r>
                        <a:rPr lang="en-US" sz="1100" strike="noStrike">
                          <a:solidFill>
                            <a:srgbClr val="000000"/>
                          </a:solidFill>
                          <a:latin typeface="Calibri"/>
                        </a:rPr>
                        <a:t>Not saturated</a:t>
                      </a:r>
                      <a:endParaRPr/>
                    </a:p>
                  </a:txBody>
                  <a:tcPr/>
                </a:tc>
              </a:tr>
              <a:tr h="0">
                <a:tc>
                  <a:txBody>
                    <a:bodyPr/>
                    <a:p>
                      <a:pPr algn="ctr">
                        <a:lnSpc>
                          <a:spcPct val="107000"/>
                        </a:lnSpc>
                      </a:pPr>
                      <a:r>
                        <a:rPr lang="en-US" sz="1100" strike="noStrike">
                          <a:solidFill>
                            <a:srgbClr val="000000"/>
                          </a:solidFill>
                          <a:latin typeface="Calibri"/>
                        </a:rPr>
                        <a:t>50</a:t>
                      </a:r>
                      <a:endParaRPr/>
                    </a:p>
                  </a:txBody>
                  <a:tcPr/>
                </a:tc>
                <a:tc>
                  <a:txBody>
                    <a:bodyPr/>
                    <a:p>
                      <a:pPr algn="ctr">
                        <a:lnSpc>
                          <a:spcPct val="107000"/>
                        </a:lnSpc>
                      </a:pPr>
                      <a:r>
                        <a:rPr b="1" lang="en-US" sz="1100" strike="noStrike">
                          <a:solidFill>
                            <a:srgbClr val="c00000"/>
                          </a:solidFill>
                          <a:latin typeface="Calibri"/>
                        </a:rPr>
                        <a:t>150</a:t>
                      </a:r>
                      <a:endParaRPr/>
                    </a:p>
                  </a:txBody>
                  <a:tcPr/>
                </a:tc>
                <a:tc>
                  <a:txBody>
                    <a:bodyPr/>
                    <a:p>
                      <a:pPr algn="ctr">
                        <a:lnSpc>
                          <a:spcPct val="107000"/>
                        </a:lnSpc>
                      </a:pPr>
                      <a:r>
                        <a:rPr lang="en-US" sz="1100" strike="noStrike">
                          <a:solidFill>
                            <a:srgbClr val="000000"/>
                          </a:solidFill>
                          <a:latin typeface="Calibri"/>
                        </a:rPr>
                        <a:t>1</a:t>
                      </a:r>
                      <a:endParaRPr/>
                    </a:p>
                  </a:txBody>
                  <a:tcPr/>
                </a:tc>
                <a:tc>
                  <a:txBody>
                    <a:bodyPr/>
                    <a:p>
                      <a:pPr algn="ctr">
                        <a:lnSpc>
                          <a:spcPct val="107000"/>
                        </a:lnSpc>
                      </a:pPr>
                      <a:r>
                        <a:rPr lang="en-US" sz="1100" strike="noStrike">
                          <a:solidFill>
                            <a:srgbClr val="000000"/>
                          </a:solidFill>
                          <a:latin typeface="Calibri"/>
                        </a:rPr>
                        <a:t>1200</a:t>
                      </a:r>
                      <a:endParaRPr/>
                    </a:p>
                  </a:txBody>
                  <a:tcPr/>
                </a:tc>
                <a:tc>
                  <a:txBody>
                    <a:bodyPr/>
                    <a:p>
                      <a:pPr algn="ctr">
                        <a:lnSpc>
                          <a:spcPct val="107000"/>
                        </a:lnSpc>
                      </a:pPr>
                      <a:r>
                        <a:rPr lang="en-US" sz="1100" strike="noStrike">
                          <a:solidFill>
                            <a:srgbClr val="000000"/>
                          </a:solidFill>
                          <a:latin typeface="Calibri"/>
                        </a:rPr>
                        <a:t>0.00167</a:t>
                      </a:r>
                      <a:endParaRPr/>
                    </a:p>
                  </a:txBody>
                  <a:tcPr/>
                </a:tc>
                <a:tc>
                  <a:txBody>
                    <a:bodyPr/>
                    <a:p>
                      <a:pPr algn="ctr">
                        <a:lnSpc>
                          <a:spcPct val="107000"/>
                        </a:lnSpc>
                      </a:pPr>
                      <a:r>
                        <a:rPr lang="en-US" sz="1100" strike="noStrike">
                          <a:solidFill>
                            <a:srgbClr val="000000"/>
                          </a:solidFill>
                          <a:latin typeface="Calibri"/>
                        </a:rPr>
                        <a:t>0.037</a:t>
                      </a:r>
                      <a:endParaRPr/>
                    </a:p>
                  </a:txBody>
                  <a:tcPr/>
                </a:tc>
                <a:tc>
                  <a:txBody>
                    <a:bodyPr/>
                    <a:p>
                      <a:pPr algn="ctr">
                        <a:lnSpc>
                          <a:spcPct val="107000"/>
                        </a:lnSpc>
                      </a:pPr>
                      <a:r>
                        <a:rPr lang="en-US" sz="1100" strike="noStrike">
                          <a:solidFill>
                            <a:srgbClr val="000000"/>
                          </a:solidFill>
                          <a:latin typeface="Calibri"/>
                        </a:rPr>
                        <a:t>saturated</a:t>
                      </a:r>
                      <a:endParaRPr/>
                    </a:p>
                  </a:txBody>
                  <a:tcPr/>
                </a:tc>
              </a:tr>
            </a:tbl>
          </a:graphicData>
        </a:graphic>
      </p:graphicFrame>
      <p:graphicFrame>
        <p:nvGraphicFramePr>
          <p:cNvPr id="142" name="Table 6"/>
          <p:cNvGraphicFramePr/>
          <p:nvPr/>
        </p:nvGraphicFramePr>
        <p:xfrm>
          <a:off x="1133640" y="3666600"/>
          <a:ext cx="6514560" cy="880200"/>
        </p:xfrm>
        <a:graphic>
          <a:graphicData uri="http://schemas.openxmlformats.org/drawingml/2006/table">
            <a:tbl>
              <a:tblPr/>
              <a:tblGrid>
                <a:gridCol w="1000080"/>
                <a:gridCol w="845280"/>
                <a:gridCol w="924840"/>
                <a:gridCol w="928800"/>
                <a:gridCol w="922680"/>
                <a:gridCol w="930240"/>
                <a:gridCol w="963000"/>
              </a:tblGrid>
              <a:tr h="375480">
                <a:tc>
                  <a:txBody>
                    <a:bodyPr/>
                    <a:p>
                      <a:pPr algn="ctr">
                        <a:lnSpc>
                          <a:spcPct val="107000"/>
                        </a:lnSpc>
                      </a:pPr>
                      <a:r>
                        <a:rPr lang="en-US" sz="1100" strike="noStrike">
                          <a:solidFill>
                            <a:srgbClr val="000000"/>
                          </a:solidFill>
                          <a:latin typeface="Calibri"/>
                        </a:rPr>
                        <a:t>No. of mesh cells (million)</a:t>
                      </a:r>
                      <a:endParaRPr/>
                    </a:p>
                  </a:txBody>
                  <a:tcPr/>
                </a:tc>
                <a:tc>
                  <a:txBody>
                    <a:bodyPr/>
                    <a:p>
                      <a:pPr algn="ctr">
                        <a:lnSpc>
                          <a:spcPct val="107000"/>
                        </a:lnSpc>
                      </a:pPr>
                      <a:r>
                        <a:rPr lang="en-US" sz="1100" strike="noStrike">
                          <a:solidFill>
                            <a:srgbClr val="000000"/>
                          </a:solidFill>
                          <a:latin typeface="Calibri"/>
                        </a:rPr>
                        <a:t>Simulation time (nsec)</a:t>
                      </a:r>
                      <a:endParaRPr/>
                    </a:p>
                  </a:txBody>
                  <a:tcPr/>
                </a:tc>
                <a:tc>
                  <a:txBody>
                    <a:bodyPr/>
                    <a:p>
                      <a:pPr algn="ctr">
                        <a:lnSpc>
                          <a:spcPct val="107000"/>
                        </a:lnSpc>
                      </a:pPr>
                      <a:r>
                        <a:rPr lang="en-US" sz="1100" strike="noStrike">
                          <a:solidFill>
                            <a:srgbClr val="000000"/>
                          </a:solidFill>
                          <a:latin typeface="Calibri"/>
                        </a:rPr>
                        <a:t>No. of bunches</a:t>
                      </a:r>
                      <a:endParaRPr/>
                    </a:p>
                  </a:txBody>
                  <a:tcPr/>
                </a:tc>
                <a:tc>
                  <a:txBody>
                    <a:bodyPr/>
                    <a:p>
                      <a:pPr algn="ctr">
                        <a:lnSpc>
                          <a:spcPct val="107000"/>
                        </a:lnSpc>
                      </a:pPr>
                      <a:r>
                        <a:rPr lang="en-US" sz="1100" strike="noStrike">
                          <a:solidFill>
                            <a:srgbClr val="000000"/>
                          </a:solidFill>
                          <a:latin typeface="Calibri"/>
                        </a:rPr>
                        <a:t>No. of particles</a:t>
                      </a:r>
                      <a:endParaRPr/>
                    </a:p>
                  </a:txBody>
                  <a:tcPr/>
                </a:tc>
                <a:tc>
                  <a:txBody>
                    <a:bodyPr/>
                    <a:p>
                      <a:pPr algn="ctr">
                        <a:lnSpc>
                          <a:spcPct val="107000"/>
                        </a:lnSpc>
                      </a:pPr>
                      <a:r>
                        <a:rPr lang="en-US" sz="1100" strike="noStrike">
                          <a:solidFill>
                            <a:srgbClr val="000000"/>
                          </a:solidFill>
                          <a:latin typeface="Calibri"/>
                        </a:rPr>
                        <a:t>Electron energy (eV)</a:t>
                      </a:r>
                      <a:endParaRPr/>
                    </a:p>
                  </a:txBody>
                  <a:tcPr/>
                </a:tc>
                <a:tc>
                  <a:txBody>
                    <a:bodyPr/>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tc>
                  <a:txBody>
                    <a:bodyPr/>
                    <a:p>
                      <a:pPr algn="ctr">
                        <a:lnSpc>
                          <a:spcPct val="107000"/>
                        </a:lnSpc>
                      </a:pPr>
                      <a:r>
                        <a:rPr lang="en-US" sz="1100" strike="noStrike">
                          <a:solidFill>
                            <a:srgbClr val="000000"/>
                          </a:solidFill>
                          <a:latin typeface="Calibri"/>
                        </a:rPr>
                        <a:t>Comments</a:t>
                      </a:r>
                      <a:endParaRPr/>
                    </a:p>
                  </a:txBody>
                  <a:tcPr/>
                </a:tc>
              </a:tr>
              <a:tr h="428760">
                <a:tc>
                  <a:txBody>
                    <a:bodyPr/>
                    <a:p>
                      <a:pPr algn="ctr">
                        <a:lnSpc>
                          <a:spcPct val="107000"/>
                        </a:lnSpc>
                      </a:pPr>
                      <a:r>
                        <a:rPr lang="en-US" sz="1100" strike="noStrike">
                          <a:solidFill>
                            <a:srgbClr val="000000"/>
                          </a:solidFill>
                          <a:latin typeface="Calibri"/>
                        </a:rPr>
                        <a:t>50</a:t>
                      </a:r>
                      <a:endParaRPr/>
                    </a:p>
                  </a:txBody>
                  <a:tcPr/>
                </a:tc>
                <a:tc>
                  <a:txBody>
                    <a:bodyPr/>
                    <a:p>
                      <a:pPr algn="ctr">
                        <a:lnSpc>
                          <a:spcPct val="107000"/>
                        </a:lnSpc>
                      </a:pPr>
                      <a:r>
                        <a:rPr b="1" lang="en-US" sz="1100" strike="noStrike">
                          <a:solidFill>
                            <a:srgbClr val="c00000"/>
                          </a:solidFill>
                          <a:latin typeface="Calibri"/>
                        </a:rPr>
                        <a:t>100</a:t>
                      </a:r>
                      <a:endParaRPr/>
                    </a:p>
                  </a:txBody>
                  <a:tcPr/>
                </a:tc>
                <a:tc>
                  <a:txBody>
                    <a:bodyPr/>
                    <a:p>
                      <a:pPr algn="ctr">
                        <a:lnSpc>
                          <a:spcPct val="107000"/>
                        </a:lnSpc>
                      </a:pPr>
                      <a:r>
                        <a:rPr lang="en-US" sz="1100" strike="noStrike">
                          <a:solidFill>
                            <a:srgbClr val="000000"/>
                          </a:solidFill>
                          <a:latin typeface="Calibri"/>
                        </a:rPr>
                        <a:t>1</a:t>
                      </a:r>
                      <a:endParaRPr/>
                    </a:p>
                  </a:txBody>
                  <a:tcPr/>
                </a:tc>
                <a:tc>
                  <a:txBody>
                    <a:bodyPr/>
                    <a:p>
                      <a:pPr algn="ctr">
                        <a:lnSpc>
                          <a:spcPct val="107000"/>
                        </a:lnSpc>
                      </a:pPr>
                      <a:r>
                        <a:rPr lang="en-US" sz="1100" strike="noStrike">
                          <a:solidFill>
                            <a:srgbClr val="000000"/>
                          </a:solidFill>
                          <a:latin typeface="Calibri"/>
                        </a:rPr>
                        <a:t>1200</a:t>
                      </a:r>
                      <a:endParaRPr/>
                    </a:p>
                  </a:txBody>
                  <a:tcPr/>
                </a:tc>
                <a:tc>
                  <a:tcPr/>
                </a:tc>
                <a:tc>
                  <a:txBody>
                    <a:bodyPr/>
                    <a:p>
                      <a:pPr algn="ctr">
                        <a:lnSpc>
                          <a:spcPct val="107000"/>
                        </a:lnSpc>
                      </a:pPr>
                      <a:r>
                        <a:rPr lang="en-US" sz="1100" strike="noStrike">
                          <a:solidFill>
                            <a:srgbClr val="000000"/>
                          </a:solidFill>
                          <a:latin typeface="Calibri"/>
                        </a:rPr>
                        <a:t>0.036</a:t>
                      </a:r>
                      <a:endParaRPr/>
                    </a:p>
                  </a:txBody>
                  <a:tcPr/>
                </a:tc>
                <a:tc>
                  <a:txBody>
                    <a:bodyPr/>
                    <a:p>
                      <a:pPr algn="ctr">
                        <a:lnSpc>
                          <a:spcPct val="107000"/>
                        </a:lnSpc>
                      </a:pPr>
                      <a:r>
                        <a:rPr lang="en-US" sz="1100" strike="noStrike">
                          <a:solidFill>
                            <a:srgbClr val="000000"/>
                          </a:solidFill>
                          <a:latin typeface="Calibri"/>
                        </a:rPr>
                        <a:t>Not saturated</a:t>
                      </a:r>
                      <a:endParaRPr/>
                    </a:p>
                  </a:txBody>
                  <a:tcPr/>
                </a:tc>
              </a:tr>
              <a:tr h="228960">
                <a:tc>
                  <a:txBody>
                    <a:bodyPr/>
                    <a:p>
                      <a:pPr algn="ctr">
                        <a:lnSpc>
                          <a:spcPct val="107000"/>
                        </a:lnSpc>
                      </a:pPr>
                      <a:r>
                        <a:rPr lang="en-US" sz="1100" strike="noStrike">
                          <a:solidFill>
                            <a:srgbClr val="000000"/>
                          </a:solidFill>
                          <a:latin typeface="Calibri"/>
                        </a:rPr>
                        <a:t>50</a:t>
                      </a:r>
                      <a:endParaRPr/>
                    </a:p>
                  </a:txBody>
                  <a:tcPr/>
                </a:tc>
                <a:tc>
                  <a:txBody>
                    <a:bodyPr/>
                    <a:p>
                      <a:pPr algn="ctr">
                        <a:lnSpc>
                          <a:spcPct val="107000"/>
                        </a:lnSpc>
                      </a:pPr>
                      <a:r>
                        <a:rPr b="1" lang="en-US" sz="1100" strike="noStrike">
                          <a:solidFill>
                            <a:srgbClr val="c00000"/>
                          </a:solidFill>
                          <a:latin typeface="Calibri"/>
                        </a:rPr>
                        <a:t>150</a:t>
                      </a:r>
                      <a:endParaRPr/>
                    </a:p>
                  </a:txBody>
                  <a:tcPr/>
                </a:tc>
                <a:tc>
                  <a:txBody>
                    <a:bodyPr/>
                    <a:p>
                      <a:pPr algn="ctr">
                        <a:lnSpc>
                          <a:spcPct val="107000"/>
                        </a:lnSpc>
                      </a:pPr>
                      <a:r>
                        <a:rPr lang="en-US" sz="1100" strike="noStrike">
                          <a:solidFill>
                            <a:srgbClr val="000000"/>
                          </a:solidFill>
                          <a:latin typeface="Calibri"/>
                        </a:rPr>
                        <a:t>1</a:t>
                      </a:r>
                      <a:endParaRPr/>
                    </a:p>
                  </a:txBody>
                  <a:tcPr/>
                </a:tc>
                <a:tc>
                  <a:txBody>
                    <a:bodyPr/>
                    <a:p>
                      <a:pPr algn="ctr">
                        <a:lnSpc>
                          <a:spcPct val="107000"/>
                        </a:lnSpc>
                      </a:pPr>
                      <a:r>
                        <a:rPr lang="en-US" sz="1100" strike="noStrike">
                          <a:solidFill>
                            <a:srgbClr val="000000"/>
                          </a:solidFill>
                          <a:latin typeface="Calibri"/>
                        </a:rPr>
                        <a:t>1200</a:t>
                      </a:r>
                      <a:endParaRPr/>
                    </a:p>
                  </a:txBody>
                  <a:tcPr/>
                </a:tc>
                <a:tc>
                  <a:txBody>
                    <a:bodyPr/>
                    <a:p>
                      <a:pPr algn="ctr">
                        <a:lnSpc>
                          <a:spcPct val="107000"/>
                        </a:lnSpc>
                      </a:pPr>
                      <a:r>
                        <a:rPr lang="en-US" sz="1100" strike="noStrike">
                          <a:solidFill>
                            <a:srgbClr val="000000"/>
                          </a:solidFill>
                          <a:latin typeface="Calibri"/>
                        </a:rPr>
                        <a:t>0.00167</a:t>
                      </a:r>
                      <a:endParaRPr/>
                    </a:p>
                  </a:txBody>
                  <a:tcPr/>
                </a:tc>
                <a:tc>
                  <a:txBody>
                    <a:bodyPr/>
                    <a:p>
                      <a:pPr algn="ctr">
                        <a:lnSpc>
                          <a:spcPct val="107000"/>
                        </a:lnSpc>
                      </a:pPr>
                      <a:r>
                        <a:rPr lang="en-US" sz="1100" strike="noStrike">
                          <a:solidFill>
                            <a:srgbClr val="000000"/>
                          </a:solidFill>
                          <a:latin typeface="Calibri"/>
                        </a:rPr>
                        <a:t>0.037</a:t>
                      </a:r>
                      <a:endParaRPr/>
                    </a:p>
                  </a:txBody>
                  <a:tcPr/>
                </a:tc>
                <a:tc>
                  <a:txBody>
                    <a:bodyPr/>
                    <a:p>
                      <a:pPr algn="ctr">
                        <a:lnSpc>
                          <a:spcPct val="107000"/>
                        </a:lnSpc>
                      </a:pPr>
                      <a:r>
                        <a:rPr lang="en-US" sz="1100" strike="noStrike">
                          <a:solidFill>
                            <a:srgbClr val="000000"/>
                          </a:solidFill>
                          <a:latin typeface="Calibri"/>
                        </a:rPr>
                        <a:t>saturated</a:t>
                      </a:r>
                      <a:endParaRPr/>
                    </a:p>
                  </a:txBody>
                  <a:tcPr/>
                </a:tc>
              </a:tr>
            </a:tbl>
          </a:graphicData>
        </a:graphic>
      </p:graphicFrame>
      <p:graphicFrame>
        <p:nvGraphicFramePr>
          <p:cNvPr id="143" name="Table 7"/>
          <p:cNvGraphicFramePr/>
          <p:nvPr/>
        </p:nvGraphicFramePr>
        <p:xfrm>
          <a:off x="1486080" y="5384520"/>
          <a:ext cx="5599080" cy="360000"/>
        </p:xfrm>
        <a:graphic>
          <a:graphicData uri="http://schemas.openxmlformats.org/drawingml/2006/table">
            <a:tbl>
              <a:tblPr/>
              <a:tblGrid>
                <a:gridCol w="989640"/>
                <a:gridCol w="936720"/>
                <a:gridCol w="965160"/>
                <a:gridCol w="969480"/>
                <a:gridCol w="805320"/>
                <a:gridCol w="933120"/>
              </a:tblGrid>
              <a:tr h="0">
                <a:tc>
                  <a:txBody>
                    <a:bodyPr/>
                    <a:p>
                      <a:pPr algn="ctr">
                        <a:lnSpc>
                          <a:spcPct val="107000"/>
                        </a:lnSpc>
                      </a:pPr>
                      <a:r>
                        <a:rPr lang="en-US" sz="1100" strike="noStrike">
                          <a:solidFill>
                            <a:srgbClr val="000000"/>
                          </a:solidFill>
                          <a:latin typeface="Calibri"/>
                        </a:rPr>
                        <a:t>No. of mesh cells (million)</a:t>
                      </a:r>
                      <a:endParaRPr/>
                    </a:p>
                  </a:txBody>
                  <a:tcPr/>
                </a:tc>
                <a:tc>
                  <a:txBody>
                    <a:bodyPr/>
                    <a:p>
                      <a:pPr algn="ctr">
                        <a:lnSpc>
                          <a:spcPct val="107000"/>
                        </a:lnSpc>
                      </a:pPr>
                      <a:r>
                        <a:rPr lang="en-US" sz="1100" strike="noStrike">
                          <a:solidFill>
                            <a:srgbClr val="000000"/>
                          </a:solidFill>
                          <a:latin typeface="Calibri"/>
                        </a:rPr>
                        <a:t>Simulation time (nsec)</a:t>
                      </a:r>
                      <a:endParaRPr/>
                    </a:p>
                  </a:txBody>
                  <a:tcPr/>
                </a:tc>
                <a:tc>
                  <a:txBody>
                    <a:bodyPr/>
                    <a:p>
                      <a:pPr algn="ctr">
                        <a:lnSpc>
                          <a:spcPct val="107000"/>
                        </a:lnSpc>
                      </a:pPr>
                      <a:r>
                        <a:rPr lang="en-US" sz="1100" strike="noStrike">
                          <a:solidFill>
                            <a:srgbClr val="000000"/>
                          </a:solidFill>
                          <a:latin typeface="Calibri"/>
                        </a:rPr>
                        <a:t>No. of bunches</a:t>
                      </a:r>
                      <a:endParaRPr/>
                    </a:p>
                  </a:txBody>
                  <a:tcPr/>
                </a:tc>
                <a:tc>
                  <a:txBody>
                    <a:bodyPr/>
                    <a:p>
                      <a:pPr algn="ctr">
                        <a:lnSpc>
                          <a:spcPct val="107000"/>
                        </a:lnSpc>
                      </a:pPr>
                      <a:r>
                        <a:rPr lang="en-US" sz="1100" strike="noStrike">
                          <a:solidFill>
                            <a:srgbClr val="000000"/>
                          </a:solidFill>
                          <a:latin typeface="Calibri"/>
                        </a:rPr>
                        <a:t>No. of particles</a:t>
                      </a:r>
                      <a:endParaRPr/>
                    </a:p>
                  </a:txBody>
                  <a:tcPr/>
                </a:tc>
                <a:tc>
                  <a:txBody>
                    <a:bodyPr/>
                    <a:p>
                      <a:pPr algn="ctr">
                        <a:lnSpc>
                          <a:spcPct val="107000"/>
                        </a:lnSpc>
                      </a:pPr>
                      <a:r>
                        <a:rPr lang="en-US" sz="1100" strike="noStrike">
                          <a:solidFill>
                            <a:srgbClr val="000000"/>
                          </a:solidFill>
                          <a:latin typeface="Calibri"/>
                        </a:rPr>
                        <a:t>Electron energy (eV)</a:t>
                      </a:r>
                      <a:endParaRPr/>
                    </a:p>
                  </a:txBody>
                  <a:tcPr/>
                </a:tc>
                <a:tc>
                  <a:txBody>
                    <a:bodyPr/>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tr>
              <a:tr h="0">
                <a:tc>
                  <a:txBody>
                    <a:bodyPr/>
                    <a:p>
                      <a:pPr algn="ctr">
                        <a:lnSpc>
                          <a:spcPct val="107000"/>
                        </a:lnSpc>
                      </a:pPr>
                      <a:r>
                        <a:rPr lang="en-US" sz="1100" strike="noStrike">
                          <a:solidFill>
                            <a:srgbClr val="000000"/>
                          </a:solidFill>
                          <a:latin typeface="Calibri"/>
                        </a:rPr>
                        <a:t>50</a:t>
                      </a:r>
                      <a:endParaRPr/>
                    </a:p>
                  </a:txBody>
                  <a:tcPr/>
                </a:tc>
                <a:tc>
                  <a:txBody>
                    <a:bodyPr/>
                    <a:p>
                      <a:pPr algn="ctr">
                        <a:lnSpc>
                          <a:spcPct val="107000"/>
                        </a:lnSpc>
                      </a:pPr>
                      <a:r>
                        <a:rPr lang="en-US" sz="1100" strike="noStrike">
                          <a:solidFill>
                            <a:srgbClr val="000000"/>
                          </a:solidFill>
                          <a:latin typeface="Calibri"/>
                        </a:rPr>
                        <a:t>150</a:t>
                      </a:r>
                      <a:endParaRPr/>
                    </a:p>
                  </a:txBody>
                  <a:tcPr/>
                </a:tc>
                <a:tc>
                  <a:txBody>
                    <a:bodyPr/>
                    <a:p>
                      <a:pPr algn="ctr">
                        <a:lnSpc>
                          <a:spcPct val="107000"/>
                        </a:lnSpc>
                      </a:pPr>
                      <a:r>
                        <a:rPr b="1" lang="en-US" sz="1100" strike="noStrike">
                          <a:solidFill>
                            <a:srgbClr val="c00000"/>
                          </a:solidFill>
                          <a:latin typeface="Calibri"/>
                        </a:rPr>
                        <a:t>1</a:t>
                      </a:r>
                      <a:endParaRPr/>
                    </a:p>
                  </a:txBody>
                  <a:tcPr/>
                </a:tc>
                <a:tc>
                  <a:txBody>
                    <a:bodyPr/>
                    <a:p>
                      <a:pPr algn="ctr">
                        <a:lnSpc>
                          <a:spcPct val="107000"/>
                        </a:lnSpc>
                      </a:pPr>
                      <a:r>
                        <a:rPr lang="en-US" sz="1100" strike="noStrike">
                          <a:solidFill>
                            <a:srgbClr val="000000"/>
                          </a:solidFill>
                          <a:latin typeface="Calibri"/>
                        </a:rPr>
                        <a:t>1200</a:t>
                      </a:r>
                      <a:endParaRPr/>
                    </a:p>
                  </a:txBody>
                  <a:tcPr/>
                </a:tc>
                <a:tc>
                  <a:txBody>
                    <a:bodyPr/>
                    <a:p>
                      <a:pPr algn="ctr">
                        <a:lnSpc>
                          <a:spcPct val="107000"/>
                        </a:lnSpc>
                      </a:pPr>
                      <a:r>
                        <a:rPr lang="en-US" sz="1100" strike="noStrike">
                          <a:solidFill>
                            <a:srgbClr val="000000"/>
                          </a:solidFill>
                          <a:latin typeface="Calibri"/>
                        </a:rPr>
                        <a:t>0.00167</a:t>
                      </a:r>
                      <a:endParaRPr/>
                    </a:p>
                  </a:txBody>
                  <a:tcPr/>
                </a:tc>
                <a:tc>
                  <a:txBody>
                    <a:bodyPr/>
                    <a:p>
                      <a:pPr algn="ctr">
                        <a:lnSpc>
                          <a:spcPct val="107000"/>
                        </a:lnSpc>
                      </a:pPr>
                      <a:r>
                        <a:rPr lang="en-US" sz="1100" strike="noStrike">
                          <a:solidFill>
                            <a:srgbClr val="000000"/>
                          </a:solidFill>
                          <a:latin typeface="Calibri"/>
                        </a:rPr>
                        <a:t>0.037</a:t>
                      </a:r>
                      <a:endParaRPr/>
                    </a:p>
                  </a:txBody>
                  <a:tcPr/>
                </a:tc>
              </a:tr>
              <a:tr h="0">
                <a:tc>
                  <a:txBody>
                    <a:bodyPr/>
                    <a:p>
                      <a:pPr algn="ctr">
                        <a:lnSpc>
                          <a:spcPct val="107000"/>
                        </a:lnSpc>
                      </a:pPr>
                      <a:r>
                        <a:rPr lang="en-US" sz="1100" strike="noStrike">
                          <a:solidFill>
                            <a:srgbClr val="000000"/>
                          </a:solidFill>
                          <a:latin typeface="Calibri"/>
                        </a:rPr>
                        <a:t>50</a:t>
                      </a:r>
                      <a:endParaRPr/>
                    </a:p>
                  </a:txBody>
                  <a:tcPr/>
                </a:tc>
                <a:tc>
                  <a:txBody>
                    <a:bodyPr/>
                    <a:p>
                      <a:pPr algn="ctr">
                        <a:lnSpc>
                          <a:spcPct val="107000"/>
                        </a:lnSpc>
                      </a:pPr>
                      <a:r>
                        <a:rPr lang="en-US" sz="1100" strike="noStrike">
                          <a:solidFill>
                            <a:srgbClr val="000000"/>
                          </a:solidFill>
                          <a:latin typeface="Calibri"/>
                        </a:rPr>
                        <a:t>150</a:t>
                      </a:r>
                      <a:endParaRPr/>
                    </a:p>
                  </a:txBody>
                  <a:tcPr/>
                </a:tc>
                <a:tc>
                  <a:txBody>
                    <a:bodyPr/>
                    <a:p>
                      <a:pPr algn="ctr">
                        <a:lnSpc>
                          <a:spcPct val="107000"/>
                        </a:lnSpc>
                      </a:pPr>
                      <a:r>
                        <a:rPr b="1" lang="en-US" sz="1100" strike="noStrike">
                          <a:solidFill>
                            <a:srgbClr val="c00000"/>
                          </a:solidFill>
                          <a:latin typeface="Calibri"/>
                        </a:rPr>
                        <a:t>3</a:t>
                      </a:r>
                      <a:endParaRPr/>
                    </a:p>
                  </a:txBody>
                  <a:tcPr/>
                </a:tc>
                <a:tc>
                  <a:txBody>
                    <a:bodyPr/>
                    <a:p>
                      <a:pPr algn="ctr">
                        <a:lnSpc>
                          <a:spcPct val="107000"/>
                        </a:lnSpc>
                      </a:pPr>
                      <a:r>
                        <a:rPr lang="en-US" sz="1100" strike="noStrike">
                          <a:solidFill>
                            <a:srgbClr val="000000"/>
                          </a:solidFill>
                          <a:latin typeface="Calibri"/>
                        </a:rPr>
                        <a:t>1200</a:t>
                      </a:r>
                      <a:endParaRPr/>
                    </a:p>
                  </a:txBody>
                  <a:tcPr/>
                </a:tc>
                <a:tc>
                  <a:txBody>
                    <a:bodyPr/>
                    <a:p>
                      <a:pPr algn="ctr">
                        <a:lnSpc>
                          <a:spcPct val="107000"/>
                        </a:lnSpc>
                      </a:pPr>
                      <a:r>
                        <a:rPr lang="en-US" sz="1100" strike="noStrike">
                          <a:solidFill>
                            <a:srgbClr val="000000"/>
                          </a:solidFill>
                          <a:latin typeface="Calibri"/>
                        </a:rPr>
                        <a:t>0.00167</a:t>
                      </a:r>
                      <a:endParaRPr/>
                    </a:p>
                  </a:txBody>
                  <a:tcPr/>
                </a:tc>
                <a:tc>
                  <a:txBody>
                    <a:bodyPr/>
                    <a:p>
                      <a:pPr algn="ctr">
                        <a:lnSpc>
                          <a:spcPct val="107000"/>
                        </a:lnSpc>
                      </a:pPr>
                      <a:r>
                        <a:rPr lang="en-US" sz="1100" strike="noStrike">
                          <a:solidFill>
                            <a:srgbClr val="000000"/>
                          </a:solidFill>
                          <a:latin typeface="Calibri"/>
                        </a:rPr>
                        <a:t>0.037</a:t>
                      </a:r>
                      <a:endParaRPr/>
                    </a:p>
                  </a:txBody>
                  <a:tcPr/>
                </a:tc>
              </a:tr>
            </a:tbl>
          </a:graphicData>
        </a:graphic>
      </p:graphicFrame>
      <p:sp>
        <p:nvSpPr>
          <p:cNvPr id="144" name="CustomShape 8"/>
          <p:cNvSpPr/>
          <p:nvPr/>
        </p:nvSpPr>
        <p:spPr>
          <a:xfrm>
            <a:off x="2126160" y="1296720"/>
            <a:ext cx="4528800" cy="364320"/>
          </a:xfrm>
          <a:prstGeom prst="rect">
            <a:avLst/>
          </a:prstGeom>
          <a:noFill/>
          <a:ln>
            <a:noFill/>
          </a:ln>
        </p:spPr>
        <p:style>
          <a:lnRef idx="0"/>
          <a:fillRef idx="0"/>
          <a:effectRef idx="0"/>
          <a:fontRef idx="minor"/>
        </p:style>
        <p:txBody>
          <a:bodyPr wrap="none" lIns="90000" rIns="90000" tIns="45000" bIns="45000"/>
          <a:p>
            <a:pPr algn="ctr">
              <a:lnSpc>
                <a:spcPct val="107000"/>
              </a:lnSpc>
            </a:pPr>
            <a:r>
              <a:rPr lang="en-US" strike="noStrike">
                <a:solidFill>
                  <a:srgbClr val="000000"/>
                </a:solidFill>
                <a:latin typeface="Calibri"/>
                <a:ea typeface="Calibri"/>
              </a:rPr>
              <a:t>Table.1: Variation with number of mesh points.</a:t>
            </a:r>
            <a:endParaRPr/>
          </a:p>
        </p:txBody>
      </p:sp>
      <p:sp>
        <p:nvSpPr>
          <p:cNvPr id="145" name="CustomShape 9"/>
          <p:cNvSpPr/>
          <p:nvPr/>
        </p:nvSpPr>
        <p:spPr>
          <a:xfrm>
            <a:off x="2487960" y="3196080"/>
            <a:ext cx="3804840" cy="364320"/>
          </a:xfrm>
          <a:prstGeom prst="rect">
            <a:avLst/>
          </a:prstGeom>
          <a:noFill/>
          <a:ln>
            <a:noFill/>
          </a:ln>
        </p:spPr>
        <p:style>
          <a:lnRef idx="0"/>
          <a:fillRef idx="0"/>
          <a:effectRef idx="0"/>
          <a:fontRef idx="minor"/>
        </p:style>
        <p:txBody>
          <a:bodyPr wrap="none" lIns="90000" rIns="90000" tIns="45000" bIns="45000"/>
          <a:p>
            <a:pPr algn="ctr">
              <a:lnSpc>
                <a:spcPct val="107000"/>
              </a:lnSpc>
            </a:pPr>
            <a:r>
              <a:rPr lang="en-US" strike="noStrike">
                <a:solidFill>
                  <a:srgbClr val="000000"/>
                </a:solidFill>
                <a:latin typeface="Calibri"/>
                <a:ea typeface="Calibri"/>
              </a:rPr>
              <a:t>Table 2: Variation with simulation time.</a:t>
            </a:r>
            <a:endParaRPr/>
          </a:p>
        </p:txBody>
      </p:sp>
      <p:sp>
        <p:nvSpPr>
          <p:cNvPr id="146" name="CustomShape 10"/>
          <p:cNvSpPr/>
          <p:nvPr/>
        </p:nvSpPr>
        <p:spPr>
          <a:xfrm>
            <a:off x="2202120" y="4892040"/>
            <a:ext cx="4167360" cy="364320"/>
          </a:xfrm>
          <a:prstGeom prst="rect">
            <a:avLst/>
          </a:prstGeom>
          <a:noFill/>
          <a:ln>
            <a:noFill/>
          </a:ln>
        </p:spPr>
        <p:style>
          <a:lnRef idx="0"/>
          <a:fillRef idx="0"/>
          <a:effectRef idx="0"/>
          <a:fontRef idx="minor"/>
        </p:style>
        <p:txBody>
          <a:bodyPr wrap="none" lIns="90000" rIns="90000" tIns="45000" bIns="45000"/>
          <a:p>
            <a:pPr algn="ctr">
              <a:lnSpc>
                <a:spcPct val="107000"/>
              </a:lnSpc>
            </a:pPr>
            <a:r>
              <a:rPr lang="en-US" strike="noStrike">
                <a:solidFill>
                  <a:srgbClr val="000000"/>
                </a:solidFill>
                <a:latin typeface="Calibri"/>
                <a:ea typeface="Calibri"/>
              </a:rPr>
              <a:t>Table 3: Variation with number of bunches.</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CustomShape 1"/>
          <p:cNvSpPr/>
          <p:nvPr/>
        </p:nvSpPr>
        <p:spPr>
          <a:xfrm>
            <a:off x="0" y="212400"/>
            <a:ext cx="9143280" cy="638640"/>
          </a:xfrm>
          <a:prstGeom prst="rect">
            <a:avLst/>
          </a:prstGeom>
          <a:noFill/>
          <a:ln>
            <a:noFill/>
          </a:ln>
        </p:spPr>
        <p:style>
          <a:lnRef idx="0"/>
          <a:fillRef idx="0"/>
          <a:effectRef idx="0"/>
          <a:fontRef idx="minor"/>
        </p:style>
        <p:txBody>
          <a:bodyPr lIns="90000" rIns="90000" tIns="45000" bIns="45000"/>
          <a:p>
            <a:pPr>
              <a:lnSpc>
                <a:spcPct val="100000"/>
              </a:lnSpc>
            </a:pPr>
            <a:r>
              <a:rPr b="1" lang="en-US" sz="3600" strike="noStrike">
                <a:solidFill>
                  <a:srgbClr val="002060"/>
                </a:solidFill>
                <a:latin typeface="Times New Roman"/>
                <a:ea typeface="DejaVu Sans"/>
              </a:rPr>
              <a:t>Multipacting Simulation</a:t>
            </a:r>
            <a:endParaRPr/>
          </a:p>
        </p:txBody>
      </p:sp>
      <p:sp>
        <p:nvSpPr>
          <p:cNvPr id="148" name="CustomShape 2"/>
          <p:cNvSpPr/>
          <p:nvPr/>
        </p:nvSpPr>
        <p:spPr>
          <a:xfrm>
            <a:off x="0" y="858600"/>
            <a:ext cx="9143280" cy="360"/>
          </a:xfrm>
          <a:prstGeom prst="straightConnector1">
            <a:avLst/>
          </a:prstGeom>
          <a:noFill/>
          <a:ln w="28440">
            <a:solidFill>
              <a:schemeClr val="tx1"/>
            </a:solidFill>
            <a:round/>
            <a:tailEnd len="med" type="triangle" w="med"/>
          </a:ln>
        </p:spPr>
        <p:style>
          <a:lnRef idx="1">
            <a:schemeClr val="accent1"/>
          </a:lnRef>
          <a:fillRef idx="0">
            <a:schemeClr val="accent1"/>
          </a:fillRef>
          <a:effectRef idx="0">
            <a:schemeClr val="accent1"/>
          </a:effectRef>
          <a:fontRef idx="minor"/>
        </p:style>
      </p:sp>
      <p:graphicFrame>
        <p:nvGraphicFramePr>
          <p:cNvPr id="149" name="Table 3"/>
          <p:cNvGraphicFramePr/>
          <p:nvPr/>
        </p:nvGraphicFramePr>
        <p:xfrm>
          <a:off x="1433880" y="1710360"/>
          <a:ext cx="5841720" cy="360000"/>
        </p:xfrm>
        <a:graphic>
          <a:graphicData uri="http://schemas.openxmlformats.org/drawingml/2006/table">
            <a:tbl>
              <a:tblPr/>
              <a:tblGrid>
                <a:gridCol w="918000"/>
                <a:gridCol w="1091520"/>
                <a:gridCol w="1007280"/>
                <a:gridCol w="1011600"/>
                <a:gridCol w="1004760"/>
                <a:gridCol w="808920"/>
              </a:tblGrid>
              <a:tr h="0">
                <a:tc>
                  <a:txBody>
                    <a:bodyPr/>
                    <a:p>
                      <a:pPr algn="ctr">
                        <a:lnSpc>
                          <a:spcPct val="107000"/>
                        </a:lnSpc>
                      </a:pPr>
                      <a:r>
                        <a:rPr lang="en-US" sz="1100" strike="noStrike">
                          <a:solidFill>
                            <a:srgbClr val="000000"/>
                          </a:solidFill>
                          <a:latin typeface="Calibri"/>
                        </a:rPr>
                        <a:t>No. of mesh cells (million)</a:t>
                      </a:r>
                      <a:endParaRPr/>
                    </a:p>
                  </a:txBody>
                  <a:tcPr/>
                </a:tc>
                <a:tc>
                  <a:txBody>
                    <a:bodyPr/>
                    <a:p>
                      <a:pPr algn="ctr">
                        <a:lnSpc>
                          <a:spcPct val="107000"/>
                        </a:lnSpc>
                      </a:pPr>
                      <a:r>
                        <a:rPr lang="en-US" sz="1100" strike="noStrike">
                          <a:solidFill>
                            <a:srgbClr val="000000"/>
                          </a:solidFill>
                          <a:latin typeface="Calibri"/>
                        </a:rPr>
                        <a:t>Simulation time (nsec)</a:t>
                      </a:r>
                      <a:endParaRPr/>
                    </a:p>
                  </a:txBody>
                  <a:tcPr/>
                </a:tc>
                <a:tc>
                  <a:txBody>
                    <a:bodyPr/>
                    <a:p>
                      <a:pPr algn="ctr">
                        <a:lnSpc>
                          <a:spcPct val="107000"/>
                        </a:lnSpc>
                      </a:pPr>
                      <a:r>
                        <a:rPr lang="en-US" sz="1100" strike="noStrike">
                          <a:solidFill>
                            <a:srgbClr val="000000"/>
                          </a:solidFill>
                          <a:latin typeface="Calibri"/>
                        </a:rPr>
                        <a:t>No. of bunches</a:t>
                      </a:r>
                      <a:endParaRPr/>
                    </a:p>
                  </a:txBody>
                  <a:tcPr/>
                </a:tc>
                <a:tc>
                  <a:txBody>
                    <a:bodyPr/>
                    <a:p>
                      <a:pPr algn="ctr">
                        <a:lnSpc>
                          <a:spcPct val="107000"/>
                        </a:lnSpc>
                      </a:pPr>
                      <a:r>
                        <a:rPr lang="en-US" sz="1100" strike="noStrike">
                          <a:solidFill>
                            <a:srgbClr val="000000"/>
                          </a:solidFill>
                          <a:latin typeface="Calibri"/>
                        </a:rPr>
                        <a:t>No. of particles</a:t>
                      </a:r>
                      <a:endParaRPr/>
                    </a:p>
                  </a:txBody>
                  <a:tcPr/>
                </a:tc>
                <a:tc>
                  <a:txBody>
                    <a:bodyPr/>
                    <a:p>
                      <a:pPr algn="ctr">
                        <a:lnSpc>
                          <a:spcPct val="107000"/>
                        </a:lnSpc>
                      </a:pPr>
                      <a:r>
                        <a:rPr lang="en-US" sz="1100" strike="noStrike">
                          <a:solidFill>
                            <a:srgbClr val="000000"/>
                          </a:solidFill>
                          <a:latin typeface="Calibri"/>
                        </a:rPr>
                        <a:t>Electron energy (eV)</a:t>
                      </a:r>
                      <a:endParaRPr/>
                    </a:p>
                  </a:txBody>
                  <a:tcPr/>
                </a:tc>
                <a:tc>
                  <a:txBody>
                    <a:bodyPr/>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tr>
              <a:tr h="0">
                <a:tc>
                  <a:txBody>
                    <a:bodyPr/>
                    <a:p>
                      <a:pPr algn="ctr">
                        <a:lnSpc>
                          <a:spcPct val="107000"/>
                        </a:lnSpc>
                      </a:pPr>
                      <a:r>
                        <a:rPr lang="en-US" sz="1100" strike="noStrike">
                          <a:solidFill>
                            <a:srgbClr val="000000"/>
                          </a:solidFill>
                          <a:latin typeface="Calibri"/>
                        </a:rPr>
                        <a:t>50</a:t>
                      </a:r>
                      <a:endParaRPr/>
                    </a:p>
                  </a:txBody>
                  <a:tcPr/>
                </a:tc>
                <a:tc>
                  <a:txBody>
                    <a:bodyPr/>
                    <a:p>
                      <a:pPr algn="ctr">
                        <a:lnSpc>
                          <a:spcPct val="107000"/>
                        </a:lnSpc>
                      </a:pPr>
                      <a:r>
                        <a:rPr lang="en-US" sz="1100" strike="noStrike">
                          <a:solidFill>
                            <a:srgbClr val="000000"/>
                          </a:solidFill>
                          <a:latin typeface="Calibri"/>
                        </a:rPr>
                        <a:t>150</a:t>
                      </a:r>
                      <a:endParaRPr/>
                    </a:p>
                  </a:txBody>
                  <a:tcPr/>
                </a:tc>
                <a:tc>
                  <a:txBody>
                    <a:bodyPr/>
                    <a:p>
                      <a:pPr algn="ctr">
                        <a:lnSpc>
                          <a:spcPct val="107000"/>
                        </a:lnSpc>
                      </a:pPr>
                      <a:r>
                        <a:rPr lang="en-US" sz="1100" strike="noStrike">
                          <a:solidFill>
                            <a:srgbClr val="000000"/>
                          </a:solidFill>
                          <a:latin typeface="Calibri"/>
                        </a:rPr>
                        <a:t>1</a:t>
                      </a:r>
                      <a:endParaRPr/>
                    </a:p>
                  </a:txBody>
                  <a:tcPr/>
                </a:tc>
                <a:tc>
                  <a:txBody>
                    <a:bodyPr/>
                    <a:p>
                      <a:pPr algn="ctr">
                        <a:lnSpc>
                          <a:spcPct val="107000"/>
                        </a:lnSpc>
                      </a:pPr>
                      <a:r>
                        <a:rPr lang="en-US" sz="1100" strike="noStrike">
                          <a:solidFill>
                            <a:srgbClr val="000000"/>
                          </a:solidFill>
                          <a:latin typeface="Calibri"/>
                        </a:rPr>
                        <a:t>1200</a:t>
                      </a:r>
                      <a:endParaRPr/>
                    </a:p>
                  </a:txBody>
                  <a:tcPr/>
                </a:tc>
                <a:tc>
                  <a:txBody>
                    <a:bodyPr/>
                    <a:p>
                      <a:pPr algn="ctr">
                        <a:lnSpc>
                          <a:spcPct val="107000"/>
                        </a:lnSpc>
                      </a:pPr>
                      <a:r>
                        <a:rPr b="1" lang="en-US" sz="1100" strike="noStrike">
                          <a:solidFill>
                            <a:srgbClr val="c00000"/>
                          </a:solidFill>
                          <a:latin typeface="Calibri"/>
                        </a:rPr>
                        <a:t>0.00167</a:t>
                      </a:r>
                      <a:endParaRPr/>
                    </a:p>
                  </a:txBody>
                  <a:tcPr/>
                </a:tc>
                <a:tc>
                  <a:txBody>
                    <a:bodyPr/>
                    <a:p>
                      <a:pPr algn="ctr">
                        <a:lnSpc>
                          <a:spcPct val="107000"/>
                        </a:lnSpc>
                      </a:pPr>
                      <a:r>
                        <a:rPr lang="en-US" sz="1100" strike="noStrike">
                          <a:solidFill>
                            <a:srgbClr val="000000"/>
                          </a:solidFill>
                          <a:latin typeface="Calibri"/>
                        </a:rPr>
                        <a:t>0.037</a:t>
                      </a:r>
                      <a:endParaRPr/>
                    </a:p>
                  </a:txBody>
                  <a:tcPr/>
                </a:tc>
              </a:tr>
              <a:tr h="0">
                <a:tc>
                  <a:txBody>
                    <a:bodyPr/>
                    <a:p>
                      <a:pPr algn="ctr">
                        <a:lnSpc>
                          <a:spcPct val="107000"/>
                        </a:lnSpc>
                      </a:pPr>
                      <a:r>
                        <a:rPr lang="en-US" sz="1100" strike="noStrike">
                          <a:solidFill>
                            <a:srgbClr val="000000"/>
                          </a:solidFill>
                          <a:latin typeface="Calibri"/>
                        </a:rPr>
                        <a:t>50</a:t>
                      </a:r>
                      <a:endParaRPr/>
                    </a:p>
                  </a:txBody>
                  <a:tcPr/>
                </a:tc>
                <a:tc>
                  <a:txBody>
                    <a:bodyPr/>
                    <a:p>
                      <a:pPr algn="ctr">
                        <a:lnSpc>
                          <a:spcPct val="107000"/>
                        </a:lnSpc>
                      </a:pPr>
                      <a:r>
                        <a:rPr lang="en-US" sz="1100" strike="noStrike">
                          <a:solidFill>
                            <a:srgbClr val="000000"/>
                          </a:solidFill>
                          <a:latin typeface="Calibri"/>
                        </a:rPr>
                        <a:t>150</a:t>
                      </a:r>
                      <a:endParaRPr/>
                    </a:p>
                  </a:txBody>
                  <a:tcPr/>
                </a:tc>
                <a:tc>
                  <a:txBody>
                    <a:bodyPr/>
                    <a:p>
                      <a:pPr algn="ctr">
                        <a:lnSpc>
                          <a:spcPct val="107000"/>
                        </a:lnSpc>
                      </a:pPr>
                      <a:r>
                        <a:rPr lang="en-US" sz="1100" strike="noStrike">
                          <a:solidFill>
                            <a:srgbClr val="000000"/>
                          </a:solidFill>
                          <a:latin typeface="Calibri"/>
                        </a:rPr>
                        <a:t>1</a:t>
                      </a:r>
                      <a:endParaRPr/>
                    </a:p>
                  </a:txBody>
                  <a:tcPr/>
                </a:tc>
                <a:tc>
                  <a:tcPr/>
                </a:tc>
                <a:tc>
                  <a:txBody>
                    <a:bodyPr/>
                    <a:p>
                      <a:pPr algn="ctr">
                        <a:lnSpc>
                          <a:spcPct val="107000"/>
                        </a:lnSpc>
                      </a:pPr>
                      <a:r>
                        <a:rPr b="1" lang="en-US" sz="1100" strike="noStrike">
                          <a:solidFill>
                            <a:srgbClr val="c00000"/>
                          </a:solidFill>
                          <a:latin typeface="Calibri"/>
                        </a:rPr>
                        <a:t>4 </a:t>
                      </a:r>
                      <a:endParaRPr/>
                    </a:p>
                  </a:txBody>
                  <a:tcPr/>
                </a:tc>
                <a:tc>
                  <a:txBody>
                    <a:bodyPr/>
                    <a:p>
                      <a:pPr algn="ctr">
                        <a:lnSpc>
                          <a:spcPct val="107000"/>
                        </a:lnSpc>
                      </a:pPr>
                      <a:r>
                        <a:rPr lang="en-US" sz="1100" strike="noStrike">
                          <a:solidFill>
                            <a:srgbClr val="000000"/>
                          </a:solidFill>
                          <a:latin typeface="Calibri"/>
                        </a:rPr>
                        <a:t>0.037</a:t>
                      </a:r>
                      <a:endParaRPr/>
                    </a:p>
                  </a:txBody>
                  <a:tcPr/>
                </a:tc>
              </a:tr>
            </a:tbl>
          </a:graphicData>
        </a:graphic>
      </p:graphicFrame>
      <p:graphicFrame>
        <p:nvGraphicFramePr>
          <p:cNvPr id="150" name="Table 4"/>
          <p:cNvGraphicFramePr/>
          <p:nvPr/>
        </p:nvGraphicFramePr>
        <p:xfrm>
          <a:off x="1433880" y="1710360"/>
          <a:ext cx="5842440" cy="880200"/>
        </p:xfrm>
        <a:graphic>
          <a:graphicData uri="http://schemas.openxmlformats.org/drawingml/2006/table">
            <a:tbl>
              <a:tblPr/>
              <a:tblGrid>
                <a:gridCol w="918000"/>
                <a:gridCol w="1091520"/>
                <a:gridCol w="1007280"/>
                <a:gridCol w="1011600"/>
                <a:gridCol w="1004760"/>
                <a:gridCol w="809640"/>
              </a:tblGrid>
              <a:tr h="522000">
                <a:tc>
                  <a:txBody>
                    <a:bodyPr/>
                    <a:p>
                      <a:pPr algn="ctr">
                        <a:lnSpc>
                          <a:spcPct val="107000"/>
                        </a:lnSpc>
                      </a:pPr>
                      <a:r>
                        <a:rPr lang="en-US" sz="1100" strike="noStrike">
                          <a:solidFill>
                            <a:srgbClr val="000000"/>
                          </a:solidFill>
                          <a:latin typeface="Calibri"/>
                        </a:rPr>
                        <a:t>No. of mesh cells (million)</a:t>
                      </a:r>
                      <a:endParaRPr/>
                    </a:p>
                  </a:txBody>
                  <a:tcPr/>
                </a:tc>
                <a:tc>
                  <a:txBody>
                    <a:bodyPr/>
                    <a:p>
                      <a:pPr algn="ctr">
                        <a:lnSpc>
                          <a:spcPct val="107000"/>
                        </a:lnSpc>
                      </a:pPr>
                      <a:r>
                        <a:rPr lang="en-US" sz="1100" strike="noStrike">
                          <a:solidFill>
                            <a:srgbClr val="000000"/>
                          </a:solidFill>
                          <a:latin typeface="Calibri"/>
                        </a:rPr>
                        <a:t>Simulation time (nsec)</a:t>
                      </a:r>
                      <a:endParaRPr/>
                    </a:p>
                  </a:txBody>
                  <a:tcPr/>
                </a:tc>
                <a:tc>
                  <a:txBody>
                    <a:bodyPr/>
                    <a:p>
                      <a:pPr algn="ctr">
                        <a:lnSpc>
                          <a:spcPct val="107000"/>
                        </a:lnSpc>
                      </a:pPr>
                      <a:r>
                        <a:rPr lang="en-US" sz="1100" strike="noStrike">
                          <a:solidFill>
                            <a:srgbClr val="000000"/>
                          </a:solidFill>
                          <a:latin typeface="Calibri"/>
                        </a:rPr>
                        <a:t>No. of bunches</a:t>
                      </a:r>
                      <a:endParaRPr/>
                    </a:p>
                  </a:txBody>
                  <a:tcPr/>
                </a:tc>
                <a:tc>
                  <a:txBody>
                    <a:bodyPr/>
                    <a:p>
                      <a:pPr algn="ctr">
                        <a:lnSpc>
                          <a:spcPct val="107000"/>
                        </a:lnSpc>
                      </a:pPr>
                      <a:r>
                        <a:rPr lang="en-US" sz="1100" strike="noStrike">
                          <a:solidFill>
                            <a:srgbClr val="000000"/>
                          </a:solidFill>
                          <a:latin typeface="Calibri"/>
                        </a:rPr>
                        <a:t>No. of particles</a:t>
                      </a:r>
                      <a:endParaRPr/>
                    </a:p>
                  </a:txBody>
                  <a:tcPr/>
                </a:tc>
                <a:tc>
                  <a:txBody>
                    <a:bodyPr/>
                    <a:p>
                      <a:pPr algn="ctr">
                        <a:lnSpc>
                          <a:spcPct val="107000"/>
                        </a:lnSpc>
                      </a:pPr>
                      <a:r>
                        <a:rPr lang="en-US" sz="1100" strike="noStrike">
                          <a:solidFill>
                            <a:srgbClr val="000000"/>
                          </a:solidFill>
                          <a:latin typeface="Calibri"/>
                        </a:rPr>
                        <a:t>Electron energy (eV)</a:t>
                      </a:r>
                      <a:endParaRPr/>
                    </a:p>
                  </a:txBody>
                  <a:tcPr/>
                </a:tc>
                <a:tc>
                  <a:txBody>
                    <a:bodyPr/>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tr>
              <a:tr h="228960">
                <a:tc>
                  <a:txBody>
                    <a:bodyPr/>
                    <a:p>
                      <a:pPr algn="ctr">
                        <a:lnSpc>
                          <a:spcPct val="107000"/>
                        </a:lnSpc>
                      </a:pPr>
                      <a:r>
                        <a:rPr lang="en-US" sz="1100" strike="noStrike">
                          <a:solidFill>
                            <a:srgbClr val="000000"/>
                          </a:solidFill>
                          <a:latin typeface="Calibri"/>
                        </a:rPr>
                        <a:t>50</a:t>
                      </a:r>
                      <a:endParaRPr/>
                    </a:p>
                  </a:txBody>
                  <a:tcPr/>
                </a:tc>
                <a:tc>
                  <a:txBody>
                    <a:bodyPr/>
                    <a:p>
                      <a:pPr algn="ctr">
                        <a:lnSpc>
                          <a:spcPct val="107000"/>
                        </a:lnSpc>
                      </a:pPr>
                      <a:r>
                        <a:rPr lang="en-US" sz="1100" strike="noStrike">
                          <a:solidFill>
                            <a:srgbClr val="000000"/>
                          </a:solidFill>
                          <a:latin typeface="Calibri"/>
                        </a:rPr>
                        <a:t>150</a:t>
                      </a:r>
                      <a:endParaRPr/>
                    </a:p>
                  </a:txBody>
                  <a:tcPr/>
                </a:tc>
                <a:tc>
                  <a:txBody>
                    <a:bodyPr/>
                    <a:p>
                      <a:pPr algn="ctr">
                        <a:lnSpc>
                          <a:spcPct val="107000"/>
                        </a:lnSpc>
                      </a:pPr>
                      <a:r>
                        <a:rPr lang="en-US" sz="1100" strike="noStrike">
                          <a:solidFill>
                            <a:srgbClr val="000000"/>
                          </a:solidFill>
                          <a:latin typeface="Calibri"/>
                        </a:rPr>
                        <a:t>1</a:t>
                      </a:r>
                      <a:endParaRPr/>
                    </a:p>
                  </a:txBody>
                  <a:tcPr/>
                </a:tc>
                <a:tc>
                  <a:txBody>
                    <a:bodyPr/>
                    <a:p>
                      <a:pPr algn="ctr">
                        <a:lnSpc>
                          <a:spcPct val="107000"/>
                        </a:lnSpc>
                      </a:pPr>
                      <a:r>
                        <a:rPr lang="en-US" sz="1100" strike="noStrike">
                          <a:solidFill>
                            <a:srgbClr val="000000"/>
                          </a:solidFill>
                          <a:latin typeface="Calibri"/>
                        </a:rPr>
                        <a:t>1200</a:t>
                      </a:r>
                      <a:endParaRPr/>
                    </a:p>
                  </a:txBody>
                  <a:tcPr/>
                </a:tc>
                <a:tc>
                  <a:txBody>
                    <a:bodyPr/>
                    <a:p>
                      <a:pPr algn="ctr">
                        <a:lnSpc>
                          <a:spcPct val="107000"/>
                        </a:lnSpc>
                      </a:pPr>
                      <a:r>
                        <a:rPr b="1" lang="en-US" sz="1100" strike="noStrike">
                          <a:solidFill>
                            <a:srgbClr val="c00000"/>
                          </a:solidFill>
                          <a:latin typeface="Calibri"/>
                        </a:rPr>
                        <a:t>0.00167</a:t>
                      </a:r>
                      <a:endParaRPr/>
                    </a:p>
                  </a:txBody>
                  <a:tcPr/>
                </a:tc>
                <a:tc>
                  <a:txBody>
                    <a:bodyPr/>
                    <a:p>
                      <a:pPr algn="ctr">
                        <a:lnSpc>
                          <a:spcPct val="107000"/>
                        </a:lnSpc>
                      </a:pPr>
                      <a:r>
                        <a:rPr lang="en-US" sz="1100" strike="noStrike">
                          <a:solidFill>
                            <a:srgbClr val="000000"/>
                          </a:solidFill>
                          <a:latin typeface="Calibri"/>
                        </a:rPr>
                        <a:t>0.037</a:t>
                      </a:r>
                      <a:endParaRPr/>
                    </a:p>
                  </a:txBody>
                  <a:tcPr/>
                </a:tc>
              </a:tr>
              <a:tr h="428760">
                <a:tc>
                  <a:txBody>
                    <a:bodyPr/>
                    <a:p>
                      <a:pPr algn="ctr">
                        <a:lnSpc>
                          <a:spcPct val="107000"/>
                        </a:lnSpc>
                      </a:pPr>
                      <a:r>
                        <a:rPr lang="en-US" sz="1100" strike="noStrike">
                          <a:solidFill>
                            <a:srgbClr val="000000"/>
                          </a:solidFill>
                          <a:latin typeface="Calibri"/>
                        </a:rPr>
                        <a:t>50</a:t>
                      </a:r>
                      <a:endParaRPr/>
                    </a:p>
                  </a:txBody>
                  <a:tcPr/>
                </a:tc>
                <a:tc>
                  <a:txBody>
                    <a:bodyPr/>
                    <a:p>
                      <a:pPr algn="ctr">
                        <a:lnSpc>
                          <a:spcPct val="107000"/>
                        </a:lnSpc>
                      </a:pPr>
                      <a:r>
                        <a:rPr lang="en-US" sz="1100" strike="noStrike">
                          <a:solidFill>
                            <a:srgbClr val="000000"/>
                          </a:solidFill>
                          <a:latin typeface="Calibri"/>
                        </a:rPr>
                        <a:t>150</a:t>
                      </a:r>
                      <a:endParaRPr/>
                    </a:p>
                  </a:txBody>
                  <a:tcPr/>
                </a:tc>
                <a:tc>
                  <a:txBody>
                    <a:bodyPr/>
                    <a:p>
                      <a:pPr algn="ctr">
                        <a:lnSpc>
                          <a:spcPct val="107000"/>
                        </a:lnSpc>
                      </a:pPr>
                      <a:r>
                        <a:rPr lang="en-US" sz="1100" strike="noStrike">
                          <a:solidFill>
                            <a:srgbClr val="000000"/>
                          </a:solidFill>
                          <a:latin typeface="Calibri"/>
                        </a:rPr>
                        <a:t>1</a:t>
                      </a:r>
                      <a:endParaRPr/>
                    </a:p>
                  </a:txBody>
                  <a:tcPr/>
                </a:tc>
                <a:tc>
                  <a:tcPr/>
                </a:tc>
                <a:tc>
                  <a:txBody>
                    <a:bodyPr/>
                    <a:p>
                      <a:pPr algn="ctr">
                        <a:lnSpc>
                          <a:spcPct val="107000"/>
                        </a:lnSpc>
                      </a:pPr>
                      <a:r>
                        <a:rPr b="1" lang="en-US" sz="1100" strike="noStrike">
                          <a:solidFill>
                            <a:srgbClr val="c00000"/>
                          </a:solidFill>
                          <a:latin typeface="Calibri"/>
                        </a:rPr>
                        <a:t>4 </a:t>
                      </a:r>
                      <a:endParaRPr/>
                    </a:p>
                  </a:txBody>
                  <a:tcPr/>
                </a:tc>
                <a:tc>
                  <a:txBody>
                    <a:bodyPr/>
                    <a:p>
                      <a:pPr algn="ctr">
                        <a:lnSpc>
                          <a:spcPct val="107000"/>
                        </a:lnSpc>
                      </a:pPr>
                      <a:r>
                        <a:rPr lang="en-US" sz="1100" strike="noStrike">
                          <a:solidFill>
                            <a:srgbClr val="000000"/>
                          </a:solidFill>
                          <a:latin typeface="Calibri"/>
                        </a:rPr>
                        <a:t>0.037</a:t>
                      </a:r>
                      <a:endParaRPr/>
                    </a:p>
                  </a:txBody>
                  <a:tcPr/>
                </a:tc>
              </a:tr>
            </a:tbl>
          </a:graphicData>
        </a:graphic>
      </p:graphicFrame>
      <p:graphicFrame>
        <p:nvGraphicFramePr>
          <p:cNvPr id="151" name="Table 5"/>
          <p:cNvGraphicFramePr/>
          <p:nvPr/>
        </p:nvGraphicFramePr>
        <p:xfrm>
          <a:off x="1491120" y="3406680"/>
          <a:ext cx="5727600" cy="360000"/>
        </p:xfrm>
        <a:graphic>
          <a:graphicData uri="http://schemas.openxmlformats.org/drawingml/2006/table">
            <a:tbl>
              <a:tblPr/>
              <a:tblGrid>
                <a:gridCol w="900000"/>
                <a:gridCol w="1070280"/>
                <a:gridCol w="987480"/>
                <a:gridCol w="991800"/>
                <a:gridCol w="985320"/>
                <a:gridCol w="793080"/>
              </a:tblGrid>
              <a:tr h="0">
                <a:tc>
                  <a:txBody>
                    <a:bodyPr/>
                    <a:p>
                      <a:pPr algn="ctr">
                        <a:lnSpc>
                          <a:spcPct val="107000"/>
                        </a:lnSpc>
                      </a:pPr>
                      <a:r>
                        <a:rPr lang="en-US" sz="1100" strike="noStrike">
                          <a:solidFill>
                            <a:srgbClr val="000000"/>
                          </a:solidFill>
                          <a:latin typeface="Calibri"/>
                        </a:rPr>
                        <a:t>No. of mesh cells (million)</a:t>
                      </a:r>
                      <a:endParaRPr/>
                    </a:p>
                  </a:txBody>
                  <a:tcPr/>
                </a:tc>
                <a:tc>
                  <a:txBody>
                    <a:bodyPr/>
                    <a:p>
                      <a:pPr algn="ctr">
                        <a:lnSpc>
                          <a:spcPct val="107000"/>
                        </a:lnSpc>
                      </a:pPr>
                      <a:r>
                        <a:rPr lang="en-US" sz="1100" strike="noStrike">
                          <a:solidFill>
                            <a:srgbClr val="000000"/>
                          </a:solidFill>
                          <a:latin typeface="Calibri"/>
                        </a:rPr>
                        <a:t>Simulation time (nsec)</a:t>
                      </a:r>
                      <a:endParaRPr/>
                    </a:p>
                  </a:txBody>
                  <a:tcPr/>
                </a:tc>
                <a:tc>
                  <a:txBody>
                    <a:bodyPr/>
                    <a:p>
                      <a:pPr algn="ctr">
                        <a:lnSpc>
                          <a:spcPct val="107000"/>
                        </a:lnSpc>
                      </a:pPr>
                      <a:r>
                        <a:rPr lang="en-US" sz="1100" strike="noStrike">
                          <a:solidFill>
                            <a:srgbClr val="000000"/>
                          </a:solidFill>
                          <a:latin typeface="Calibri"/>
                        </a:rPr>
                        <a:t>No. of bunches</a:t>
                      </a:r>
                      <a:endParaRPr/>
                    </a:p>
                  </a:txBody>
                  <a:tcPr/>
                </a:tc>
                <a:tc>
                  <a:txBody>
                    <a:bodyPr/>
                    <a:p>
                      <a:pPr algn="ctr">
                        <a:lnSpc>
                          <a:spcPct val="107000"/>
                        </a:lnSpc>
                      </a:pPr>
                      <a:r>
                        <a:rPr lang="en-US" sz="1100" strike="noStrike">
                          <a:solidFill>
                            <a:srgbClr val="000000"/>
                          </a:solidFill>
                          <a:latin typeface="Calibri"/>
                        </a:rPr>
                        <a:t>No. of particles</a:t>
                      </a:r>
                      <a:endParaRPr/>
                    </a:p>
                  </a:txBody>
                  <a:tcPr/>
                </a:tc>
                <a:tc>
                  <a:txBody>
                    <a:bodyPr/>
                    <a:p>
                      <a:pPr algn="ctr">
                        <a:lnSpc>
                          <a:spcPct val="107000"/>
                        </a:lnSpc>
                      </a:pPr>
                      <a:r>
                        <a:rPr lang="en-US" sz="1100" strike="noStrike">
                          <a:solidFill>
                            <a:srgbClr val="000000"/>
                          </a:solidFill>
                          <a:latin typeface="Calibri"/>
                        </a:rPr>
                        <a:t>Electron energy (eV)</a:t>
                      </a:r>
                      <a:endParaRPr/>
                    </a:p>
                  </a:txBody>
                  <a:tcPr/>
                </a:tc>
                <a:tc>
                  <a:txBody>
                    <a:bodyPr/>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tr>
              <a:tr h="0">
                <a:tc>
                  <a:txBody>
                    <a:bodyPr/>
                    <a:p>
                      <a:pPr algn="ctr">
                        <a:lnSpc>
                          <a:spcPct val="107000"/>
                        </a:lnSpc>
                      </a:pPr>
                      <a:r>
                        <a:rPr lang="en-US" sz="1100" strike="noStrike">
                          <a:solidFill>
                            <a:srgbClr val="000000"/>
                          </a:solidFill>
                          <a:latin typeface="Calibri"/>
                        </a:rPr>
                        <a:t>50</a:t>
                      </a:r>
                      <a:endParaRPr/>
                    </a:p>
                  </a:txBody>
                  <a:tcPr/>
                </a:tc>
                <a:tc>
                  <a:txBody>
                    <a:bodyPr/>
                    <a:p>
                      <a:pPr algn="ctr">
                        <a:lnSpc>
                          <a:spcPct val="107000"/>
                        </a:lnSpc>
                      </a:pPr>
                      <a:r>
                        <a:rPr lang="en-US" sz="1100" strike="noStrike">
                          <a:solidFill>
                            <a:srgbClr val="000000"/>
                          </a:solidFill>
                          <a:latin typeface="Calibri"/>
                        </a:rPr>
                        <a:t>150</a:t>
                      </a:r>
                      <a:endParaRPr/>
                    </a:p>
                  </a:txBody>
                  <a:tcPr/>
                </a:tc>
                <a:tc>
                  <a:txBody>
                    <a:bodyPr/>
                    <a:p>
                      <a:pPr algn="ctr">
                        <a:lnSpc>
                          <a:spcPct val="107000"/>
                        </a:lnSpc>
                      </a:pPr>
                      <a:r>
                        <a:rPr lang="en-US" sz="1100" strike="noStrike">
                          <a:solidFill>
                            <a:srgbClr val="000000"/>
                          </a:solidFill>
                          <a:latin typeface="Calibri"/>
                        </a:rPr>
                        <a:t>1</a:t>
                      </a:r>
                      <a:endParaRPr/>
                    </a:p>
                  </a:txBody>
                  <a:tcPr/>
                </a:tc>
                <a:tc>
                  <a:txBody>
                    <a:bodyPr/>
                    <a:p>
                      <a:pPr algn="ctr">
                        <a:lnSpc>
                          <a:spcPct val="107000"/>
                        </a:lnSpc>
                      </a:pPr>
                      <a:r>
                        <a:rPr b="1" lang="en-US" sz="1100" strike="noStrike">
                          <a:solidFill>
                            <a:srgbClr val="c00000"/>
                          </a:solidFill>
                          <a:latin typeface="Calibri"/>
                        </a:rPr>
                        <a:t>1200</a:t>
                      </a:r>
                      <a:endParaRPr/>
                    </a:p>
                  </a:txBody>
                  <a:tcPr/>
                </a:tc>
                <a:tc>
                  <a:txBody>
                    <a:bodyPr/>
                    <a:p>
                      <a:pPr algn="ctr">
                        <a:lnSpc>
                          <a:spcPct val="107000"/>
                        </a:lnSpc>
                      </a:pPr>
                      <a:r>
                        <a:rPr lang="en-US" sz="1100" strike="noStrike">
                          <a:solidFill>
                            <a:srgbClr val="000000"/>
                          </a:solidFill>
                          <a:latin typeface="Calibri"/>
                        </a:rPr>
                        <a:t>0.00167</a:t>
                      </a:r>
                      <a:endParaRPr/>
                    </a:p>
                  </a:txBody>
                  <a:tcPr/>
                </a:tc>
                <a:tc>
                  <a:txBody>
                    <a:bodyPr/>
                    <a:p>
                      <a:pPr algn="ctr">
                        <a:lnSpc>
                          <a:spcPct val="107000"/>
                        </a:lnSpc>
                      </a:pPr>
                      <a:r>
                        <a:rPr lang="en-US" sz="1100" strike="noStrike">
                          <a:solidFill>
                            <a:srgbClr val="000000"/>
                          </a:solidFill>
                          <a:latin typeface="Calibri"/>
                        </a:rPr>
                        <a:t>0.037</a:t>
                      </a:r>
                      <a:endParaRPr/>
                    </a:p>
                  </a:txBody>
                  <a:tcPr/>
                </a:tc>
              </a:tr>
              <a:tr h="0">
                <a:tc>
                  <a:txBody>
                    <a:bodyPr/>
                    <a:p>
                      <a:pPr algn="ctr">
                        <a:lnSpc>
                          <a:spcPct val="107000"/>
                        </a:lnSpc>
                      </a:pPr>
                      <a:r>
                        <a:rPr lang="en-US" sz="1100" strike="noStrike">
                          <a:solidFill>
                            <a:srgbClr val="000000"/>
                          </a:solidFill>
                          <a:latin typeface="Calibri"/>
                        </a:rPr>
                        <a:t>50</a:t>
                      </a:r>
                      <a:endParaRPr/>
                    </a:p>
                  </a:txBody>
                  <a:tcPr/>
                </a:tc>
                <a:tc>
                  <a:txBody>
                    <a:bodyPr/>
                    <a:p>
                      <a:pPr algn="ctr">
                        <a:lnSpc>
                          <a:spcPct val="107000"/>
                        </a:lnSpc>
                      </a:pPr>
                      <a:r>
                        <a:rPr lang="en-US" sz="1100" strike="noStrike">
                          <a:solidFill>
                            <a:srgbClr val="000000"/>
                          </a:solidFill>
                          <a:latin typeface="Calibri"/>
                        </a:rPr>
                        <a:t>150</a:t>
                      </a:r>
                      <a:endParaRPr/>
                    </a:p>
                  </a:txBody>
                  <a:tcPr/>
                </a:tc>
                <a:tc>
                  <a:txBody>
                    <a:bodyPr/>
                    <a:p>
                      <a:pPr algn="ctr">
                        <a:lnSpc>
                          <a:spcPct val="107000"/>
                        </a:lnSpc>
                      </a:pPr>
                      <a:r>
                        <a:rPr lang="en-US" sz="1100" strike="noStrike">
                          <a:solidFill>
                            <a:srgbClr val="000000"/>
                          </a:solidFill>
                          <a:latin typeface="Calibri"/>
                        </a:rPr>
                        <a:t>1</a:t>
                      </a:r>
                      <a:endParaRPr/>
                    </a:p>
                  </a:txBody>
                  <a:tcPr/>
                </a:tc>
                <a:tc>
                  <a:tcPr/>
                </a:tc>
                <a:tc>
                  <a:txBody>
                    <a:bodyPr/>
                    <a:p>
                      <a:pPr algn="ctr">
                        <a:lnSpc>
                          <a:spcPct val="107000"/>
                        </a:lnSpc>
                      </a:pPr>
                      <a:r>
                        <a:rPr lang="en-US" sz="1100" strike="noStrike">
                          <a:solidFill>
                            <a:srgbClr val="000000"/>
                          </a:solidFill>
                          <a:latin typeface="Calibri"/>
                        </a:rPr>
                        <a:t>0.00167</a:t>
                      </a:r>
                      <a:endParaRPr/>
                    </a:p>
                  </a:txBody>
                  <a:tcPr/>
                </a:tc>
                <a:tc>
                  <a:txBody>
                    <a:bodyPr/>
                    <a:p>
                      <a:pPr algn="ctr">
                        <a:lnSpc>
                          <a:spcPct val="107000"/>
                        </a:lnSpc>
                      </a:pPr>
                      <a:r>
                        <a:rPr lang="en-US" sz="1100" strike="noStrike">
                          <a:solidFill>
                            <a:srgbClr val="000000"/>
                          </a:solidFill>
                          <a:latin typeface="Calibri"/>
                        </a:rPr>
                        <a:t>0.037</a:t>
                      </a:r>
                      <a:endParaRPr/>
                    </a:p>
                  </a:txBody>
                  <a:tcPr/>
                </a:tc>
              </a:tr>
            </a:tbl>
          </a:graphicData>
        </a:graphic>
      </p:graphicFrame>
      <p:graphicFrame>
        <p:nvGraphicFramePr>
          <p:cNvPr id="152" name="Table 6"/>
          <p:cNvGraphicFramePr/>
          <p:nvPr/>
        </p:nvGraphicFramePr>
        <p:xfrm>
          <a:off x="1491120" y="3406680"/>
          <a:ext cx="5728320" cy="880200"/>
        </p:xfrm>
        <a:graphic>
          <a:graphicData uri="http://schemas.openxmlformats.org/drawingml/2006/table">
            <a:tbl>
              <a:tblPr/>
              <a:tblGrid>
                <a:gridCol w="900000"/>
                <a:gridCol w="1070280"/>
                <a:gridCol w="987480"/>
                <a:gridCol w="991800"/>
                <a:gridCol w="985320"/>
                <a:gridCol w="793800"/>
              </a:tblGrid>
              <a:tr h="522000">
                <a:tc>
                  <a:txBody>
                    <a:bodyPr/>
                    <a:p>
                      <a:pPr algn="ctr">
                        <a:lnSpc>
                          <a:spcPct val="107000"/>
                        </a:lnSpc>
                      </a:pPr>
                      <a:r>
                        <a:rPr lang="en-US" sz="1100" strike="noStrike">
                          <a:solidFill>
                            <a:srgbClr val="000000"/>
                          </a:solidFill>
                          <a:latin typeface="Calibri"/>
                        </a:rPr>
                        <a:t>No. of mesh cells (million)</a:t>
                      </a:r>
                      <a:endParaRPr/>
                    </a:p>
                  </a:txBody>
                  <a:tcPr/>
                </a:tc>
                <a:tc>
                  <a:txBody>
                    <a:bodyPr/>
                    <a:p>
                      <a:pPr algn="ctr">
                        <a:lnSpc>
                          <a:spcPct val="107000"/>
                        </a:lnSpc>
                      </a:pPr>
                      <a:r>
                        <a:rPr lang="en-US" sz="1100" strike="noStrike">
                          <a:solidFill>
                            <a:srgbClr val="000000"/>
                          </a:solidFill>
                          <a:latin typeface="Calibri"/>
                        </a:rPr>
                        <a:t>Simulation time (nsec)</a:t>
                      </a:r>
                      <a:endParaRPr/>
                    </a:p>
                  </a:txBody>
                  <a:tcPr/>
                </a:tc>
                <a:tc>
                  <a:txBody>
                    <a:bodyPr/>
                    <a:p>
                      <a:pPr algn="ctr">
                        <a:lnSpc>
                          <a:spcPct val="107000"/>
                        </a:lnSpc>
                      </a:pPr>
                      <a:r>
                        <a:rPr lang="en-US" sz="1100" strike="noStrike">
                          <a:solidFill>
                            <a:srgbClr val="000000"/>
                          </a:solidFill>
                          <a:latin typeface="Calibri"/>
                        </a:rPr>
                        <a:t>No. of bunches</a:t>
                      </a:r>
                      <a:endParaRPr/>
                    </a:p>
                  </a:txBody>
                  <a:tcPr/>
                </a:tc>
                <a:tc>
                  <a:txBody>
                    <a:bodyPr/>
                    <a:p>
                      <a:pPr algn="ctr">
                        <a:lnSpc>
                          <a:spcPct val="107000"/>
                        </a:lnSpc>
                      </a:pPr>
                      <a:r>
                        <a:rPr lang="en-US" sz="1100" strike="noStrike">
                          <a:solidFill>
                            <a:srgbClr val="000000"/>
                          </a:solidFill>
                          <a:latin typeface="Calibri"/>
                        </a:rPr>
                        <a:t>No. of particles</a:t>
                      </a:r>
                      <a:endParaRPr/>
                    </a:p>
                  </a:txBody>
                  <a:tcPr/>
                </a:tc>
                <a:tc>
                  <a:txBody>
                    <a:bodyPr/>
                    <a:p>
                      <a:pPr algn="ctr">
                        <a:lnSpc>
                          <a:spcPct val="107000"/>
                        </a:lnSpc>
                      </a:pPr>
                      <a:r>
                        <a:rPr lang="en-US" sz="1100" strike="noStrike">
                          <a:solidFill>
                            <a:srgbClr val="000000"/>
                          </a:solidFill>
                          <a:latin typeface="Calibri"/>
                        </a:rPr>
                        <a:t>Electron energy (eV)</a:t>
                      </a:r>
                      <a:endParaRPr/>
                    </a:p>
                  </a:txBody>
                  <a:tcPr/>
                </a:tc>
                <a:tc>
                  <a:txBody>
                    <a:bodyPr/>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tr>
              <a:tr h="228960">
                <a:tc>
                  <a:txBody>
                    <a:bodyPr/>
                    <a:p>
                      <a:pPr algn="ctr">
                        <a:lnSpc>
                          <a:spcPct val="107000"/>
                        </a:lnSpc>
                      </a:pPr>
                      <a:r>
                        <a:rPr lang="en-US" sz="1100" strike="noStrike">
                          <a:solidFill>
                            <a:srgbClr val="000000"/>
                          </a:solidFill>
                          <a:latin typeface="Calibri"/>
                        </a:rPr>
                        <a:t>50</a:t>
                      </a:r>
                      <a:endParaRPr/>
                    </a:p>
                  </a:txBody>
                  <a:tcPr/>
                </a:tc>
                <a:tc>
                  <a:txBody>
                    <a:bodyPr/>
                    <a:p>
                      <a:pPr algn="ctr">
                        <a:lnSpc>
                          <a:spcPct val="107000"/>
                        </a:lnSpc>
                      </a:pPr>
                      <a:r>
                        <a:rPr lang="en-US" sz="1100" strike="noStrike">
                          <a:solidFill>
                            <a:srgbClr val="000000"/>
                          </a:solidFill>
                          <a:latin typeface="Calibri"/>
                        </a:rPr>
                        <a:t>150</a:t>
                      </a:r>
                      <a:endParaRPr/>
                    </a:p>
                  </a:txBody>
                  <a:tcPr/>
                </a:tc>
                <a:tc>
                  <a:txBody>
                    <a:bodyPr/>
                    <a:p>
                      <a:pPr algn="ctr">
                        <a:lnSpc>
                          <a:spcPct val="107000"/>
                        </a:lnSpc>
                      </a:pPr>
                      <a:r>
                        <a:rPr lang="en-US" sz="1100" strike="noStrike">
                          <a:solidFill>
                            <a:srgbClr val="000000"/>
                          </a:solidFill>
                          <a:latin typeface="Calibri"/>
                        </a:rPr>
                        <a:t>1</a:t>
                      </a:r>
                      <a:endParaRPr/>
                    </a:p>
                  </a:txBody>
                  <a:tcPr/>
                </a:tc>
                <a:tc>
                  <a:txBody>
                    <a:bodyPr/>
                    <a:p>
                      <a:pPr algn="ctr">
                        <a:lnSpc>
                          <a:spcPct val="107000"/>
                        </a:lnSpc>
                      </a:pPr>
                      <a:r>
                        <a:rPr b="1" lang="en-US" sz="1100" strike="noStrike">
                          <a:solidFill>
                            <a:srgbClr val="c00000"/>
                          </a:solidFill>
                          <a:latin typeface="Calibri"/>
                        </a:rPr>
                        <a:t>1200</a:t>
                      </a:r>
                      <a:endParaRPr/>
                    </a:p>
                  </a:txBody>
                  <a:tcPr/>
                </a:tc>
                <a:tc>
                  <a:txBody>
                    <a:bodyPr/>
                    <a:p>
                      <a:pPr algn="ctr">
                        <a:lnSpc>
                          <a:spcPct val="107000"/>
                        </a:lnSpc>
                      </a:pPr>
                      <a:r>
                        <a:rPr lang="en-US" sz="1100" strike="noStrike">
                          <a:solidFill>
                            <a:srgbClr val="000000"/>
                          </a:solidFill>
                          <a:latin typeface="Calibri"/>
                        </a:rPr>
                        <a:t>0.00167</a:t>
                      </a:r>
                      <a:endParaRPr/>
                    </a:p>
                  </a:txBody>
                  <a:tcPr/>
                </a:tc>
                <a:tc>
                  <a:txBody>
                    <a:bodyPr/>
                    <a:p>
                      <a:pPr algn="ctr">
                        <a:lnSpc>
                          <a:spcPct val="107000"/>
                        </a:lnSpc>
                      </a:pPr>
                      <a:r>
                        <a:rPr lang="en-US" sz="1100" strike="noStrike">
                          <a:solidFill>
                            <a:srgbClr val="000000"/>
                          </a:solidFill>
                          <a:latin typeface="Calibri"/>
                        </a:rPr>
                        <a:t>0.037</a:t>
                      </a:r>
                      <a:endParaRPr/>
                    </a:p>
                  </a:txBody>
                  <a:tcPr/>
                </a:tc>
              </a:tr>
              <a:tr h="428760">
                <a:tc>
                  <a:txBody>
                    <a:bodyPr/>
                    <a:p>
                      <a:pPr algn="ctr">
                        <a:lnSpc>
                          <a:spcPct val="107000"/>
                        </a:lnSpc>
                      </a:pPr>
                      <a:r>
                        <a:rPr lang="en-US" sz="1100" strike="noStrike">
                          <a:solidFill>
                            <a:srgbClr val="000000"/>
                          </a:solidFill>
                          <a:latin typeface="Calibri"/>
                        </a:rPr>
                        <a:t>50</a:t>
                      </a:r>
                      <a:endParaRPr/>
                    </a:p>
                  </a:txBody>
                  <a:tcPr/>
                </a:tc>
                <a:tc>
                  <a:txBody>
                    <a:bodyPr/>
                    <a:p>
                      <a:pPr algn="ctr">
                        <a:lnSpc>
                          <a:spcPct val="107000"/>
                        </a:lnSpc>
                      </a:pPr>
                      <a:r>
                        <a:rPr lang="en-US" sz="1100" strike="noStrike">
                          <a:solidFill>
                            <a:srgbClr val="000000"/>
                          </a:solidFill>
                          <a:latin typeface="Calibri"/>
                        </a:rPr>
                        <a:t>150</a:t>
                      </a:r>
                      <a:endParaRPr/>
                    </a:p>
                  </a:txBody>
                  <a:tcPr/>
                </a:tc>
                <a:tc>
                  <a:txBody>
                    <a:bodyPr/>
                    <a:p>
                      <a:pPr algn="ctr">
                        <a:lnSpc>
                          <a:spcPct val="107000"/>
                        </a:lnSpc>
                      </a:pPr>
                      <a:r>
                        <a:rPr lang="en-US" sz="1100" strike="noStrike">
                          <a:solidFill>
                            <a:srgbClr val="000000"/>
                          </a:solidFill>
                          <a:latin typeface="Calibri"/>
                        </a:rPr>
                        <a:t>1</a:t>
                      </a:r>
                      <a:endParaRPr/>
                    </a:p>
                  </a:txBody>
                  <a:tcPr/>
                </a:tc>
                <a:tc>
                  <a:tcPr/>
                </a:tc>
                <a:tc>
                  <a:txBody>
                    <a:bodyPr/>
                    <a:p>
                      <a:pPr algn="ctr">
                        <a:lnSpc>
                          <a:spcPct val="107000"/>
                        </a:lnSpc>
                      </a:pPr>
                      <a:r>
                        <a:rPr lang="en-US" sz="1100" strike="noStrike">
                          <a:solidFill>
                            <a:srgbClr val="000000"/>
                          </a:solidFill>
                          <a:latin typeface="Calibri"/>
                        </a:rPr>
                        <a:t>0.00167</a:t>
                      </a:r>
                      <a:endParaRPr/>
                    </a:p>
                  </a:txBody>
                  <a:tcPr/>
                </a:tc>
                <a:tc>
                  <a:txBody>
                    <a:bodyPr/>
                    <a:p>
                      <a:pPr algn="ctr">
                        <a:lnSpc>
                          <a:spcPct val="107000"/>
                        </a:lnSpc>
                      </a:pPr>
                      <a:r>
                        <a:rPr lang="en-US" sz="1100" strike="noStrike">
                          <a:solidFill>
                            <a:srgbClr val="000000"/>
                          </a:solidFill>
                          <a:latin typeface="Calibri"/>
                        </a:rPr>
                        <a:t>0.037</a:t>
                      </a:r>
                      <a:endParaRPr/>
                    </a:p>
                  </a:txBody>
                  <a:tcPr/>
                </a:tc>
              </a:tr>
            </a:tbl>
          </a:graphicData>
        </a:graphic>
      </p:graphicFrame>
      <p:sp>
        <p:nvSpPr>
          <p:cNvPr id="153" name="CustomShape 7"/>
          <p:cNvSpPr/>
          <p:nvPr/>
        </p:nvSpPr>
        <p:spPr>
          <a:xfrm>
            <a:off x="2455560" y="1200960"/>
            <a:ext cx="3798720" cy="364320"/>
          </a:xfrm>
          <a:prstGeom prst="rect">
            <a:avLst/>
          </a:prstGeom>
          <a:noFill/>
          <a:ln>
            <a:noFill/>
          </a:ln>
        </p:spPr>
        <p:style>
          <a:lnRef idx="0"/>
          <a:fillRef idx="0"/>
          <a:effectRef idx="0"/>
          <a:fontRef idx="minor"/>
        </p:style>
        <p:txBody>
          <a:bodyPr wrap="none" lIns="90000" rIns="90000" tIns="45000" bIns="45000"/>
          <a:p>
            <a:pPr algn="ctr">
              <a:lnSpc>
                <a:spcPct val="107000"/>
              </a:lnSpc>
            </a:pPr>
            <a:r>
              <a:rPr lang="en-US" strike="noStrike">
                <a:solidFill>
                  <a:srgbClr val="000000"/>
                </a:solidFill>
                <a:latin typeface="Calibri"/>
                <a:ea typeface="Calibri"/>
              </a:rPr>
              <a:t>Table 4: Variation with electron energy.</a:t>
            </a:r>
            <a:endParaRPr/>
          </a:p>
        </p:txBody>
      </p:sp>
      <p:sp>
        <p:nvSpPr>
          <p:cNvPr id="154" name="CustomShape 8"/>
          <p:cNvSpPr/>
          <p:nvPr/>
        </p:nvSpPr>
        <p:spPr>
          <a:xfrm>
            <a:off x="2483280" y="2897280"/>
            <a:ext cx="4176720" cy="364320"/>
          </a:xfrm>
          <a:prstGeom prst="rect">
            <a:avLst/>
          </a:prstGeom>
          <a:noFill/>
          <a:ln>
            <a:noFill/>
          </a:ln>
        </p:spPr>
        <p:style>
          <a:lnRef idx="0"/>
          <a:fillRef idx="0"/>
          <a:effectRef idx="0"/>
          <a:fontRef idx="minor"/>
        </p:style>
        <p:txBody>
          <a:bodyPr wrap="none" lIns="90000" rIns="90000" tIns="45000" bIns="45000"/>
          <a:p>
            <a:pPr algn="ctr">
              <a:lnSpc>
                <a:spcPct val="107000"/>
              </a:lnSpc>
            </a:pPr>
            <a:r>
              <a:rPr lang="en-US" strike="noStrike">
                <a:solidFill>
                  <a:srgbClr val="000000"/>
                </a:solidFill>
                <a:latin typeface="Calibri"/>
                <a:ea typeface="Calibri"/>
              </a:rPr>
              <a:t>Table 5: Variation with number of particles.</a:t>
            </a:r>
            <a:endParaRPr/>
          </a:p>
        </p:txBody>
      </p:sp>
      <p:sp>
        <p:nvSpPr>
          <p:cNvPr id="155" name="CustomShape 9"/>
          <p:cNvSpPr/>
          <p:nvPr/>
        </p:nvSpPr>
        <p:spPr>
          <a:xfrm>
            <a:off x="219240" y="4847400"/>
            <a:ext cx="8533800" cy="638640"/>
          </a:xfrm>
          <a:prstGeom prst="rect">
            <a:avLst/>
          </a:prstGeom>
          <a:noFill/>
          <a:ln>
            <a:noFill/>
          </a:ln>
        </p:spPr>
        <p:style>
          <a:lnRef idx="0"/>
          <a:fillRef idx="0"/>
          <a:effectRef idx="0"/>
          <a:fontRef idx="minor"/>
        </p:style>
        <p:txBody>
          <a:bodyPr lIns="90000" rIns="90000" tIns="45000" bIns="45000"/>
          <a:p>
            <a:pPr>
              <a:lnSpc>
                <a:spcPct val="100000"/>
              </a:lnSpc>
            </a:pPr>
            <a:r>
              <a:rPr lang="en-US" strike="noStrike">
                <a:solidFill>
                  <a:srgbClr val="000000"/>
                </a:solidFill>
                <a:latin typeface="Calibri"/>
                <a:ea typeface="DejaVu Sans"/>
              </a:rPr>
              <a:t>The above results shows that, the growth rate is primarily determine by the mesh density and simulation time</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156" name="Table 1"/>
          <p:cNvGraphicFramePr/>
          <p:nvPr/>
        </p:nvGraphicFramePr>
        <p:xfrm>
          <a:off x="1722960" y="2781360"/>
          <a:ext cx="5334840" cy="360000"/>
        </p:xfrm>
        <a:graphic>
          <a:graphicData uri="http://schemas.openxmlformats.org/drawingml/2006/table">
            <a:tbl>
              <a:tblPr/>
              <a:tblGrid>
                <a:gridCol w="1045800"/>
                <a:gridCol w="1174320"/>
                <a:gridCol w="1332360"/>
                <a:gridCol w="668880"/>
                <a:gridCol w="1113840"/>
              </a:tblGrid>
              <a:tr h="0">
                <a:tc>
                  <a:txBody>
                    <a:bodyPr/>
                    <a:p>
                      <a:pPr algn="ctr">
                        <a:lnSpc>
                          <a:spcPct val="107000"/>
                        </a:lnSpc>
                      </a:pPr>
                      <a:r>
                        <a:rPr lang="en-US" sz="1600" strike="noStrike">
                          <a:solidFill>
                            <a:srgbClr val="000000"/>
                          </a:solidFill>
                          <a:latin typeface="Calibri"/>
                        </a:rPr>
                        <a:t>Radius (mm)</a:t>
                      </a:r>
                      <a:endParaRPr/>
                    </a:p>
                  </a:txBody>
                  <a:tcPr/>
                </a:tc>
                <a:tc>
                  <a:txBody>
                    <a:bodyPr/>
                    <a:p>
                      <a:r>
                        <a:rPr lang="en-US" sz="1600" strike="noStrike">
                          <a:latin typeface="Times New Roman"/>
                        </a:rPr>
                        <a:t>Epk/Eacc</a:t>
                      </a:r>
                      <a:endParaRPr/>
                    </a:p>
                  </a:txBody>
                  <a:tcPr/>
                </a:tc>
                <a:tc>
                  <a:txBody>
                    <a:bodyPr/>
                    <a:p>
                      <a:pPr algn="ctr">
                        <a:lnSpc>
                          <a:spcPct val="107000"/>
                        </a:lnSpc>
                      </a:pPr>
                      <a:r>
                        <a:rPr lang="en-US" sz="1600" strike="noStrike">
                          <a:solidFill>
                            <a:srgbClr val="000000"/>
                          </a:solidFill>
                          <a:latin typeface="Calibri"/>
                          <a:ea typeface="Calibri"/>
                        </a:rPr>
                        <a:t> </a:t>
                      </a:r>
                      <a:r>
                        <a:rPr lang="en-US" sz="1600" strike="noStrike">
                          <a:solidFill>
                            <a:srgbClr val="000000"/>
                          </a:solidFill>
                          <a:latin typeface="Calibri"/>
                          <a:ea typeface="Calibri"/>
                        </a:rPr>
                        <a:t>Bpk/Eacc</a:t>
                      </a:r>
                      <a:endParaRPr/>
                    </a:p>
                    <a:p>
                      <a:pPr algn="ctr">
                        <a:lnSpc>
                          <a:spcPct val="107000"/>
                        </a:lnSpc>
                      </a:pPr>
                      <a:r>
                        <a:rPr lang="en-US" sz="1600" strike="noStrike">
                          <a:solidFill>
                            <a:srgbClr val="000000"/>
                          </a:solidFill>
                          <a:latin typeface="Calibri"/>
                          <a:ea typeface="Calibri"/>
                        </a:rPr>
                        <a:t>(mT/(MV/m))</a:t>
                      </a:r>
                      <a:endParaRPr/>
                    </a:p>
                  </a:txBody>
                  <a:tcPr/>
                </a:tc>
                <a:tc>
                  <a:txBody>
                    <a:bodyPr/>
                    <a:p>
                      <a:pPr algn="ctr">
                        <a:lnSpc>
                          <a:spcPct val="107000"/>
                        </a:lnSpc>
                      </a:pPr>
                      <a:r>
                        <a:rPr lang="en-US" sz="1600" strike="noStrike">
                          <a:solidFill>
                            <a:srgbClr val="000000"/>
                          </a:solidFill>
                          <a:latin typeface="Calibri"/>
                        </a:rPr>
                        <a:t>R/Q</a:t>
                      </a:r>
                      <a:endParaRPr/>
                    </a:p>
                  </a:txBody>
                  <a:tcPr/>
                </a:tc>
                <a:tc>
                  <a:txBody>
                    <a:bodyPr/>
                    <a:p>
                      <a:pPr algn="ctr">
                        <a:lnSpc>
                          <a:spcPct val="107000"/>
                        </a:lnSpc>
                      </a:pPr>
                      <a:r>
                        <a:rPr lang="en-US" sz="1600" strike="noStrike">
                          <a:solidFill>
                            <a:srgbClr val="000000"/>
                          </a:solidFill>
                          <a:latin typeface="Calibri"/>
                        </a:rPr>
                        <a:t>Growth rate</a:t>
                      </a:r>
                      <a:endParaRPr/>
                    </a:p>
                  </a:txBody>
                  <a:tcPr/>
                </a:tc>
              </a:tr>
              <a:tr h="0">
                <a:tc>
                  <a:txBody>
                    <a:bodyPr/>
                    <a:p>
                      <a:pPr algn="ctr">
                        <a:lnSpc>
                          <a:spcPct val="107000"/>
                        </a:lnSpc>
                      </a:pPr>
                      <a:r>
                        <a:rPr lang="en-US" sz="1600" strike="noStrike">
                          <a:solidFill>
                            <a:srgbClr val="000000"/>
                          </a:solidFill>
                          <a:latin typeface="Calibri"/>
                        </a:rPr>
                        <a:t>3</a:t>
                      </a:r>
                      <a:endParaRPr/>
                    </a:p>
                  </a:txBody>
                  <a:tcPr/>
                </a:tc>
                <a:tc>
                  <a:txBody>
                    <a:bodyPr/>
                    <a:p>
                      <a:pPr algn="ctr">
                        <a:lnSpc>
                          <a:spcPct val="107000"/>
                        </a:lnSpc>
                      </a:pPr>
                      <a:r>
                        <a:rPr lang="en-US" sz="1600" strike="noStrike">
                          <a:solidFill>
                            <a:srgbClr val="000000"/>
                          </a:solidFill>
                          <a:latin typeface="Calibri"/>
                        </a:rPr>
                        <a:t>3.42</a:t>
                      </a:r>
                      <a:endParaRPr/>
                    </a:p>
                  </a:txBody>
                  <a:tcPr/>
                </a:tc>
                <a:tc>
                  <a:txBody>
                    <a:bodyPr/>
                    <a:p>
                      <a:pPr algn="ctr">
                        <a:lnSpc>
                          <a:spcPct val="107000"/>
                        </a:lnSpc>
                      </a:pPr>
                      <a:r>
                        <a:rPr lang="en-US" sz="1600" strike="noStrike">
                          <a:solidFill>
                            <a:srgbClr val="000000"/>
                          </a:solidFill>
                          <a:latin typeface="Calibri"/>
                        </a:rPr>
                        <a:t>5.93</a:t>
                      </a:r>
                      <a:endParaRPr/>
                    </a:p>
                  </a:txBody>
                  <a:tcPr/>
                </a:tc>
                <a:tc>
                  <a:txBody>
                    <a:bodyPr/>
                    <a:p>
                      <a:pPr algn="ctr">
                        <a:lnSpc>
                          <a:spcPct val="107000"/>
                        </a:lnSpc>
                      </a:pPr>
                      <a:r>
                        <a:rPr lang="en-US" sz="1600" strike="noStrike">
                          <a:solidFill>
                            <a:srgbClr val="000000"/>
                          </a:solidFill>
                          <a:latin typeface="Calibri"/>
                        </a:rPr>
                        <a:t>294</a:t>
                      </a:r>
                      <a:endParaRPr/>
                    </a:p>
                  </a:txBody>
                  <a:tcPr/>
                </a:tc>
                <a:tc>
                  <a:txBody>
                    <a:bodyPr/>
                    <a:p>
                      <a:pPr algn="ctr">
                        <a:lnSpc>
                          <a:spcPct val="107000"/>
                        </a:lnSpc>
                      </a:pPr>
                      <a:r>
                        <a:rPr lang="en-US" sz="1600" strike="noStrike">
                          <a:solidFill>
                            <a:srgbClr val="000000"/>
                          </a:solidFill>
                          <a:latin typeface="Calibri"/>
                        </a:rPr>
                        <a:t>0.037</a:t>
                      </a:r>
                      <a:endParaRPr/>
                    </a:p>
                  </a:txBody>
                  <a:tcPr/>
                </a:tc>
              </a:tr>
              <a:tr h="0">
                <a:tc>
                  <a:txBody>
                    <a:bodyPr/>
                    <a:p>
                      <a:pPr algn="ctr">
                        <a:lnSpc>
                          <a:spcPct val="107000"/>
                        </a:lnSpc>
                      </a:pPr>
                      <a:r>
                        <a:rPr lang="en-US" sz="1600" strike="noStrike">
                          <a:solidFill>
                            <a:srgbClr val="000000"/>
                          </a:solidFill>
                          <a:latin typeface="Calibri"/>
                        </a:rPr>
                        <a:t>5</a:t>
                      </a:r>
                      <a:endParaRPr/>
                    </a:p>
                  </a:txBody>
                  <a:tcPr/>
                </a:tc>
                <a:tc>
                  <a:txBody>
                    <a:bodyPr/>
                    <a:p>
                      <a:pPr algn="ctr">
                        <a:lnSpc>
                          <a:spcPct val="107000"/>
                        </a:lnSpc>
                      </a:pPr>
                      <a:r>
                        <a:rPr lang="en-US" sz="1600" strike="noStrike">
                          <a:solidFill>
                            <a:srgbClr val="000000"/>
                          </a:solidFill>
                          <a:latin typeface="Calibri"/>
                        </a:rPr>
                        <a:t>3.42</a:t>
                      </a:r>
                      <a:endParaRPr/>
                    </a:p>
                  </a:txBody>
                  <a:tcPr/>
                </a:tc>
                <a:tc>
                  <a:txBody>
                    <a:bodyPr/>
                    <a:p>
                      <a:pPr algn="ctr">
                        <a:lnSpc>
                          <a:spcPct val="107000"/>
                        </a:lnSpc>
                      </a:pPr>
                      <a:r>
                        <a:rPr lang="en-US" sz="1600" strike="noStrike">
                          <a:solidFill>
                            <a:srgbClr val="000000"/>
                          </a:solidFill>
                          <a:latin typeface="Calibri"/>
                        </a:rPr>
                        <a:t>5.98</a:t>
                      </a:r>
                      <a:endParaRPr/>
                    </a:p>
                  </a:txBody>
                  <a:tcPr/>
                </a:tc>
                <a:tc>
                  <a:txBody>
                    <a:bodyPr/>
                    <a:p>
                      <a:pPr algn="ctr">
                        <a:lnSpc>
                          <a:spcPct val="107000"/>
                        </a:lnSpc>
                      </a:pPr>
                      <a:r>
                        <a:rPr lang="en-US" sz="1600" strike="noStrike">
                          <a:solidFill>
                            <a:srgbClr val="000000"/>
                          </a:solidFill>
                          <a:latin typeface="Calibri"/>
                        </a:rPr>
                        <a:t>296</a:t>
                      </a:r>
                      <a:endParaRPr/>
                    </a:p>
                  </a:txBody>
                  <a:tcPr/>
                </a:tc>
                <a:tc>
                  <a:txBody>
                    <a:bodyPr/>
                    <a:p>
                      <a:pPr algn="ctr">
                        <a:lnSpc>
                          <a:spcPct val="107000"/>
                        </a:lnSpc>
                      </a:pPr>
                      <a:r>
                        <a:rPr lang="en-US" sz="1600" strike="noStrike">
                          <a:solidFill>
                            <a:srgbClr val="000000"/>
                          </a:solidFill>
                          <a:latin typeface="Calibri"/>
                        </a:rPr>
                        <a:t>0.042</a:t>
                      </a:r>
                      <a:endParaRPr/>
                    </a:p>
                  </a:txBody>
                  <a:tcPr/>
                </a:tc>
              </a:tr>
              <a:tr h="0">
                <a:tc>
                  <a:txBody>
                    <a:bodyPr/>
                    <a:p>
                      <a:pPr algn="ctr">
                        <a:lnSpc>
                          <a:spcPct val="107000"/>
                        </a:lnSpc>
                      </a:pPr>
                      <a:r>
                        <a:rPr lang="en-US" sz="1600" strike="noStrike">
                          <a:solidFill>
                            <a:srgbClr val="000000"/>
                          </a:solidFill>
                          <a:latin typeface="Calibri"/>
                        </a:rPr>
                        <a:t>7</a:t>
                      </a:r>
                      <a:endParaRPr/>
                    </a:p>
                  </a:txBody>
                  <a:tcPr/>
                </a:tc>
                <a:tc>
                  <a:txBody>
                    <a:bodyPr/>
                    <a:p>
                      <a:pPr algn="ctr">
                        <a:lnSpc>
                          <a:spcPct val="107000"/>
                        </a:lnSpc>
                      </a:pPr>
                      <a:r>
                        <a:rPr lang="en-US" sz="1600" strike="noStrike">
                          <a:solidFill>
                            <a:srgbClr val="000000"/>
                          </a:solidFill>
                          <a:latin typeface="Calibri"/>
                        </a:rPr>
                        <a:t>3.42</a:t>
                      </a:r>
                      <a:endParaRPr/>
                    </a:p>
                  </a:txBody>
                  <a:tcPr/>
                </a:tc>
                <a:tc>
                  <a:txBody>
                    <a:bodyPr/>
                    <a:p>
                      <a:pPr algn="ctr">
                        <a:lnSpc>
                          <a:spcPct val="107000"/>
                        </a:lnSpc>
                      </a:pPr>
                      <a:r>
                        <a:rPr lang="en-US" sz="1600" strike="noStrike">
                          <a:solidFill>
                            <a:srgbClr val="000000"/>
                          </a:solidFill>
                          <a:latin typeface="Calibri"/>
                        </a:rPr>
                        <a:t>6.01</a:t>
                      </a:r>
                      <a:endParaRPr/>
                    </a:p>
                  </a:txBody>
                  <a:tcPr/>
                </a:tc>
                <a:tc>
                  <a:txBody>
                    <a:bodyPr/>
                    <a:p>
                      <a:pPr algn="ctr">
                        <a:lnSpc>
                          <a:spcPct val="107000"/>
                        </a:lnSpc>
                      </a:pPr>
                      <a:r>
                        <a:rPr lang="en-US" sz="1600" strike="noStrike">
                          <a:solidFill>
                            <a:srgbClr val="000000"/>
                          </a:solidFill>
                          <a:latin typeface="Calibri"/>
                        </a:rPr>
                        <a:t>297</a:t>
                      </a:r>
                      <a:endParaRPr/>
                    </a:p>
                  </a:txBody>
                  <a:tcPr/>
                </a:tc>
                <a:tc>
                  <a:txBody>
                    <a:bodyPr/>
                    <a:p>
                      <a:pPr algn="ctr">
                        <a:lnSpc>
                          <a:spcPct val="107000"/>
                        </a:lnSpc>
                      </a:pPr>
                      <a:r>
                        <a:rPr lang="en-US" sz="1600" strike="noStrike">
                          <a:solidFill>
                            <a:srgbClr val="000000"/>
                          </a:solidFill>
                          <a:latin typeface="Calibri"/>
                        </a:rPr>
                        <a:t>0.042</a:t>
                      </a:r>
                      <a:endParaRPr/>
                    </a:p>
                  </a:txBody>
                  <a:tcPr/>
                </a:tc>
              </a:tr>
            </a:tbl>
          </a:graphicData>
        </a:graphic>
      </p:graphicFrame>
      <p:graphicFrame>
        <p:nvGraphicFramePr>
          <p:cNvPr id="157" name="Table 2"/>
          <p:cNvGraphicFramePr/>
          <p:nvPr/>
        </p:nvGraphicFramePr>
        <p:xfrm>
          <a:off x="7120080" y="7084800"/>
          <a:ext cx="5335560" cy="1303920"/>
        </p:xfrm>
        <a:graphic>
          <a:graphicData uri="http://schemas.openxmlformats.org/drawingml/2006/table">
            <a:tbl>
              <a:tblPr/>
              <a:tblGrid>
                <a:gridCol w="1045800"/>
                <a:gridCol w="1174320"/>
                <a:gridCol w="1332360"/>
                <a:gridCol w="668880"/>
                <a:gridCol w="1114560"/>
              </a:tblGrid>
              <a:tr h="428760">
                <a:tc>
                  <a:tcPr/>
                </a:tc>
                <a:tc>
                  <a:tcPr/>
                </a:tc>
                <a:tc>
                  <a:tcPr/>
                </a:tc>
                <a:tc>
                  <a:tcPr/>
                </a:tc>
                <a:tc>
                  <a:tcPr/>
                </a:tc>
              </a:tr>
              <a:tr h="428760">
                <a:tc>
                  <a:tcPr/>
                </a:tc>
                <a:tc>
                  <a:tcPr/>
                </a:tc>
                <a:tc>
                  <a:tcPr/>
                </a:tc>
                <a:tc>
                  <a:tcPr/>
                </a:tc>
                <a:tc>
                  <a:tcPr/>
                </a:tc>
              </a:tr>
              <a:tr h="428760">
                <a:tc>
                  <a:tcPr/>
                </a:tc>
                <a:tc>
                  <a:tcPr/>
                </a:tc>
                <a:tc>
                  <a:tcPr/>
                </a:tc>
                <a:tc>
                  <a:tcPr/>
                </a:tc>
                <a:tc>
                  <a:tcPr/>
                </a:tc>
              </a:tr>
              <a:tr h="428760">
                <a:tc>
                  <a:tcPr/>
                </a:tc>
                <a:tc>
                  <a:tcPr/>
                </a:tc>
                <a:tc>
                  <a:tcPr/>
                </a:tc>
                <a:tc>
                  <a:tcPr/>
                </a:tc>
                <a:tc>
                  <a:tcPr/>
                </a:tc>
              </a:tr>
            </a:tbl>
          </a:graphicData>
        </a:graphic>
      </p:graphicFrame>
      <p:sp>
        <p:nvSpPr>
          <p:cNvPr id="158" name="CustomShape 3"/>
          <p:cNvSpPr/>
          <p:nvPr/>
        </p:nvSpPr>
        <p:spPr>
          <a:xfrm>
            <a:off x="1038240" y="1881000"/>
            <a:ext cx="6705000" cy="657720"/>
          </a:xfrm>
          <a:prstGeom prst="rect">
            <a:avLst/>
          </a:prstGeom>
          <a:noFill/>
          <a:ln>
            <a:noFill/>
          </a:ln>
        </p:spPr>
        <p:style>
          <a:lnRef idx="0"/>
          <a:fillRef idx="0"/>
          <a:effectRef idx="0"/>
          <a:fontRef idx="minor"/>
        </p:style>
        <p:txBody>
          <a:bodyPr lIns="90000" rIns="90000" tIns="45000" bIns="45000"/>
          <a:p>
            <a:pPr algn="ctr">
              <a:lnSpc>
                <a:spcPct val="107000"/>
              </a:lnSpc>
            </a:pPr>
            <a:r>
              <a:rPr lang="en-US" strike="noStrike">
                <a:solidFill>
                  <a:srgbClr val="000000"/>
                </a:solidFill>
                <a:latin typeface="Calibri"/>
                <a:ea typeface="Calibri"/>
              </a:rPr>
              <a:t>Table. 7. Effect on multipacting by varying the double corner radius on Fermilab’s SSR 2 cavity.</a:t>
            </a:r>
            <a:endParaRPr/>
          </a:p>
        </p:txBody>
      </p:sp>
      <p:sp>
        <p:nvSpPr>
          <p:cNvPr id="159" name="CustomShape 4"/>
          <p:cNvSpPr/>
          <p:nvPr/>
        </p:nvSpPr>
        <p:spPr>
          <a:xfrm>
            <a:off x="0" y="212400"/>
            <a:ext cx="9143280" cy="638640"/>
          </a:xfrm>
          <a:prstGeom prst="rect">
            <a:avLst/>
          </a:prstGeom>
          <a:noFill/>
          <a:ln>
            <a:noFill/>
          </a:ln>
        </p:spPr>
        <p:style>
          <a:lnRef idx="0"/>
          <a:fillRef idx="0"/>
          <a:effectRef idx="0"/>
          <a:fontRef idx="minor"/>
        </p:style>
        <p:txBody>
          <a:bodyPr lIns="90000" rIns="90000" tIns="45000" bIns="45000"/>
          <a:p>
            <a:pPr>
              <a:lnSpc>
                <a:spcPct val="100000"/>
              </a:lnSpc>
            </a:pPr>
            <a:r>
              <a:rPr b="1" lang="en-US" sz="3600" strike="noStrike">
                <a:solidFill>
                  <a:srgbClr val="002060"/>
                </a:solidFill>
                <a:latin typeface="Times New Roman"/>
                <a:ea typeface="DejaVu Sans"/>
              </a:rPr>
              <a:t>Dependence on RF parameters</a:t>
            </a:r>
            <a:endParaRPr/>
          </a:p>
        </p:txBody>
      </p:sp>
      <p:sp>
        <p:nvSpPr>
          <p:cNvPr id="160" name="CustomShape 5"/>
          <p:cNvSpPr/>
          <p:nvPr/>
        </p:nvSpPr>
        <p:spPr>
          <a:xfrm>
            <a:off x="0" y="858600"/>
            <a:ext cx="9143280" cy="360"/>
          </a:xfrm>
          <a:prstGeom prst="straightConnector1">
            <a:avLst/>
          </a:prstGeom>
          <a:noFill/>
          <a:ln w="28440">
            <a:solidFill>
              <a:schemeClr val="tx1"/>
            </a:solidFill>
            <a:round/>
            <a:tailEnd len="med" type="triangle" w="med"/>
          </a:ln>
        </p:spPr>
        <p:style>
          <a:lnRef idx="1">
            <a:schemeClr val="accent1"/>
          </a:lnRef>
          <a:fillRef idx="0">
            <a:schemeClr val="accent1"/>
          </a:fillRef>
          <a:effectRef idx="0">
            <a:schemeClr val="accent1"/>
          </a:effectRef>
          <a:fontRef idx="minor"/>
        </p:style>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CustomShape 1"/>
          <p:cNvSpPr/>
          <p:nvPr/>
        </p:nvSpPr>
        <p:spPr>
          <a:xfrm>
            <a:off x="0" y="212400"/>
            <a:ext cx="9143280" cy="638640"/>
          </a:xfrm>
          <a:prstGeom prst="rect">
            <a:avLst/>
          </a:prstGeom>
          <a:noFill/>
          <a:ln>
            <a:noFill/>
          </a:ln>
        </p:spPr>
        <p:style>
          <a:lnRef idx="0"/>
          <a:fillRef idx="0"/>
          <a:effectRef idx="0"/>
          <a:fontRef idx="minor"/>
        </p:style>
        <p:txBody>
          <a:bodyPr lIns="90000" rIns="90000" tIns="45000" bIns="45000"/>
          <a:p>
            <a:pPr>
              <a:lnSpc>
                <a:spcPct val="100000"/>
              </a:lnSpc>
            </a:pPr>
            <a:r>
              <a:rPr b="1" lang="en-US" sz="3600" strike="noStrike">
                <a:solidFill>
                  <a:srgbClr val="002060"/>
                </a:solidFill>
                <a:latin typeface="Times New Roman"/>
                <a:ea typeface="DejaVu Sans"/>
              </a:rPr>
              <a:t>Corner curvature radius</a:t>
            </a:r>
            <a:endParaRPr/>
          </a:p>
        </p:txBody>
      </p:sp>
      <p:sp>
        <p:nvSpPr>
          <p:cNvPr id="162" name="CustomShape 2"/>
          <p:cNvSpPr/>
          <p:nvPr/>
        </p:nvSpPr>
        <p:spPr>
          <a:xfrm>
            <a:off x="0" y="858600"/>
            <a:ext cx="9143280" cy="360"/>
          </a:xfrm>
          <a:prstGeom prst="straightConnector1">
            <a:avLst/>
          </a:prstGeom>
          <a:noFill/>
          <a:ln w="28440">
            <a:solidFill>
              <a:schemeClr val="tx1"/>
            </a:solidFill>
            <a:round/>
            <a:tailEnd len="med" type="triangle" w="med"/>
          </a:ln>
        </p:spPr>
        <p:style>
          <a:lnRef idx="1">
            <a:schemeClr val="accent1"/>
          </a:lnRef>
          <a:fillRef idx="0">
            <a:schemeClr val="accent1"/>
          </a:fillRef>
          <a:effectRef idx="0">
            <a:schemeClr val="accent1"/>
          </a:effectRef>
          <a:fontRef idx="minor"/>
        </p:style>
      </p:sp>
      <p:sp>
        <p:nvSpPr>
          <p:cNvPr id="163" name="CustomShape 3"/>
          <p:cNvSpPr/>
          <p:nvPr/>
        </p:nvSpPr>
        <p:spPr>
          <a:xfrm>
            <a:off x="188640" y="924840"/>
            <a:ext cx="8765640" cy="1187280"/>
          </a:xfrm>
          <a:prstGeom prst="rect">
            <a:avLst/>
          </a:prstGeom>
          <a:noFill/>
          <a:ln>
            <a:noFill/>
          </a:ln>
        </p:spPr>
        <p:style>
          <a:lnRef idx="0"/>
          <a:fillRef idx="0"/>
          <a:effectRef idx="0"/>
          <a:fontRef idx="minor"/>
        </p:style>
        <p:txBody>
          <a:bodyPr lIns="90000" rIns="90000" tIns="45000" bIns="45000"/>
          <a:p>
            <a:pPr algn="just">
              <a:lnSpc>
                <a:spcPct val="100000"/>
              </a:lnSpc>
            </a:pPr>
            <a:r>
              <a:rPr lang="en-US" strike="noStrike">
                <a:solidFill>
                  <a:srgbClr val="000000"/>
                </a:solidFill>
                <a:latin typeface="Calibri"/>
                <a:ea typeface="DejaVu Sans"/>
              </a:rPr>
              <a:t>The current simulation design of SSR-2 contained a small corner curvature that leads to reduction in secondary electron growth rate. The radius of curvature need to be chosen carefully tp avoid any kind of fabrication limits. So we studied the effect of an increase in radius on multipacting as well as peak fields</a:t>
            </a:r>
            <a:endParaRPr/>
          </a:p>
        </p:txBody>
      </p:sp>
      <p:pic>
        <p:nvPicPr>
          <p:cNvPr id="164" name="Picture 7" descr=""/>
          <p:cNvPicPr/>
          <p:nvPr/>
        </p:nvPicPr>
        <p:blipFill>
          <a:blip r:embed="rId1"/>
          <a:stretch/>
        </p:blipFill>
        <p:spPr>
          <a:xfrm>
            <a:off x="1915200" y="2233800"/>
            <a:ext cx="1894680" cy="1845720"/>
          </a:xfrm>
          <a:prstGeom prst="rect">
            <a:avLst/>
          </a:prstGeom>
          <a:ln>
            <a:noFill/>
          </a:ln>
        </p:spPr>
      </p:pic>
      <p:pic>
        <p:nvPicPr>
          <p:cNvPr id="165" name="Picture 8" descr=""/>
          <p:cNvPicPr/>
          <p:nvPr/>
        </p:nvPicPr>
        <p:blipFill>
          <a:blip r:embed="rId2"/>
          <a:stretch/>
        </p:blipFill>
        <p:spPr>
          <a:xfrm>
            <a:off x="5371920" y="2200680"/>
            <a:ext cx="1954080" cy="1856160"/>
          </a:xfrm>
          <a:prstGeom prst="rect">
            <a:avLst/>
          </a:prstGeom>
          <a:ln>
            <a:noFill/>
          </a:ln>
        </p:spPr>
      </p:pic>
      <p:sp>
        <p:nvSpPr>
          <p:cNvPr id="166" name="CustomShape 4"/>
          <p:cNvSpPr/>
          <p:nvPr/>
        </p:nvSpPr>
        <p:spPr>
          <a:xfrm>
            <a:off x="4033080" y="2960280"/>
            <a:ext cx="856440" cy="49464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67" name="CustomShape 5"/>
          <p:cNvSpPr/>
          <p:nvPr/>
        </p:nvSpPr>
        <p:spPr>
          <a:xfrm>
            <a:off x="1585800" y="4057560"/>
            <a:ext cx="2553840" cy="364320"/>
          </a:xfrm>
          <a:prstGeom prst="rect">
            <a:avLst/>
          </a:prstGeom>
          <a:noFill/>
          <a:ln>
            <a:noFill/>
          </a:ln>
        </p:spPr>
        <p:style>
          <a:lnRef idx="0"/>
          <a:fillRef idx="0"/>
          <a:effectRef idx="0"/>
          <a:fontRef idx="minor"/>
        </p:style>
        <p:txBody>
          <a:bodyPr lIns="90000" rIns="90000" tIns="45000" bIns="45000"/>
          <a:p>
            <a:pPr algn="ctr">
              <a:lnSpc>
                <a:spcPct val="100000"/>
              </a:lnSpc>
            </a:pPr>
            <a:r>
              <a:rPr b="1" lang="en-US" strike="noStrike">
                <a:solidFill>
                  <a:srgbClr val="000000"/>
                </a:solidFill>
                <a:latin typeface="Calibri"/>
                <a:ea typeface="DejaVu Sans"/>
              </a:rPr>
              <a:t>3 mm curvature radius</a:t>
            </a:r>
            <a:endParaRPr/>
          </a:p>
        </p:txBody>
      </p:sp>
      <p:sp>
        <p:nvSpPr>
          <p:cNvPr id="168" name="CustomShape 6"/>
          <p:cNvSpPr/>
          <p:nvPr/>
        </p:nvSpPr>
        <p:spPr>
          <a:xfrm>
            <a:off x="4909320" y="4054320"/>
            <a:ext cx="2806560" cy="364320"/>
          </a:xfrm>
          <a:prstGeom prst="rect">
            <a:avLst/>
          </a:prstGeom>
          <a:noFill/>
          <a:ln>
            <a:noFill/>
          </a:ln>
        </p:spPr>
        <p:style>
          <a:lnRef idx="0"/>
          <a:fillRef idx="0"/>
          <a:effectRef idx="0"/>
          <a:fontRef idx="minor"/>
        </p:style>
        <p:txBody>
          <a:bodyPr lIns="90000" rIns="90000" tIns="45000" bIns="45000"/>
          <a:p>
            <a:pPr algn="ctr">
              <a:lnSpc>
                <a:spcPct val="100000"/>
              </a:lnSpc>
            </a:pPr>
            <a:r>
              <a:rPr b="1" lang="en-US" strike="noStrike">
                <a:solidFill>
                  <a:srgbClr val="000000"/>
                </a:solidFill>
                <a:latin typeface="Calibri"/>
                <a:ea typeface="DejaVu Sans"/>
              </a:rPr>
              <a:t>7 mm curvature radius</a:t>
            </a:r>
            <a:endParaRPr/>
          </a:p>
        </p:txBody>
      </p:sp>
      <p:sp>
        <p:nvSpPr>
          <p:cNvPr id="169" name="CustomShape 7"/>
          <p:cNvSpPr/>
          <p:nvPr/>
        </p:nvSpPr>
        <p:spPr>
          <a:xfrm>
            <a:off x="188640" y="4423680"/>
            <a:ext cx="8765640" cy="1221120"/>
          </a:xfrm>
          <a:prstGeom prst="rect">
            <a:avLst/>
          </a:prstGeom>
          <a:blipFill>
            <a:blip r:embed="rId3"/>
            <a:stretch>
              <a:fillRect l="-625" t="-2966" r="-547" b="-7455"/>
            </a:stretch>
          </a:blipFill>
          <a:ln>
            <a:noFill/>
          </a:ln>
        </p:spPr>
        <p:style>
          <a:lnRef idx="0"/>
          <a:fillRef idx="0"/>
          <a:effectRef idx="0"/>
          <a:fontRef idx="minor"/>
        </p:style>
        <p:txBody>
          <a:bodyPr lIns="90000" rIns="90000" tIns="45000" bIns="45000"/>
          <a:p>
            <a:pPr>
              <a:lnSpc>
                <a:spcPct val="100000"/>
              </a:lnSpc>
            </a:pPr>
            <a:r>
              <a:rPr lang="en-US" strike="noStrike">
                <a:solidFill>
                  <a:srgbClr val="000000"/>
                </a:solidFill>
                <a:latin typeface="Calibri"/>
                <a:ea typeface="DejaVu Sans"/>
              </a:rPr>
              <a:t> </a:t>
            </a:r>
            <a:endParaRPr/>
          </a:p>
        </p:txBody>
      </p:sp>
      <p:graphicFrame>
        <p:nvGraphicFramePr>
          <p:cNvPr id="170" name="Table 8"/>
          <p:cNvGraphicFramePr/>
          <p:nvPr/>
        </p:nvGraphicFramePr>
        <p:xfrm>
          <a:off x="1585800" y="5459400"/>
          <a:ext cx="6095160" cy="1234800"/>
        </p:xfrm>
        <a:graphic>
          <a:graphicData uri="http://schemas.openxmlformats.org/drawingml/2006/table">
            <a:tbl>
              <a:tblPr/>
              <a:tblGrid>
                <a:gridCol w="1180800"/>
                <a:gridCol w="1355040"/>
                <a:gridCol w="1522080"/>
                <a:gridCol w="764280"/>
                <a:gridCol w="1273320"/>
              </a:tblGrid>
              <a:tr h="508320">
                <a:tc>
                  <a:txBody>
                    <a:bodyPr/>
                    <a:p>
                      <a:pPr algn="ctr">
                        <a:lnSpc>
                          <a:spcPct val="107000"/>
                        </a:lnSpc>
                      </a:pPr>
                      <a:r>
                        <a:rPr lang="en-US" sz="1600" strike="noStrike">
                          <a:solidFill>
                            <a:srgbClr val="ffffff"/>
                          </a:solidFill>
                          <a:latin typeface="Calibri"/>
                        </a:rPr>
                        <a:t>Radius (mm)</a:t>
                      </a:r>
                      <a:endParaRPr/>
                    </a:p>
                  </a:txBody>
                  <a:tcPr/>
                </a:tc>
                <a:tc>
                  <a:txBody>
                    <a:bodyPr/>
                    <a:p>
                      <a:r>
                        <a:rPr lang="en-US" sz="1600" strike="noStrike">
                          <a:solidFill>
                            <a:srgbClr val="ffffff"/>
                          </a:solidFill>
                          <a:latin typeface="Times New Roman"/>
                        </a:rPr>
                        <a:t>Epk/Eacc</a:t>
                      </a:r>
                      <a:endParaRPr/>
                    </a:p>
                  </a:txBody>
                  <a:tcPr/>
                </a:tc>
                <a:tc>
                  <a:txBody>
                    <a:bodyPr/>
                    <a:p>
                      <a:pPr algn="ctr">
                        <a:lnSpc>
                          <a:spcPct val="107000"/>
                        </a:lnSpc>
                      </a:pPr>
                      <a:r>
                        <a:rPr lang="en-US" sz="1600" strike="noStrike">
                          <a:solidFill>
                            <a:srgbClr val="ffffff"/>
                          </a:solidFill>
                          <a:latin typeface="Calibri"/>
                          <a:ea typeface="Calibri"/>
                        </a:rPr>
                        <a:t> </a:t>
                      </a:r>
                      <a:r>
                        <a:rPr lang="en-US" sz="1600" strike="noStrike">
                          <a:solidFill>
                            <a:srgbClr val="ffffff"/>
                          </a:solidFill>
                          <a:latin typeface="Calibri"/>
                          <a:ea typeface="Calibri"/>
                        </a:rPr>
                        <a:t>Bpk/Eacc</a:t>
                      </a:r>
                      <a:endParaRPr/>
                    </a:p>
                    <a:p>
                      <a:pPr algn="ctr">
                        <a:lnSpc>
                          <a:spcPct val="107000"/>
                        </a:lnSpc>
                      </a:pPr>
                      <a:r>
                        <a:rPr lang="en-US" sz="1600" strike="noStrike">
                          <a:solidFill>
                            <a:srgbClr val="ffffff"/>
                          </a:solidFill>
                          <a:latin typeface="Calibri"/>
                          <a:ea typeface="Calibri"/>
                        </a:rPr>
                        <a:t>(mT/(MV/m))</a:t>
                      </a:r>
                      <a:endParaRPr/>
                    </a:p>
                  </a:txBody>
                  <a:tcPr/>
                </a:tc>
                <a:tc>
                  <a:txBody>
                    <a:bodyPr/>
                    <a:p>
                      <a:pPr algn="ctr">
                        <a:lnSpc>
                          <a:spcPct val="107000"/>
                        </a:lnSpc>
                      </a:pPr>
                      <a:r>
                        <a:rPr lang="en-US" sz="1600" strike="noStrike">
                          <a:solidFill>
                            <a:srgbClr val="ffffff"/>
                          </a:solidFill>
                          <a:latin typeface="Calibri"/>
                        </a:rPr>
                        <a:t>R/Q (ohm)</a:t>
                      </a:r>
                      <a:endParaRPr/>
                    </a:p>
                  </a:txBody>
                  <a:tcPr/>
                </a:tc>
                <a:tc>
                  <a:txBody>
                    <a:bodyPr/>
                    <a:p>
                      <a:pPr algn="ctr">
                        <a:lnSpc>
                          <a:spcPct val="107000"/>
                        </a:lnSpc>
                      </a:pPr>
                      <a:r>
                        <a:rPr lang="en-US" sz="1600" strike="noStrike">
                          <a:solidFill>
                            <a:srgbClr val="ffffff"/>
                          </a:solidFill>
                          <a:latin typeface="Calibri"/>
                        </a:rPr>
                        <a:t>Growth rate (nsec</a:t>
                      </a:r>
                      <a:r>
                        <a:rPr lang="en-US" sz="1600" strike="noStrike" baseline="30000">
                          <a:solidFill>
                            <a:srgbClr val="ffffff"/>
                          </a:solidFill>
                          <a:latin typeface="Calibri"/>
                        </a:rPr>
                        <a:t>-1</a:t>
                      </a:r>
                      <a:r>
                        <a:rPr lang="en-US" sz="1600" strike="noStrike">
                          <a:solidFill>
                            <a:srgbClr val="ffffff"/>
                          </a:solidFill>
                          <a:latin typeface="Calibri"/>
                        </a:rPr>
                        <a:t>)</a:t>
                      </a:r>
                      <a:endParaRPr/>
                    </a:p>
                  </a:txBody>
                  <a:tcPr/>
                </a:tc>
              </a:tr>
              <a:tr h="293040">
                <a:tc>
                  <a:txBody>
                    <a:bodyPr/>
                    <a:p>
                      <a:pPr algn="ctr">
                        <a:lnSpc>
                          <a:spcPct val="107000"/>
                        </a:lnSpc>
                      </a:pPr>
                      <a:r>
                        <a:rPr lang="en-US" sz="1600" strike="noStrike">
                          <a:solidFill>
                            <a:srgbClr val="000000"/>
                          </a:solidFill>
                          <a:latin typeface="Calibri"/>
                        </a:rPr>
                        <a:t>3</a:t>
                      </a:r>
                      <a:endParaRPr/>
                    </a:p>
                  </a:txBody>
                  <a:tcPr/>
                </a:tc>
                <a:tc>
                  <a:txBody>
                    <a:bodyPr/>
                    <a:p>
                      <a:pPr algn="ctr">
                        <a:lnSpc>
                          <a:spcPct val="107000"/>
                        </a:lnSpc>
                      </a:pPr>
                      <a:r>
                        <a:rPr lang="en-US" sz="1600" strike="noStrike">
                          <a:solidFill>
                            <a:srgbClr val="000000"/>
                          </a:solidFill>
                          <a:latin typeface="Calibri"/>
                        </a:rPr>
                        <a:t>3.42</a:t>
                      </a:r>
                      <a:endParaRPr/>
                    </a:p>
                  </a:txBody>
                  <a:tcPr/>
                </a:tc>
                <a:tc>
                  <a:txBody>
                    <a:bodyPr/>
                    <a:p>
                      <a:pPr algn="ctr">
                        <a:lnSpc>
                          <a:spcPct val="107000"/>
                        </a:lnSpc>
                      </a:pPr>
                      <a:r>
                        <a:rPr lang="en-US" sz="1600" strike="noStrike">
                          <a:solidFill>
                            <a:srgbClr val="000000"/>
                          </a:solidFill>
                          <a:latin typeface="Calibri"/>
                        </a:rPr>
                        <a:t>5.93</a:t>
                      </a:r>
                      <a:endParaRPr/>
                    </a:p>
                  </a:txBody>
                  <a:tcPr/>
                </a:tc>
                <a:tc>
                  <a:txBody>
                    <a:bodyPr/>
                    <a:p>
                      <a:pPr algn="ctr">
                        <a:lnSpc>
                          <a:spcPct val="107000"/>
                        </a:lnSpc>
                      </a:pPr>
                      <a:r>
                        <a:rPr lang="en-US" sz="1600" strike="noStrike">
                          <a:solidFill>
                            <a:srgbClr val="000000"/>
                          </a:solidFill>
                          <a:latin typeface="Calibri"/>
                        </a:rPr>
                        <a:t>294</a:t>
                      </a:r>
                      <a:endParaRPr/>
                    </a:p>
                  </a:txBody>
                  <a:tcPr/>
                </a:tc>
                <a:tc>
                  <a:txBody>
                    <a:bodyPr/>
                    <a:p>
                      <a:pPr algn="ctr">
                        <a:lnSpc>
                          <a:spcPct val="107000"/>
                        </a:lnSpc>
                      </a:pPr>
                      <a:r>
                        <a:rPr lang="en-US" sz="1600" strike="noStrike">
                          <a:solidFill>
                            <a:srgbClr val="000000"/>
                          </a:solidFill>
                          <a:latin typeface="Calibri"/>
                        </a:rPr>
                        <a:t>0.037</a:t>
                      </a:r>
                      <a:endParaRPr/>
                    </a:p>
                  </a:txBody>
                  <a:tcPr/>
                </a:tc>
              </a:tr>
              <a:tr h="293040">
                <a:tc>
                  <a:txBody>
                    <a:bodyPr/>
                    <a:p>
                      <a:pPr algn="ctr">
                        <a:lnSpc>
                          <a:spcPct val="107000"/>
                        </a:lnSpc>
                      </a:pPr>
                      <a:r>
                        <a:rPr lang="en-US" sz="1600" strike="noStrike">
                          <a:solidFill>
                            <a:srgbClr val="000000"/>
                          </a:solidFill>
                          <a:latin typeface="Calibri"/>
                        </a:rPr>
                        <a:t>5</a:t>
                      </a:r>
                      <a:endParaRPr/>
                    </a:p>
                  </a:txBody>
                  <a:tcPr/>
                </a:tc>
                <a:tc>
                  <a:txBody>
                    <a:bodyPr/>
                    <a:p>
                      <a:pPr algn="ctr">
                        <a:lnSpc>
                          <a:spcPct val="107000"/>
                        </a:lnSpc>
                      </a:pPr>
                      <a:r>
                        <a:rPr lang="en-US" sz="1600" strike="noStrike">
                          <a:solidFill>
                            <a:srgbClr val="000000"/>
                          </a:solidFill>
                          <a:latin typeface="Calibri"/>
                        </a:rPr>
                        <a:t>3.42</a:t>
                      </a:r>
                      <a:endParaRPr/>
                    </a:p>
                  </a:txBody>
                  <a:tcPr/>
                </a:tc>
                <a:tc>
                  <a:txBody>
                    <a:bodyPr/>
                    <a:p>
                      <a:pPr algn="ctr">
                        <a:lnSpc>
                          <a:spcPct val="107000"/>
                        </a:lnSpc>
                      </a:pPr>
                      <a:r>
                        <a:rPr lang="en-US" sz="1600" strike="noStrike">
                          <a:solidFill>
                            <a:srgbClr val="000000"/>
                          </a:solidFill>
                          <a:latin typeface="Calibri"/>
                        </a:rPr>
                        <a:t>5.98</a:t>
                      </a:r>
                      <a:endParaRPr/>
                    </a:p>
                  </a:txBody>
                  <a:tcPr/>
                </a:tc>
                <a:tc>
                  <a:txBody>
                    <a:bodyPr/>
                    <a:p>
                      <a:pPr algn="ctr">
                        <a:lnSpc>
                          <a:spcPct val="107000"/>
                        </a:lnSpc>
                      </a:pPr>
                      <a:r>
                        <a:rPr lang="en-US" sz="1600" strike="noStrike">
                          <a:solidFill>
                            <a:srgbClr val="000000"/>
                          </a:solidFill>
                          <a:latin typeface="Calibri"/>
                        </a:rPr>
                        <a:t>296</a:t>
                      </a:r>
                      <a:endParaRPr/>
                    </a:p>
                  </a:txBody>
                  <a:tcPr/>
                </a:tc>
                <a:tc>
                  <a:txBody>
                    <a:bodyPr/>
                    <a:p>
                      <a:pPr algn="ctr">
                        <a:lnSpc>
                          <a:spcPct val="107000"/>
                        </a:lnSpc>
                      </a:pPr>
                      <a:r>
                        <a:rPr lang="en-US" sz="1600" strike="noStrike">
                          <a:solidFill>
                            <a:srgbClr val="000000"/>
                          </a:solidFill>
                          <a:latin typeface="Calibri"/>
                        </a:rPr>
                        <a:t>0.042</a:t>
                      </a:r>
                      <a:endParaRPr/>
                    </a:p>
                  </a:txBody>
                  <a:tcPr/>
                </a:tc>
              </a:tr>
              <a:tr h="293040">
                <a:tc>
                  <a:txBody>
                    <a:bodyPr/>
                    <a:p>
                      <a:pPr algn="ctr">
                        <a:lnSpc>
                          <a:spcPct val="107000"/>
                        </a:lnSpc>
                      </a:pPr>
                      <a:r>
                        <a:rPr lang="en-US" sz="1600" strike="noStrike">
                          <a:solidFill>
                            <a:srgbClr val="000000"/>
                          </a:solidFill>
                          <a:latin typeface="Calibri"/>
                        </a:rPr>
                        <a:t>7</a:t>
                      </a:r>
                      <a:endParaRPr/>
                    </a:p>
                  </a:txBody>
                  <a:tcPr/>
                </a:tc>
                <a:tc>
                  <a:txBody>
                    <a:bodyPr/>
                    <a:p>
                      <a:pPr algn="ctr">
                        <a:lnSpc>
                          <a:spcPct val="107000"/>
                        </a:lnSpc>
                      </a:pPr>
                      <a:r>
                        <a:rPr lang="en-US" sz="1600" strike="noStrike">
                          <a:solidFill>
                            <a:srgbClr val="000000"/>
                          </a:solidFill>
                          <a:latin typeface="Calibri"/>
                        </a:rPr>
                        <a:t>3.42</a:t>
                      </a:r>
                      <a:endParaRPr/>
                    </a:p>
                  </a:txBody>
                  <a:tcPr/>
                </a:tc>
                <a:tc>
                  <a:txBody>
                    <a:bodyPr/>
                    <a:p>
                      <a:pPr algn="ctr">
                        <a:lnSpc>
                          <a:spcPct val="107000"/>
                        </a:lnSpc>
                      </a:pPr>
                      <a:r>
                        <a:rPr lang="en-US" sz="1600" strike="noStrike">
                          <a:solidFill>
                            <a:srgbClr val="000000"/>
                          </a:solidFill>
                          <a:latin typeface="Calibri"/>
                        </a:rPr>
                        <a:t>6.01</a:t>
                      </a:r>
                      <a:endParaRPr/>
                    </a:p>
                  </a:txBody>
                  <a:tcPr/>
                </a:tc>
                <a:tc>
                  <a:txBody>
                    <a:bodyPr/>
                    <a:p>
                      <a:pPr algn="ctr">
                        <a:lnSpc>
                          <a:spcPct val="107000"/>
                        </a:lnSpc>
                      </a:pPr>
                      <a:r>
                        <a:rPr lang="en-US" sz="1600" strike="noStrike">
                          <a:solidFill>
                            <a:srgbClr val="000000"/>
                          </a:solidFill>
                          <a:latin typeface="Calibri"/>
                        </a:rPr>
                        <a:t>297</a:t>
                      </a:r>
                      <a:endParaRPr/>
                    </a:p>
                  </a:txBody>
                  <a:tcPr/>
                </a:tc>
                <a:tc>
                  <a:txBody>
                    <a:bodyPr/>
                    <a:p>
                      <a:pPr algn="ctr">
                        <a:lnSpc>
                          <a:spcPct val="107000"/>
                        </a:lnSpc>
                      </a:pPr>
                      <a:r>
                        <a:rPr lang="en-US" sz="1600" strike="noStrike">
                          <a:solidFill>
                            <a:srgbClr val="000000"/>
                          </a:solidFill>
                          <a:latin typeface="Calibri"/>
                        </a:rPr>
                        <a:t>0.042</a:t>
                      </a:r>
                      <a:endParaRPr/>
                    </a:p>
                  </a:txBody>
                  <a:tcPr/>
                </a:tc>
              </a:tr>
            </a:tbl>
          </a:graphicData>
        </a:graphic>
      </p:graphicFrame>
      <p:graphicFrame>
        <p:nvGraphicFramePr>
          <p:cNvPr id="171" name="Table 9"/>
          <p:cNvGraphicFramePr/>
          <p:nvPr/>
        </p:nvGraphicFramePr>
        <p:xfrm>
          <a:off x="4848120" y="8525520"/>
          <a:ext cx="6095160" cy="1287000"/>
        </p:xfrm>
        <a:graphic>
          <a:graphicData uri="http://schemas.openxmlformats.org/drawingml/2006/table">
            <a:tbl>
              <a:tblPr/>
              <a:tblGrid>
                <a:gridCol w="1180800"/>
                <a:gridCol w="1355040"/>
                <a:gridCol w="1522080"/>
                <a:gridCol w="764280"/>
                <a:gridCol w="1273320"/>
              </a:tblGrid>
              <a:tr h="428760">
                <a:tc>
                  <a:tcPr/>
                </a:tc>
                <a:tc>
                  <a:tcPr/>
                </a:tc>
                <a:tc>
                  <a:tcPr/>
                </a:tc>
                <a:tc>
                  <a:tcPr/>
                </a:tc>
                <a:tc>
                  <a:tcPr/>
                </a:tc>
              </a:tr>
              <a:tr h="428760">
                <a:tc>
                  <a:tcPr/>
                </a:tc>
                <a:tc>
                  <a:tcPr/>
                </a:tc>
                <a:tc>
                  <a:tcPr/>
                </a:tc>
                <a:tc>
                  <a:tcPr/>
                </a:tc>
                <a:tc>
                  <a:tcPr/>
                </a:tc>
              </a:tr>
              <a:tr h="428760">
                <a:tc>
                  <a:tcPr/>
                </a:tc>
                <a:tc>
                  <a:tcPr/>
                </a:tc>
                <a:tc>
                  <a:tcPr/>
                </a:tc>
                <a:tc>
                  <a:tcPr/>
                </a:tc>
                <a:tc>
                  <a:tcPr/>
                </a:tc>
              </a:tr>
              <a:tr h="428760">
                <a:tc>
                  <a:tcPr/>
                </a:tc>
                <a:tc>
                  <a:tcPr/>
                </a:tc>
                <a:tc>
                  <a:tcPr/>
                </a:tc>
                <a:tc>
                  <a:tcPr/>
                </a:tc>
                <a:tc>
                  <a:tcPr/>
                </a:tc>
              </a:tr>
            </a:tbl>
          </a:graphicData>
        </a:graphic>
      </p:graphicFrame>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72" name="Picture 2" descr=""/>
          <p:cNvPicPr/>
          <p:nvPr/>
        </p:nvPicPr>
        <p:blipFill>
          <a:blip r:embed="rId1"/>
          <a:stretch/>
        </p:blipFill>
        <p:spPr>
          <a:xfrm>
            <a:off x="0" y="2408040"/>
            <a:ext cx="4445640" cy="3543480"/>
          </a:xfrm>
          <a:prstGeom prst="rect">
            <a:avLst/>
          </a:prstGeom>
          <a:ln>
            <a:noFill/>
          </a:ln>
        </p:spPr>
      </p:pic>
      <p:sp>
        <p:nvSpPr>
          <p:cNvPr id="173" name="CustomShape 1"/>
          <p:cNvSpPr/>
          <p:nvPr/>
        </p:nvSpPr>
        <p:spPr>
          <a:xfrm>
            <a:off x="0" y="212400"/>
            <a:ext cx="9143640" cy="639000"/>
          </a:xfrm>
          <a:prstGeom prst="rect">
            <a:avLst/>
          </a:prstGeom>
          <a:noFill/>
          <a:ln>
            <a:noFill/>
          </a:ln>
        </p:spPr>
        <p:style>
          <a:lnRef idx="0"/>
          <a:fillRef idx="0"/>
          <a:effectRef idx="0"/>
          <a:fontRef idx="minor"/>
        </p:style>
        <p:txBody>
          <a:bodyPr lIns="90000" rIns="90000" tIns="45000" bIns="45000"/>
          <a:p>
            <a:pPr>
              <a:lnSpc>
                <a:spcPct val="100000"/>
              </a:lnSpc>
            </a:pPr>
            <a:r>
              <a:rPr b="1" lang="en-US" sz="3600" strike="noStrike">
                <a:solidFill>
                  <a:srgbClr val="002060"/>
                </a:solidFill>
                <a:latin typeface="Times New Roman"/>
              </a:rPr>
              <a:t>Multipacting simulations result</a:t>
            </a:r>
            <a:endParaRPr/>
          </a:p>
        </p:txBody>
      </p:sp>
      <p:sp>
        <p:nvSpPr>
          <p:cNvPr id="174" name="CustomShape 2"/>
          <p:cNvSpPr/>
          <p:nvPr/>
        </p:nvSpPr>
        <p:spPr>
          <a:xfrm>
            <a:off x="0" y="858600"/>
            <a:ext cx="9143640" cy="360"/>
          </a:xfrm>
          <a:prstGeom prst="straightConnector1">
            <a:avLst/>
          </a:prstGeom>
          <a:noFill/>
          <a:ln w="28440">
            <a:solidFill>
              <a:schemeClr val="tx1"/>
            </a:solidFill>
            <a:tailEnd len="med" type="triangle" w="med"/>
          </a:ln>
        </p:spPr>
        <p:style>
          <a:lnRef idx="1">
            <a:schemeClr val="accent1"/>
          </a:lnRef>
          <a:fillRef idx="0">
            <a:schemeClr val="accent1"/>
          </a:fillRef>
          <a:effectRef idx="0">
            <a:schemeClr val="accent1"/>
          </a:effectRef>
          <a:fontRef idx="minor"/>
        </p:style>
      </p:sp>
      <p:sp>
        <p:nvSpPr>
          <p:cNvPr id="175" name="CustomShape 3"/>
          <p:cNvSpPr/>
          <p:nvPr/>
        </p:nvSpPr>
        <p:spPr>
          <a:xfrm>
            <a:off x="63000" y="1082520"/>
            <a:ext cx="8766000" cy="913320"/>
          </a:xfrm>
          <a:prstGeom prst="rect">
            <a:avLst/>
          </a:prstGeom>
          <a:noFill/>
          <a:ln>
            <a:noFill/>
          </a:ln>
        </p:spPr>
        <p:style>
          <a:lnRef idx="0"/>
          <a:fillRef idx="0"/>
          <a:effectRef idx="0"/>
          <a:fontRef idx="minor"/>
        </p:style>
        <p:txBody>
          <a:bodyPr lIns="90000" rIns="90000" tIns="45000" bIns="45000"/>
          <a:p>
            <a:pPr algn="just">
              <a:lnSpc>
                <a:spcPct val="100000"/>
              </a:lnSpc>
            </a:pPr>
            <a:r>
              <a:rPr lang="en-US" strike="noStrike">
                <a:solidFill>
                  <a:srgbClr val="000000"/>
                </a:solidFill>
                <a:latin typeface="Calibri"/>
              </a:rPr>
              <a:t>Simulations are performed to determine the growth rate for the SSR-22 cavity at the corner curvature radius of 7 mm and is compared with the growth rate with a corner curvature radius of 3 mm.</a:t>
            </a:r>
            <a:endParaRPr/>
          </a:p>
        </p:txBody>
      </p:sp>
      <p:pic>
        <p:nvPicPr>
          <p:cNvPr id="176" name="" descr=""/>
          <p:cNvPicPr/>
          <p:nvPr/>
        </p:nvPicPr>
        <p:blipFill>
          <a:blip r:embed="rId2"/>
          <a:stretch/>
        </p:blipFill>
        <p:spPr>
          <a:xfrm>
            <a:off x="4444920" y="2222640"/>
            <a:ext cx="5308560" cy="406404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7" name="TextShape 1"/>
          <p:cNvSpPr txBox="1"/>
          <p:nvPr/>
        </p:nvSpPr>
        <p:spPr>
          <a:xfrm>
            <a:off x="806400" y="6515280"/>
            <a:ext cx="5373360" cy="240840"/>
          </a:xfrm>
          <a:prstGeom prst="rect">
            <a:avLst/>
          </a:prstGeom>
          <a:noFill/>
          <a:ln>
            <a:noFill/>
          </a:ln>
        </p:spPr>
        <p:txBody>
          <a:bodyPr anchor="ctr"/>
          <a:p>
            <a:pPr algn="ctr">
              <a:lnSpc>
                <a:spcPct val="100000"/>
              </a:lnSpc>
            </a:pPr>
            <a:r>
              <a:rPr lang="en-US" sz="1200" strike="noStrike">
                <a:solidFill>
                  <a:srgbClr val="8b8b8b"/>
                </a:solidFill>
                <a:latin typeface="Calibri"/>
              </a:rPr>
              <a:t>P. Berrutti - SSR2 RF Design</a:t>
            </a:r>
            <a:endParaRPr/>
          </a:p>
        </p:txBody>
      </p:sp>
      <p:sp>
        <p:nvSpPr>
          <p:cNvPr id="178" name="TextShape 2"/>
          <p:cNvSpPr txBox="1"/>
          <p:nvPr/>
        </p:nvSpPr>
        <p:spPr>
          <a:xfrm>
            <a:off x="228600" y="6515280"/>
            <a:ext cx="447480" cy="240840"/>
          </a:xfrm>
          <a:prstGeom prst="rect">
            <a:avLst/>
          </a:prstGeom>
          <a:noFill/>
          <a:ln>
            <a:noFill/>
          </a:ln>
        </p:spPr>
        <p:txBody>
          <a:bodyPr anchor="ctr"/>
          <a:p>
            <a:pPr algn="r">
              <a:lnSpc>
                <a:spcPct val="100000"/>
              </a:lnSpc>
            </a:pPr>
            <a:fld id="{2F7ED635-5456-40CA-8E58-D43562F0ABAB}" type="slidenum">
              <a:rPr lang="en-US" sz="1200" strike="noStrike">
                <a:solidFill>
                  <a:srgbClr val="8b8b8b"/>
                </a:solidFill>
                <a:latin typeface="Calibri"/>
              </a:rPr>
              <a:t>&lt;number&gt;</a:t>
            </a:fld>
            <a:endParaRPr/>
          </a:p>
        </p:txBody>
      </p:sp>
      <p:sp>
        <p:nvSpPr>
          <p:cNvPr id="179" name="CustomShape 3"/>
          <p:cNvSpPr/>
          <p:nvPr/>
        </p:nvSpPr>
        <p:spPr>
          <a:xfrm>
            <a:off x="228600" y="1042920"/>
            <a:ext cx="8915040" cy="2687400"/>
          </a:xfrm>
          <a:prstGeom prst="rect">
            <a:avLst/>
          </a:prstGeom>
          <a:noFill/>
          <a:ln>
            <a:noFill/>
          </a:ln>
        </p:spPr>
        <p:style>
          <a:lnRef idx="0"/>
          <a:fillRef idx="0"/>
          <a:effectRef idx="0"/>
          <a:fontRef idx="minor"/>
        </p:style>
        <p:txBody>
          <a:bodyPr lIns="0" rIns="0" tIns="0" bIns="0"/>
          <a:p>
            <a:pPr>
              <a:lnSpc>
                <a:spcPct val="100000"/>
              </a:lnSpc>
              <a:buFont typeface="Arial"/>
              <a:buChar char="•"/>
            </a:pPr>
            <a:r>
              <a:rPr lang="en-US" sz="2000" strike="noStrike">
                <a:solidFill>
                  <a:srgbClr val="003087"/>
                </a:solidFill>
                <a:latin typeface="Arial"/>
                <a:ea typeface="ＭＳ Ｐゴシック"/>
              </a:rPr>
              <a:t>R/Q and Qext have been calculated for all the HOMs: monopoles, dipoles and quadrupoles.</a:t>
            </a:r>
            <a:endParaRPr/>
          </a:p>
          <a:p>
            <a:pPr>
              <a:lnSpc>
                <a:spcPct val="100000"/>
              </a:lnSpc>
              <a:buFont typeface="Arial"/>
              <a:buChar char="•"/>
            </a:pPr>
            <a:r>
              <a:rPr lang="en-US" sz="2000" strike="noStrike">
                <a:solidFill>
                  <a:srgbClr val="003087"/>
                </a:solidFill>
                <a:latin typeface="Arial"/>
                <a:ea typeface="ＭＳ Ｐゴシック"/>
              </a:rPr>
              <a:t>The pics below show R/Q for all dipoles and quadrupoles, on the left, and Qext calculation, on the right including monopoles.</a:t>
            </a:r>
            <a:endParaRPr/>
          </a:p>
          <a:p>
            <a:pPr>
              <a:lnSpc>
                <a:spcPct val="100000"/>
              </a:lnSpc>
            </a:pPr>
            <a:endParaRPr/>
          </a:p>
        </p:txBody>
      </p:sp>
      <p:pic>
        <p:nvPicPr>
          <p:cNvPr id="180" name="Picture 14" descr=""/>
          <p:cNvPicPr/>
          <p:nvPr/>
        </p:nvPicPr>
        <p:blipFill>
          <a:blip r:embed="rId1"/>
          <a:stretch/>
        </p:blipFill>
        <p:spPr>
          <a:xfrm>
            <a:off x="109440" y="2837520"/>
            <a:ext cx="4480560" cy="2583000"/>
          </a:xfrm>
          <a:prstGeom prst="rect">
            <a:avLst/>
          </a:prstGeom>
          <a:ln>
            <a:noFill/>
          </a:ln>
        </p:spPr>
      </p:pic>
      <p:pic>
        <p:nvPicPr>
          <p:cNvPr id="181" name="Picture 15" descr=""/>
          <p:cNvPicPr/>
          <p:nvPr/>
        </p:nvPicPr>
        <p:blipFill>
          <a:blip r:embed="rId2"/>
          <a:stretch/>
        </p:blipFill>
        <p:spPr>
          <a:xfrm>
            <a:off x="4572000" y="2806920"/>
            <a:ext cx="4533840" cy="2643840"/>
          </a:xfrm>
          <a:prstGeom prst="rect">
            <a:avLst/>
          </a:prstGeom>
          <a:ln>
            <a:noFill/>
          </a:ln>
        </p:spPr>
      </p:pic>
      <p:sp>
        <p:nvSpPr>
          <p:cNvPr id="182" name="CustomShape 4"/>
          <p:cNvSpPr/>
          <p:nvPr/>
        </p:nvSpPr>
        <p:spPr>
          <a:xfrm>
            <a:off x="0" y="212400"/>
            <a:ext cx="9143640" cy="639000"/>
          </a:xfrm>
          <a:prstGeom prst="rect">
            <a:avLst/>
          </a:prstGeom>
          <a:noFill/>
          <a:ln>
            <a:noFill/>
          </a:ln>
        </p:spPr>
        <p:style>
          <a:lnRef idx="0"/>
          <a:fillRef idx="0"/>
          <a:effectRef idx="0"/>
          <a:fontRef idx="minor"/>
        </p:style>
        <p:txBody>
          <a:bodyPr lIns="90000" rIns="90000" tIns="45000" bIns="45000"/>
          <a:p>
            <a:pPr>
              <a:lnSpc>
                <a:spcPct val="100000"/>
              </a:lnSpc>
            </a:pPr>
            <a:r>
              <a:rPr b="1" lang="en-US" sz="3600" strike="noStrike">
                <a:solidFill>
                  <a:srgbClr val="002060"/>
                </a:solidFill>
                <a:latin typeface="Times New Roman"/>
              </a:rPr>
              <a:t>HOM Analysis-I</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 name="TextShape 1"/>
          <p:cNvSpPr txBox="1"/>
          <p:nvPr/>
        </p:nvSpPr>
        <p:spPr>
          <a:xfrm>
            <a:off x="457200" y="46080"/>
            <a:ext cx="8229240" cy="715680"/>
          </a:xfrm>
          <a:prstGeom prst="rect">
            <a:avLst/>
          </a:prstGeom>
          <a:noFill/>
          <a:ln>
            <a:noFill/>
          </a:ln>
        </p:spPr>
        <p:txBody>
          <a:bodyPr anchor="ctr"/>
          <a:p>
            <a:pPr>
              <a:lnSpc>
                <a:spcPct val="90000"/>
              </a:lnSpc>
            </a:pPr>
            <a:r>
              <a:rPr b="1" lang="en-US" sz="4400" strike="noStrike">
                <a:solidFill>
                  <a:srgbClr val="002060"/>
                </a:solidFill>
                <a:latin typeface="Times New Roman"/>
              </a:rPr>
              <a:t>HOM Analysis-II</a:t>
            </a:r>
            <a:endParaRPr/>
          </a:p>
        </p:txBody>
      </p:sp>
      <p:sp>
        <p:nvSpPr>
          <p:cNvPr id="184" name="TextShape 2"/>
          <p:cNvSpPr txBox="1"/>
          <p:nvPr/>
        </p:nvSpPr>
        <p:spPr>
          <a:xfrm>
            <a:off x="806400" y="6515280"/>
            <a:ext cx="5373360" cy="240840"/>
          </a:xfrm>
          <a:prstGeom prst="rect">
            <a:avLst/>
          </a:prstGeom>
          <a:noFill/>
          <a:ln>
            <a:noFill/>
          </a:ln>
        </p:spPr>
        <p:txBody>
          <a:bodyPr anchor="ctr"/>
          <a:p>
            <a:pPr algn="ctr">
              <a:lnSpc>
                <a:spcPct val="100000"/>
              </a:lnSpc>
            </a:pPr>
            <a:r>
              <a:rPr lang="en-US" sz="1200" strike="noStrike">
                <a:solidFill>
                  <a:srgbClr val="8b8b8b"/>
                </a:solidFill>
                <a:latin typeface="Calibri"/>
              </a:rPr>
              <a:t>P. Berrutti - SSR2 RF Design</a:t>
            </a:r>
            <a:endParaRPr/>
          </a:p>
        </p:txBody>
      </p:sp>
      <p:sp>
        <p:nvSpPr>
          <p:cNvPr id="185" name="TextShape 3"/>
          <p:cNvSpPr txBox="1"/>
          <p:nvPr/>
        </p:nvSpPr>
        <p:spPr>
          <a:xfrm>
            <a:off x="228600" y="6515280"/>
            <a:ext cx="447480" cy="240840"/>
          </a:xfrm>
          <a:prstGeom prst="rect">
            <a:avLst/>
          </a:prstGeom>
          <a:noFill/>
          <a:ln>
            <a:noFill/>
          </a:ln>
        </p:spPr>
        <p:txBody>
          <a:bodyPr anchor="ctr"/>
          <a:p>
            <a:pPr algn="r">
              <a:lnSpc>
                <a:spcPct val="100000"/>
              </a:lnSpc>
            </a:pPr>
            <a:fld id="{0B5786E5-FDF6-4DD1-8EB7-0A57236CEB50}" type="slidenum">
              <a:rPr lang="en-US" sz="1200" strike="noStrike">
                <a:solidFill>
                  <a:srgbClr val="8b8b8b"/>
                </a:solidFill>
                <a:latin typeface="Calibri"/>
              </a:rPr>
              <a:t>&lt;number&gt;</a:t>
            </a:fld>
            <a:endParaRPr/>
          </a:p>
        </p:txBody>
      </p:sp>
      <p:sp>
        <p:nvSpPr>
          <p:cNvPr id="186" name="CustomShape 4"/>
          <p:cNvSpPr/>
          <p:nvPr/>
        </p:nvSpPr>
        <p:spPr>
          <a:xfrm>
            <a:off x="228600" y="1042920"/>
            <a:ext cx="8915040" cy="2687400"/>
          </a:xfrm>
          <a:prstGeom prst="rect">
            <a:avLst/>
          </a:prstGeom>
          <a:noFill/>
          <a:ln>
            <a:noFill/>
          </a:ln>
        </p:spPr>
        <p:style>
          <a:lnRef idx="0"/>
          <a:fillRef idx="0"/>
          <a:effectRef idx="0"/>
          <a:fontRef idx="minor"/>
        </p:style>
        <p:txBody>
          <a:bodyPr lIns="0" rIns="0" tIns="0" bIns="0"/>
          <a:p>
            <a:pPr>
              <a:lnSpc>
                <a:spcPct val="100000"/>
              </a:lnSpc>
              <a:buFont typeface="Arial"/>
              <a:buChar char="•"/>
            </a:pPr>
            <a:r>
              <a:rPr lang="en-US" sz="2000" strike="noStrike">
                <a:solidFill>
                  <a:srgbClr val="003087"/>
                </a:solidFill>
                <a:latin typeface="Arial"/>
                <a:ea typeface="ＭＳ Ｐゴシック"/>
              </a:rPr>
              <a:t>R/Q for monopoles modes has been calculated as a function of the particle beta, in the energy range of SSR2 cavity.</a:t>
            </a:r>
            <a:endParaRPr/>
          </a:p>
          <a:p>
            <a:pPr>
              <a:lnSpc>
                <a:spcPct val="100000"/>
              </a:lnSpc>
            </a:pPr>
            <a:endParaRPr/>
          </a:p>
        </p:txBody>
      </p:sp>
      <p:pic>
        <p:nvPicPr>
          <p:cNvPr id="187" name="Picture 7" descr=""/>
          <p:cNvPicPr/>
          <p:nvPr/>
        </p:nvPicPr>
        <p:blipFill>
          <a:blip r:embed="rId1"/>
          <a:stretch/>
        </p:blipFill>
        <p:spPr>
          <a:xfrm>
            <a:off x="2320200" y="1662840"/>
            <a:ext cx="4503240" cy="3377520"/>
          </a:xfrm>
          <a:prstGeom prst="rect">
            <a:avLst/>
          </a:prstGeom>
          <a:ln>
            <a:noFill/>
          </a:ln>
        </p:spPr>
      </p:pic>
      <p:sp>
        <p:nvSpPr>
          <p:cNvPr id="188" name="CustomShape 5"/>
          <p:cNvSpPr/>
          <p:nvPr/>
        </p:nvSpPr>
        <p:spPr>
          <a:xfrm>
            <a:off x="228600" y="5061600"/>
            <a:ext cx="8915040" cy="2687400"/>
          </a:xfrm>
          <a:prstGeom prst="rect">
            <a:avLst/>
          </a:prstGeom>
          <a:noFill/>
          <a:ln>
            <a:noFill/>
          </a:ln>
        </p:spPr>
        <p:style>
          <a:lnRef idx="0"/>
          <a:fillRef idx="0"/>
          <a:effectRef idx="0"/>
          <a:fontRef idx="minor"/>
        </p:style>
        <p:txBody>
          <a:bodyPr lIns="0" rIns="0" tIns="0" bIns="0"/>
          <a:p>
            <a:pPr>
              <a:lnSpc>
                <a:spcPct val="100000"/>
              </a:lnSpc>
              <a:buFont typeface="Arial"/>
              <a:buChar char="•"/>
            </a:pPr>
            <a:r>
              <a:rPr lang="en-US" sz="2000" strike="noStrike">
                <a:solidFill>
                  <a:srgbClr val="003087"/>
                </a:solidFill>
                <a:latin typeface="Arial"/>
                <a:ea typeface="ＭＳ Ｐゴシック"/>
              </a:rPr>
              <a:t>The zero mode (343 MHz) R/Q is higher than the accelerating mode R/Q, being the frequency ≈18 MHz away from the accelerating mode it should not be a dangerous </a:t>
            </a:r>
            <a:r>
              <a:rPr lang="en-US" sz="2000" strike="noStrike">
                <a:solidFill>
                  <a:srgbClr val="44546a"/>
                </a:solidFill>
                <a:latin typeface="Arial"/>
                <a:ea typeface="ＭＳ Ｐゴシック"/>
              </a:rPr>
              <a:t>resonance, it ne</a:t>
            </a:r>
            <a:r>
              <a:rPr lang="en-US" sz="2000" strike="noStrike">
                <a:solidFill>
                  <a:srgbClr val="003087"/>
                </a:solidFill>
                <a:latin typeface="Arial"/>
                <a:ea typeface="ＭＳ Ｐゴシック"/>
              </a:rPr>
              <a:t>eds to be checked (beam harmonic analysis).</a:t>
            </a:r>
            <a:endParaRPr/>
          </a:p>
          <a:p>
            <a:pPr>
              <a:lnSpc>
                <a:spcPct val="100000"/>
              </a:lnSpc>
            </a:pP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CustomShape 1"/>
          <p:cNvSpPr/>
          <p:nvPr/>
        </p:nvSpPr>
        <p:spPr>
          <a:xfrm>
            <a:off x="806400" y="6515280"/>
            <a:ext cx="5372640" cy="240120"/>
          </a:xfrm>
          <a:prstGeom prst="rect">
            <a:avLst/>
          </a:prstGeom>
          <a:noFill/>
          <a:ln>
            <a:noFill/>
          </a:ln>
        </p:spPr>
        <p:style>
          <a:lnRef idx="0"/>
          <a:fillRef idx="0"/>
          <a:effectRef idx="0"/>
          <a:fontRef idx="minor"/>
        </p:style>
        <p:txBody>
          <a:bodyPr lIns="90000" rIns="90000" tIns="45000" bIns="45000"/>
          <a:p>
            <a:pPr>
              <a:lnSpc>
                <a:spcPct val="100000"/>
              </a:lnSpc>
            </a:pPr>
            <a:r>
              <a:rPr lang="en-US" sz="900" strike="noStrike">
                <a:solidFill>
                  <a:srgbClr val="004c97"/>
                </a:solidFill>
                <a:latin typeface="Arial"/>
                <a:ea typeface="DejaVu Sans"/>
              </a:rPr>
              <a:t>P. Berrutti - SSR2 RF Design</a:t>
            </a:r>
            <a:endParaRPr/>
          </a:p>
        </p:txBody>
      </p:sp>
      <p:sp>
        <p:nvSpPr>
          <p:cNvPr id="190" name="CustomShape 2"/>
          <p:cNvSpPr/>
          <p:nvPr/>
        </p:nvSpPr>
        <p:spPr>
          <a:xfrm>
            <a:off x="228600" y="6515280"/>
            <a:ext cx="446760" cy="240120"/>
          </a:xfrm>
          <a:prstGeom prst="rect">
            <a:avLst/>
          </a:prstGeom>
          <a:noFill/>
          <a:ln>
            <a:noFill/>
          </a:ln>
        </p:spPr>
        <p:style>
          <a:lnRef idx="0"/>
          <a:fillRef idx="0"/>
          <a:effectRef idx="0"/>
          <a:fontRef idx="minor"/>
        </p:style>
        <p:txBody>
          <a:bodyPr lIns="90000" rIns="90000" tIns="45000" bIns="45000"/>
          <a:p>
            <a:pPr>
              <a:lnSpc>
                <a:spcPct val="100000"/>
              </a:lnSpc>
            </a:pPr>
            <a:fld id="{D1CCD370-067D-41DD-A85C-EFB21CEE3969}" type="slidenum">
              <a:rPr lang="en-US" sz="900" strike="noStrike">
                <a:solidFill>
                  <a:srgbClr val="004c97"/>
                </a:solidFill>
                <a:latin typeface="Arial"/>
                <a:ea typeface="DejaVu Sans"/>
              </a:rPr>
              <a:t>&lt;number&gt;</a:t>
            </a:fld>
            <a:endParaRPr/>
          </a:p>
        </p:txBody>
      </p:sp>
      <p:pic>
        <p:nvPicPr>
          <p:cNvPr id="191" name="Picture 10" descr=""/>
          <p:cNvPicPr/>
          <p:nvPr/>
        </p:nvPicPr>
        <p:blipFill>
          <a:blip r:embed="rId1"/>
          <a:stretch/>
        </p:blipFill>
        <p:spPr>
          <a:xfrm>
            <a:off x="3963600" y="2152800"/>
            <a:ext cx="5034240" cy="3951720"/>
          </a:xfrm>
          <a:prstGeom prst="rect">
            <a:avLst/>
          </a:prstGeom>
          <a:ln>
            <a:noFill/>
          </a:ln>
        </p:spPr>
      </p:pic>
      <p:pic>
        <p:nvPicPr>
          <p:cNvPr id="192" name="Picture 11" descr=""/>
          <p:cNvPicPr/>
          <p:nvPr/>
        </p:nvPicPr>
        <p:blipFill>
          <a:blip r:embed="rId2"/>
          <a:stretch/>
        </p:blipFill>
        <p:spPr>
          <a:xfrm>
            <a:off x="113400" y="2477160"/>
            <a:ext cx="1998000" cy="1992600"/>
          </a:xfrm>
          <a:prstGeom prst="rect">
            <a:avLst/>
          </a:prstGeom>
          <a:ln>
            <a:noFill/>
          </a:ln>
        </p:spPr>
      </p:pic>
      <p:pic>
        <p:nvPicPr>
          <p:cNvPr id="193" name="Picture 12" descr=""/>
          <p:cNvPicPr/>
          <p:nvPr/>
        </p:nvPicPr>
        <p:blipFill>
          <a:blip r:embed="rId3"/>
          <a:stretch/>
        </p:blipFill>
        <p:spPr>
          <a:xfrm>
            <a:off x="2179080" y="2477880"/>
            <a:ext cx="1999800" cy="1991880"/>
          </a:xfrm>
          <a:prstGeom prst="rect">
            <a:avLst/>
          </a:prstGeom>
          <a:ln>
            <a:noFill/>
          </a:ln>
        </p:spPr>
      </p:pic>
      <p:sp>
        <p:nvSpPr>
          <p:cNvPr id="194" name="CustomShape 3"/>
          <p:cNvSpPr/>
          <p:nvPr/>
        </p:nvSpPr>
        <p:spPr>
          <a:xfrm>
            <a:off x="195120" y="1702800"/>
            <a:ext cx="3983760" cy="638280"/>
          </a:xfrm>
          <a:prstGeom prst="rect">
            <a:avLst/>
          </a:prstGeom>
          <a:noFill/>
          <a:ln>
            <a:noFill/>
          </a:ln>
        </p:spPr>
        <p:style>
          <a:lnRef idx="0"/>
          <a:fillRef idx="0"/>
          <a:effectRef idx="0"/>
          <a:fontRef idx="minor"/>
        </p:style>
        <p:txBody>
          <a:bodyPr lIns="90000" rIns="90000" tIns="45000" bIns="45000"/>
          <a:p>
            <a:pPr>
              <a:lnSpc>
                <a:spcPct val="100000"/>
              </a:lnSpc>
            </a:pPr>
            <a:r>
              <a:rPr lang="en-US" strike="noStrike">
                <a:solidFill>
                  <a:srgbClr val="004c97"/>
                </a:solidFill>
                <a:latin typeface="Calibri"/>
                <a:ea typeface="ＭＳ Ｐゴシック"/>
              </a:rPr>
              <a:t>Electric and magnetic field SSR2 fundamental mode sketch.</a:t>
            </a:r>
            <a:endParaRPr/>
          </a:p>
        </p:txBody>
      </p:sp>
      <p:sp>
        <p:nvSpPr>
          <p:cNvPr id="195" name="CustomShape 4"/>
          <p:cNvSpPr/>
          <p:nvPr/>
        </p:nvSpPr>
        <p:spPr>
          <a:xfrm>
            <a:off x="-968400" y="4740120"/>
            <a:ext cx="6311160" cy="831600"/>
          </a:xfrm>
          <a:prstGeom prst="rect">
            <a:avLst/>
          </a:prstGeom>
          <a:noFill/>
          <a:ln>
            <a:noFill/>
          </a:ln>
        </p:spPr>
        <p:style>
          <a:lnRef idx="0"/>
          <a:fillRef idx="0"/>
          <a:effectRef idx="0"/>
          <a:fontRef idx="minor"/>
        </p:style>
      </p:sp>
      <p:sp>
        <p:nvSpPr>
          <p:cNvPr id="196" name="CustomShape 5"/>
          <p:cNvSpPr/>
          <p:nvPr/>
        </p:nvSpPr>
        <p:spPr>
          <a:xfrm>
            <a:off x="-968400" y="4740120"/>
            <a:ext cx="6311160" cy="831600"/>
          </a:xfrm>
          <a:prstGeom prst="rect">
            <a:avLst/>
          </a:prstGeom>
          <a:blipFill>
            <a:blip r:embed="rId4"/>
          </a:blipFill>
          <a:ln>
            <a:noFill/>
          </a:ln>
        </p:spPr>
        <p:style>
          <a:lnRef idx="0"/>
          <a:fillRef idx="0"/>
          <a:effectRef idx="0"/>
          <a:fontRef idx="minor"/>
        </p:style>
        <p:txBody>
          <a:bodyPr lIns="90000" rIns="90000" tIns="45000" bIns="45000"/>
          <a:p>
            <a:pPr>
              <a:lnSpc>
                <a:spcPct val="100000"/>
              </a:lnSpc>
            </a:pPr>
            <a:r>
              <a:rPr lang="en-US" sz="2400" strike="noStrike">
                <a:solidFill>
                  <a:srgbClr val="004c97"/>
                </a:solidFill>
                <a:latin typeface="Calibri"/>
                <a:ea typeface="ＭＳ Ｐゴシック"/>
              </a:rPr>
              <a:t> </a:t>
            </a:r>
            <a:endParaRPr/>
          </a:p>
        </p:txBody>
      </p:sp>
      <p:sp>
        <p:nvSpPr>
          <p:cNvPr id="197" name="CustomShape 6"/>
          <p:cNvSpPr/>
          <p:nvPr/>
        </p:nvSpPr>
        <p:spPr>
          <a:xfrm>
            <a:off x="4652640" y="1625040"/>
            <a:ext cx="3983760" cy="638280"/>
          </a:xfrm>
          <a:prstGeom prst="rect">
            <a:avLst/>
          </a:prstGeom>
          <a:noFill/>
          <a:ln>
            <a:noFill/>
          </a:ln>
        </p:spPr>
        <p:style>
          <a:lnRef idx="0"/>
          <a:fillRef idx="0"/>
          <a:effectRef idx="0"/>
          <a:fontRef idx="minor"/>
        </p:style>
        <p:txBody>
          <a:bodyPr lIns="90000" rIns="90000" tIns="45000" bIns="45000"/>
          <a:p>
            <a:pPr>
              <a:lnSpc>
                <a:spcPct val="100000"/>
              </a:lnSpc>
            </a:pPr>
            <a:r>
              <a:rPr lang="en-US" strike="noStrike">
                <a:solidFill>
                  <a:srgbClr val="004c97"/>
                </a:solidFill>
                <a:latin typeface="Calibri"/>
                <a:ea typeface="ＭＳ Ｐゴシック"/>
              </a:rPr>
              <a:t>Q vs particle beta for the whole energy range of SSR2</a:t>
            </a:r>
            <a:endParaRPr/>
          </a:p>
        </p:txBody>
      </p:sp>
      <p:sp>
        <p:nvSpPr>
          <p:cNvPr id="198" name="CustomShape 7"/>
          <p:cNvSpPr/>
          <p:nvPr/>
        </p:nvSpPr>
        <p:spPr>
          <a:xfrm>
            <a:off x="228600" y="905400"/>
            <a:ext cx="8685720" cy="911880"/>
          </a:xfrm>
          <a:prstGeom prst="rect">
            <a:avLst/>
          </a:prstGeom>
          <a:noFill/>
          <a:ln>
            <a:noFill/>
          </a:ln>
        </p:spPr>
        <p:style>
          <a:lnRef idx="0"/>
          <a:fillRef idx="0"/>
          <a:effectRef idx="0"/>
          <a:fontRef idx="minor"/>
        </p:style>
        <p:txBody>
          <a:bodyPr lIns="90000" rIns="90000" tIns="45000" bIns="45000"/>
          <a:p>
            <a:pPr>
              <a:lnSpc>
                <a:spcPct val="100000"/>
              </a:lnSpc>
            </a:pPr>
            <a:r>
              <a:rPr lang="en-US" strike="noStrike">
                <a:solidFill>
                  <a:srgbClr val="004c97"/>
                </a:solidFill>
                <a:latin typeface="Calibri"/>
                <a:ea typeface="ＭＳ Ｐゴシック"/>
              </a:rPr>
              <a:t>Spoke resonators have a central electrode that lies on one of the axes perpendicular to the particles motion, breaking axial symmetry of the cavity. </a:t>
            </a:r>
            <a:endParaRPr/>
          </a:p>
        </p:txBody>
      </p:sp>
      <p:sp>
        <p:nvSpPr>
          <p:cNvPr id="199" name="CustomShape 8"/>
          <p:cNvSpPr/>
          <p:nvPr/>
        </p:nvSpPr>
        <p:spPr>
          <a:xfrm>
            <a:off x="228600" y="5720760"/>
            <a:ext cx="8685720" cy="638280"/>
          </a:xfrm>
          <a:prstGeom prst="rect">
            <a:avLst/>
          </a:prstGeom>
          <a:noFill/>
          <a:ln>
            <a:noFill/>
          </a:ln>
        </p:spPr>
        <p:style>
          <a:lnRef idx="0"/>
          <a:fillRef idx="0"/>
          <a:effectRef idx="0"/>
          <a:fontRef idx="minor"/>
        </p:style>
        <p:txBody>
          <a:bodyPr lIns="90000" rIns="90000" tIns="45000" bIns="45000"/>
          <a:p>
            <a:pPr>
              <a:lnSpc>
                <a:spcPct val="100000"/>
              </a:lnSpc>
            </a:pPr>
            <a:r>
              <a:rPr lang="en-US" strike="noStrike">
                <a:solidFill>
                  <a:srgbClr val="004c97"/>
                </a:solidFill>
                <a:latin typeface="Calibri"/>
                <a:ea typeface="ＭＳ Ｐゴシック"/>
              </a:rPr>
              <a:t>The quadrupole field asymmetry of SSR2 has been studied and it is within the range of the quadrupole corrector integrated in the solenoids. </a:t>
            </a:r>
            <a:endParaRPr/>
          </a:p>
        </p:txBody>
      </p:sp>
      <p:sp>
        <p:nvSpPr>
          <p:cNvPr id="200" name="CustomShape 9"/>
          <p:cNvSpPr/>
          <p:nvPr/>
        </p:nvSpPr>
        <p:spPr>
          <a:xfrm>
            <a:off x="0" y="212400"/>
            <a:ext cx="9143280" cy="638640"/>
          </a:xfrm>
          <a:prstGeom prst="rect">
            <a:avLst/>
          </a:prstGeom>
          <a:noFill/>
          <a:ln>
            <a:noFill/>
          </a:ln>
        </p:spPr>
        <p:style>
          <a:lnRef idx="0"/>
          <a:fillRef idx="0"/>
          <a:effectRef idx="0"/>
          <a:fontRef idx="minor"/>
        </p:style>
        <p:txBody>
          <a:bodyPr lIns="90000" rIns="90000" tIns="45000" bIns="45000"/>
          <a:p>
            <a:pPr>
              <a:lnSpc>
                <a:spcPct val="100000"/>
              </a:lnSpc>
            </a:pPr>
            <a:r>
              <a:rPr b="1" lang="en-US" sz="3600" strike="noStrike">
                <a:solidFill>
                  <a:srgbClr val="002060"/>
                </a:solidFill>
                <a:latin typeface="Times New Roman"/>
                <a:ea typeface="DejaVu Sans"/>
              </a:rPr>
              <a:t>Quadrupole field asymmetry</a:t>
            </a:r>
            <a:endParaRPr/>
          </a:p>
        </p:txBody>
      </p:sp>
      <p:sp>
        <p:nvSpPr>
          <p:cNvPr id="201" name="CustomShape 10"/>
          <p:cNvSpPr/>
          <p:nvPr/>
        </p:nvSpPr>
        <p:spPr>
          <a:xfrm>
            <a:off x="0" y="858600"/>
            <a:ext cx="9143280" cy="360"/>
          </a:xfrm>
          <a:prstGeom prst="straightConnector1">
            <a:avLst/>
          </a:prstGeom>
          <a:noFill/>
          <a:ln w="28440">
            <a:solidFill>
              <a:schemeClr val="tx1"/>
            </a:solidFill>
            <a:round/>
            <a:tailEnd len="med" type="triangle" w="med"/>
          </a:ln>
        </p:spPr>
        <p:style>
          <a:lnRef idx="1">
            <a:schemeClr val="accent1"/>
          </a:lnRef>
          <a:fillRef idx="0">
            <a:schemeClr val="accent1"/>
          </a:fillRef>
          <a:effectRef idx="0">
            <a:schemeClr val="accent1"/>
          </a:effectRef>
          <a:fontRef idx="minor"/>
        </p:style>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2" name="Picture 10" descr=""/>
          <p:cNvPicPr/>
          <p:nvPr/>
        </p:nvPicPr>
        <p:blipFill>
          <a:blip r:embed="rId1"/>
          <a:stretch/>
        </p:blipFill>
        <p:spPr>
          <a:xfrm>
            <a:off x="9000" y="3897360"/>
            <a:ext cx="3630600" cy="2324160"/>
          </a:xfrm>
          <a:prstGeom prst="rect">
            <a:avLst/>
          </a:prstGeom>
          <a:ln>
            <a:noFill/>
          </a:ln>
        </p:spPr>
      </p:pic>
      <p:sp>
        <p:nvSpPr>
          <p:cNvPr id="203" name="CustomShape 1"/>
          <p:cNvSpPr/>
          <p:nvPr/>
        </p:nvSpPr>
        <p:spPr>
          <a:xfrm>
            <a:off x="806400" y="6515280"/>
            <a:ext cx="5372640" cy="240120"/>
          </a:xfrm>
          <a:prstGeom prst="rect">
            <a:avLst/>
          </a:prstGeom>
          <a:noFill/>
          <a:ln>
            <a:noFill/>
          </a:ln>
        </p:spPr>
        <p:style>
          <a:lnRef idx="0"/>
          <a:fillRef idx="0"/>
          <a:effectRef idx="0"/>
          <a:fontRef idx="minor"/>
        </p:style>
        <p:txBody>
          <a:bodyPr lIns="90000" rIns="90000" tIns="45000" bIns="45000"/>
          <a:p>
            <a:pPr>
              <a:lnSpc>
                <a:spcPct val="100000"/>
              </a:lnSpc>
            </a:pPr>
            <a:r>
              <a:rPr lang="en-US" sz="900" strike="noStrike">
                <a:solidFill>
                  <a:srgbClr val="004c97"/>
                </a:solidFill>
                <a:latin typeface="Arial"/>
                <a:ea typeface="DejaVu Sans"/>
              </a:rPr>
              <a:t>P. Berrutti - SSR2 RF Design</a:t>
            </a:r>
            <a:endParaRPr/>
          </a:p>
        </p:txBody>
      </p:sp>
      <p:sp>
        <p:nvSpPr>
          <p:cNvPr id="204" name="CustomShape 2"/>
          <p:cNvSpPr/>
          <p:nvPr/>
        </p:nvSpPr>
        <p:spPr>
          <a:xfrm>
            <a:off x="228600" y="6515280"/>
            <a:ext cx="446760" cy="240120"/>
          </a:xfrm>
          <a:prstGeom prst="rect">
            <a:avLst/>
          </a:prstGeom>
          <a:noFill/>
          <a:ln>
            <a:noFill/>
          </a:ln>
        </p:spPr>
        <p:style>
          <a:lnRef idx="0"/>
          <a:fillRef idx="0"/>
          <a:effectRef idx="0"/>
          <a:fontRef idx="minor"/>
        </p:style>
        <p:txBody>
          <a:bodyPr lIns="90000" rIns="90000" tIns="45000" bIns="45000"/>
          <a:p>
            <a:pPr>
              <a:lnSpc>
                <a:spcPct val="100000"/>
              </a:lnSpc>
            </a:pPr>
            <a:fld id="{9A97B21C-3D64-4830-BBF8-ECECE251A383}" type="slidenum">
              <a:rPr lang="en-US" sz="900" strike="noStrike">
                <a:solidFill>
                  <a:srgbClr val="004c97"/>
                </a:solidFill>
                <a:latin typeface="Arial"/>
                <a:ea typeface="DejaVu Sans"/>
              </a:rPr>
              <a:t>&lt;number&gt;</a:t>
            </a:fld>
            <a:endParaRPr/>
          </a:p>
        </p:txBody>
      </p:sp>
      <p:sp>
        <p:nvSpPr>
          <p:cNvPr id="205" name="CustomShape 3"/>
          <p:cNvSpPr/>
          <p:nvPr/>
        </p:nvSpPr>
        <p:spPr>
          <a:xfrm>
            <a:off x="228600" y="850320"/>
            <a:ext cx="5209560" cy="2686680"/>
          </a:xfrm>
          <a:prstGeom prst="rect">
            <a:avLst/>
          </a:prstGeom>
          <a:noFill/>
          <a:ln>
            <a:noFill/>
          </a:ln>
        </p:spPr>
        <p:style>
          <a:lnRef idx="0"/>
          <a:fillRef idx="0"/>
          <a:effectRef idx="0"/>
          <a:fontRef idx="minor"/>
        </p:style>
        <p:txBody>
          <a:bodyPr lIns="0" rIns="0" tIns="0" bIns="0"/>
          <a:p>
            <a:pPr>
              <a:lnSpc>
                <a:spcPct val="100000"/>
              </a:lnSpc>
              <a:buFont typeface="Arial"/>
              <a:buChar char="•"/>
            </a:pPr>
            <a:r>
              <a:rPr lang="en-US" strike="noStrike">
                <a:solidFill>
                  <a:srgbClr val="003087"/>
                </a:solidFill>
                <a:latin typeface="Arial"/>
                <a:ea typeface="ＭＳ Ｐゴシック"/>
              </a:rPr>
              <a:t>The coupler used for SSR2 cavities is going to be the same as SSR1.</a:t>
            </a:r>
            <a:endParaRPr/>
          </a:p>
          <a:p>
            <a:pPr>
              <a:lnSpc>
                <a:spcPct val="100000"/>
              </a:lnSpc>
              <a:buFont typeface="Arial"/>
              <a:buChar char="•"/>
            </a:pPr>
            <a:r>
              <a:rPr lang="en-US" strike="noStrike">
                <a:solidFill>
                  <a:srgbClr val="003087"/>
                </a:solidFill>
                <a:latin typeface="Arial"/>
                <a:ea typeface="ＭＳ Ｐゴシック"/>
              </a:rPr>
              <a:t>Nominal position of the antenna tip has been simulated to match the Qext required for operation.</a:t>
            </a:r>
            <a:endParaRPr/>
          </a:p>
          <a:p>
            <a:pPr>
              <a:lnSpc>
                <a:spcPct val="100000"/>
              </a:lnSpc>
              <a:buFont typeface="Arial"/>
              <a:buChar char="•"/>
            </a:pPr>
            <a:r>
              <a:rPr lang="en-US" strike="noStrike">
                <a:solidFill>
                  <a:srgbClr val="003087"/>
                </a:solidFill>
                <a:latin typeface="Arial"/>
                <a:ea typeface="ＭＳ Ｐゴシック"/>
              </a:rPr>
              <a:t>Qext approx. 5.8E6 at 286 mm distance from the cavity center, for comparison: Qext SSR1 approx. 3.75E6 at 255 mm.</a:t>
            </a:r>
            <a:endParaRPr/>
          </a:p>
          <a:p>
            <a:pPr>
              <a:lnSpc>
                <a:spcPct val="100000"/>
              </a:lnSpc>
              <a:buFont typeface="Arial"/>
              <a:buChar char="•"/>
            </a:pPr>
            <a:r>
              <a:rPr lang="en-US" strike="noStrike">
                <a:solidFill>
                  <a:srgbClr val="003087"/>
                </a:solidFill>
                <a:latin typeface="Arial"/>
                <a:ea typeface="ＭＳ Ｐゴシック"/>
              </a:rPr>
              <a:t>The coupler satisfies the project specification for Qext.</a:t>
            </a:r>
            <a:endParaRPr/>
          </a:p>
          <a:p>
            <a:pPr>
              <a:lnSpc>
                <a:spcPct val="100000"/>
              </a:lnSpc>
            </a:pPr>
            <a:endParaRPr/>
          </a:p>
        </p:txBody>
      </p:sp>
      <p:graphicFrame>
        <p:nvGraphicFramePr>
          <p:cNvPr id="206" name="Table 4"/>
          <p:cNvGraphicFramePr/>
          <p:nvPr/>
        </p:nvGraphicFramePr>
        <p:xfrm>
          <a:off x="3566160" y="3888000"/>
          <a:ext cx="5492520" cy="2803320"/>
        </p:xfrm>
        <a:graphic>
          <a:graphicData uri="http://schemas.openxmlformats.org/drawingml/2006/table">
            <a:tbl>
              <a:tblPr/>
              <a:tblGrid>
                <a:gridCol w="929520"/>
                <a:gridCol w="859680"/>
                <a:gridCol w="1563120"/>
                <a:gridCol w="1340640"/>
                <a:gridCol w="799920"/>
              </a:tblGrid>
              <a:tr h="713880">
                <a:tc>
                  <a:txBody>
                    <a:bodyPr/>
                    <a:p>
                      <a:pPr algn="ctr">
                        <a:lnSpc>
                          <a:spcPct val="100000"/>
                        </a:lnSpc>
                      </a:pPr>
                      <a:r>
                        <a:rPr b="1" lang="en-US" sz="1050" strike="noStrike">
                          <a:solidFill>
                            <a:srgbClr val="000000"/>
                          </a:solidFill>
                          <a:latin typeface="Calibri"/>
                          <a:ea typeface="ＭＳ Ｐゴシック"/>
                        </a:rPr>
                        <a:t>Antenna tip position, mm</a:t>
                      </a:r>
                      <a:endParaRPr/>
                    </a:p>
                  </a:txBody>
                  <a:tcPr/>
                </a:tc>
                <a:tc>
                  <a:txBody>
                    <a:bodyPr/>
                    <a:p>
                      <a:pPr algn="ctr">
                        <a:lnSpc>
                          <a:spcPct val="100000"/>
                        </a:lnSpc>
                      </a:pPr>
                      <a:r>
                        <a:rPr b="1" lang="en-US" sz="1050" strike="noStrike">
                          <a:solidFill>
                            <a:srgbClr val="000000"/>
                          </a:solidFill>
                          <a:latin typeface="Calibri"/>
                          <a:ea typeface="ＭＳ Ｐゴシック"/>
                        </a:rPr>
                        <a:t>S21, dB</a:t>
                      </a:r>
                      <a:endParaRPr/>
                    </a:p>
                  </a:txBody>
                  <a:tcPr/>
                </a:tc>
                <a:tc>
                  <a:txBody>
                    <a:bodyPr/>
                    <a:p>
                      <a:pPr algn="ctr">
                        <a:lnSpc>
                          <a:spcPct val="100000"/>
                        </a:lnSpc>
                      </a:pPr>
                      <a:r>
                        <a:rPr b="1" lang="en-US" sz="1050" strike="noStrike">
                          <a:solidFill>
                            <a:srgbClr val="000000"/>
                          </a:solidFill>
                          <a:latin typeface="Calibri"/>
                          <a:ea typeface="ＭＳ Ｐゴシック"/>
                        </a:rPr>
                        <a:t>Radiated power through full port  (0.5W in), W</a:t>
                      </a:r>
                      <a:endParaRPr/>
                    </a:p>
                  </a:txBody>
                  <a:tcPr/>
                </a:tc>
                <a:tc>
                  <a:txBody>
                    <a:bodyPr/>
                    <a:p>
                      <a:pPr algn="ctr">
                        <a:lnSpc>
                          <a:spcPct val="100000"/>
                        </a:lnSpc>
                      </a:pPr>
                      <a:r>
                        <a:rPr b="1" lang="en-US" sz="1050" strike="noStrike">
                          <a:solidFill>
                            <a:srgbClr val="000000"/>
                          </a:solidFill>
                          <a:latin typeface="Calibri"/>
                          <a:ea typeface="ＭＳ Ｐゴシック"/>
                        </a:rPr>
                        <a:t>Radiated power trough port (1 J), W</a:t>
                      </a:r>
                      <a:endParaRPr/>
                    </a:p>
                  </a:txBody>
                  <a:tcPr/>
                </a:tc>
                <a:tc>
                  <a:txBody>
                    <a:bodyPr/>
                    <a:p>
                      <a:pPr algn="ctr">
                        <a:lnSpc>
                          <a:spcPct val="100000"/>
                        </a:lnSpc>
                      </a:pPr>
                      <a:r>
                        <a:rPr b="1" lang="en-US" sz="1050" strike="noStrike">
                          <a:solidFill>
                            <a:srgbClr val="000000"/>
                          </a:solidFill>
                          <a:latin typeface="Calibri"/>
                          <a:ea typeface="ＭＳ Ｐゴシック"/>
                        </a:rPr>
                        <a:t>Qext</a:t>
                      </a:r>
                      <a:endParaRPr/>
                    </a:p>
                  </a:txBody>
                  <a:tcPr/>
                </a:tc>
              </a:tr>
              <a:tr h="417960">
                <a:tc>
                  <a:txBody>
                    <a:bodyPr/>
                    <a:p>
                      <a:pPr algn="ctr">
                        <a:lnSpc>
                          <a:spcPct val="100000"/>
                        </a:lnSpc>
                      </a:pPr>
                      <a:r>
                        <a:rPr lang="en-US" sz="1100" strike="noStrike">
                          <a:solidFill>
                            <a:srgbClr val="004c97"/>
                          </a:solidFill>
                          <a:latin typeface="Calibri"/>
                          <a:ea typeface="ＭＳ Ｐゴシック"/>
                        </a:rPr>
                        <a:t>275</a:t>
                      </a:r>
                      <a:endParaRPr/>
                    </a:p>
                  </a:txBody>
                  <a:tcPr/>
                </a:tc>
                <a:tc>
                  <a:txBody>
                    <a:bodyPr/>
                    <a:p>
                      <a:pPr algn="ctr">
                        <a:lnSpc>
                          <a:spcPct val="100000"/>
                        </a:lnSpc>
                      </a:pPr>
                      <a:r>
                        <a:rPr lang="en-US" sz="1100" strike="noStrike">
                          <a:solidFill>
                            <a:srgbClr val="004c97"/>
                          </a:solidFill>
                          <a:latin typeface="Calibri"/>
                          <a:ea typeface="ＭＳ Ｐゴシック"/>
                        </a:rPr>
                        <a:t>-52.782</a:t>
                      </a:r>
                      <a:endParaRPr/>
                    </a:p>
                  </a:txBody>
                  <a:tcPr/>
                </a:tc>
                <a:tc>
                  <a:txBody>
                    <a:bodyPr/>
                    <a:p>
                      <a:pPr algn="ctr">
                        <a:lnSpc>
                          <a:spcPct val="100000"/>
                        </a:lnSpc>
                      </a:pPr>
                      <a:r>
                        <a:rPr lang="en-US" sz="1100" strike="noStrike">
                          <a:solidFill>
                            <a:srgbClr val="004c97"/>
                          </a:solidFill>
                          <a:latin typeface="Calibri"/>
                          <a:ea typeface="ＭＳ Ｐゴシック"/>
                        </a:rPr>
                        <a:t>1.054E-5</a:t>
                      </a:r>
                      <a:endParaRPr/>
                    </a:p>
                  </a:txBody>
                  <a:tcPr/>
                </a:tc>
                <a:tc>
                  <a:txBody>
                    <a:bodyPr/>
                    <a:p>
                      <a:pPr algn="ctr">
                        <a:lnSpc>
                          <a:spcPct val="100000"/>
                        </a:lnSpc>
                      </a:pPr>
                      <a:r>
                        <a:rPr lang="en-US" sz="1100" strike="noStrike">
                          <a:solidFill>
                            <a:srgbClr val="004c97"/>
                          </a:solidFill>
                          <a:latin typeface="Calibri"/>
                          <a:ea typeface="ＭＳ Ｐゴシック"/>
                        </a:rPr>
                        <a:t>1.249E+3</a:t>
                      </a:r>
                      <a:endParaRPr/>
                    </a:p>
                  </a:txBody>
                  <a:tcPr/>
                </a:tc>
                <a:tc>
                  <a:txBody>
                    <a:bodyPr/>
                    <a:p>
                      <a:pPr algn="ctr">
                        <a:lnSpc>
                          <a:spcPct val="100000"/>
                        </a:lnSpc>
                      </a:pPr>
                      <a:r>
                        <a:rPr lang="en-US" sz="1100" strike="noStrike">
                          <a:solidFill>
                            <a:srgbClr val="004c97"/>
                          </a:solidFill>
                          <a:latin typeface="Calibri"/>
                          <a:ea typeface="ＭＳ Ｐゴシック"/>
                        </a:rPr>
                        <a:t>1.635E+6</a:t>
                      </a:r>
                      <a:endParaRPr/>
                    </a:p>
                  </a:txBody>
                  <a:tcPr/>
                </a:tc>
              </a:tr>
              <a:tr h="417960">
                <a:tc>
                  <a:txBody>
                    <a:bodyPr/>
                    <a:p>
                      <a:pPr algn="ctr">
                        <a:lnSpc>
                          <a:spcPct val="100000"/>
                        </a:lnSpc>
                      </a:pPr>
                      <a:r>
                        <a:rPr lang="en-US" sz="1100" strike="noStrike">
                          <a:solidFill>
                            <a:srgbClr val="004c97"/>
                          </a:solidFill>
                          <a:latin typeface="Calibri"/>
                          <a:ea typeface="ＭＳ Ｐゴシック"/>
                        </a:rPr>
                        <a:t>280</a:t>
                      </a:r>
                      <a:endParaRPr/>
                    </a:p>
                  </a:txBody>
                  <a:tcPr/>
                </a:tc>
                <a:tc>
                  <a:txBody>
                    <a:bodyPr/>
                    <a:p>
                      <a:pPr algn="ctr">
                        <a:lnSpc>
                          <a:spcPct val="100000"/>
                        </a:lnSpc>
                      </a:pPr>
                      <a:r>
                        <a:rPr lang="en-US" sz="1100" strike="noStrike">
                          <a:solidFill>
                            <a:srgbClr val="004c97"/>
                          </a:solidFill>
                          <a:latin typeface="Calibri"/>
                          <a:ea typeface="ＭＳ Ｐゴシック"/>
                        </a:rPr>
                        <a:t>-55.191</a:t>
                      </a:r>
                      <a:endParaRPr/>
                    </a:p>
                  </a:txBody>
                  <a:tcPr/>
                </a:tc>
                <a:tc>
                  <a:txBody>
                    <a:bodyPr/>
                    <a:p>
                      <a:pPr algn="ctr">
                        <a:lnSpc>
                          <a:spcPct val="100000"/>
                        </a:lnSpc>
                      </a:pPr>
                      <a:r>
                        <a:rPr lang="en-US" sz="1100" strike="noStrike">
                          <a:solidFill>
                            <a:srgbClr val="004c97"/>
                          </a:solidFill>
                          <a:latin typeface="Calibri"/>
                          <a:ea typeface="ＭＳ Ｐゴシック"/>
                        </a:rPr>
                        <a:t>6.052E-6</a:t>
                      </a:r>
                      <a:endParaRPr/>
                    </a:p>
                  </a:txBody>
                  <a:tcPr/>
                </a:tc>
                <a:tc>
                  <a:txBody>
                    <a:bodyPr/>
                    <a:p>
                      <a:pPr algn="ctr">
                        <a:lnSpc>
                          <a:spcPct val="100000"/>
                        </a:lnSpc>
                      </a:pPr>
                      <a:r>
                        <a:rPr lang="en-US" sz="1100" strike="noStrike">
                          <a:solidFill>
                            <a:srgbClr val="004c97"/>
                          </a:solidFill>
                          <a:latin typeface="Calibri"/>
                          <a:ea typeface="ＭＳ Ｐゴシック"/>
                        </a:rPr>
                        <a:t>707.2</a:t>
                      </a:r>
                      <a:endParaRPr/>
                    </a:p>
                  </a:txBody>
                  <a:tcPr/>
                </a:tc>
                <a:tc>
                  <a:txBody>
                    <a:bodyPr/>
                    <a:p>
                      <a:pPr algn="ctr">
                        <a:lnSpc>
                          <a:spcPct val="100000"/>
                        </a:lnSpc>
                      </a:pPr>
                      <a:r>
                        <a:rPr lang="en-US" sz="1100" strike="noStrike">
                          <a:solidFill>
                            <a:srgbClr val="004c97"/>
                          </a:solidFill>
                          <a:latin typeface="Calibri"/>
                          <a:ea typeface="ＭＳ Ｐゴシック"/>
                        </a:rPr>
                        <a:t>2.847E+6</a:t>
                      </a:r>
                      <a:endParaRPr/>
                    </a:p>
                  </a:txBody>
                  <a:tcPr/>
                </a:tc>
              </a:tr>
              <a:tr h="417960">
                <a:tc>
                  <a:txBody>
                    <a:bodyPr/>
                    <a:p>
                      <a:pPr algn="ctr">
                        <a:lnSpc>
                          <a:spcPct val="100000"/>
                        </a:lnSpc>
                      </a:pPr>
                      <a:r>
                        <a:rPr lang="en-US" sz="1100" strike="noStrike">
                          <a:solidFill>
                            <a:srgbClr val="004c97"/>
                          </a:solidFill>
                          <a:latin typeface="Calibri"/>
                          <a:ea typeface="ＭＳ Ｐゴシック"/>
                        </a:rPr>
                        <a:t>285</a:t>
                      </a:r>
                      <a:endParaRPr/>
                    </a:p>
                  </a:txBody>
                  <a:tcPr/>
                </a:tc>
                <a:tc>
                  <a:txBody>
                    <a:bodyPr/>
                    <a:p>
                      <a:pPr algn="ctr">
                        <a:lnSpc>
                          <a:spcPct val="100000"/>
                        </a:lnSpc>
                      </a:pPr>
                      <a:r>
                        <a:rPr lang="en-US" sz="1100" strike="noStrike">
                          <a:solidFill>
                            <a:srgbClr val="004c97"/>
                          </a:solidFill>
                          <a:latin typeface="Calibri"/>
                          <a:ea typeface="ＭＳ Ｐゴシック"/>
                        </a:rPr>
                        <a:t>-57.689</a:t>
                      </a:r>
                      <a:endParaRPr/>
                    </a:p>
                  </a:txBody>
                  <a:tcPr/>
                </a:tc>
                <a:tc>
                  <a:txBody>
                    <a:bodyPr/>
                    <a:p>
                      <a:pPr algn="ctr">
                        <a:lnSpc>
                          <a:spcPct val="100000"/>
                        </a:lnSpc>
                      </a:pPr>
                      <a:r>
                        <a:rPr lang="en-US" sz="1100" strike="noStrike">
                          <a:solidFill>
                            <a:srgbClr val="004c97"/>
                          </a:solidFill>
                          <a:latin typeface="Calibri"/>
                          <a:ea typeface="ＭＳ Ｐゴシック"/>
                        </a:rPr>
                        <a:t>3.405E-6</a:t>
                      </a:r>
                      <a:endParaRPr/>
                    </a:p>
                  </a:txBody>
                  <a:tcPr/>
                </a:tc>
                <a:tc>
                  <a:txBody>
                    <a:bodyPr/>
                    <a:p>
                      <a:pPr algn="ctr">
                        <a:lnSpc>
                          <a:spcPct val="100000"/>
                        </a:lnSpc>
                      </a:pPr>
                      <a:r>
                        <a:rPr lang="en-US" sz="1100" strike="noStrike">
                          <a:solidFill>
                            <a:srgbClr val="004c97"/>
                          </a:solidFill>
                          <a:latin typeface="Calibri"/>
                          <a:ea typeface="ＭＳ Ｐゴシック"/>
                        </a:rPr>
                        <a:t>403.5</a:t>
                      </a:r>
                      <a:endParaRPr/>
                    </a:p>
                  </a:txBody>
                  <a:tcPr/>
                </a:tc>
                <a:tc>
                  <a:txBody>
                    <a:bodyPr/>
                    <a:p>
                      <a:pPr algn="ctr">
                        <a:lnSpc>
                          <a:spcPct val="100000"/>
                        </a:lnSpc>
                      </a:pPr>
                      <a:r>
                        <a:rPr lang="en-US" sz="1100" strike="noStrike">
                          <a:solidFill>
                            <a:srgbClr val="004c97"/>
                          </a:solidFill>
                          <a:latin typeface="Calibri"/>
                          <a:ea typeface="ＭＳ Ｐゴシック"/>
                        </a:rPr>
                        <a:t>5.061E+6</a:t>
                      </a:r>
                      <a:endParaRPr/>
                    </a:p>
                  </a:txBody>
                  <a:tcPr/>
                </a:tc>
              </a:tr>
              <a:tr h="417960">
                <a:tc>
                  <a:txBody>
                    <a:bodyPr/>
                    <a:p>
                      <a:pPr algn="ctr">
                        <a:lnSpc>
                          <a:spcPct val="100000"/>
                        </a:lnSpc>
                      </a:pPr>
                      <a:r>
                        <a:rPr lang="en-US" sz="1100" strike="noStrike">
                          <a:solidFill>
                            <a:srgbClr val="004c97"/>
                          </a:solidFill>
                          <a:latin typeface="Calibri"/>
                          <a:ea typeface="ＭＳ Ｐゴシック"/>
                        </a:rPr>
                        <a:t>290</a:t>
                      </a:r>
                      <a:endParaRPr/>
                    </a:p>
                  </a:txBody>
                  <a:tcPr/>
                </a:tc>
                <a:tc>
                  <a:txBody>
                    <a:bodyPr/>
                    <a:p>
                      <a:pPr algn="ctr">
                        <a:lnSpc>
                          <a:spcPct val="100000"/>
                        </a:lnSpc>
                      </a:pPr>
                      <a:r>
                        <a:rPr lang="en-US" sz="1100" strike="noStrike">
                          <a:solidFill>
                            <a:srgbClr val="004c97"/>
                          </a:solidFill>
                          <a:latin typeface="Calibri"/>
                          <a:ea typeface="ＭＳ Ｐゴシック"/>
                        </a:rPr>
                        <a:t>-60.237</a:t>
                      </a:r>
                      <a:endParaRPr/>
                    </a:p>
                  </a:txBody>
                  <a:tcPr/>
                </a:tc>
                <a:tc>
                  <a:txBody>
                    <a:bodyPr/>
                    <a:p>
                      <a:pPr algn="ctr">
                        <a:lnSpc>
                          <a:spcPct val="100000"/>
                        </a:lnSpc>
                      </a:pPr>
                      <a:r>
                        <a:rPr lang="en-US" sz="1100" strike="noStrike">
                          <a:solidFill>
                            <a:srgbClr val="004c97"/>
                          </a:solidFill>
                          <a:latin typeface="Calibri"/>
                          <a:ea typeface="ＭＳ Ｐゴシック"/>
                        </a:rPr>
                        <a:t>1.894E-6</a:t>
                      </a:r>
                      <a:endParaRPr/>
                    </a:p>
                  </a:txBody>
                  <a:tcPr/>
                </a:tc>
                <a:tc>
                  <a:txBody>
                    <a:bodyPr/>
                    <a:p>
                      <a:pPr algn="ctr">
                        <a:lnSpc>
                          <a:spcPct val="100000"/>
                        </a:lnSpc>
                      </a:pPr>
                      <a:r>
                        <a:rPr lang="en-US" sz="1100" strike="noStrike">
                          <a:solidFill>
                            <a:srgbClr val="004c97"/>
                          </a:solidFill>
                          <a:latin typeface="Calibri"/>
                          <a:ea typeface="ＭＳ Ｐゴシック"/>
                        </a:rPr>
                        <a:t>224.4</a:t>
                      </a:r>
                      <a:endParaRPr/>
                    </a:p>
                  </a:txBody>
                  <a:tcPr/>
                </a:tc>
                <a:tc>
                  <a:txBody>
                    <a:bodyPr/>
                    <a:p>
                      <a:pPr algn="ctr">
                        <a:lnSpc>
                          <a:spcPct val="100000"/>
                        </a:lnSpc>
                      </a:pPr>
                      <a:r>
                        <a:rPr lang="en-US" sz="1100" strike="noStrike">
                          <a:solidFill>
                            <a:srgbClr val="004c97"/>
                          </a:solidFill>
                          <a:latin typeface="Calibri"/>
                          <a:ea typeface="ＭＳ Ｐゴシック"/>
                        </a:rPr>
                        <a:t>9.101E+6</a:t>
                      </a:r>
                      <a:endParaRPr/>
                    </a:p>
                  </a:txBody>
                  <a:tcPr/>
                </a:tc>
              </a:tr>
              <a:tr h="417960">
                <a:tc>
                  <a:txBody>
                    <a:bodyPr/>
                    <a:p>
                      <a:pPr algn="ctr">
                        <a:lnSpc>
                          <a:spcPct val="100000"/>
                        </a:lnSpc>
                      </a:pPr>
                      <a:r>
                        <a:rPr lang="en-US" sz="1100" strike="noStrike">
                          <a:solidFill>
                            <a:srgbClr val="004c97"/>
                          </a:solidFill>
                          <a:latin typeface="Calibri"/>
                          <a:ea typeface="ＭＳ Ｐゴシック"/>
                        </a:rPr>
                        <a:t>295</a:t>
                      </a:r>
                      <a:endParaRPr/>
                    </a:p>
                  </a:txBody>
                  <a:tcPr/>
                </a:tc>
                <a:tc>
                  <a:txBody>
                    <a:bodyPr/>
                    <a:p>
                      <a:pPr algn="ctr">
                        <a:lnSpc>
                          <a:spcPct val="100000"/>
                        </a:lnSpc>
                      </a:pPr>
                      <a:r>
                        <a:rPr lang="en-US" sz="1100" strike="noStrike">
                          <a:solidFill>
                            <a:srgbClr val="004c97"/>
                          </a:solidFill>
                          <a:latin typeface="Calibri"/>
                          <a:ea typeface="ＭＳ Ｐゴシック"/>
                        </a:rPr>
                        <a:t>-62.837</a:t>
                      </a:r>
                      <a:endParaRPr/>
                    </a:p>
                  </a:txBody>
                  <a:tcPr/>
                </a:tc>
                <a:tc>
                  <a:txBody>
                    <a:bodyPr/>
                    <a:p>
                      <a:pPr algn="ctr">
                        <a:lnSpc>
                          <a:spcPct val="100000"/>
                        </a:lnSpc>
                      </a:pPr>
                      <a:r>
                        <a:rPr lang="en-US" sz="1100" strike="noStrike">
                          <a:solidFill>
                            <a:srgbClr val="004c97"/>
                          </a:solidFill>
                          <a:latin typeface="Calibri"/>
                          <a:ea typeface="ＭＳ Ｐゴシック"/>
                        </a:rPr>
                        <a:t>1.041E-6</a:t>
                      </a:r>
                      <a:endParaRPr/>
                    </a:p>
                  </a:txBody>
                  <a:tcPr/>
                </a:tc>
                <a:tc>
                  <a:txBody>
                    <a:bodyPr/>
                    <a:p>
                      <a:pPr algn="ctr">
                        <a:lnSpc>
                          <a:spcPct val="100000"/>
                        </a:lnSpc>
                      </a:pPr>
                      <a:r>
                        <a:rPr lang="en-US" sz="1100" strike="noStrike">
                          <a:solidFill>
                            <a:srgbClr val="004c97"/>
                          </a:solidFill>
                          <a:latin typeface="Calibri"/>
                          <a:ea typeface="ＭＳ Ｐゴシック"/>
                        </a:rPr>
                        <a:t>123.3</a:t>
                      </a:r>
                      <a:endParaRPr/>
                    </a:p>
                  </a:txBody>
                  <a:tcPr/>
                </a:tc>
                <a:tc>
                  <a:txBody>
                    <a:bodyPr/>
                    <a:p>
                      <a:pPr algn="ctr">
                        <a:lnSpc>
                          <a:spcPct val="100000"/>
                        </a:lnSpc>
                      </a:pPr>
                      <a:r>
                        <a:rPr lang="en-US" sz="1100" strike="noStrike">
                          <a:solidFill>
                            <a:srgbClr val="004c97"/>
                          </a:solidFill>
                          <a:latin typeface="Calibri"/>
                          <a:ea typeface="ＭＳ Ｐゴシック"/>
                        </a:rPr>
                        <a:t>1.656E+7</a:t>
                      </a:r>
                      <a:endParaRPr/>
                    </a:p>
                  </a:txBody>
                  <a:tcPr/>
                </a:tc>
              </a:tr>
            </a:tbl>
          </a:graphicData>
        </a:graphic>
      </p:graphicFrame>
      <p:pic>
        <p:nvPicPr>
          <p:cNvPr id="207" name="Picture 7" descr=""/>
          <p:cNvPicPr/>
          <p:nvPr/>
        </p:nvPicPr>
        <p:blipFill>
          <a:blip r:embed="rId2"/>
          <a:stretch/>
        </p:blipFill>
        <p:spPr>
          <a:xfrm>
            <a:off x="5439240" y="858240"/>
            <a:ext cx="3483360" cy="2755080"/>
          </a:xfrm>
          <a:prstGeom prst="rect">
            <a:avLst/>
          </a:prstGeom>
          <a:ln>
            <a:noFill/>
          </a:ln>
        </p:spPr>
      </p:pic>
      <p:sp>
        <p:nvSpPr>
          <p:cNvPr id="208" name="CustomShape 5"/>
          <p:cNvSpPr/>
          <p:nvPr/>
        </p:nvSpPr>
        <p:spPr>
          <a:xfrm>
            <a:off x="3099960" y="3525480"/>
            <a:ext cx="3482640" cy="363960"/>
          </a:xfrm>
          <a:prstGeom prst="rect">
            <a:avLst/>
          </a:prstGeom>
          <a:noFill/>
          <a:ln>
            <a:noFill/>
          </a:ln>
        </p:spPr>
        <p:style>
          <a:lnRef idx="0"/>
          <a:fillRef idx="0"/>
          <a:effectRef idx="0"/>
          <a:fontRef idx="minor"/>
        </p:style>
        <p:txBody>
          <a:bodyPr lIns="90000" rIns="90000" tIns="45000" bIns="45000"/>
          <a:p>
            <a:pPr>
              <a:lnSpc>
                <a:spcPct val="100000"/>
              </a:lnSpc>
            </a:pPr>
            <a:r>
              <a:rPr lang="en-US" strike="noStrike">
                <a:solidFill>
                  <a:srgbClr val="004c97"/>
                </a:solidFill>
                <a:latin typeface="Calibri"/>
                <a:ea typeface="ＭＳ Ｐゴシック"/>
              </a:rPr>
              <a:t>S. Kazakov</a:t>
            </a:r>
            <a:endParaRPr/>
          </a:p>
        </p:txBody>
      </p:sp>
      <p:sp>
        <p:nvSpPr>
          <p:cNvPr id="209" name="CustomShape 6"/>
          <p:cNvSpPr/>
          <p:nvPr/>
        </p:nvSpPr>
        <p:spPr>
          <a:xfrm>
            <a:off x="2605320" y="243000"/>
            <a:ext cx="3703680" cy="305280"/>
          </a:xfrm>
          <a:prstGeom prst="rect">
            <a:avLst/>
          </a:prstGeom>
          <a:noFill/>
          <a:ln>
            <a:noFill/>
          </a:ln>
        </p:spPr>
        <p:style>
          <a:lnRef idx="0"/>
          <a:fillRef idx="0"/>
          <a:effectRef idx="0"/>
          <a:fontRef idx="minor"/>
        </p:style>
        <p:txBody>
          <a:bodyPr lIns="0" rIns="0" tIns="0" bIns="0" anchor="ctr"/>
          <a:p>
            <a:pPr>
              <a:lnSpc>
                <a:spcPct val="100000"/>
              </a:lnSpc>
            </a:pPr>
            <a:r>
              <a:rPr b="1" lang="en-US" sz="2400" strike="noStrike">
                <a:solidFill>
                  <a:srgbClr val="004c97"/>
                </a:solidFill>
                <a:latin typeface="Arial"/>
                <a:ea typeface="ＭＳ Ｐゴシック"/>
              </a:rPr>
              <a:t>Coupler Qext simulation</a:t>
            </a: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CustomShape 1"/>
          <p:cNvSpPr/>
          <p:nvPr/>
        </p:nvSpPr>
        <p:spPr>
          <a:xfrm>
            <a:off x="91440" y="1920240"/>
            <a:ext cx="9216000" cy="3583800"/>
          </a:xfrm>
          <a:prstGeom prst="rect">
            <a:avLst/>
          </a:prstGeom>
          <a:noFill/>
          <a:ln>
            <a:noFill/>
          </a:ln>
        </p:spPr>
        <p:style>
          <a:lnRef idx="0"/>
          <a:fillRef idx="0"/>
          <a:effectRef idx="0"/>
          <a:fontRef idx="minor"/>
        </p:style>
        <p:txBody>
          <a:bodyPr lIns="90000" rIns="90000" tIns="45000" bIns="45000"/>
          <a:p>
            <a:pPr>
              <a:lnSpc>
                <a:spcPct val="100000"/>
              </a:lnSpc>
              <a:buBlip>
                <a:blip r:embed="rId1"/>
              </a:buBlip>
            </a:pPr>
            <a:r>
              <a:rPr lang="en-US" sz="2000" strike="noStrike">
                <a:solidFill>
                  <a:srgbClr val="003087"/>
                </a:solidFill>
                <a:latin typeface="Arial"/>
                <a:ea typeface="ＭＳ Ｐゴシック"/>
              </a:rPr>
              <a:t>SSR2 EM parameters satisfy PIP-II project needs</a:t>
            </a:r>
            <a:endParaRPr/>
          </a:p>
          <a:p>
            <a:pPr>
              <a:lnSpc>
                <a:spcPct val="100000"/>
              </a:lnSpc>
            </a:pPr>
            <a:endParaRPr/>
          </a:p>
          <a:p>
            <a:pPr>
              <a:lnSpc>
                <a:spcPct val="100000"/>
              </a:lnSpc>
              <a:buBlip>
                <a:blip r:embed="rId2"/>
              </a:buBlip>
            </a:pPr>
            <a:r>
              <a:rPr lang="en-US" sz="2000" strike="noStrike">
                <a:solidFill>
                  <a:srgbClr val="003087"/>
                </a:solidFill>
                <a:latin typeface="Arial"/>
                <a:ea typeface="ＭＳ Ｐゴシック"/>
              </a:rPr>
              <a:t>Multipacting has been mitigated: SSR2 cavity shows MP levels lower </a:t>
            </a:r>
            <a:endParaRPr/>
          </a:p>
          <a:p>
            <a:pPr>
              <a:lnSpc>
                <a:spcPct val="100000"/>
              </a:lnSpc>
              <a:buBlip>
                <a:blip r:embed="rId3"/>
              </a:buBlip>
            </a:pPr>
            <a:r>
              <a:rPr lang="en-US" sz="2000" strike="noStrike">
                <a:solidFill>
                  <a:srgbClr val="003087"/>
                </a:solidFill>
                <a:latin typeface="Arial"/>
                <a:ea typeface="ＭＳ Ｐゴシック"/>
              </a:rPr>
              <a:t>than SSR1 (built and tested)</a:t>
            </a:r>
            <a:endParaRPr/>
          </a:p>
          <a:p>
            <a:pPr>
              <a:lnSpc>
                <a:spcPct val="100000"/>
              </a:lnSpc>
            </a:pPr>
            <a:endParaRPr/>
          </a:p>
          <a:p>
            <a:pPr>
              <a:lnSpc>
                <a:spcPct val="100000"/>
              </a:lnSpc>
              <a:buBlip>
                <a:blip r:embed="rId4"/>
              </a:buBlip>
            </a:pPr>
            <a:r>
              <a:rPr lang="en-US" sz="2000" strike="noStrike">
                <a:solidFill>
                  <a:srgbClr val="003087"/>
                </a:solidFill>
                <a:latin typeface="Arial"/>
                <a:ea typeface="ＭＳ Ｐゴシック"/>
              </a:rPr>
              <a:t>Quadrupole asymmetry is within the corrector range</a:t>
            </a:r>
            <a:endParaRPr/>
          </a:p>
          <a:p>
            <a:pPr>
              <a:lnSpc>
                <a:spcPct val="100000"/>
              </a:lnSpc>
            </a:pPr>
            <a:endParaRPr/>
          </a:p>
          <a:p>
            <a:pPr>
              <a:lnSpc>
                <a:spcPct val="100000"/>
              </a:lnSpc>
              <a:buBlip>
                <a:blip r:embed="rId5"/>
              </a:buBlip>
            </a:pPr>
            <a:r>
              <a:rPr lang="en-US" sz="2000" strike="noStrike">
                <a:solidFill>
                  <a:srgbClr val="003087"/>
                </a:solidFill>
                <a:latin typeface="Arial"/>
                <a:ea typeface="ＭＳ Ｐゴシック"/>
              </a:rPr>
              <a:t>Qext target value for SSR2 is achievable using the same coupler used for SSR1</a:t>
            </a:r>
            <a:endParaRPr/>
          </a:p>
          <a:p>
            <a:pPr>
              <a:lnSpc>
                <a:spcPct val="100000"/>
              </a:lnSpc>
            </a:pPr>
            <a:endParaRPr/>
          </a:p>
          <a:p>
            <a:pPr>
              <a:lnSpc>
                <a:spcPct val="100000"/>
              </a:lnSpc>
              <a:buBlip>
                <a:blip r:embed="rId6"/>
              </a:buBlip>
            </a:pPr>
            <a:r>
              <a:rPr lang="en-US" sz="2000" strike="noStrike">
                <a:solidFill>
                  <a:srgbClr val="003087"/>
                </a:solidFill>
                <a:latin typeface="Arial"/>
                <a:ea typeface="ＭＳ Ｐゴシック"/>
              </a:rPr>
              <a:t>HOMs analysis shows no modes represent an issue for operation in PIP-II, even the zero mode at 342 MHz.</a:t>
            </a:r>
            <a:endParaRPr/>
          </a:p>
        </p:txBody>
      </p:sp>
      <p:sp>
        <p:nvSpPr>
          <p:cNvPr id="211" name="CustomShape 2"/>
          <p:cNvSpPr/>
          <p:nvPr/>
        </p:nvSpPr>
        <p:spPr>
          <a:xfrm>
            <a:off x="2194560" y="457200"/>
            <a:ext cx="4754520" cy="39492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400" strike="noStrike">
                <a:solidFill>
                  <a:srgbClr val="004c97"/>
                </a:solidFill>
                <a:latin typeface="Arial"/>
                <a:ea typeface="ＭＳ Ｐゴシック"/>
              </a:rPr>
              <a:t>Summary</a:t>
            </a: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6" name="CustomShape 1"/>
          <p:cNvSpPr/>
          <p:nvPr/>
        </p:nvSpPr>
        <p:spPr>
          <a:xfrm>
            <a:off x="228600" y="1690920"/>
            <a:ext cx="8686080" cy="3048120"/>
          </a:xfrm>
          <a:prstGeom prst="rect">
            <a:avLst/>
          </a:prstGeom>
          <a:noFill/>
          <a:ln>
            <a:noFill/>
          </a:ln>
        </p:spPr>
        <p:style>
          <a:lnRef idx="0"/>
          <a:fillRef idx="0"/>
          <a:effectRef idx="0"/>
          <a:fontRef idx="minor"/>
        </p:style>
        <p:txBody>
          <a:bodyPr lIns="0" rIns="0" tIns="0" bIns="0"/>
          <a:p>
            <a:pPr>
              <a:lnSpc>
                <a:spcPct val="100000"/>
              </a:lnSpc>
              <a:buFont typeface="Arial"/>
              <a:buChar char="•"/>
            </a:pPr>
            <a:r>
              <a:rPr lang="en-US" sz="2000" strike="noStrike">
                <a:solidFill>
                  <a:srgbClr val="003087"/>
                </a:solidFill>
                <a:latin typeface="Arial"/>
                <a:ea typeface="ＭＳ Ｐゴシック"/>
              </a:rPr>
              <a:t>Introduction</a:t>
            </a:r>
            <a:endParaRPr/>
          </a:p>
          <a:p>
            <a:pPr>
              <a:lnSpc>
                <a:spcPct val="100000"/>
              </a:lnSpc>
              <a:buFont typeface="Arial"/>
              <a:buChar char="•"/>
            </a:pPr>
            <a:r>
              <a:rPr lang="en-US" sz="2000" strike="noStrike">
                <a:solidFill>
                  <a:srgbClr val="003087"/>
                </a:solidFill>
                <a:latin typeface="Arial"/>
                <a:ea typeface="ＭＳ Ｐゴシック"/>
              </a:rPr>
              <a:t>Cavity EM parameters</a:t>
            </a:r>
            <a:endParaRPr/>
          </a:p>
          <a:p>
            <a:pPr>
              <a:lnSpc>
                <a:spcPct val="100000"/>
              </a:lnSpc>
              <a:buFont typeface="Arial"/>
              <a:buChar char="•"/>
            </a:pPr>
            <a:r>
              <a:rPr lang="en-US" sz="2000" strike="noStrike">
                <a:solidFill>
                  <a:srgbClr val="003087"/>
                </a:solidFill>
                <a:latin typeface="Arial"/>
                <a:ea typeface="ＭＳ Ｐゴシック"/>
              </a:rPr>
              <a:t>Cavity geometry </a:t>
            </a:r>
            <a:endParaRPr/>
          </a:p>
          <a:p>
            <a:pPr>
              <a:lnSpc>
                <a:spcPct val="100000"/>
              </a:lnSpc>
              <a:buFont typeface="Arial"/>
              <a:buChar char="•"/>
            </a:pPr>
            <a:r>
              <a:rPr lang="en-US" sz="2000" strike="noStrike">
                <a:solidFill>
                  <a:srgbClr val="003087"/>
                </a:solidFill>
                <a:latin typeface="Arial"/>
                <a:ea typeface="ＭＳ Ｐゴシック"/>
              </a:rPr>
              <a:t>Multipacting studies and mitigation</a:t>
            </a:r>
            <a:endParaRPr/>
          </a:p>
          <a:p>
            <a:pPr>
              <a:lnSpc>
                <a:spcPct val="100000"/>
              </a:lnSpc>
              <a:buFont typeface="Arial"/>
              <a:buChar char="•"/>
            </a:pPr>
            <a:r>
              <a:rPr lang="en-US" sz="2000" strike="noStrike">
                <a:solidFill>
                  <a:srgbClr val="003087"/>
                </a:solidFill>
                <a:latin typeface="Arial"/>
                <a:ea typeface="ＭＳ Ｐゴシック"/>
              </a:rPr>
              <a:t>Quadrupole field asymmetry</a:t>
            </a:r>
            <a:endParaRPr/>
          </a:p>
          <a:p>
            <a:pPr>
              <a:lnSpc>
                <a:spcPct val="100000"/>
              </a:lnSpc>
              <a:buFont typeface="Arial"/>
              <a:buChar char="•"/>
            </a:pPr>
            <a:r>
              <a:rPr lang="en-US" sz="2000" strike="noStrike">
                <a:solidFill>
                  <a:srgbClr val="003087"/>
                </a:solidFill>
                <a:latin typeface="Arial"/>
                <a:ea typeface="ＭＳ Ｐゴシック"/>
              </a:rPr>
              <a:t>SSR coupler Qext calculation</a:t>
            </a:r>
            <a:endParaRPr/>
          </a:p>
          <a:p>
            <a:pPr>
              <a:lnSpc>
                <a:spcPct val="100000"/>
              </a:lnSpc>
              <a:buFont typeface="Arial"/>
              <a:buChar char="•"/>
            </a:pPr>
            <a:r>
              <a:rPr lang="en-US" sz="2000" strike="noStrike">
                <a:solidFill>
                  <a:srgbClr val="003087"/>
                </a:solidFill>
                <a:latin typeface="Arial"/>
                <a:ea typeface="ＭＳ Ｐゴシック"/>
              </a:rPr>
              <a:t>HOMs analysis</a:t>
            </a:r>
            <a:endParaRPr/>
          </a:p>
          <a:p>
            <a:pPr>
              <a:lnSpc>
                <a:spcPct val="100000"/>
              </a:lnSpc>
              <a:buFont typeface="Arial"/>
              <a:buChar char="•"/>
            </a:pPr>
            <a:r>
              <a:rPr lang="en-US" sz="2000" strike="noStrike">
                <a:solidFill>
                  <a:srgbClr val="003087"/>
                </a:solidFill>
                <a:latin typeface="Arial"/>
                <a:ea typeface="ＭＳ Ｐゴシック"/>
              </a:rPr>
              <a:t>Summary</a:t>
            </a:r>
            <a:endParaRPr/>
          </a:p>
          <a:p>
            <a:pPr>
              <a:lnSpc>
                <a:spcPct val="100000"/>
              </a:lnSpc>
            </a:pPr>
            <a:endParaRPr/>
          </a:p>
          <a:p>
            <a:pPr>
              <a:lnSpc>
                <a:spcPct val="100000"/>
              </a:lnSpc>
            </a:pPr>
            <a:endParaRPr/>
          </a:p>
          <a:p>
            <a:pPr>
              <a:lnSpc>
                <a:spcPct val="100000"/>
              </a:lnSpc>
            </a:pPr>
            <a:endParaRPr/>
          </a:p>
        </p:txBody>
      </p:sp>
      <p:sp>
        <p:nvSpPr>
          <p:cNvPr id="77" name="CustomShape 2"/>
          <p:cNvSpPr/>
          <p:nvPr/>
        </p:nvSpPr>
        <p:spPr>
          <a:xfrm>
            <a:off x="2926080" y="519120"/>
            <a:ext cx="3474360" cy="39492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400" strike="noStrike">
                <a:solidFill>
                  <a:srgbClr val="004c97"/>
                </a:solidFill>
                <a:latin typeface="Arial"/>
                <a:ea typeface="ＭＳ Ｐゴシック"/>
              </a:rPr>
              <a:t>Outline</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8" name="Picture 1" descr=""/>
          <p:cNvPicPr/>
          <p:nvPr/>
        </p:nvPicPr>
        <p:blipFill>
          <a:blip r:embed="rId1"/>
          <a:stretch/>
        </p:blipFill>
        <p:spPr>
          <a:xfrm>
            <a:off x="2360520" y="965880"/>
            <a:ext cx="4332240" cy="1525680"/>
          </a:xfrm>
          <a:prstGeom prst="rect">
            <a:avLst/>
          </a:prstGeom>
          <a:ln>
            <a:noFill/>
          </a:ln>
        </p:spPr>
      </p:pic>
      <p:sp>
        <p:nvSpPr>
          <p:cNvPr id="79" name="CustomShape 1"/>
          <p:cNvSpPr/>
          <p:nvPr/>
        </p:nvSpPr>
        <p:spPr>
          <a:xfrm>
            <a:off x="274320" y="3147840"/>
            <a:ext cx="8347680" cy="2976120"/>
          </a:xfrm>
          <a:prstGeom prst="rect">
            <a:avLst/>
          </a:prstGeom>
          <a:noFill/>
          <a:ln>
            <a:noFill/>
          </a:ln>
        </p:spPr>
        <p:style>
          <a:lnRef idx="0"/>
          <a:fillRef idx="0"/>
          <a:effectRef idx="0"/>
          <a:fontRef idx="minor"/>
        </p:style>
        <p:txBody>
          <a:bodyPr lIns="90000" rIns="90000" tIns="45000" bIns="45000"/>
          <a:p>
            <a:pPr>
              <a:lnSpc>
                <a:spcPct val="100000"/>
              </a:lnSpc>
              <a:buFont typeface="Arial"/>
              <a:buChar char="•"/>
            </a:pPr>
            <a:r>
              <a:rPr lang="en-US" sz="2000" strike="noStrike">
                <a:solidFill>
                  <a:srgbClr val="003087"/>
                </a:solidFill>
                <a:latin typeface="Arial"/>
                <a:ea typeface="ＭＳ Ｐゴシック"/>
              </a:rPr>
              <a:t>SSR2 is part of the SC LINAC of PIP-II, it will accelerate the H</a:t>
            </a:r>
            <a:r>
              <a:rPr lang="en-US" sz="2000" strike="noStrike" baseline="30000">
                <a:solidFill>
                  <a:srgbClr val="003087"/>
                </a:solidFill>
                <a:latin typeface="Arial"/>
                <a:ea typeface="ＭＳ Ｐゴシック"/>
              </a:rPr>
              <a:t>-</a:t>
            </a:r>
            <a:r>
              <a:rPr lang="en-US" sz="2000" strike="noStrike">
                <a:solidFill>
                  <a:srgbClr val="003087"/>
                </a:solidFill>
                <a:latin typeface="Arial"/>
                <a:ea typeface="ＭＳ Ｐゴシック"/>
              </a:rPr>
              <a:t> beam </a:t>
            </a:r>
            <a:endParaRPr/>
          </a:p>
          <a:p>
            <a:pPr>
              <a:lnSpc>
                <a:spcPct val="100000"/>
              </a:lnSpc>
              <a:buFont typeface="Arial"/>
              <a:buChar char="•"/>
            </a:pPr>
            <a:r>
              <a:rPr lang="en-US" sz="2000" strike="noStrike">
                <a:solidFill>
                  <a:srgbClr val="003087"/>
                </a:solidFill>
                <a:latin typeface="Arial"/>
                <a:ea typeface="ＭＳ Ｐゴシック"/>
              </a:rPr>
              <a:t>from the end of SSR1 (MeV) to the beginning of the first 5-cell cavity </a:t>
            </a:r>
            <a:endParaRPr/>
          </a:p>
          <a:p>
            <a:pPr>
              <a:lnSpc>
                <a:spcPct val="100000"/>
              </a:lnSpc>
              <a:buFont typeface="Arial"/>
              <a:buChar char="•"/>
            </a:pPr>
            <a:r>
              <a:rPr lang="en-US" sz="2000" strike="noStrike">
                <a:solidFill>
                  <a:srgbClr val="003087"/>
                </a:solidFill>
                <a:latin typeface="Arial"/>
                <a:ea typeface="ＭＳ Ｐゴシック"/>
              </a:rPr>
              <a:t>section (185 MeV).</a:t>
            </a:r>
            <a:endParaRPr/>
          </a:p>
          <a:p>
            <a:pPr>
              <a:lnSpc>
                <a:spcPct val="100000"/>
              </a:lnSpc>
              <a:buFont typeface="Arial"/>
              <a:buChar char="•"/>
            </a:pPr>
            <a:r>
              <a:rPr lang="en-US" sz="2000" strike="noStrike">
                <a:solidFill>
                  <a:srgbClr val="003087"/>
                </a:solidFill>
                <a:latin typeface="Arial"/>
                <a:ea typeface="ＭＳ Ｐゴシック"/>
              </a:rPr>
              <a:t>The total number of SSR2 cavities needed is 35 divided into 7 </a:t>
            </a:r>
            <a:endParaRPr/>
          </a:p>
          <a:p>
            <a:pPr>
              <a:lnSpc>
                <a:spcPct val="100000"/>
              </a:lnSpc>
              <a:buFont typeface="Arial"/>
              <a:buChar char="•"/>
            </a:pPr>
            <a:r>
              <a:rPr lang="en-US" sz="2000" strike="noStrike">
                <a:solidFill>
                  <a:srgbClr val="003087"/>
                </a:solidFill>
                <a:latin typeface="Arial"/>
                <a:ea typeface="ＭＳ Ｐゴシック"/>
              </a:rPr>
              <a:t>cryomodules, having 5 resonators each.</a:t>
            </a:r>
            <a:endParaRPr/>
          </a:p>
          <a:p>
            <a:pPr>
              <a:lnSpc>
                <a:spcPct val="100000"/>
              </a:lnSpc>
              <a:buFont typeface="Arial"/>
              <a:buChar char="•"/>
            </a:pPr>
            <a:r>
              <a:rPr lang="en-US" sz="2000" strike="noStrike">
                <a:solidFill>
                  <a:srgbClr val="003087"/>
                </a:solidFill>
                <a:latin typeface="Arial"/>
                <a:ea typeface="ＭＳ Ｐゴシック"/>
              </a:rPr>
              <a:t>SSR2 beam pipe aperture is 40 mm</a:t>
            </a:r>
            <a:endParaRPr/>
          </a:p>
          <a:p>
            <a:pPr>
              <a:lnSpc>
                <a:spcPct val="100000"/>
              </a:lnSpc>
              <a:buFont typeface="Arial"/>
              <a:buChar char="•"/>
            </a:pPr>
            <a:r>
              <a:rPr lang="en-US" sz="2000" strike="noStrike">
                <a:solidFill>
                  <a:srgbClr val="003087"/>
                </a:solidFill>
                <a:latin typeface="Arial"/>
                <a:ea typeface="ＭＳ Ｐゴシック"/>
              </a:rPr>
              <a:t>Peak fields limitations are 40 MV/m for electric and 70 mT for magnetic field.</a:t>
            </a:r>
            <a:endParaRPr/>
          </a:p>
          <a:p>
            <a:pPr>
              <a:lnSpc>
                <a:spcPct val="100000"/>
              </a:lnSpc>
              <a:buFont typeface="Arial"/>
              <a:buChar char="•"/>
            </a:pPr>
            <a:r>
              <a:rPr lang="en-US" sz="2000" strike="noStrike">
                <a:solidFill>
                  <a:srgbClr val="003087"/>
                </a:solidFill>
                <a:latin typeface="Arial"/>
                <a:ea typeface="ＭＳ Ｐゴシック"/>
              </a:rPr>
              <a:t>Focusing is achieved with solenoids, having integrated quadrupole and dipole correctors coils.</a:t>
            </a:r>
            <a:endParaRPr/>
          </a:p>
        </p:txBody>
      </p:sp>
      <p:sp>
        <p:nvSpPr>
          <p:cNvPr id="80" name="CustomShape 2"/>
          <p:cNvSpPr/>
          <p:nvPr/>
        </p:nvSpPr>
        <p:spPr>
          <a:xfrm>
            <a:off x="2560320" y="2491920"/>
            <a:ext cx="3657240" cy="342360"/>
          </a:xfrm>
          <a:prstGeom prst="rect">
            <a:avLst/>
          </a:prstGeom>
          <a:noFill/>
          <a:ln>
            <a:noFill/>
          </a:ln>
        </p:spPr>
        <p:style>
          <a:lnRef idx="0"/>
          <a:fillRef idx="0"/>
          <a:effectRef idx="0"/>
          <a:fontRef idx="minor"/>
        </p:style>
        <p:txBody>
          <a:bodyPr lIns="90000" rIns="90000" tIns="45000" bIns="45000"/>
          <a:p>
            <a:pPr algn="ctr">
              <a:lnSpc>
                <a:spcPct val="100000"/>
              </a:lnSpc>
            </a:pPr>
            <a:r>
              <a:rPr lang="en-US" strike="noStrike">
                <a:solidFill>
                  <a:srgbClr val="004c97"/>
                </a:solidFill>
                <a:latin typeface="Calibri"/>
                <a:ea typeface="ＭＳ Ｐゴシック"/>
              </a:rPr>
              <a:t>PIP-II technology map</a:t>
            </a:r>
            <a:endParaRPr/>
          </a:p>
        </p:txBody>
      </p:sp>
      <p:sp>
        <p:nvSpPr>
          <p:cNvPr id="81" name="CustomShape 3"/>
          <p:cNvSpPr/>
          <p:nvPr/>
        </p:nvSpPr>
        <p:spPr>
          <a:xfrm>
            <a:off x="2926080" y="336240"/>
            <a:ext cx="3474360" cy="39492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400" strike="noStrike">
                <a:solidFill>
                  <a:srgbClr val="004c97"/>
                </a:solidFill>
                <a:latin typeface="Arial"/>
                <a:ea typeface="ＭＳ Ｐゴシック"/>
              </a:rPr>
              <a:t>Introduction</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 name="CustomShape 1"/>
          <p:cNvSpPr/>
          <p:nvPr/>
        </p:nvSpPr>
        <p:spPr>
          <a:xfrm>
            <a:off x="1920240" y="365040"/>
            <a:ext cx="5303160" cy="699840"/>
          </a:xfrm>
          <a:prstGeom prst="rect">
            <a:avLst/>
          </a:prstGeom>
          <a:noFill/>
          <a:ln>
            <a:noFill/>
          </a:ln>
        </p:spPr>
        <p:style>
          <a:lnRef idx="0"/>
          <a:fillRef idx="0"/>
          <a:effectRef idx="0"/>
          <a:fontRef idx="minor"/>
        </p:style>
        <p:txBody>
          <a:bodyPr lIns="90000" rIns="90000" tIns="45000" bIns="45000"/>
          <a:p>
            <a:r>
              <a:rPr b="1" lang="en-US" sz="2400" strike="noStrike">
                <a:solidFill>
                  <a:srgbClr val="004c97"/>
                </a:solidFill>
                <a:latin typeface="Arial"/>
                <a:ea typeface="ＭＳ Ｐゴシック"/>
              </a:rPr>
              <a:t>Cavity design and EM parameters</a:t>
            </a:r>
            <a:endParaRPr/>
          </a:p>
        </p:txBody>
      </p:sp>
      <p:sp>
        <p:nvSpPr>
          <p:cNvPr id="83" name="CustomShape 2"/>
          <p:cNvSpPr/>
          <p:nvPr/>
        </p:nvSpPr>
        <p:spPr>
          <a:xfrm>
            <a:off x="228600" y="1042920"/>
            <a:ext cx="4598640" cy="2687040"/>
          </a:xfrm>
          <a:prstGeom prst="rect">
            <a:avLst/>
          </a:prstGeom>
          <a:noFill/>
          <a:ln>
            <a:noFill/>
          </a:ln>
        </p:spPr>
        <p:style>
          <a:lnRef idx="0"/>
          <a:fillRef idx="0"/>
          <a:effectRef idx="0"/>
          <a:fontRef idx="minor"/>
        </p:style>
        <p:txBody>
          <a:bodyPr lIns="0" rIns="0" tIns="0" bIns="0"/>
          <a:p>
            <a:pPr>
              <a:lnSpc>
                <a:spcPct val="100000"/>
              </a:lnSpc>
              <a:buFont typeface="Arial"/>
              <a:buChar char="•"/>
            </a:pPr>
            <a:r>
              <a:rPr lang="en-US" sz="2000" strike="noStrike">
                <a:solidFill>
                  <a:srgbClr val="003087"/>
                </a:solidFill>
                <a:latin typeface="Arial"/>
                <a:ea typeface="ＭＳ Ｐゴシック"/>
              </a:rPr>
              <a:t>Value of beta has been optimized for PIP-II.</a:t>
            </a:r>
            <a:endParaRPr/>
          </a:p>
          <a:p>
            <a:pPr>
              <a:lnSpc>
                <a:spcPct val="100000"/>
              </a:lnSpc>
              <a:buFont typeface="Arial"/>
              <a:buChar char="•"/>
            </a:pPr>
            <a:r>
              <a:rPr lang="en-US" sz="2000" strike="noStrike">
                <a:solidFill>
                  <a:srgbClr val="003087"/>
                </a:solidFill>
                <a:latin typeface="Arial"/>
                <a:ea typeface="ＭＳ Ｐゴシック"/>
              </a:rPr>
              <a:t>The RF design has been finalized.</a:t>
            </a:r>
            <a:endParaRPr/>
          </a:p>
          <a:p>
            <a:pPr>
              <a:lnSpc>
                <a:spcPct val="100000"/>
              </a:lnSpc>
              <a:buFont typeface="Arial"/>
              <a:buChar char="•"/>
            </a:pPr>
            <a:r>
              <a:rPr lang="en-US" sz="2000" strike="noStrike">
                <a:solidFill>
                  <a:srgbClr val="003087"/>
                </a:solidFill>
                <a:latin typeface="Arial"/>
                <a:ea typeface="ＭＳ Ｐゴシック"/>
              </a:rPr>
              <a:t>EM parameters allow 5.17 MeV energy gain at max peak fields.</a:t>
            </a:r>
            <a:endParaRPr/>
          </a:p>
          <a:p>
            <a:pPr>
              <a:lnSpc>
                <a:spcPct val="100000"/>
              </a:lnSpc>
              <a:buFont typeface="Arial"/>
              <a:buChar char="•"/>
            </a:pPr>
            <a:r>
              <a:rPr lang="en-US" sz="2000" strike="noStrike">
                <a:solidFill>
                  <a:srgbClr val="003087"/>
                </a:solidFill>
                <a:latin typeface="Arial"/>
                <a:ea typeface="ＭＳ Ｐゴシック"/>
              </a:rPr>
              <a:t>3D EM fields are shown below E on the left and H on the right.</a:t>
            </a:r>
            <a:endParaRPr/>
          </a:p>
          <a:p>
            <a:pPr>
              <a:lnSpc>
                <a:spcPct val="100000"/>
              </a:lnSpc>
            </a:pPr>
            <a:endParaRPr/>
          </a:p>
        </p:txBody>
      </p:sp>
      <p:graphicFrame>
        <p:nvGraphicFramePr>
          <p:cNvPr id="84" name="Table 3"/>
          <p:cNvGraphicFramePr/>
          <p:nvPr/>
        </p:nvGraphicFramePr>
        <p:xfrm>
          <a:off x="4892400" y="1125360"/>
          <a:ext cx="3906000" cy="5125320"/>
        </p:xfrm>
        <a:graphic>
          <a:graphicData uri="http://schemas.openxmlformats.org/drawingml/2006/table">
            <a:tbl>
              <a:tblPr/>
              <a:tblGrid>
                <a:gridCol w="2420640"/>
                <a:gridCol w="1485720"/>
              </a:tblGrid>
              <a:tr h="365760">
                <a:tc>
                  <a:txBody>
                    <a:bodyPr/>
                    <a:p>
                      <a:pPr algn="ctr">
                        <a:lnSpc>
                          <a:spcPct val="100000"/>
                        </a:lnSpc>
                      </a:pPr>
                      <a:r>
                        <a:rPr b="1" lang="en-US" sz="1200" strike="noStrike">
                          <a:solidFill>
                            <a:srgbClr val="ffffff"/>
                          </a:solidFill>
                          <a:latin typeface="Arial"/>
                        </a:rPr>
                        <a:t>Parameters</a:t>
                      </a:r>
                      <a:endParaRPr/>
                    </a:p>
                  </a:txBody>
                  <a:tcPr/>
                </a:tc>
                <a:tc>
                  <a:txBody>
                    <a:bodyPr/>
                    <a:p>
                      <a:pPr algn="ctr">
                        <a:lnSpc>
                          <a:spcPct val="100000"/>
                        </a:lnSpc>
                      </a:pPr>
                      <a:r>
                        <a:rPr b="1" lang="en-US" sz="1200" strike="noStrike">
                          <a:solidFill>
                            <a:srgbClr val="ffffff"/>
                          </a:solidFill>
                          <a:latin typeface="Arial"/>
                        </a:rPr>
                        <a:t>SSR2 v 2.6</a:t>
                      </a:r>
                      <a:endParaRPr/>
                    </a:p>
                  </a:txBody>
                  <a:tcPr/>
                </a:tc>
              </a:tr>
              <a:tr h="365760">
                <a:tc>
                  <a:txBody>
                    <a:bodyPr/>
                    <a:p>
                      <a:pPr>
                        <a:lnSpc>
                          <a:spcPct val="100000"/>
                        </a:lnSpc>
                      </a:pPr>
                      <a:r>
                        <a:rPr lang="en-US" sz="1200" strike="noStrike">
                          <a:solidFill>
                            <a:srgbClr val="004c97"/>
                          </a:solidFill>
                          <a:latin typeface="Arial"/>
                        </a:rPr>
                        <a:t>Optimal beta β</a:t>
                      </a:r>
                      <a:r>
                        <a:rPr lang="en-US" sz="1200" strike="noStrike" baseline="-25000">
                          <a:solidFill>
                            <a:srgbClr val="004c97"/>
                          </a:solidFill>
                          <a:latin typeface="Arial"/>
                        </a:rPr>
                        <a:t>opt</a:t>
                      </a:r>
                      <a:endParaRPr/>
                    </a:p>
                  </a:txBody>
                  <a:tcPr/>
                </a:tc>
                <a:tc>
                  <a:txBody>
                    <a:bodyPr/>
                    <a:p>
                      <a:pPr algn="ctr">
                        <a:lnSpc>
                          <a:spcPct val="100000"/>
                        </a:lnSpc>
                      </a:pPr>
                      <a:r>
                        <a:rPr lang="en-US" sz="1200" strike="noStrike">
                          <a:solidFill>
                            <a:srgbClr val="004c97"/>
                          </a:solidFill>
                          <a:latin typeface="Arial"/>
                        </a:rPr>
                        <a:t>0.475</a:t>
                      </a:r>
                      <a:endParaRPr/>
                    </a:p>
                  </a:txBody>
                  <a:tcPr/>
                </a:tc>
              </a:tr>
              <a:tr h="365760">
                <a:tc>
                  <a:txBody>
                    <a:bodyPr/>
                    <a:p>
                      <a:pPr>
                        <a:lnSpc>
                          <a:spcPct val="100000"/>
                        </a:lnSpc>
                      </a:pPr>
                      <a:r>
                        <a:rPr lang="en-US" sz="1200" strike="noStrike">
                          <a:solidFill>
                            <a:srgbClr val="004c97"/>
                          </a:solidFill>
                          <a:latin typeface="Arial"/>
                        </a:rPr>
                        <a:t>Geometrical beta β</a:t>
                      </a:r>
                      <a:r>
                        <a:rPr lang="en-US" sz="1200" strike="noStrike" baseline="-25000">
                          <a:solidFill>
                            <a:srgbClr val="004c97"/>
                          </a:solidFill>
                          <a:latin typeface="Arial"/>
                        </a:rPr>
                        <a:t>g</a:t>
                      </a:r>
                      <a:endParaRPr/>
                    </a:p>
                  </a:txBody>
                  <a:tcPr/>
                </a:tc>
                <a:tc>
                  <a:txBody>
                    <a:bodyPr/>
                    <a:p>
                      <a:pPr algn="ctr">
                        <a:lnSpc>
                          <a:spcPct val="100000"/>
                        </a:lnSpc>
                      </a:pPr>
                      <a:r>
                        <a:rPr lang="en-US" sz="1200" strike="noStrike">
                          <a:solidFill>
                            <a:srgbClr val="004c97"/>
                          </a:solidFill>
                          <a:latin typeface="Arial"/>
                        </a:rPr>
                        <a:t>0.402</a:t>
                      </a:r>
                      <a:endParaRPr/>
                    </a:p>
                  </a:txBody>
                  <a:tcPr/>
                </a:tc>
              </a:tr>
              <a:tr h="365760">
                <a:tc>
                  <a:txBody>
                    <a:bodyPr/>
                    <a:p>
                      <a:pPr>
                        <a:lnSpc>
                          <a:spcPct val="100000"/>
                        </a:lnSpc>
                      </a:pPr>
                      <a:r>
                        <a:rPr lang="en-US" sz="1200" strike="noStrike">
                          <a:solidFill>
                            <a:srgbClr val="004c97"/>
                          </a:solidFill>
                          <a:latin typeface="Arial"/>
                        </a:rPr>
                        <a:t>Aperture [mm]</a:t>
                      </a:r>
                      <a:endParaRPr/>
                    </a:p>
                  </a:txBody>
                  <a:tcPr/>
                </a:tc>
                <a:tc>
                  <a:txBody>
                    <a:bodyPr/>
                    <a:p>
                      <a:pPr algn="ctr">
                        <a:lnSpc>
                          <a:spcPct val="100000"/>
                        </a:lnSpc>
                      </a:pPr>
                      <a:r>
                        <a:rPr lang="en-US" sz="1200" strike="noStrike">
                          <a:solidFill>
                            <a:srgbClr val="004c97"/>
                          </a:solidFill>
                          <a:latin typeface="Arial"/>
                        </a:rPr>
                        <a:t>40</a:t>
                      </a:r>
                      <a:endParaRPr/>
                    </a:p>
                  </a:txBody>
                  <a:tcPr/>
                </a:tc>
              </a:tr>
              <a:tr h="365760">
                <a:tc>
                  <a:txBody>
                    <a:bodyPr/>
                    <a:p>
                      <a:pPr>
                        <a:lnSpc>
                          <a:spcPct val="100000"/>
                        </a:lnSpc>
                      </a:pPr>
                      <a:r>
                        <a:rPr lang="en-US" sz="1200" strike="noStrike">
                          <a:solidFill>
                            <a:srgbClr val="004c97"/>
                          </a:solidFill>
                          <a:latin typeface="Arial"/>
                        </a:rPr>
                        <a:t>Frequency [MHz]</a:t>
                      </a:r>
                      <a:endParaRPr/>
                    </a:p>
                  </a:txBody>
                  <a:tcPr/>
                </a:tc>
                <a:tc>
                  <a:txBody>
                    <a:bodyPr/>
                    <a:p>
                      <a:pPr algn="ctr">
                        <a:lnSpc>
                          <a:spcPct val="100000"/>
                        </a:lnSpc>
                      </a:pPr>
                      <a:r>
                        <a:rPr lang="en-US" sz="1200" strike="noStrike">
                          <a:solidFill>
                            <a:srgbClr val="004c97"/>
                          </a:solidFill>
                          <a:latin typeface="Arial"/>
                        </a:rPr>
                        <a:t>325</a:t>
                      </a:r>
                      <a:endParaRPr/>
                    </a:p>
                  </a:txBody>
                  <a:tcPr/>
                </a:tc>
              </a:tr>
              <a:tr h="365760">
                <a:tc>
                  <a:txBody>
                    <a:bodyPr/>
                    <a:p>
                      <a:pPr>
                        <a:lnSpc>
                          <a:spcPct val="100000"/>
                        </a:lnSpc>
                      </a:pPr>
                      <a:r>
                        <a:rPr lang="en-US" sz="1200" strike="noStrike">
                          <a:solidFill>
                            <a:srgbClr val="004c97"/>
                          </a:solidFill>
                          <a:latin typeface="Arial"/>
                        </a:rPr>
                        <a:t>Effective length 2β</a:t>
                      </a:r>
                      <a:r>
                        <a:rPr lang="en-US" sz="1200" strike="noStrike" baseline="-25000">
                          <a:solidFill>
                            <a:srgbClr val="004c97"/>
                          </a:solidFill>
                          <a:latin typeface="Arial"/>
                        </a:rPr>
                        <a:t>opt</a:t>
                      </a:r>
                      <a:r>
                        <a:rPr lang="en-US" sz="1200" strike="noStrike">
                          <a:solidFill>
                            <a:srgbClr val="004c97"/>
                          </a:solidFill>
                          <a:latin typeface="Arial"/>
                        </a:rPr>
                        <a:t>λ/2 [m]</a:t>
                      </a:r>
                      <a:endParaRPr/>
                    </a:p>
                  </a:txBody>
                  <a:tcPr/>
                </a:tc>
                <a:tc>
                  <a:txBody>
                    <a:bodyPr/>
                    <a:p>
                      <a:pPr algn="ctr">
                        <a:lnSpc>
                          <a:spcPct val="100000"/>
                        </a:lnSpc>
                      </a:pPr>
                      <a:r>
                        <a:rPr lang="en-US" sz="1200" strike="noStrike">
                          <a:solidFill>
                            <a:srgbClr val="004c97"/>
                          </a:solidFill>
                          <a:latin typeface="Arial"/>
                        </a:rPr>
                        <a:t>0.438</a:t>
                      </a:r>
                      <a:endParaRPr/>
                    </a:p>
                  </a:txBody>
                  <a:tcPr/>
                </a:tc>
              </a:tr>
              <a:tr h="365760">
                <a:tc>
                  <a:txBody>
                    <a:bodyPr/>
                    <a:p>
                      <a:pPr>
                        <a:lnSpc>
                          <a:spcPct val="100000"/>
                        </a:lnSpc>
                      </a:pPr>
                      <a:r>
                        <a:rPr lang="en-US" sz="1200" strike="noStrike">
                          <a:solidFill>
                            <a:srgbClr val="004c97"/>
                          </a:solidFill>
                          <a:latin typeface="Arial"/>
                        </a:rPr>
                        <a:t>Epeak/Eacc</a:t>
                      </a:r>
                      <a:endParaRPr/>
                    </a:p>
                  </a:txBody>
                  <a:tcPr/>
                </a:tc>
                <a:tc>
                  <a:txBody>
                    <a:bodyPr/>
                    <a:p>
                      <a:pPr algn="ctr">
                        <a:lnSpc>
                          <a:spcPct val="100000"/>
                        </a:lnSpc>
                      </a:pPr>
                      <a:r>
                        <a:rPr lang="en-US" sz="1200" strike="noStrike">
                          <a:solidFill>
                            <a:srgbClr val="004c97"/>
                          </a:solidFill>
                          <a:latin typeface="Arial"/>
                        </a:rPr>
                        <a:t>3.38</a:t>
                      </a:r>
                      <a:endParaRPr/>
                    </a:p>
                  </a:txBody>
                  <a:tcPr/>
                </a:tc>
              </a:tr>
              <a:tr h="365760">
                <a:tc>
                  <a:txBody>
                    <a:bodyPr/>
                    <a:p>
                      <a:pPr>
                        <a:lnSpc>
                          <a:spcPct val="100000"/>
                        </a:lnSpc>
                      </a:pPr>
                      <a:r>
                        <a:rPr lang="en-US" sz="1200" strike="noStrike">
                          <a:solidFill>
                            <a:srgbClr val="004c97"/>
                          </a:solidFill>
                          <a:latin typeface="Arial"/>
                        </a:rPr>
                        <a:t>Bpeak/Eacc [mT/(MV/m)]</a:t>
                      </a:r>
                      <a:endParaRPr/>
                    </a:p>
                  </a:txBody>
                  <a:tcPr/>
                </a:tc>
                <a:tc>
                  <a:txBody>
                    <a:bodyPr/>
                    <a:p>
                      <a:pPr algn="ctr">
                        <a:lnSpc>
                          <a:spcPct val="100000"/>
                        </a:lnSpc>
                      </a:pPr>
                      <a:r>
                        <a:rPr lang="en-US" sz="1200" strike="noStrike">
                          <a:solidFill>
                            <a:srgbClr val="004c97"/>
                          </a:solidFill>
                          <a:latin typeface="Arial"/>
                        </a:rPr>
                        <a:t>5.93</a:t>
                      </a:r>
                      <a:endParaRPr/>
                    </a:p>
                  </a:txBody>
                  <a:tcPr/>
                </a:tc>
              </a:tr>
              <a:tr h="365760">
                <a:tc>
                  <a:txBody>
                    <a:bodyPr/>
                    <a:p>
                      <a:pPr>
                        <a:lnSpc>
                          <a:spcPct val="100000"/>
                        </a:lnSpc>
                      </a:pPr>
                      <a:r>
                        <a:rPr lang="en-US" sz="1200" strike="noStrike">
                          <a:solidFill>
                            <a:srgbClr val="004c97"/>
                          </a:solidFill>
                          <a:latin typeface="Arial"/>
                        </a:rPr>
                        <a:t>G [Ohm]</a:t>
                      </a:r>
                      <a:endParaRPr/>
                    </a:p>
                  </a:txBody>
                  <a:tcPr/>
                </a:tc>
                <a:tc>
                  <a:txBody>
                    <a:bodyPr/>
                    <a:p>
                      <a:pPr algn="ctr">
                        <a:lnSpc>
                          <a:spcPct val="100000"/>
                        </a:lnSpc>
                      </a:pPr>
                      <a:r>
                        <a:rPr lang="en-US" sz="1200" strike="noStrike">
                          <a:solidFill>
                            <a:srgbClr val="004c97"/>
                          </a:solidFill>
                          <a:latin typeface="Arial"/>
                        </a:rPr>
                        <a:t>115.2</a:t>
                      </a:r>
                      <a:endParaRPr/>
                    </a:p>
                  </a:txBody>
                  <a:tcPr/>
                </a:tc>
              </a:tr>
              <a:tr h="365760">
                <a:tc>
                  <a:txBody>
                    <a:bodyPr/>
                    <a:p>
                      <a:pPr>
                        <a:lnSpc>
                          <a:spcPct val="100000"/>
                        </a:lnSpc>
                      </a:pPr>
                      <a:r>
                        <a:rPr lang="en-US" sz="1200" strike="noStrike">
                          <a:solidFill>
                            <a:srgbClr val="004c97"/>
                          </a:solidFill>
                          <a:latin typeface="Arial"/>
                        </a:rPr>
                        <a:t>R/Q [Ohm]</a:t>
                      </a:r>
                      <a:endParaRPr/>
                    </a:p>
                  </a:txBody>
                  <a:tcPr/>
                </a:tc>
                <a:tc>
                  <a:txBody>
                    <a:bodyPr/>
                    <a:p>
                      <a:pPr algn="ctr">
                        <a:lnSpc>
                          <a:spcPct val="100000"/>
                        </a:lnSpc>
                      </a:pPr>
                      <a:r>
                        <a:rPr lang="en-US" sz="1200" strike="noStrike">
                          <a:solidFill>
                            <a:srgbClr val="004c97"/>
                          </a:solidFill>
                          <a:latin typeface="Arial"/>
                        </a:rPr>
                        <a:t>296.6</a:t>
                      </a:r>
                      <a:endParaRPr/>
                    </a:p>
                  </a:txBody>
                  <a:tcPr/>
                </a:tc>
              </a:tr>
              <a:tr h="365760">
                <a:tc>
                  <a:txBody>
                    <a:bodyPr/>
                    <a:p>
                      <a:pPr>
                        <a:lnSpc>
                          <a:spcPct val="100000"/>
                        </a:lnSpc>
                      </a:pPr>
                      <a:r>
                        <a:rPr lang="en-US" sz="1200" strike="noStrike">
                          <a:solidFill>
                            <a:srgbClr val="004c97"/>
                          </a:solidFill>
                          <a:latin typeface="Arial"/>
                        </a:rPr>
                        <a:t>Max Epeak [MV/m]</a:t>
                      </a:r>
                      <a:endParaRPr/>
                    </a:p>
                  </a:txBody>
                  <a:tcPr/>
                </a:tc>
                <a:tc>
                  <a:txBody>
                    <a:bodyPr/>
                    <a:p>
                      <a:pPr algn="ctr">
                        <a:lnSpc>
                          <a:spcPct val="100000"/>
                        </a:lnSpc>
                      </a:pPr>
                      <a:r>
                        <a:rPr lang="en-US" sz="1200" strike="noStrike">
                          <a:solidFill>
                            <a:srgbClr val="004c97"/>
                          </a:solidFill>
                          <a:latin typeface="Arial"/>
                        </a:rPr>
                        <a:t>40</a:t>
                      </a:r>
                      <a:endParaRPr/>
                    </a:p>
                  </a:txBody>
                  <a:tcPr/>
                </a:tc>
              </a:tr>
              <a:tr h="365760">
                <a:tc>
                  <a:txBody>
                    <a:bodyPr/>
                    <a:p>
                      <a:pPr>
                        <a:lnSpc>
                          <a:spcPct val="100000"/>
                        </a:lnSpc>
                      </a:pPr>
                      <a:r>
                        <a:rPr lang="en-US" sz="1200" strike="noStrike">
                          <a:solidFill>
                            <a:srgbClr val="004c97"/>
                          </a:solidFill>
                          <a:latin typeface="Arial"/>
                        </a:rPr>
                        <a:t>Max Bpeak [mT]</a:t>
                      </a:r>
                      <a:endParaRPr/>
                    </a:p>
                  </a:txBody>
                  <a:tcPr/>
                </a:tc>
                <a:tc>
                  <a:txBody>
                    <a:bodyPr/>
                    <a:p>
                      <a:pPr algn="ctr">
                        <a:lnSpc>
                          <a:spcPct val="100000"/>
                        </a:lnSpc>
                      </a:pPr>
                      <a:r>
                        <a:rPr lang="en-US" sz="1200" strike="noStrike">
                          <a:solidFill>
                            <a:srgbClr val="004c97"/>
                          </a:solidFill>
                          <a:latin typeface="Arial"/>
                        </a:rPr>
                        <a:t>70</a:t>
                      </a:r>
                      <a:endParaRPr/>
                    </a:p>
                  </a:txBody>
                  <a:tcPr/>
                </a:tc>
              </a:tr>
              <a:tr h="365760">
                <a:tc>
                  <a:txBody>
                    <a:bodyPr/>
                    <a:p>
                      <a:pPr>
                        <a:lnSpc>
                          <a:spcPct val="100000"/>
                        </a:lnSpc>
                      </a:pPr>
                      <a:r>
                        <a:rPr lang="en-US" sz="1200" strike="noStrike">
                          <a:solidFill>
                            <a:srgbClr val="004c97"/>
                          </a:solidFill>
                          <a:latin typeface="Arial"/>
                        </a:rPr>
                        <a:t>Max energy gain [MeV]</a:t>
                      </a:r>
                      <a:endParaRPr/>
                    </a:p>
                  </a:txBody>
                  <a:tcPr/>
                </a:tc>
                <a:tc>
                  <a:txBody>
                    <a:bodyPr/>
                    <a:p>
                      <a:pPr algn="ctr">
                        <a:lnSpc>
                          <a:spcPct val="100000"/>
                        </a:lnSpc>
                      </a:pPr>
                      <a:r>
                        <a:rPr lang="en-US" sz="1200" strike="noStrike">
                          <a:solidFill>
                            <a:srgbClr val="004c97"/>
                          </a:solidFill>
                          <a:latin typeface="Arial"/>
                        </a:rPr>
                        <a:t>5.17</a:t>
                      </a:r>
                      <a:endParaRPr/>
                    </a:p>
                  </a:txBody>
                  <a:tcPr/>
                </a:tc>
              </a:tr>
              <a:tr h="370440">
                <a:tc>
                  <a:txBody>
                    <a:bodyPr/>
                    <a:p>
                      <a:pPr>
                        <a:lnSpc>
                          <a:spcPct val="100000"/>
                        </a:lnSpc>
                      </a:pPr>
                      <a:r>
                        <a:rPr lang="en-US" sz="1200" strike="noStrike">
                          <a:solidFill>
                            <a:srgbClr val="004c97"/>
                          </a:solidFill>
                          <a:latin typeface="Arial"/>
                        </a:rPr>
                        <a:t>Max gradient [MV/m]</a:t>
                      </a:r>
                      <a:endParaRPr/>
                    </a:p>
                  </a:txBody>
                  <a:tcPr/>
                </a:tc>
                <a:tc>
                  <a:txBody>
                    <a:bodyPr/>
                    <a:p>
                      <a:pPr algn="ctr">
                        <a:lnSpc>
                          <a:spcPct val="100000"/>
                        </a:lnSpc>
                      </a:pPr>
                      <a:r>
                        <a:rPr lang="en-US" sz="1200" strike="noStrike">
                          <a:solidFill>
                            <a:srgbClr val="004c97"/>
                          </a:solidFill>
                          <a:latin typeface="Arial"/>
                        </a:rPr>
                        <a:t>11.8</a:t>
                      </a:r>
                      <a:endParaRPr/>
                    </a:p>
                  </a:txBody>
                  <a:tcPr/>
                </a:tc>
              </a:tr>
            </a:tbl>
          </a:graphicData>
        </a:graphic>
      </p:graphicFrame>
      <p:pic>
        <p:nvPicPr>
          <p:cNvPr id="85" name="Content Placeholder 1" descr=""/>
          <p:cNvPicPr/>
          <p:nvPr/>
        </p:nvPicPr>
        <p:blipFill>
          <a:blip r:embed="rId1"/>
          <a:stretch/>
        </p:blipFill>
        <p:spPr>
          <a:xfrm>
            <a:off x="30240" y="3835080"/>
            <a:ext cx="2501640" cy="2195280"/>
          </a:xfrm>
          <a:prstGeom prst="rect">
            <a:avLst/>
          </a:prstGeom>
          <a:ln>
            <a:noFill/>
          </a:ln>
        </p:spPr>
      </p:pic>
      <p:pic>
        <p:nvPicPr>
          <p:cNvPr id="86" name="Picture 5" descr=""/>
          <p:cNvPicPr/>
          <p:nvPr/>
        </p:nvPicPr>
        <p:blipFill>
          <a:blip r:embed="rId2"/>
          <a:stretch/>
        </p:blipFill>
        <p:spPr>
          <a:xfrm>
            <a:off x="2468880" y="3840480"/>
            <a:ext cx="2459160" cy="219960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7" name="Picture 1" descr=""/>
          <p:cNvPicPr/>
          <p:nvPr/>
        </p:nvPicPr>
        <p:blipFill>
          <a:blip r:embed="rId1"/>
          <a:stretch/>
        </p:blipFill>
        <p:spPr>
          <a:xfrm>
            <a:off x="4393800" y="1042920"/>
            <a:ext cx="4648320" cy="4784760"/>
          </a:xfrm>
          <a:prstGeom prst="rect">
            <a:avLst/>
          </a:prstGeom>
          <a:ln>
            <a:noFill/>
          </a:ln>
        </p:spPr>
      </p:pic>
      <p:sp>
        <p:nvSpPr>
          <p:cNvPr id="88" name="CustomShape 1"/>
          <p:cNvSpPr/>
          <p:nvPr/>
        </p:nvSpPr>
        <p:spPr>
          <a:xfrm>
            <a:off x="4773240" y="2084760"/>
            <a:ext cx="3857760" cy="360"/>
          </a:xfrm>
          <a:prstGeom prst="straightConnector1">
            <a:avLst/>
          </a:prstGeom>
          <a:noFill/>
          <a:ln w="44280">
            <a:solidFill>
              <a:srgbClr val="00264c"/>
            </a:solidFill>
            <a:round/>
            <a:headEnd len="med" type="triangle" w="med"/>
            <a:tailEnd len="med" type="triangle" w="med"/>
          </a:ln>
        </p:spPr>
        <p:style>
          <a:lnRef idx="0"/>
          <a:fillRef idx="0"/>
          <a:effectRef idx="0"/>
          <a:fontRef idx="minor"/>
        </p:style>
      </p:sp>
      <p:pic>
        <p:nvPicPr>
          <p:cNvPr id="89" name="Picture 14" descr=""/>
          <p:cNvPicPr/>
          <p:nvPr/>
        </p:nvPicPr>
        <p:blipFill>
          <a:blip r:embed="rId2"/>
          <a:stretch/>
        </p:blipFill>
        <p:spPr>
          <a:xfrm>
            <a:off x="4401720" y="1052280"/>
            <a:ext cx="4648320" cy="4784760"/>
          </a:xfrm>
          <a:prstGeom prst="rect">
            <a:avLst/>
          </a:prstGeom>
          <a:ln>
            <a:noFill/>
          </a:ln>
        </p:spPr>
      </p:pic>
      <p:sp>
        <p:nvSpPr>
          <p:cNvPr id="90" name="CustomShape 2"/>
          <p:cNvSpPr/>
          <p:nvPr/>
        </p:nvSpPr>
        <p:spPr>
          <a:xfrm>
            <a:off x="4781160" y="2094120"/>
            <a:ext cx="3857760" cy="360"/>
          </a:xfrm>
          <a:prstGeom prst="straightConnector1">
            <a:avLst/>
          </a:prstGeom>
          <a:noFill/>
          <a:ln w="44280">
            <a:solidFill>
              <a:srgbClr val="00264c"/>
            </a:solidFill>
            <a:round/>
            <a:headEnd len="med" type="triangle" w="med"/>
            <a:tailEnd len="med" type="triangle" w="med"/>
          </a:ln>
        </p:spPr>
        <p:style>
          <a:lnRef idx="0"/>
          <a:fillRef idx="0"/>
          <a:effectRef idx="0"/>
          <a:fontRef idx="minor"/>
        </p:style>
      </p:sp>
      <p:sp>
        <p:nvSpPr>
          <p:cNvPr id="91" name="CustomShape 3"/>
          <p:cNvSpPr/>
          <p:nvPr/>
        </p:nvSpPr>
        <p:spPr>
          <a:xfrm>
            <a:off x="5686920" y="1581840"/>
            <a:ext cx="1041480" cy="360"/>
          </a:xfrm>
          <a:prstGeom prst="straightConnector1">
            <a:avLst/>
          </a:prstGeom>
          <a:noFill/>
          <a:ln w="44280">
            <a:solidFill>
              <a:srgbClr val="00264c"/>
            </a:solidFill>
            <a:round/>
            <a:headEnd len="med" type="triangle" w="med"/>
            <a:tailEnd len="med" type="triangle" w="med"/>
          </a:ln>
        </p:spPr>
        <p:style>
          <a:lnRef idx="0"/>
          <a:fillRef idx="0"/>
          <a:effectRef idx="0"/>
          <a:fontRef idx="minor"/>
        </p:style>
      </p:sp>
      <p:sp>
        <p:nvSpPr>
          <p:cNvPr id="92" name="CustomShape 4"/>
          <p:cNvSpPr/>
          <p:nvPr/>
        </p:nvSpPr>
        <p:spPr>
          <a:xfrm>
            <a:off x="5276160" y="3401640"/>
            <a:ext cx="360" cy="2073600"/>
          </a:xfrm>
          <a:prstGeom prst="straightConnector1">
            <a:avLst/>
          </a:prstGeom>
          <a:noFill/>
          <a:ln w="44280">
            <a:solidFill>
              <a:srgbClr val="00264c"/>
            </a:solidFill>
            <a:round/>
            <a:headEnd len="med" type="triangle" w="med"/>
            <a:tailEnd len="med" type="triangle" w="med"/>
          </a:ln>
        </p:spPr>
        <p:style>
          <a:lnRef idx="0"/>
          <a:fillRef idx="0"/>
          <a:effectRef idx="0"/>
          <a:fontRef idx="minor"/>
        </p:style>
      </p:sp>
      <p:sp>
        <p:nvSpPr>
          <p:cNvPr id="93" name="CustomShape 5"/>
          <p:cNvSpPr/>
          <p:nvPr/>
        </p:nvSpPr>
        <p:spPr>
          <a:xfrm>
            <a:off x="8065080" y="3246120"/>
            <a:ext cx="360" cy="327960"/>
          </a:xfrm>
          <a:prstGeom prst="straightConnector1">
            <a:avLst/>
          </a:prstGeom>
          <a:noFill/>
          <a:ln w="44280">
            <a:solidFill>
              <a:srgbClr val="00264c"/>
            </a:solidFill>
            <a:round/>
            <a:headEnd len="med" type="triangle" w="med"/>
            <a:tailEnd len="med" type="triangle" w="med"/>
          </a:ln>
        </p:spPr>
        <p:style>
          <a:lnRef idx="0"/>
          <a:fillRef idx="0"/>
          <a:effectRef idx="0"/>
          <a:fontRef idx="minor"/>
        </p:style>
      </p:sp>
      <p:sp>
        <p:nvSpPr>
          <p:cNvPr id="94" name="CustomShape 6"/>
          <p:cNvSpPr/>
          <p:nvPr/>
        </p:nvSpPr>
        <p:spPr>
          <a:xfrm>
            <a:off x="5978160" y="3465720"/>
            <a:ext cx="1477800" cy="360"/>
          </a:xfrm>
          <a:prstGeom prst="straightConnector1">
            <a:avLst/>
          </a:prstGeom>
          <a:noFill/>
          <a:ln w="44280">
            <a:solidFill>
              <a:srgbClr val="00264c"/>
            </a:solidFill>
            <a:round/>
            <a:headEnd len="med" type="triangle" w="med"/>
            <a:tailEnd len="med" type="triangle" w="med"/>
          </a:ln>
        </p:spPr>
        <p:style>
          <a:lnRef idx="0"/>
          <a:fillRef idx="0"/>
          <a:effectRef idx="0"/>
          <a:fontRef idx="minor"/>
        </p:style>
      </p:sp>
      <p:sp>
        <p:nvSpPr>
          <p:cNvPr id="95" name="CustomShape 7"/>
          <p:cNvSpPr/>
          <p:nvPr/>
        </p:nvSpPr>
        <p:spPr>
          <a:xfrm>
            <a:off x="5284080" y="4133520"/>
            <a:ext cx="1132920" cy="33300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202020"/>
                </a:solidFill>
                <a:latin typeface="Calibri"/>
                <a:ea typeface="ＭＳ Ｐゴシック"/>
              </a:rPr>
              <a:t>R_cav</a:t>
            </a:r>
            <a:endParaRPr/>
          </a:p>
        </p:txBody>
      </p:sp>
      <p:sp>
        <p:nvSpPr>
          <p:cNvPr id="96" name="CustomShape 8"/>
          <p:cNvSpPr/>
          <p:nvPr/>
        </p:nvSpPr>
        <p:spPr>
          <a:xfrm>
            <a:off x="6150240" y="3461040"/>
            <a:ext cx="1343160" cy="57564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202020"/>
                </a:solidFill>
                <a:latin typeface="Calibri"/>
                <a:ea typeface="ＭＳ Ｐゴシック"/>
              </a:rPr>
              <a:t>Gap_to_gap</a:t>
            </a:r>
            <a:endParaRPr/>
          </a:p>
        </p:txBody>
      </p:sp>
      <p:sp>
        <p:nvSpPr>
          <p:cNvPr id="97" name="CustomShape 9"/>
          <p:cNvSpPr/>
          <p:nvPr/>
        </p:nvSpPr>
        <p:spPr>
          <a:xfrm>
            <a:off x="7981920" y="2903400"/>
            <a:ext cx="1343160" cy="33300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202020"/>
                </a:solidFill>
                <a:latin typeface="Calibri"/>
                <a:ea typeface="ＭＳ Ｐゴシック"/>
              </a:rPr>
              <a:t>D_aperture</a:t>
            </a:r>
            <a:endParaRPr/>
          </a:p>
        </p:txBody>
      </p:sp>
      <p:sp>
        <p:nvSpPr>
          <p:cNvPr id="98" name="CustomShape 10"/>
          <p:cNvSpPr/>
          <p:nvPr/>
        </p:nvSpPr>
        <p:spPr>
          <a:xfrm>
            <a:off x="6464160" y="2048400"/>
            <a:ext cx="715680" cy="57564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202020"/>
                </a:solidFill>
                <a:latin typeface="Calibri"/>
                <a:ea typeface="ＭＳ Ｐゴシック"/>
              </a:rPr>
              <a:t>L_cav</a:t>
            </a:r>
            <a:endParaRPr/>
          </a:p>
        </p:txBody>
      </p:sp>
      <p:sp>
        <p:nvSpPr>
          <p:cNvPr id="99" name="CustomShape 11"/>
          <p:cNvSpPr/>
          <p:nvPr/>
        </p:nvSpPr>
        <p:spPr>
          <a:xfrm>
            <a:off x="5803920" y="1545120"/>
            <a:ext cx="951120" cy="57564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202020"/>
                </a:solidFill>
                <a:latin typeface="Calibri"/>
                <a:ea typeface="ＭＳ Ｐゴシック"/>
              </a:rPr>
              <a:t>R_spoke</a:t>
            </a:r>
            <a:endParaRPr/>
          </a:p>
        </p:txBody>
      </p:sp>
      <p:sp>
        <p:nvSpPr>
          <p:cNvPr id="100" name="CustomShape 12"/>
          <p:cNvSpPr/>
          <p:nvPr/>
        </p:nvSpPr>
        <p:spPr>
          <a:xfrm>
            <a:off x="6267960" y="3868560"/>
            <a:ext cx="1343160" cy="33300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202020"/>
                </a:solidFill>
                <a:latin typeface="Calibri"/>
                <a:ea typeface="ＭＳ Ｐゴシック"/>
              </a:rPr>
              <a:t>W_spoke</a:t>
            </a:r>
            <a:endParaRPr/>
          </a:p>
        </p:txBody>
      </p:sp>
      <p:sp>
        <p:nvSpPr>
          <p:cNvPr id="101" name="CustomShape 13"/>
          <p:cNvSpPr/>
          <p:nvPr/>
        </p:nvSpPr>
        <p:spPr>
          <a:xfrm>
            <a:off x="6456600" y="3867480"/>
            <a:ext cx="527760" cy="7920"/>
          </a:xfrm>
          <a:prstGeom prst="straightConnector1">
            <a:avLst/>
          </a:prstGeom>
          <a:noFill/>
          <a:ln w="44280">
            <a:solidFill>
              <a:srgbClr val="00264c"/>
            </a:solidFill>
            <a:round/>
            <a:headEnd len="med" type="triangle" w="med"/>
            <a:tailEnd len="med" type="triangle" w="med"/>
          </a:ln>
        </p:spPr>
        <p:style>
          <a:lnRef idx="0"/>
          <a:fillRef idx="0"/>
          <a:effectRef idx="0"/>
          <a:fontRef idx="minor"/>
        </p:style>
      </p:sp>
      <p:sp>
        <p:nvSpPr>
          <p:cNvPr id="102" name="CustomShape 14"/>
          <p:cNvSpPr/>
          <p:nvPr/>
        </p:nvSpPr>
        <p:spPr>
          <a:xfrm>
            <a:off x="5038200" y="5828760"/>
            <a:ext cx="4104720" cy="455400"/>
          </a:xfrm>
          <a:prstGeom prst="rect">
            <a:avLst/>
          </a:prstGeom>
          <a:noFill/>
          <a:ln>
            <a:noFill/>
          </a:ln>
        </p:spPr>
        <p:style>
          <a:lnRef idx="0"/>
          <a:fillRef idx="0"/>
          <a:effectRef idx="0"/>
          <a:fontRef idx="minor"/>
        </p:style>
        <p:txBody>
          <a:bodyPr lIns="90000" rIns="90000" tIns="45000" bIns="45000"/>
          <a:p>
            <a:pPr>
              <a:lnSpc>
                <a:spcPct val="100000"/>
              </a:lnSpc>
            </a:pPr>
            <a:r>
              <a:rPr lang="en-US" sz="2400" strike="noStrike">
                <a:solidFill>
                  <a:srgbClr val="000000"/>
                </a:solidFill>
                <a:latin typeface="Calibri"/>
                <a:ea typeface="ＭＳ Ｐゴシック"/>
              </a:rPr>
              <a:t>Z-Y cavity cross section</a:t>
            </a:r>
            <a:endParaRPr/>
          </a:p>
        </p:txBody>
      </p:sp>
      <p:graphicFrame>
        <p:nvGraphicFramePr>
          <p:cNvPr id="103" name="Table 15"/>
          <p:cNvGraphicFramePr/>
          <p:nvPr/>
        </p:nvGraphicFramePr>
        <p:xfrm>
          <a:off x="214200" y="2084760"/>
          <a:ext cx="3836160" cy="3224880"/>
        </p:xfrm>
        <a:graphic>
          <a:graphicData uri="http://schemas.openxmlformats.org/drawingml/2006/table">
            <a:tbl>
              <a:tblPr/>
              <a:tblGrid>
                <a:gridCol w="1889640"/>
                <a:gridCol w="1946880"/>
              </a:tblGrid>
              <a:tr h="484200">
                <a:tc>
                  <a:txBody>
                    <a:bodyPr/>
                    <a:p>
                      <a:pPr algn="ctr">
                        <a:lnSpc>
                          <a:spcPct val="100000"/>
                        </a:lnSpc>
                      </a:pPr>
                      <a:r>
                        <a:rPr b="1" lang="en-US" sz="2400" strike="noStrike">
                          <a:solidFill>
                            <a:srgbClr val="ffffff"/>
                          </a:solidFill>
                          <a:latin typeface="Calibri"/>
                          <a:ea typeface="ＭＳ Ｐゴシック"/>
                        </a:rPr>
                        <a:t>Parameter</a:t>
                      </a:r>
                      <a:endParaRPr/>
                    </a:p>
                  </a:txBody>
                  <a:tcPr/>
                </a:tc>
                <a:tc>
                  <a:txBody>
                    <a:bodyPr/>
                    <a:p>
                      <a:pPr algn="ctr">
                        <a:lnSpc>
                          <a:spcPct val="100000"/>
                        </a:lnSpc>
                      </a:pPr>
                      <a:r>
                        <a:rPr b="1" lang="en-US" sz="2400" strike="noStrike">
                          <a:solidFill>
                            <a:srgbClr val="ffffff"/>
                          </a:solidFill>
                          <a:latin typeface="Calibri"/>
                          <a:ea typeface="ＭＳ Ｐゴシック"/>
                        </a:rPr>
                        <a:t>Length [mm]</a:t>
                      </a:r>
                      <a:endParaRPr/>
                    </a:p>
                  </a:txBody>
                  <a:tcPr/>
                </a:tc>
              </a:tr>
              <a:tr h="456840">
                <a:tc>
                  <a:txBody>
                    <a:bodyPr/>
                    <a:p>
                      <a:pPr algn="ctr">
                        <a:lnSpc>
                          <a:spcPct val="100000"/>
                        </a:lnSpc>
                      </a:pPr>
                      <a:r>
                        <a:rPr lang="en-US" sz="2400" strike="noStrike">
                          <a:solidFill>
                            <a:srgbClr val="000000"/>
                          </a:solidFill>
                          <a:latin typeface="Calibri"/>
                          <a:ea typeface="ＭＳ Ｐゴシック"/>
                        </a:rPr>
                        <a:t>L_cav</a:t>
                      </a:r>
                      <a:endParaRPr/>
                    </a:p>
                  </a:txBody>
                  <a:tcPr/>
                </a:tc>
                <a:tc>
                  <a:txBody>
                    <a:bodyPr/>
                    <a:p>
                      <a:pPr algn="ctr">
                        <a:lnSpc>
                          <a:spcPct val="100000"/>
                        </a:lnSpc>
                      </a:pPr>
                      <a:r>
                        <a:rPr lang="en-US" sz="2400" strike="noStrike">
                          <a:solidFill>
                            <a:srgbClr val="000000"/>
                          </a:solidFill>
                          <a:latin typeface="Calibri"/>
                          <a:ea typeface="ＭＳ Ｐゴシック"/>
                        </a:rPr>
                        <a:t>500</a:t>
                      </a:r>
                      <a:endParaRPr/>
                    </a:p>
                  </a:txBody>
                  <a:tcPr/>
                </a:tc>
              </a:tr>
              <a:tr h="456840">
                <a:tc>
                  <a:txBody>
                    <a:bodyPr/>
                    <a:p>
                      <a:pPr algn="ctr">
                        <a:lnSpc>
                          <a:spcPct val="100000"/>
                        </a:lnSpc>
                      </a:pPr>
                      <a:r>
                        <a:rPr lang="en-US" sz="2400" strike="noStrike">
                          <a:solidFill>
                            <a:srgbClr val="000000"/>
                          </a:solidFill>
                          <a:latin typeface="Calibri"/>
                          <a:ea typeface="ＭＳ Ｐゴシック"/>
                        </a:rPr>
                        <a:t>R_cav</a:t>
                      </a:r>
                      <a:endParaRPr/>
                    </a:p>
                  </a:txBody>
                  <a:tcPr/>
                </a:tc>
                <a:tc>
                  <a:txBody>
                    <a:bodyPr/>
                    <a:p>
                      <a:pPr algn="ctr">
                        <a:lnSpc>
                          <a:spcPct val="100000"/>
                        </a:lnSpc>
                      </a:pPr>
                      <a:r>
                        <a:rPr lang="en-US" sz="2400" strike="noStrike">
                          <a:solidFill>
                            <a:srgbClr val="000000"/>
                          </a:solidFill>
                          <a:latin typeface="Calibri"/>
                          <a:ea typeface="ＭＳ Ｐゴシック"/>
                        </a:rPr>
                        <a:t>271.6</a:t>
                      </a:r>
                      <a:endParaRPr/>
                    </a:p>
                  </a:txBody>
                  <a:tcPr/>
                </a:tc>
              </a:tr>
              <a:tr h="456840">
                <a:tc>
                  <a:txBody>
                    <a:bodyPr/>
                    <a:p>
                      <a:pPr algn="ctr">
                        <a:lnSpc>
                          <a:spcPct val="100000"/>
                        </a:lnSpc>
                      </a:pPr>
                      <a:r>
                        <a:rPr lang="en-US" sz="2400" strike="noStrike">
                          <a:solidFill>
                            <a:srgbClr val="000000"/>
                          </a:solidFill>
                          <a:latin typeface="Calibri"/>
                          <a:ea typeface="ＭＳ Ｐゴシック"/>
                        </a:rPr>
                        <a:t>R_spoke</a:t>
                      </a:r>
                      <a:endParaRPr/>
                    </a:p>
                  </a:txBody>
                  <a:tcPr/>
                </a:tc>
                <a:tc>
                  <a:txBody>
                    <a:bodyPr/>
                    <a:p>
                      <a:pPr algn="ctr">
                        <a:lnSpc>
                          <a:spcPct val="100000"/>
                        </a:lnSpc>
                      </a:pPr>
                      <a:r>
                        <a:rPr lang="en-US" sz="2400" strike="noStrike">
                          <a:solidFill>
                            <a:srgbClr val="000000"/>
                          </a:solidFill>
                          <a:latin typeface="Calibri"/>
                          <a:ea typeface="ＭＳ Ｐゴシック"/>
                        </a:rPr>
                        <a:t>130.71</a:t>
                      </a:r>
                      <a:endParaRPr/>
                    </a:p>
                  </a:txBody>
                  <a:tcPr/>
                </a:tc>
              </a:tr>
              <a:tr h="456840">
                <a:tc>
                  <a:txBody>
                    <a:bodyPr/>
                    <a:p>
                      <a:pPr algn="ctr">
                        <a:lnSpc>
                          <a:spcPct val="100000"/>
                        </a:lnSpc>
                      </a:pPr>
                      <a:r>
                        <a:rPr lang="en-US" sz="2400" strike="noStrike">
                          <a:solidFill>
                            <a:srgbClr val="000000"/>
                          </a:solidFill>
                          <a:latin typeface="Calibri"/>
                          <a:ea typeface="ＭＳ Ｐゴシック"/>
                        </a:rPr>
                        <a:t>D_aperture</a:t>
                      </a:r>
                      <a:endParaRPr/>
                    </a:p>
                  </a:txBody>
                  <a:tcPr/>
                </a:tc>
                <a:tc>
                  <a:txBody>
                    <a:bodyPr/>
                    <a:p>
                      <a:pPr algn="ctr">
                        <a:lnSpc>
                          <a:spcPct val="100000"/>
                        </a:lnSpc>
                      </a:pPr>
                      <a:r>
                        <a:rPr lang="en-US" sz="2400" strike="noStrike">
                          <a:solidFill>
                            <a:srgbClr val="000000"/>
                          </a:solidFill>
                          <a:latin typeface="Calibri"/>
                          <a:ea typeface="ＭＳ Ｐゴシック"/>
                        </a:rPr>
                        <a:t>40</a:t>
                      </a:r>
                      <a:endParaRPr/>
                    </a:p>
                  </a:txBody>
                  <a:tcPr/>
                </a:tc>
              </a:tr>
              <a:tr h="456840">
                <a:tc>
                  <a:txBody>
                    <a:bodyPr/>
                    <a:p>
                      <a:pPr algn="ctr">
                        <a:lnSpc>
                          <a:spcPct val="100000"/>
                        </a:lnSpc>
                      </a:pPr>
                      <a:r>
                        <a:rPr lang="en-US" sz="2400" strike="noStrike">
                          <a:solidFill>
                            <a:srgbClr val="000000"/>
                          </a:solidFill>
                          <a:latin typeface="Calibri"/>
                          <a:ea typeface="ＭＳ Ｐゴシック"/>
                        </a:rPr>
                        <a:t>Gap_to_gap</a:t>
                      </a:r>
                      <a:endParaRPr/>
                    </a:p>
                  </a:txBody>
                  <a:tcPr/>
                </a:tc>
                <a:tc>
                  <a:txBody>
                    <a:bodyPr/>
                    <a:p>
                      <a:pPr algn="ctr">
                        <a:lnSpc>
                          <a:spcPct val="100000"/>
                        </a:lnSpc>
                      </a:pPr>
                      <a:r>
                        <a:rPr lang="en-US" sz="2400" strike="noStrike">
                          <a:solidFill>
                            <a:srgbClr val="000000"/>
                          </a:solidFill>
                          <a:latin typeface="Calibri"/>
                          <a:ea typeface="ＭＳ Ｐゴシック"/>
                        </a:rPr>
                        <a:t>185.9</a:t>
                      </a:r>
                      <a:endParaRPr/>
                    </a:p>
                  </a:txBody>
                  <a:tcPr/>
                </a:tc>
              </a:tr>
              <a:tr h="456840">
                <a:tc>
                  <a:txBody>
                    <a:bodyPr/>
                    <a:p>
                      <a:pPr algn="ctr">
                        <a:lnSpc>
                          <a:spcPct val="100000"/>
                        </a:lnSpc>
                      </a:pPr>
                      <a:r>
                        <a:rPr lang="en-US" sz="2400" strike="noStrike">
                          <a:solidFill>
                            <a:srgbClr val="000000"/>
                          </a:solidFill>
                          <a:latin typeface="Calibri"/>
                          <a:ea typeface="ＭＳ Ｐゴシック"/>
                        </a:rPr>
                        <a:t>W_spoke</a:t>
                      </a:r>
                      <a:endParaRPr/>
                    </a:p>
                  </a:txBody>
                  <a:tcPr/>
                </a:tc>
                <a:tc>
                  <a:txBody>
                    <a:bodyPr/>
                    <a:p>
                      <a:pPr algn="ctr">
                        <a:lnSpc>
                          <a:spcPct val="100000"/>
                        </a:lnSpc>
                      </a:pPr>
                      <a:r>
                        <a:rPr lang="en-US" sz="2400" strike="noStrike">
                          <a:solidFill>
                            <a:srgbClr val="000000"/>
                          </a:solidFill>
                          <a:latin typeface="Calibri"/>
                          <a:ea typeface="ＭＳ Ｐゴシック"/>
                        </a:rPr>
                        <a:t>72.26</a:t>
                      </a:r>
                      <a:endParaRPr/>
                    </a:p>
                  </a:txBody>
                  <a:tcPr/>
                </a:tc>
              </a:tr>
            </a:tbl>
          </a:graphicData>
        </a:graphic>
      </p:graphicFrame>
      <p:sp>
        <p:nvSpPr>
          <p:cNvPr id="104" name="CustomShape 16"/>
          <p:cNvSpPr/>
          <p:nvPr/>
        </p:nvSpPr>
        <p:spPr>
          <a:xfrm>
            <a:off x="0" y="212400"/>
            <a:ext cx="9143280" cy="638640"/>
          </a:xfrm>
          <a:prstGeom prst="rect">
            <a:avLst/>
          </a:prstGeom>
          <a:noFill/>
          <a:ln>
            <a:noFill/>
          </a:ln>
        </p:spPr>
        <p:style>
          <a:lnRef idx="0"/>
          <a:fillRef idx="0"/>
          <a:effectRef idx="0"/>
          <a:fontRef idx="minor"/>
        </p:style>
        <p:txBody>
          <a:bodyPr lIns="90000" rIns="90000" tIns="45000" bIns="45000"/>
          <a:p>
            <a:pPr>
              <a:lnSpc>
                <a:spcPct val="100000"/>
              </a:lnSpc>
            </a:pPr>
            <a:r>
              <a:rPr b="1" lang="en-US" sz="3600" strike="noStrike">
                <a:solidFill>
                  <a:srgbClr val="002060"/>
                </a:solidFill>
                <a:latin typeface="Times New Roman"/>
                <a:ea typeface="DejaVu Sans"/>
              </a:rPr>
              <a:t>Electromagnetic Design - I</a:t>
            </a:r>
            <a:endParaRPr/>
          </a:p>
        </p:txBody>
      </p:sp>
      <p:sp>
        <p:nvSpPr>
          <p:cNvPr id="105" name="CustomShape 17"/>
          <p:cNvSpPr/>
          <p:nvPr/>
        </p:nvSpPr>
        <p:spPr>
          <a:xfrm>
            <a:off x="0" y="858600"/>
            <a:ext cx="9143280" cy="360"/>
          </a:xfrm>
          <a:prstGeom prst="straightConnector1">
            <a:avLst/>
          </a:prstGeom>
          <a:noFill/>
          <a:ln w="28440">
            <a:solidFill>
              <a:schemeClr val="tx1"/>
            </a:solidFill>
            <a:round/>
            <a:tailEnd len="med" type="triangle" w="med"/>
          </a:ln>
        </p:spPr>
        <p:style>
          <a:lnRef idx="1">
            <a:schemeClr val="accent1"/>
          </a:lnRef>
          <a:fillRef idx="0">
            <a:schemeClr val="accent1"/>
          </a:fillRef>
          <a:effectRef idx="0">
            <a:schemeClr val="accent1"/>
          </a:effectRef>
          <a:fontRef idx="minor"/>
        </p:style>
      </p:sp>
      <p:sp>
        <p:nvSpPr>
          <p:cNvPr id="106" name="CustomShape 18"/>
          <p:cNvSpPr/>
          <p:nvPr/>
        </p:nvSpPr>
        <p:spPr>
          <a:xfrm>
            <a:off x="640080" y="1188720"/>
            <a:ext cx="2651400" cy="596160"/>
          </a:xfrm>
          <a:prstGeom prst="rect">
            <a:avLst/>
          </a:prstGeom>
          <a:noFill/>
          <a:ln>
            <a:noFill/>
          </a:ln>
        </p:spPr>
        <p:style>
          <a:lnRef idx="0"/>
          <a:fillRef idx="0"/>
          <a:effectRef idx="0"/>
          <a:fontRef idx="minor"/>
        </p:style>
        <p:txBody>
          <a:bodyPr lIns="90000" rIns="90000" tIns="45000" bIns="45000"/>
          <a:p>
            <a:pPr>
              <a:lnSpc>
                <a:spcPct val="100000"/>
              </a:lnSpc>
            </a:pPr>
            <a:r>
              <a:rPr lang="en-US" sz="2000" strike="noStrike">
                <a:solidFill>
                  <a:srgbClr val="003087"/>
                </a:solidFill>
                <a:latin typeface="Arial"/>
                <a:ea typeface="ＭＳ Ｐゴシック"/>
              </a:rPr>
              <a:t>All dimensions are for the cold cavity (2K)</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7" name="CustomShape 1"/>
          <p:cNvSpPr/>
          <p:nvPr/>
        </p:nvSpPr>
        <p:spPr>
          <a:xfrm>
            <a:off x="0" y="212400"/>
            <a:ext cx="9143280" cy="638640"/>
          </a:xfrm>
          <a:prstGeom prst="rect">
            <a:avLst/>
          </a:prstGeom>
          <a:noFill/>
          <a:ln>
            <a:noFill/>
          </a:ln>
        </p:spPr>
        <p:style>
          <a:lnRef idx="0"/>
          <a:fillRef idx="0"/>
          <a:effectRef idx="0"/>
          <a:fontRef idx="minor"/>
        </p:style>
        <p:txBody>
          <a:bodyPr lIns="90000" rIns="90000" tIns="45000" bIns="45000"/>
          <a:p>
            <a:pPr>
              <a:lnSpc>
                <a:spcPct val="100000"/>
              </a:lnSpc>
            </a:pPr>
            <a:r>
              <a:rPr b="1" lang="en-US" sz="3600" strike="noStrike">
                <a:solidFill>
                  <a:srgbClr val="002060"/>
                </a:solidFill>
                <a:latin typeface="Times New Roman"/>
                <a:ea typeface="DejaVu Sans"/>
              </a:rPr>
              <a:t>Electromagnetic Design - II</a:t>
            </a:r>
            <a:endParaRPr/>
          </a:p>
        </p:txBody>
      </p:sp>
      <p:sp>
        <p:nvSpPr>
          <p:cNvPr id="108" name="CustomShape 2"/>
          <p:cNvSpPr/>
          <p:nvPr/>
        </p:nvSpPr>
        <p:spPr>
          <a:xfrm>
            <a:off x="0" y="858600"/>
            <a:ext cx="9143280" cy="360"/>
          </a:xfrm>
          <a:prstGeom prst="straightConnector1">
            <a:avLst/>
          </a:prstGeom>
          <a:noFill/>
          <a:ln w="28440">
            <a:solidFill>
              <a:schemeClr val="tx1"/>
            </a:solidFill>
            <a:round/>
            <a:tailEnd len="med" type="triangle" w="med"/>
          </a:ln>
        </p:spPr>
        <p:style>
          <a:lnRef idx="1">
            <a:schemeClr val="accent1"/>
          </a:lnRef>
          <a:fillRef idx="0">
            <a:schemeClr val="accent1"/>
          </a:fillRef>
          <a:effectRef idx="0">
            <a:schemeClr val="accent1"/>
          </a:effectRef>
          <a:fontRef idx="minor"/>
        </p:style>
      </p:sp>
      <p:pic>
        <p:nvPicPr>
          <p:cNvPr id="109" name="Picture 4" descr=""/>
          <p:cNvPicPr/>
          <p:nvPr/>
        </p:nvPicPr>
        <p:blipFill>
          <a:blip r:embed="rId1"/>
          <a:stretch/>
        </p:blipFill>
        <p:spPr>
          <a:xfrm>
            <a:off x="4359600" y="1429200"/>
            <a:ext cx="4496760" cy="3991320"/>
          </a:xfrm>
          <a:prstGeom prst="rect">
            <a:avLst/>
          </a:prstGeom>
          <a:ln>
            <a:noFill/>
          </a:ln>
        </p:spPr>
      </p:pic>
      <p:sp>
        <p:nvSpPr>
          <p:cNvPr id="110" name="CustomShape 3"/>
          <p:cNvSpPr/>
          <p:nvPr/>
        </p:nvSpPr>
        <p:spPr>
          <a:xfrm>
            <a:off x="6228360" y="3813120"/>
            <a:ext cx="790560" cy="360"/>
          </a:xfrm>
          <a:prstGeom prst="straightConnector1">
            <a:avLst/>
          </a:prstGeom>
          <a:noFill/>
          <a:ln w="44280">
            <a:solidFill>
              <a:srgbClr val="00264c"/>
            </a:solidFill>
            <a:round/>
            <a:headEnd len="med" type="triangle" w="med"/>
            <a:tailEnd len="med" type="triangle" w="med"/>
          </a:ln>
        </p:spPr>
        <p:style>
          <a:lnRef idx="0"/>
          <a:fillRef idx="0"/>
          <a:effectRef idx="0"/>
          <a:fontRef idx="minor"/>
        </p:style>
      </p:sp>
      <p:sp>
        <p:nvSpPr>
          <p:cNvPr id="111" name="CustomShape 4"/>
          <p:cNvSpPr/>
          <p:nvPr/>
        </p:nvSpPr>
        <p:spPr>
          <a:xfrm>
            <a:off x="4517280" y="3394800"/>
            <a:ext cx="2106360" cy="360"/>
          </a:xfrm>
          <a:prstGeom prst="straightConnector1">
            <a:avLst/>
          </a:prstGeom>
          <a:noFill/>
          <a:ln w="44280">
            <a:solidFill>
              <a:srgbClr val="00264c"/>
            </a:solidFill>
            <a:round/>
            <a:headEnd len="med" type="triangle" w="med"/>
            <a:tailEnd len="med" type="triangle" w="med"/>
          </a:ln>
        </p:spPr>
        <p:style>
          <a:lnRef idx="0"/>
          <a:fillRef idx="0"/>
          <a:effectRef idx="0"/>
          <a:fontRef idx="minor"/>
        </p:style>
      </p:sp>
      <p:sp>
        <p:nvSpPr>
          <p:cNvPr id="112" name="CustomShape 5"/>
          <p:cNvSpPr/>
          <p:nvPr/>
        </p:nvSpPr>
        <p:spPr>
          <a:xfrm>
            <a:off x="8357040" y="3144600"/>
            <a:ext cx="360" cy="501120"/>
          </a:xfrm>
          <a:prstGeom prst="straightConnector1">
            <a:avLst/>
          </a:prstGeom>
          <a:noFill/>
          <a:ln w="44280">
            <a:solidFill>
              <a:srgbClr val="00264c"/>
            </a:solidFill>
            <a:round/>
            <a:headEnd len="med" type="triangle" w="med"/>
            <a:tailEnd len="med" type="triangle" w="med"/>
          </a:ln>
        </p:spPr>
        <p:style>
          <a:lnRef idx="0"/>
          <a:fillRef idx="0"/>
          <a:effectRef idx="0"/>
          <a:fontRef idx="minor"/>
        </p:style>
      </p:sp>
      <p:sp>
        <p:nvSpPr>
          <p:cNvPr id="113" name="CustomShape 6"/>
          <p:cNvSpPr/>
          <p:nvPr/>
        </p:nvSpPr>
        <p:spPr>
          <a:xfrm>
            <a:off x="6624720" y="1587240"/>
            <a:ext cx="360" cy="1826280"/>
          </a:xfrm>
          <a:prstGeom prst="straightConnector1">
            <a:avLst/>
          </a:prstGeom>
          <a:noFill/>
          <a:ln w="44280">
            <a:solidFill>
              <a:srgbClr val="00264c"/>
            </a:solidFill>
            <a:round/>
            <a:headEnd len="med" type="triangle" w="med"/>
            <a:tailEnd len="med" type="triangle" w="med"/>
          </a:ln>
        </p:spPr>
        <p:style>
          <a:lnRef idx="0"/>
          <a:fillRef idx="0"/>
          <a:effectRef idx="0"/>
          <a:fontRef idx="minor"/>
        </p:style>
      </p:sp>
      <p:sp>
        <p:nvSpPr>
          <p:cNvPr id="114" name="CustomShape 7"/>
          <p:cNvSpPr/>
          <p:nvPr/>
        </p:nvSpPr>
        <p:spPr>
          <a:xfrm>
            <a:off x="6608520" y="2997720"/>
            <a:ext cx="1122120" cy="36576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202020"/>
                </a:solidFill>
                <a:latin typeface="Calibri"/>
                <a:ea typeface="ＭＳ Ｐゴシック"/>
              </a:rPr>
              <a:t>R_cav</a:t>
            </a:r>
            <a:endParaRPr/>
          </a:p>
        </p:txBody>
      </p:sp>
      <p:sp>
        <p:nvSpPr>
          <p:cNvPr id="115" name="CustomShape 8"/>
          <p:cNvSpPr/>
          <p:nvPr/>
        </p:nvSpPr>
        <p:spPr>
          <a:xfrm>
            <a:off x="6229080" y="3833640"/>
            <a:ext cx="945360" cy="63216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202020"/>
                </a:solidFill>
                <a:latin typeface="Calibri"/>
                <a:ea typeface="ＭＳ Ｐゴシック"/>
              </a:rPr>
              <a:t>H_spoke</a:t>
            </a:r>
            <a:endParaRPr/>
          </a:p>
        </p:txBody>
      </p:sp>
      <p:sp>
        <p:nvSpPr>
          <p:cNvPr id="116" name="CustomShape 9"/>
          <p:cNvSpPr/>
          <p:nvPr/>
        </p:nvSpPr>
        <p:spPr>
          <a:xfrm>
            <a:off x="4866120" y="3384000"/>
            <a:ext cx="1409040" cy="63216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202020"/>
                </a:solidFill>
                <a:latin typeface="Calibri"/>
                <a:ea typeface="ＭＳ Ｐゴシック"/>
              </a:rPr>
              <a:t>CP_to_center</a:t>
            </a:r>
            <a:endParaRPr/>
          </a:p>
        </p:txBody>
      </p:sp>
      <p:graphicFrame>
        <p:nvGraphicFramePr>
          <p:cNvPr id="117" name="Table 10"/>
          <p:cNvGraphicFramePr/>
          <p:nvPr/>
        </p:nvGraphicFramePr>
        <p:xfrm>
          <a:off x="238680" y="2783160"/>
          <a:ext cx="3691800" cy="2280960"/>
        </p:xfrm>
        <a:graphic>
          <a:graphicData uri="http://schemas.openxmlformats.org/drawingml/2006/table">
            <a:tbl>
              <a:tblPr/>
              <a:tblGrid>
                <a:gridCol w="2271240"/>
                <a:gridCol w="1420920"/>
              </a:tblGrid>
              <a:tr h="439200">
                <a:tc>
                  <a:txBody>
                    <a:bodyPr/>
                    <a:p>
                      <a:pPr>
                        <a:lnSpc>
                          <a:spcPct val="100000"/>
                        </a:lnSpc>
                      </a:pPr>
                      <a:r>
                        <a:rPr b="1" lang="en-US" strike="noStrike">
                          <a:solidFill>
                            <a:srgbClr val="ffffff"/>
                          </a:solidFill>
                          <a:latin typeface="Calibri"/>
                          <a:ea typeface="ＭＳ Ｐゴシック"/>
                        </a:rPr>
                        <a:t>Parameter</a:t>
                      </a:r>
                      <a:endParaRPr/>
                    </a:p>
                  </a:txBody>
                  <a:tcPr/>
                </a:tc>
                <a:tc>
                  <a:txBody>
                    <a:bodyPr/>
                    <a:p>
                      <a:pPr>
                        <a:lnSpc>
                          <a:spcPct val="100000"/>
                        </a:lnSpc>
                      </a:pPr>
                      <a:r>
                        <a:rPr b="1" lang="en-US" strike="noStrike">
                          <a:solidFill>
                            <a:srgbClr val="ffffff"/>
                          </a:solidFill>
                          <a:latin typeface="Calibri"/>
                          <a:ea typeface="ＭＳ Ｐゴシック"/>
                        </a:rPr>
                        <a:t>Length [mm]</a:t>
                      </a:r>
                      <a:endParaRPr/>
                    </a:p>
                  </a:txBody>
                  <a:tcPr/>
                </a:tc>
              </a:tr>
              <a:tr h="501840">
                <a:tc>
                  <a:txBody>
                    <a:bodyPr/>
                    <a:p>
                      <a:pPr>
                        <a:lnSpc>
                          <a:spcPct val="100000"/>
                        </a:lnSpc>
                      </a:pPr>
                      <a:r>
                        <a:rPr lang="en-US" strike="noStrike">
                          <a:solidFill>
                            <a:srgbClr val="000000"/>
                          </a:solidFill>
                          <a:latin typeface="Calibri"/>
                          <a:ea typeface="ＭＳ Ｐゴシック"/>
                        </a:rPr>
                        <a:t>CP_to_center</a:t>
                      </a:r>
                      <a:endParaRPr/>
                    </a:p>
                  </a:txBody>
                  <a:tcPr/>
                </a:tc>
                <a:tc>
                  <a:txBody>
                    <a:bodyPr/>
                    <a:p>
                      <a:pPr algn="ctr">
                        <a:lnSpc>
                          <a:spcPct val="100000"/>
                        </a:lnSpc>
                      </a:pPr>
                      <a:r>
                        <a:rPr lang="en-US" strike="noStrike">
                          <a:solidFill>
                            <a:srgbClr val="000000"/>
                          </a:solidFill>
                          <a:latin typeface="Calibri"/>
                          <a:ea typeface="ＭＳ Ｐゴシック"/>
                        </a:rPr>
                        <a:t>337</a:t>
                      </a:r>
                      <a:endParaRPr/>
                    </a:p>
                  </a:txBody>
                  <a:tcPr/>
                </a:tc>
              </a:tr>
              <a:tr h="446760">
                <a:tc>
                  <a:txBody>
                    <a:bodyPr/>
                    <a:p>
                      <a:pPr>
                        <a:lnSpc>
                          <a:spcPct val="100000"/>
                        </a:lnSpc>
                      </a:pPr>
                      <a:r>
                        <a:rPr lang="en-US" strike="noStrike">
                          <a:solidFill>
                            <a:srgbClr val="000000"/>
                          </a:solidFill>
                          <a:latin typeface="Calibri"/>
                          <a:ea typeface="ＭＳ Ｐゴシック"/>
                        </a:rPr>
                        <a:t>CP_diam</a:t>
                      </a:r>
                      <a:endParaRPr/>
                    </a:p>
                  </a:txBody>
                  <a:tcPr/>
                </a:tc>
                <a:tc>
                  <a:txBody>
                    <a:bodyPr/>
                    <a:p>
                      <a:pPr algn="ctr">
                        <a:lnSpc>
                          <a:spcPct val="100000"/>
                        </a:lnSpc>
                      </a:pPr>
                      <a:r>
                        <a:rPr lang="en-US" strike="noStrike">
                          <a:solidFill>
                            <a:srgbClr val="000000"/>
                          </a:solidFill>
                          <a:latin typeface="Calibri"/>
                          <a:ea typeface="ＭＳ Ｐゴシック"/>
                        </a:rPr>
                        <a:t>76.90</a:t>
                      </a:r>
                      <a:endParaRPr/>
                    </a:p>
                  </a:txBody>
                  <a:tcPr/>
                </a:tc>
              </a:tr>
              <a:tr h="446760">
                <a:tc>
                  <a:txBody>
                    <a:bodyPr/>
                    <a:p>
                      <a:pPr>
                        <a:lnSpc>
                          <a:spcPct val="100000"/>
                        </a:lnSpc>
                      </a:pPr>
                      <a:r>
                        <a:rPr lang="en-US" strike="noStrike">
                          <a:solidFill>
                            <a:srgbClr val="000000"/>
                          </a:solidFill>
                          <a:latin typeface="Calibri"/>
                          <a:ea typeface="ＭＳ Ｐゴシック"/>
                        </a:rPr>
                        <a:t>H_spoke</a:t>
                      </a:r>
                      <a:endParaRPr/>
                    </a:p>
                  </a:txBody>
                  <a:tcPr/>
                </a:tc>
                <a:tc>
                  <a:txBody>
                    <a:bodyPr/>
                    <a:p>
                      <a:pPr algn="ctr">
                        <a:lnSpc>
                          <a:spcPct val="100000"/>
                        </a:lnSpc>
                      </a:pPr>
                      <a:r>
                        <a:rPr lang="en-US" strike="noStrike">
                          <a:solidFill>
                            <a:srgbClr val="000000"/>
                          </a:solidFill>
                          <a:latin typeface="Calibri"/>
                          <a:ea typeface="ＭＳ Ｐゴシック"/>
                        </a:rPr>
                        <a:t>133</a:t>
                      </a:r>
                      <a:endParaRPr/>
                    </a:p>
                  </a:txBody>
                  <a:tcPr/>
                </a:tc>
              </a:tr>
              <a:tr h="446760">
                <a:tc>
                  <a:txBody>
                    <a:bodyPr/>
                    <a:p>
                      <a:r>
                        <a:rPr lang="en-US" strike="noStrike">
                          <a:latin typeface="Times New Roman"/>
                        </a:rPr>
                        <a:t>R-cav</a:t>
                      </a:r>
                      <a:endParaRPr/>
                    </a:p>
                  </a:txBody>
                  <a:tcPr/>
                </a:tc>
                <a:tc>
                  <a:txBody>
                    <a:bodyPr/>
                    <a:p>
                      <a:pPr algn="ctr">
                        <a:lnSpc>
                          <a:spcPct val="100000"/>
                        </a:lnSpc>
                      </a:pPr>
                      <a:r>
                        <a:rPr lang="en-US" strike="noStrike">
                          <a:latin typeface="Times New Roman"/>
                        </a:rPr>
                        <a:t>271.6</a:t>
                      </a:r>
                      <a:endParaRPr/>
                    </a:p>
                  </a:txBody>
                  <a:tcPr/>
                </a:tc>
              </a:tr>
            </a:tbl>
          </a:graphicData>
        </a:graphic>
      </p:graphicFrame>
      <p:sp>
        <p:nvSpPr>
          <p:cNvPr id="118" name="CustomShape 11"/>
          <p:cNvSpPr/>
          <p:nvPr/>
        </p:nvSpPr>
        <p:spPr>
          <a:xfrm>
            <a:off x="5180040" y="5401800"/>
            <a:ext cx="4104720" cy="455400"/>
          </a:xfrm>
          <a:prstGeom prst="rect">
            <a:avLst/>
          </a:prstGeom>
          <a:noFill/>
          <a:ln>
            <a:noFill/>
          </a:ln>
        </p:spPr>
        <p:style>
          <a:lnRef idx="0"/>
          <a:fillRef idx="0"/>
          <a:effectRef idx="0"/>
          <a:fontRef idx="minor"/>
        </p:style>
        <p:txBody>
          <a:bodyPr lIns="90000" rIns="90000" tIns="45000" bIns="45000"/>
          <a:p>
            <a:pPr>
              <a:lnSpc>
                <a:spcPct val="100000"/>
              </a:lnSpc>
            </a:pPr>
            <a:r>
              <a:rPr b="1" lang="en-US" sz="2400" strike="noStrike">
                <a:solidFill>
                  <a:srgbClr val="000000"/>
                </a:solidFill>
                <a:latin typeface="Calibri"/>
                <a:ea typeface="ＭＳ Ｐゴシック"/>
              </a:rPr>
              <a:t>X-Y cavity cross section</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CustomShape 1"/>
          <p:cNvSpPr/>
          <p:nvPr/>
        </p:nvSpPr>
        <p:spPr>
          <a:xfrm>
            <a:off x="0" y="212400"/>
            <a:ext cx="9143280" cy="638640"/>
          </a:xfrm>
          <a:prstGeom prst="rect">
            <a:avLst/>
          </a:prstGeom>
          <a:noFill/>
          <a:ln>
            <a:noFill/>
          </a:ln>
        </p:spPr>
        <p:style>
          <a:lnRef idx="0"/>
          <a:fillRef idx="0"/>
          <a:effectRef idx="0"/>
          <a:fontRef idx="minor"/>
        </p:style>
        <p:txBody>
          <a:bodyPr lIns="90000" rIns="90000" tIns="45000" bIns="45000"/>
          <a:p>
            <a:pPr>
              <a:lnSpc>
                <a:spcPct val="100000"/>
              </a:lnSpc>
            </a:pPr>
            <a:r>
              <a:rPr b="1" lang="en-US" sz="3600" strike="noStrike">
                <a:solidFill>
                  <a:srgbClr val="002060"/>
                </a:solidFill>
                <a:latin typeface="Times New Roman"/>
                <a:ea typeface="DejaVu Sans"/>
              </a:rPr>
              <a:t>Elliptical spoke base</a:t>
            </a:r>
            <a:endParaRPr/>
          </a:p>
        </p:txBody>
      </p:sp>
      <p:sp>
        <p:nvSpPr>
          <p:cNvPr id="120" name="CustomShape 2"/>
          <p:cNvSpPr/>
          <p:nvPr/>
        </p:nvSpPr>
        <p:spPr>
          <a:xfrm>
            <a:off x="0" y="858600"/>
            <a:ext cx="9143280" cy="360"/>
          </a:xfrm>
          <a:prstGeom prst="straightConnector1">
            <a:avLst/>
          </a:prstGeom>
          <a:noFill/>
          <a:ln w="28440">
            <a:solidFill>
              <a:schemeClr val="tx1"/>
            </a:solidFill>
            <a:round/>
            <a:tailEnd len="med" type="triangle" w="med"/>
          </a:ln>
        </p:spPr>
        <p:style>
          <a:lnRef idx="1">
            <a:schemeClr val="accent1"/>
          </a:lnRef>
          <a:fillRef idx="0">
            <a:schemeClr val="accent1"/>
          </a:fillRef>
          <a:effectRef idx="0">
            <a:schemeClr val="accent1"/>
          </a:effectRef>
          <a:fontRef idx="minor"/>
        </p:style>
      </p:sp>
      <p:sp>
        <p:nvSpPr>
          <p:cNvPr id="121" name="CustomShape 3"/>
          <p:cNvSpPr/>
          <p:nvPr/>
        </p:nvSpPr>
        <p:spPr>
          <a:xfrm>
            <a:off x="188640" y="1086480"/>
            <a:ext cx="8765640" cy="2773800"/>
          </a:xfrm>
          <a:prstGeom prst="rect">
            <a:avLst/>
          </a:prstGeom>
          <a:blipFill>
            <a:blip r:embed="rId1"/>
            <a:stretch>
              <a:fillRect l="-625" t="0" r="-547" b="-2617"/>
            </a:stretch>
          </a:blipFill>
          <a:ln>
            <a:noFill/>
          </a:ln>
        </p:spPr>
        <p:style>
          <a:lnRef idx="0"/>
          <a:fillRef idx="0"/>
          <a:effectRef idx="0"/>
          <a:fontRef idx="minor"/>
        </p:style>
        <p:txBody>
          <a:bodyPr lIns="90000" rIns="90000" tIns="45000" bIns="45000"/>
          <a:p>
            <a:pPr>
              <a:lnSpc>
                <a:spcPct val="100000"/>
              </a:lnSpc>
            </a:pPr>
            <a:r>
              <a:rPr lang="en-US" strike="noStrike">
                <a:solidFill>
                  <a:srgbClr val="000000"/>
                </a:solidFill>
                <a:latin typeface="Calibri"/>
                <a:ea typeface="DejaVu Sans"/>
              </a:rPr>
              <a:t> </a:t>
            </a:r>
            <a:endParaRPr/>
          </a:p>
        </p:txBody>
      </p:sp>
      <p:sp>
        <p:nvSpPr>
          <p:cNvPr id="122" name="CustomShape 4"/>
          <p:cNvSpPr/>
          <p:nvPr/>
        </p:nvSpPr>
        <p:spPr>
          <a:xfrm>
            <a:off x="1467000" y="3914640"/>
            <a:ext cx="1951920" cy="1951920"/>
          </a:xfrm>
          <a:prstGeom prst="ellipse">
            <a:avLst/>
          </a:prstGeom>
          <a:noFill/>
          <a:ln w="41400">
            <a:round/>
          </a:ln>
        </p:spPr>
        <p:style>
          <a:lnRef idx="2">
            <a:schemeClr val="accent1">
              <a:shade val="50000"/>
            </a:schemeClr>
          </a:lnRef>
          <a:fillRef idx="1">
            <a:schemeClr val="accent1"/>
          </a:fillRef>
          <a:effectRef idx="0">
            <a:schemeClr val="accent1"/>
          </a:effectRef>
          <a:fontRef idx="minor"/>
        </p:style>
      </p:sp>
      <p:sp>
        <p:nvSpPr>
          <p:cNvPr id="123" name="CustomShape 5"/>
          <p:cNvSpPr/>
          <p:nvPr/>
        </p:nvSpPr>
        <p:spPr>
          <a:xfrm>
            <a:off x="4791240" y="3914640"/>
            <a:ext cx="3056760" cy="1951920"/>
          </a:xfrm>
          <a:prstGeom prst="ellipse">
            <a:avLst/>
          </a:prstGeom>
          <a:noFill/>
          <a:ln w="41760">
            <a:round/>
          </a:ln>
        </p:spPr>
        <p:style>
          <a:lnRef idx="2">
            <a:schemeClr val="accent1">
              <a:shade val="50000"/>
            </a:schemeClr>
          </a:lnRef>
          <a:fillRef idx="1">
            <a:schemeClr val="accent1"/>
          </a:fillRef>
          <a:effectRef idx="0">
            <a:schemeClr val="accent1"/>
          </a:effectRef>
          <a:fontRef idx="minor"/>
        </p:style>
      </p:sp>
      <p:sp>
        <p:nvSpPr>
          <p:cNvPr id="124" name="Line 6"/>
          <p:cNvSpPr/>
          <p:nvPr/>
        </p:nvSpPr>
        <p:spPr>
          <a:xfrm flipH="1">
            <a:off x="2419200" y="3914640"/>
            <a:ext cx="23760" cy="1952640"/>
          </a:xfrm>
          <a:prstGeom prst="line">
            <a:avLst/>
          </a:prstGeom>
          <a:ln cap="rnd" w="25560">
            <a:solidFill>
              <a:schemeClr val="tx1"/>
            </a:solidFill>
            <a:custDash>
              <a:ds d="100000" sp="100000"/>
            </a:custDash>
            <a:round/>
          </a:ln>
        </p:spPr>
      </p:sp>
      <p:sp>
        <p:nvSpPr>
          <p:cNvPr id="125" name="Line 7"/>
          <p:cNvSpPr/>
          <p:nvPr/>
        </p:nvSpPr>
        <p:spPr>
          <a:xfrm flipH="1">
            <a:off x="6181560" y="3904920"/>
            <a:ext cx="23760" cy="1952640"/>
          </a:xfrm>
          <a:prstGeom prst="line">
            <a:avLst/>
          </a:prstGeom>
          <a:ln cap="rnd" w="25560">
            <a:solidFill>
              <a:schemeClr val="tx1"/>
            </a:solidFill>
            <a:custDash>
              <a:ds d="100000" sp="100000"/>
            </a:custDash>
            <a:round/>
          </a:ln>
        </p:spPr>
      </p:sp>
      <p:sp>
        <p:nvSpPr>
          <p:cNvPr id="126" name="Line 8"/>
          <p:cNvSpPr/>
          <p:nvPr/>
        </p:nvSpPr>
        <p:spPr>
          <a:xfrm>
            <a:off x="4790880" y="4881240"/>
            <a:ext cx="3057480" cy="9720"/>
          </a:xfrm>
          <a:prstGeom prst="line">
            <a:avLst/>
          </a:prstGeom>
          <a:ln cap="rnd" w="25560">
            <a:solidFill>
              <a:schemeClr val="tx1"/>
            </a:solidFill>
            <a:custDash>
              <a:ds d="100000" sp="100000"/>
            </a:custDash>
            <a:round/>
          </a:ln>
        </p:spPr>
      </p:sp>
      <p:sp>
        <p:nvSpPr>
          <p:cNvPr id="127" name="CustomShape 9"/>
          <p:cNvSpPr/>
          <p:nvPr/>
        </p:nvSpPr>
        <p:spPr>
          <a:xfrm>
            <a:off x="3686040" y="4657680"/>
            <a:ext cx="856440" cy="49464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28" name="CustomShape 10"/>
          <p:cNvSpPr/>
          <p:nvPr/>
        </p:nvSpPr>
        <p:spPr>
          <a:xfrm>
            <a:off x="2083680" y="4705200"/>
            <a:ext cx="428040" cy="394920"/>
          </a:xfrm>
          <a:prstGeom prst="rect">
            <a:avLst/>
          </a:prstGeom>
          <a:noFill/>
          <a:ln>
            <a:noFill/>
          </a:ln>
        </p:spPr>
        <p:style>
          <a:lnRef idx="0"/>
          <a:fillRef idx="0"/>
          <a:effectRef idx="0"/>
          <a:fontRef idx="minor"/>
        </p:style>
        <p:txBody>
          <a:bodyPr lIns="90000" rIns="90000" tIns="45000" bIns="45000"/>
          <a:p>
            <a:pPr>
              <a:lnSpc>
                <a:spcPct val="100000"/>
              </a:lnSpc>
            </a:pPr>
            <a:r>
              <a:rPr b="1" lang="en-US" sz="2000" strike="noStrike">
                <a:solidFill>
                  <a:srgbClr val="000000"/>
                </a:solidFill>
                <a:latin typeface="Calibri"/>
                <a:ea typeface="DejaVu Sans"/>
              </a:rPr>
              <a:t>D</a:t>
            </a:r>
            <a:endParaRPr/>
          </a:p>
        </p:txBody>
      </p:sp>
      <p:sp>
        <p:nvSpPr>
          <p:cNvPr id="129" name="CustomShape 11"/>
          <p:cNvSpPr/>
          <p:nvPr/>
        </p:nvSpPr>
        <p:spPr>
          <a:xfrm>
            <a:off x="6238800" y="3895560"/>
            <a:ext cx="428040" cy="399240"/>
          </a:xfrm>
          <a:prstGeom prst="rect">
            <a:avLst/>
          </a:prstGeom>
          <a:noFill/>
          <a:ln>
            <a:noFill/>
          </a:ln>
        </p:spPr>
        <p:style>
          <a:lnRef idx="0"/>
          <a:fillRef idx="0"/>
          <a:effectRef idx="0"/>
          <a:fontRef idx="minor"/>
        </p:style>
      </p:sp>
      <p:sp>
        <p:nvSpPr>
          <p:cNvPr id="130" name="CustomShape 12"/>
          <p:cNvSpPr/>
          <p:nvPr/>
        </p:nvSpPr>
        <p:spPr>
          <a:xfrm>
            <a:off x="6238800" y="3895560"/>
            <a:ext cx="428040" cy="399240"/>
          </a:xfrm>
          <a:prstGeom prst="rect">
            <a:avLst/>
          </a:prstGeom>
          <a:blipFill>
            <a:blip r:embed="rId2"/>
            <a:stretch>
              <a:fillRect l="0" t="0" r="-6915" b="-1410"/>
            </a:stretch>
          </a:blipFill>
          <a:ln>
            <a:noFill/>
          </a:ln>
        </p:spPr>
        <p:style>
          <a:lnRef idx="0"/>
          <a:fillRef idx="0"/>
          <a:effectRef idx="0"/>
          <a:fontRef idx="minor"/>
        </p:style>
        <p:txBody>
          <a:bodyPr lIns="90000" rIns="90000" tIns="45000" bIns="45000"/>
          <a:p>
            <a:pPr>
              <a:lnSpc>
                <a:spcPct val="100000"/>
              </a:lnSpc>
            </a:pPr>
            <a:r>
              <a:rPr lang="en-US" strike="noStrike">
                <a:solidFill>
                  <a:srgbClr val="000000"/>
                </a:solidFill>
                <a:latin typeface="Calibri"/>
                <a:ea typeface="DejaVu Sans"/>
              </a:rPr>
              <a:t> </a:t>
            </a:r>
            <a:endParaRPr/>
          </a:p>
        </p:txBody>
      </p:sp>
      <p:sp>
        <p:nvSpPr>
          <p:cNvPr id="131" name="CustomShape 13"/>
          <p:cNvSpPr/>
          <p:nvPr/>
        </p:nvSpPr>
        <p:spPr>
          <a:xfrm>
            <a:off x="4991040" y="4905360"/>
            <a:ext cx="428040" cy="399240"/>
          </a:xfrm>
          <a:prstGeom prst="rect">
            <a:avLst/>
          </a:prstGeom>
          <a:noFill/>
          <a:ln>
            <a:noFill/>
          </a:ln>
        </p:spPr>
        <p:style>
          <a:lnRef idx="0"/>
          <a:fillRef idx="0"/>
          <a:effectRef idx="0"/>
          <a:fontRef idx="minor"/>
        </p:style>
      </p:sp>
      <p:sp>
        <p:nvSpPr>
          <p:cNvPr id="132" name="CustomShape 14"/>
          <p:cNvSpPr/>
          <p:nvPr/>
        </p:nvSpPr>
        <p:spPr>
          <a:xfrm>
            <a:off x="4991040" y="4905360"/>
            <a:ext cx="428040" cy="399240"/>
          </a:xfrm>
          <a:prstGeom prst="rect">
            <a:avLst/>
          </a:prstGeom>
          <a:blipFill>
            <a:blip r:embed="rId3"/>
            <a:stretch>
              <a:fillRect l="0" t="0" r="-8469" b="-1432"/>
            </a:stretch>
          </a:blipFill>
          <a:ln>
            <a:noFill/>
          </a:ln>
        </p:spPr>
        <p:style>
          <a:lnRef idx="0"/>
          <a:fillRef idx="0"/>
          <a:effectRef idx="0"/>
          <a:fontRef idx="minor"/>
        </p:style>
        <p:txBody>
          <a:bodyPr lIns="90000" rIns="90000" tIns="45000" bIns="45000"/>
          <a:p>
            <a:pPr>
              <a:lnSpc>
                <a:spcPct val="100000"/>
              </a:lnSpc>
            </a:pPr>
            <a:r>
              <a:rPr lang="en-US" strike="noStrike">
                <a:solidFill>
                  <a:srgbClr val="000000"/>
                </a:solidFill>
                <a:latin typeface="Calibri"/>
                <a:ea typeface="DejaVu Sans"/>
              </a:rPr>
              <a:t> </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3" name="CustomShape 1"/>
          <p:cNvSpPr/>
          <p:nvPr/>
        </p:nvSpPr>
        <p:spPr>
          <a:xfrm>
            <a:off x="1442880" y="2181240"/>
            <a:ext cx="6475680" cy="1542960"/>
          </a:xfrm>
          <a:prstGeom prst="rect">
            <a:avLst/>
          </a:prstGeom>
          <a:noFill/>
          <a:ln w="60480">
            <a:solidFill>
              <a:schemeClr val="accent5"/>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en-US" sz="4800" strike="noStrike">
                <a:solidFill>
                  <a:srgbClr val="000000"/>
                </a:solidFill>
                <a:latin typeface="Times New Roman"/>
                <a:ea typeface="DejaVu Sans"/>
              </a:rPr>
              <a:t>Multipacting simulations</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CustomShape 1"/>
          <p:cNvSpPr/>
          <p:nvPr/>
        </p:nvSpPr>
        <p:spPr>
          <a:xfrm>
            <a:off x="0" y="212400"/>
            <a:ext cx="9143280" cy="638640"/>
          </a:xfrm>
          <a:prstGeom prst="rect">
            <a:avLst/>
          </a:prstGeom>
          <a:noFill/>
          <a:ln>
            <a:noFill/>
          </a:ln>
        </p:spPr>
        <p:style>
          <a:lnRef idx="0"/>
          <a:fillRef idx="0"/>
          <a:effectRef idx="0"/>
          <a:fontRef idx="minor"/>
        </p:style>
        <p:txBody>
          <a:bodyPr lIns="90000" rIns="90000" tIns="45000" bIns="45000"/>
          <a:p>
            <a:pPr>
              <a:lnSpc>
                <a:spcPct val="100000"/>
              </a:lnSpc>
            </a:pPr>
            <a:r>
              <a:rPr b="1" lang="en-US" sz="3600" strike="noStrike">
                <a:solidFill>
                  <a:srgbClr val="002060"/>
                </a:solidFill>
                <a:latin typeface="Times New Roman"/>
                <a:ea typeface="DejaVu Sans"/>
              </a:rPr>
              <a:t>Multipacting Simulation</a:t>
            </a:r>
            <a:endParaRPr/>
          </a:p>
        </p:txBody>
      </p:sp>
      <p:sp>
        <p:nvSpPr>
          <p:cNvPr id="135" name="CustomShape 2"/>
          <p:cNvSpPr/>
          <p:nvPr/>
        </p:nvSpPr>
        <p:spPr>
          <a:xfrm>
            <a:off x="0" y="858600"/>
            <a:ext cx="9143280" cy="360"/>
          </a:xfrm>
          <a:prstGeom prst="straightConnector1">
            <a:avLst/>
          </a:prstGeom>
          <a:noFill/>
          <a:ln w="28440">
            <a:solidFill>
              <a:schemeClr val="tx1"/>
            </a:solidFill>
            <a:round/>
            <a:tailEnd len="med" type="triangle" w="med"/>
          </a:ln>
        </p:spPr>
        <p:style>
          <a:lnRef idx="1">
            <a:schemeClr val="accent1"/>
          </a:lnRef>
          <a:fillRef idx="0">
            <a:schemeClr val="accent1"/>
          </a:fillRef>
          <a:effectRef idx="0">
            <a:schemeClr val="accent1"/>
          </a:effectRef>
          <a:fontRef idx="minor"/>
        </p:style>
      </p:sp>
      <p:sp>
        <p:nvSpPr>
          <p:cNvPr id="136" name="CustomShape 3"/>
          <p:cNvSpPr/>
          <p:nvPr/>
        </p:nvSpPr>
        <p:spPr>
          <a:xfrm>
            <a:off x="285840" y="1228680"/>
            <a:ext cx="8533800" cy="3381120"/>
          </a:xfrm>
          <a:prstGeom prst="rect">
            <a:avLst/>
          </a:prstGeom>
          <a:noFill/>
          <a:ln>
            <a:noFill/>
          </a:ln>
        </p:spPr>
        <p:style>
          <a:lnRef idx="0"/>
          <a:fillRef idx="0"/>
          <a:effectRef idx="0"/>
          <a:fontRef idx="minor"/>
        </p:style>
        <p:txBody>
          <a:bodyPr lIns="90000" rIns="90000" tIns="45000" bIns="45000"/>
          <a:p>
            <a:pPr>
              <a:lnSpc>
                <a:spcPct val="100000"/>
              </a:lnSpc>
            </a:pPr>
            <a:r>
              <a:rPr lang="en-US" strike="noStrike">
                <a:solidFill>
                  <a:srgbClr val="000000"/>
                </a:solidFill>
                <a:latin typeface="Calibri"/>
                <a:ea typeface="DejaVu Sans"/>
              </a:rPr>
              <a:t>Multipacting simulations were performed using MW CST, Particle-in–cell module.</a:t>
            </a:r>
            <a:endParaRPr/>
          </a:p>
          <a:p>
            <a:pPr>
              <a:lnSpc>
                <a:spcPct val="100000"/>
              </a:lnSpc>
            </a:pPr>
            <a:endParaRPr/>
          </a:p>
          <a:p>
            <a:pPr>
              <a:lnSpc>
                <a:spcPct val="100000"/>
              </a:lnSpc>
            </a:pPr>
            <a:r>
              <a:rPr lang="en-US" strike="noStrike">
                <a:solidFill>
                  <a:srgbClr val="000000"/>
                </a:solidFill>
                <a:latin typeface="Calibri"/>
                <a:ea typeface="DejaVu Sans"/>
              </a:rPr>
              <a:t>Systematic simulations were performed to study the dependence of mesh density, particle number, number of bunches, initial electron energy and simulation time on the secondary electron emission yield.</a:t>
            </a:r>
            <a:endParaRPr/>
          </a:p>
          <a:p>
            <a:pPr>
              <a:lnSpc>
                <a:spcPct val="100000"/>
              </a:lnSpc>
            </a:pPr>
            <a:endParaRPr/>
          </a:p>
          <a:p>
            <a:pPr>
              <a:lnSpc>
                <a:spcPct val="100000"/>
              </a:lnSpc>
            </a:pPr>
            <a:r>
              <a:rPr lang="en-US" strike="noStrike">
                <a:solidFill>
                  <a:srgbClr val="000000"/>
                </a:solidFill>
                <a:latin typeface="Calibri"/>
                <a:ea typeface="DejaVu Sans"/>
              </a:rPr>
              <a:t>Corner radius of curvature was varied to study the effect of the multipacting results (based on initial work by Paolo Berutti).</a:t>
            </a:r>
            <a:endParaRPr/>
          </a:p>
          <a:p>
            <a:pPr>
              <a:lnSpc>
                <a:spcPct val="100000"/>
              </a:lnSpc>
            </a:pPr>
            <a:endParaRPr/>
          </a:p>
          <a:p>
            <a:pPr>
              <a:lnSpc>
                <a:spcPct val="100000"/>
              </a:lnSpc>
            </a:pPr>
            <a:r>
              <a:rPr lang="en-US" strike="noStrike">
                <a:solidFill>
                  <a:srgbClr val="000000"/>
                </a:solidFill>
                <a:latin typeface="Calibri"/>
                <a:ea typeface="DejaVu Sans"/>
              </a:rPr>
              <a:t>Effect of change in the curvature radius on the rf parameters was also studied.</a:t>
            </a:r>
            <a:endParaRPr/>
          </a:p>
          <a:p>
            <a:pPr>
              <a:lnSpc>
                <a:spcPct val="100000"/>
              </a:lnSpc>
            </a:pPr>
            <a:endParaRPr/>
          </a:p>
          <a:p>
            <a:pPr>
              <a:lnSpc>
                <a:spcPct val="100000"/>
              </a:lnSpc>
            </a:pP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3</TotalTime>
  <Application>LibreOffice/4.4.4.3$MacOSX_X86_64 LibreOffice_project/2c39ebcf046445232b798108aa8a7e7d89552ea8</Application>
  <Paragraphs>317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2016-10-24T08:30:56Z</dcterms:created>
  <dc:creator>svlsrao</dc:creator>
  <dc:language>en-US</dc:language>
  <cp:lastModifiedBy>Srinivas Krishnagopal</cp:lastModifiedBy>
  <dcterms:modified xsi:type="dcterms:W3CDTF">2016-10-26T20:16:08Z</dcterms:modified>
  <cp:revision>35</cp:revision>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17</vt:i4>
  </property>
</Properties>
</file>