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8" r:id="rId3"/>
    <p:sldId id="300" r:id="rId4"/>
    <p:sldId id="299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16" r:id="rId13"/>
    <p:sldId id="309" r:id="rId14"/>
    <p:sldId id="317" r:id="rId15"/>
    <p:sldId id="310" r:id="rId16"/>
    <p:sldId id="311" r:id="rId17"/>
    <p:sldId id="318" r:id="rId18"/>
    <p:sldId id="312" r:id="rId19"/>
    <p:sldId id="320" r:id="rId20"/>
    <p:sldId id="313" r:id="rId21"/>
    <p:sldId id="314" r:id="rId22"/>
    <p:sldId id="321" r:id="rId23"/>
    <p:sldId id="322" r:id="rId24"/>
    <p:sldId id="315" r:id="rId25"/>
    <p:sldId id="319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6600"/>
    <a:srgbClr val="000000"/>
    <a:srgbClr val="404040"/>
    <a:srgbClr val="004C97"/>
    <a:srgbClr val="50504E"/>
    <a:srgbClr val="4E4E4E"/>
    <a:srgbClr val="63666A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63" d="100"/>
          <a:sy n="163" d="100"/>
        </p:scale>
        <p:origin x="-112" y="-95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e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emf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Luisella Lari</a:t>
            </a:r>
            <a:endParaRPr lang="en-US" dirty="0"/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Resource Loaded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1875391" cy="9372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Level 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 smtClean="0"/>
              <a:t>in P6</a:t>
            </a:r>
          </a:p>
          <a:p>
            <a:pPr marL="0" indent="0">
              <a:buNone/>
            </a:pPr>
            <a:r>
              <a:rPr lang="en-US" dirty="0" smtClean="0"/>
              <a:t>Level </a:t>
            </a:r>
            <a:r>
              <a:rPr lang="en-US" dirty="0" smtClean="0"/>
              <a:t>2 </a:t>
            </a:r>
            <a:r>
              <a:rPr lang="en-US" dirty="0" smtClean="0"/>
              <a:t>in P6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</a:t>
            </a:r>
            <a:r>
              <a:rPr lang="en-US" dirty="0"/>
              <a:t>1</a:t>
            </a:r>
            <a:r>
              <a:rPr lang="en-US" dirty="0" smtClean="0"/>
              <a:t>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59" y="1475548"/>
            <a:ext cx="3456902" cy="174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682" y="4759422"/>
            <a:ext cx="5956300" cy="146050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732808" y="1670154"/>
            <a:ext cx="2934806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>
            <a:stCxn id="10" idx="2"/>
            <a:endCxn id="9" idx="0"/>
          </p:cNvCxnSpPr>
          <p:nvPr/>
        </p:nvCxnSpPr>
        <p:spPr>
          <a:xfrm rot="16200000" flipH="1">
            <a:off x="3559449" y="2691039"/>
            <a:ext cx="2709144" cy="1427621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399" y="2440421"/>
            <a:ext cx="2508583" cy="2213456"/>
          </a:xfrm>
          <a:prstGeom prst="rect">
            <a:avLst/>
          </a:prstGeom>
          <a:ln>
            <a:solidFill>
              <a:srgbClr val="AF272F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86014" y="3628526"/>
            <a:ext cx="5557212" cy="96656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Following the directions of the Fermilab Office of Project Support Services (OPSS):</a:t>
            </a:r>
          </a:p>
          <a:p>
            <a:pPr marL="0" indent="0">
              <a:buNone/>
            </a:pPr>
            <a:r>
              <a:rPr lang="en-US" sz="1500" dirty="0" smtClean="0">
                <a:solidFill>
                  <a:srgbClr val="003087"/>
                </a:solidFill>
              </a:rPr>
              <a:t>Guidelines </a:t>
            </a:r>
            <a:r>
              <a:rPr lang="en-US" sz="1500" dirty="0">
                <a:solidFill>
                  <a:srgbClr val="003087"/>
                </a:solidFill>
              </a:rPr>
              <a:t>for Developing Schedule MS </a:t>
            </a:r>
            <a:r>
              <a:rPr lang="en-US" sz="1500" dirty="0" smtClean="0">
                <a:solidFill>
                  <a:srgbClr val="003087"/>
                </a:solidFill>
              </a:rPr>
              <a:t>- Doc#12.PM-004.DT-03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570" y="1055642"/>
            <a:ext cx="2832100" cy="304800"/>
          </a:xfrm>
          <a:prstGeom prst="rect">
            <a:avLst/>
          </a:prstGeom>
        </p:spPr>
      </p:pic>
      <p:sp>
        <p:nvSpPr>
          <p:cNvPr id="26" name="Notched Right Arrow 25"/>
          <p:cNvSpPr/>
          <p:nvPr/>
        </p:nvSpPr>
        <p:spPr>
          <a:xfrm>
            <a:off x="2103991" y="84962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Notched Right Arrow 28"/>
          <p:cNvSpPr/>
          <p:nvPr/>
        </p:nvSpPr>
        <p:spPr>
          <a:xfrm>
            <a:off x="1066234" y="200471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5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Level </a:t>
            </a:r>
            <a:r>
              <a:rPr lang="en-US" dirty="0"/>
              <a:t>3</a:t>
            </a:r>
            <a:r>
              <a:rPr lang="en-US" dirty="0" smtClean="0"/>
              <a:t> &amp; 4 </a:t>
            </a:r>
            <a:r>
              <a:rPr lang="en-US" dirty="0" smtClean="0"/>
              <a:t>in P6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(2/5)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05" y="915939"/>
            <a:ext cx="5021118" cy="2720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8" y="3895821"/>
            <a:ext cx="3975100" cy="2006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7019" y="4202436"/>
            <a:ext cx="3363192" cy="877498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>
            <a:off x="2641331" y="84247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91829" y="4426420"/>
            <a:ext cx="2689126" cy="55352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Phases level is L4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7019" y="5032103"/>
            <a:ext cx="3363192" cy="877498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91829" y="5154554"/>
            <a:ext cx="2689126" cy="55352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Phases level is L3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121.2 Project Management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(3/5)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1525924"/>
            <a:ext cx="5194300" cy="165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94281" y="1708871"/>
            <a:ext cx="2934806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>
            <a:off x="4691415" y="1883351"/>
            <a:ext cx="1459780" cy="1818891"/>
          </a:xfrm>
          <a:prstGeom prst="bentConnector2">
            <a:avLst/>
          </a:prstGeom>
          <a:ln w="38100" cmpd="sng">
            <a:solidFill>
              <a:schemeClr val="accent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228599" y="3835189"/>
            <a:ext cx="8672513" cy="24609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Identified </a:t>
            </a:r>
            <a:r>
              <a:rPr lang="en-US" b="1" dirty="0" smtClean="0">
                <a:solidFill>
                  <a:srgbClr val="003087"/>
                </a:solidFill>
              </a:rPr>
              <a:t>&gt;120 T3 </a:t>
            </a:r>
            <a:r>
              <a:rPr lang="en-US" dirty="0" smtClean="0">
                <a:solidFill>
                  <a:schemeClr val="tx1"/>
                </a:solidFill>
              </a:rPr>
              <a:t>Milestones,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  (excluding the T2 Milestones @ T3 level):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They are mainly “Ready For Installation” Milestones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i.e. </a:t>
            </a:r>
            <a:r>
              <a:rPr lang="en-US" u="sng" dirty="0" smtClean="0">
                <a:solidFill>
                  <a:schemeClr val="tx1"/>
                </a:solidFill>
              </a:rPr>
              <a:t>delivery dates of the major equipment on-site </a:t>
            </a:r>
            <a:r>
              <a:rPr lang="en-US" dirty="0" smtClean="0">
                <a:solidFill>
                  <a:schemeClr val="tx1"/>
                </a:solidFill>
              </a:rPr>
              <a:t>before the final installation in the PIP-II buildings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9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09853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121.3 </a:t>
            </a:r>
            <a:r>
              <a:rPr lang="en-US" dirty="0" err="1" smtClean="0"/>
              <a:t>Linac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(4/5)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108364"/>
            <a:ext cx="5351259" cy="51908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495191" y="1339270"/>
            <a:ext cx="584969" cy="4975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  <a:endParaRPr lang="en-US" dirty="0" smtClean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chemeClr val="accent3"/>
                </a:solidFill>
              </a:rPr>
              <a:t>  </a:t>
            </a:r>
            <a:endParaRPr lang="en-US" dirty="0">
              <a:solidFill>
                <a:schemeClr val="accent3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78864" y="1353122"/>
            <a:ext cx="584969" cy="4975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  <a:endParaRPr lang="en-US" dirty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660066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660066"/>
                </a:solidFill>
              </a:rPr>
              <a:t>  </a:t>
            </a:r>
            <a:endParaRPr lang="en-US" dirty="0">
              <a:solidFill>
                <a:srgbClr val="660066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660066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 rot="16200000">
            <a:off x="5328007" y="5125252"/>
            <a:ext cx="178043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 rot="16200000">
            <a:off x="5488604" y="4275863"/>
            <a:ext cx="3540791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 rot="16200000">
            <a:off x="6167777" y="3337003"/>
            <a:ext cx="5323595" cy="4233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WBS @ L3 </a:t>
            </a:r>
            <a:r>
              <a:rPr lang="en-US" dirty="0" smtClean="0">
                <a:solidFill>
                  <a:srgbClr val="003087"/>
                </a:solidFill>
                <a:sym typeface="Wingdings"/>
              </a:rPr>
              <a:t>L3 Managers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7367860" y="326701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8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6157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121.5 Conventional Facility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PIP-II WBS in P6 (5/5)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557386"/>
            <a:ext cx="7213600" cy="238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819" y="4078708"/>
            <a:ext cx="2469691" cy="20277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966918" y="5846680"/>
            <a:ext cx="874946" cy="339349"/>
          </a:xfrm>
          <a:prstGeom prst="ellipse">
            <a:avLst/>
          </a:prstGeom>
          <a:noFill/>
          <a:ln w="5715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Systematic Approach @ lower WBS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57" y="1010063"/>
            <a:ext cx="1602291" cy="2416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579" y="1370607"/>
            <a:ext cx="4848841" cy="187921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2250" y="3989129"/>
            <a:ext cx="8672513" cy="226081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Chargeable Task Codes (CTC) mapping starts at this level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Roll-up to Control Account following the WBS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(see slide </a:t>
            </a:r>
            <a:r>
              <a:rPr lang="en-US" dirty="0" smtClean="0">
                <a:solidFill>
                  <a:schemeClr val="tx1"/>
                </a:solidFill>
              </a:rPr>
              <a:t>16 </a:t>
            </a:r>
            <a:r>
              <a:rPr lang="en-US" dirty="0" smtClean="0">
                <a:solidFill>
                  <a:schemeClr val="tx1"/>
                </a:solidFill>
              </a:rPr>
              <a:t>– Chris Jacobsen presentation)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This approach helps during EVMS analysis </a:t>
            </a: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6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71550"/>
            <a:ext cx="8824827" cy="517063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P6 PIP-II RLS starts with the release of funds after CD-0 i.e. </a:t>
            </a:r>
            <a:r>
              <a:rPr lang="en-US" b="1" dirty="0" smtClean="0"/>
              <a:t>Jan 2016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RLS development for the R&amp;D phase is starting: </a:t>
            </a:r>
          </a:p>
          <a:p>
            <a:r>
              <a:rPr lang="en-US" dirty="0" smtClean="0"/>
              <a:t> For FY16 </a:t>
            </a:r>
            <a:r>
              <a:rPr lang="en-US" dirty="0" smtClean="0">
                <a:sym typeface="Wingdings"/>
              </a:rPr>
              <a:t> The P6 R&amp;D RLS </a:t>
            </a:r>
            <a:r>
              <a:rPr lang="en-US" b="1" u="sng" dirty="0" smtClean="0">
                <a:sym typeface="Wingdings"/>
              </a:rPr>
              <a:t>covers</a:t>
            </a:r>
            <a:r>
              <a:rPr lang="en-US" dirty="0" smtClean="0">
                <a:sym typeface="Wingdings"/>
              </a:rPr>
              <a:t> exactly the costs and 				  the technical achievements </a:t>
            </a:r>
          </a:p>
          <a:p>
            <a:r>
              <a:rPr lang="en-US" dirty="0" smtClean="0">
                <a:sym typeface="Wingdings"/>
              </a:rPr>
              <a:t> For FY17  The P6 R&amp;D RLS </a:t>
            </a:r>
            <a:r>
              <a:rPr lang="en-US" b="1" u="sng" dirty="0" smtClean="0">
                <a:sym typeface="Wingdings"/>
              </a:rPr>
              <a:t>will check </a:t>
            </a:r>
            <a:r>
              <a:rPr lang="en-US" dirty="0" smtClean="0">
                <a:sym typeface="Wingdings"/>
              </a:rPr>
              <a:t>the budget for M&amp;S 				  and for FTEs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&gt; FY18 </a:t>
            </a:r>
            <a:r>
              <a:rPr lang="en-US" dirty="0" smtClean="0">
                <a:sym typeface="Wingdings"/>
              </a:rPr>
              <a:t>    </a:t>
            </a:r>
            <a:r>
              <a:rPr lang="en-US" dirty="0" smtClean="0">
                <a:sym typeface="Wingdings"/>
              </a:rPr>
              <a:t>The P6 RLS is </a:t>
            </a:r>
            <a:r>
              <a:rPr lang="en-US" b="1" u="sng" dirty="0" smtClean="0">
                <a:sym typeface="Wingdings"/>
              </a:rPr>
              <a:t>developed</a:t>
            </a:r>
            <a:r>
              <a:rPr lang="en-US" dirty="0" smtClean="0">
                <a:sym typeface="Wingdings"/>
              </a:rPr>
              <a:t> as first as </a:t>
            </a:r>
            <a:r>
              <a:rPr lang="en-US" b="1" u="sng" dirty="0" smtClean="0">
                <a:sym typeface="Wingdings"/>
              </a:rPr>
              <a:t>technical </a:t>
            </a:r>
            <a:r>
              <a:rPr lang="en-US" b="1" dirty="0" smtClean="0">
                <a:sym typeface="Wingdings"/>
              </a:rPr>
              <a:t>				    </a:t>
            </a:r>
            <a:r>
              <a:rPr lang="en-US" b="1" u="sng" dirty="0" smtClean="0">
                <a:sym typeface="Wingdings"/>
              </a:rPr>
              <a:t>oriented schedule</a:t>
            </a:r>
            <a:r>
              <a:rPr lang="en-US" dirty="0" smtClean="0">
                <a:sym typeface="Wingdings"/>
              </a:rPr>
              <a:t> and then tuning to try to </a:t>
            </a:r>
            <a:r>
              <a:rPr lang="en-US" dirty="0" smtClean="0">
                <a:sym typeface="Wingdings"/>
              </a:rPr>
              <a:t>			                 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match the </a:t>
            </a:r>
            <a:r>
              <a:rPr lang="en-US" dirty="0" smtClean="0">
                <a:sym typeface="Wingdings"/>
              </a:rPr>
              <a:t>given budget profile, if possible.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(1/2)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708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RLS R&amp;D status (</a:t>
            </a:r>
            <a:r>
              <a:rPr lang="en-US" dirty="0" smtClean="0"/>
              <a:t>2/</a:t>
            </a:r>
            <a:r>
              <a:rPr lang="en-US" dirty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108364"/>
            <a:ext cx="5351259" cy="51908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202706" y="1693334"/>
            <a:ext cx="584969" cy="49753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42" y="443153"/>
            <a:ext cx="3962400" cy="5334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033652" y="685787"/>
            <a:ext cx="584969" cy="29076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lnSpc>
                <a:spcPct val="35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lnSpc>
                <a:spcPct val="35000"/>
              </a:lnSpc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042316" y="2724727"/>
            <a:ext cx="2689126" cy="10216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Covering </a:t>
            </a:r>
            <a:r>
              <a:rPr lang="en-US" b="1" dirty="0" smtClean="0">
                <a:solidFill>
                  <a:srgbClr val="FF0000"/>
                </a:solidFill>
              </a:rPr>
              <a:t>70</a:t>
            </a:r>
            <a:r>
              <a:rPr lang="en-US" b="1" dirty="0" smtClean="0">
                <a:solidFill>
                  <a:srgbClr val="FF0000"/>
                </a:solidFill>
              </a:rPr>
              <a:t>% of the R&amp;D budget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3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1 – CF (1/2)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50" y="810231"/>
            <a:ext cx="8657862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 window:</a:t>
            </a:r>
          </a:p>
          <a:p>
            <a:r>
              <a:rPr lang="en-US" sz="2000" i="1" dirty="0" smtClean="0"/>
              <a:t>From: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Release of 2016 funds after  CD-0 </a:t>
            </a:r>
            <a:r>
              <a:rPr lang="en-US" sz="2000" i="1" dirty="0" smtClean="0">
                <a:solidFill>
                  <a:srgbClr val="0000FF"/>
                </a:solidFill>
              </a:rPr>
              <a:t>approval (1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JAN 2016)</a:t>
            </a:r>
          </a:p>
          <a:p>
            <a:r>
              <a:rPr lang="en-US" sz="2000" i="1" dirty="0"/>
              <a:t>Until: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CD-</a:t>
            </a:r>
            <a:r>
              <a:rPr lang="en-US" sz="2000" i="1" dirty="0" smtClean="0">
                <a:solidFill>
                  <a:srgbClr val="0000FF"/>
                </a:solidFill>
              </a:rPr>
              <a:t>2 Early date</a:t>
            </a:r>
          </a:p>
          <a:p>
            <a:endParaRPr lang="en-US" sz="2000" i="1" dirty="0">
              <a:solidFill>
                <a:srgbClr val="0000FF"/>
              </a:solidFill>
            </a:endParaRPr>
          </a:p>
          <a:p>
            <a:r>
              <a:rPr lang="en-US" sz="2000" i="1" dirty="0" smtClean="0">
                <a:solidFill>
                  <a:srgbClr val="404040"/>
                </a:solidFill>
              </a:rPr>
              <a:t>Tot 6 Contracts with Fermilab pre-qualified vendors 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3 already opened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1 to be open for detail design</a:t>
            </a:r>
          </a:p>
          <a:p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2 consultant contracts </a:t>
            </a:r>
          </a:p>
          <a:p>
            <a:endParaRPr lang="en-US" sz="2000" i="1" dirty="0">
              <a:solidFill>
                <a:srgbClr val="0000FF"/>
              </a:solidFill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1 FTE  </a:t>
            </a:r>
            <a:r>
              <a:rPr lang="en-US" sz="2000" i="1" dirty="0" err="1" smtClean="0">
                <a:solidFill>
                  <a:srgbClr val="0000FF"/>
                </a:solidFill>
                <a:sym typeface="Wingdings"/>
              </a:rPr>
              <a:t>S.Dixon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endParaRPr lang="en-US" sz="2000" i="1" dirty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3 Major MS to complete: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Documentation &amp; Drawings ready for </a:t>
            </a:r>
            <a:r>
              <a:rPr lang="en-US" sz="2000" i="1" dirty="0" smtClean="0">
                <a:solidFill>
                  <a:srgbClr val="0000FF"/>
                </a:solidFill>
              </a:rPr>
              <a:t>CDR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Documentation &amp; Drawings ready for CD-</a:t>
            </a:r>
            <a:r>
              <a:rPr lang="en-US" sz="2000" i="1" dirty="0" smtClean="0">
                <a:solidFill>
                  <a:srgbClr val="0000FF"/>
                </a:solidFill>
              </a:rPr>
              <a:t>1 – End of Preliminary Design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Documentation &amp; Drawings ready for </a:t>
            </a:r>
            <a:r>
              <a:rPr lang="en-US" sz="2000" i="1" dirty="0" smtClean="0">
                <a:solidFill>
                  <a:srgbClr val="0000FF"/>
                </a:solidFill>
              </a:rPr>
              <a:t>TDR</a:t>
            </a:r>
          </a:p>
          <a:p>
            <a:pPr lvl="0"/>
            <a:r>
              <a:rPr lang="en-US" sz="2000" i="1" dirty="0" smtClean="0">
                <a:solidFill>
                  <a:srgbClr val="0000FF"/>
                </a:solidFill>
              </a:rPr>
              <a:t>T4 MS - </a:t>
            </a:r>
            <a:r>
              <a:rPr lang="en-US" sz="2000" i="1" dirty="0">
                <a:solidFill>
                  <a:srgbClr val="0000FF"/>
                </a:solidFill>
              </a:rPr>
              <a:t>Documentation &amp; Drawings ready for CD-1 – End of </a:t>
            </a:r>
            <a:r>
              <a:rPr lang="en-US" sz="2000" i="1" dirty="0" smtClean="0">
                <a:solidFill>
                  <a:srgbClr val="0000FF"/>
                </a:solidFill>
              </a:rPr>
              <a:t>Detail </a:t>
            </a:r>
            <a:r>
              <a:rPr lang="en-US" sz="2000" i="1" dirty="0">
                <a:solidFill>
                  <a:srgbClr val="0000FF"/>
                </a:solidFill>
              </a:rPr>
              <a:t>Design</a:t>
            </a:r>
          </a:p>
          <a:p>
            <a:endParaRPr lang="en-US" sz="1500" i="1" dirty="0">
              <a:solidFill>
                <a:srgbClr val="0000FF"/>
              </a:solidFill>
            </a:endParaRPr>
          </a:p>
          <a:p>
            <a:r>
              <a:rPr lang="en-US" sz="2000" i="1" dirty="0" smtClean="0"/>
              <a:t>No</a:t>
            </a:r>
            <a:r>
              <a:rPr lang="en-US" sz="2000" i="1" dirty="0"/>
              <a:t> I</a:t>
            </a:r>
            <a:r>
              <a:rPr lang="en-US" sz="2000" i="1" dirty="0" smtClean="0"/>
              <a:t>n-Kind</a:t>
            </a:r>
            <a:endParaRPr lang="en-US" sz="2000" i="1" dirty="0"/>
          </a:p>
          <a:p>
            <a:endParaRPr lang="en-US" sz="20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5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1 – CF (2/2)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6704"/>
            <a:ext cx="9144000" cy="2978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31" y="3893019"/>
            <a:ext cx="7439269" cy="29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69" y="971550"/>
            <a:ext cx="8250952" cy="5059363"/>
          </a:xfrm>
        </p:spPr>
        <p:txBody>
          <a:bodyPr/>
          <a:lstStyle/>
          <a:p>
            <a:pPr algn="just"/>
            <a:r>
              <a:rPr lang="en-US" dirty="0" smtClean="0"/>
              <a:t>Steps </a:t>
            </a:r>
            <a:r>
              <a:rPr lang="en-US" dirty="0" smtClean="0"/>
              <a:t>performed to develop the RLS schedule up-to-</a:t>
            </a:r>
            <a:r>
              <a:rPr lang="en-US" dirty="0" smtClean="0"/>
              <a:t>date;</a:t>
            </a:r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 smtClean="0"/>
              <a:t>RLS defined as a Multi-Phases, Multi-Levels, Deliverables Oriented schedule that integrates In-Kind </a:t>
            </a:r>
            <a:r>
              <a:rPr lang="en-US" dirty="0" smtClean="0"/>
              <a:t>Contributions;</a:t>
            </a:r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 smtClean="0"/>
              <a:t>WBS for the whole PIP-II </a:t>
            </a:r>
            <a:r>
              <a:rPr lang="en-US" dirty="0" smtClean="0"/>
              <a:t>Project;</a:t>
            </a:r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 smtClean="0"/>
              <a:t>systematic approach applied for all the </a:t>
            </a:r>
            <a:r>
              <a:rPr lang="en-US" dirty="0" smtClean="0"/>
              <a:t>RLS sub</a:t>
            </a:r>
            <a:r>
              <a:rPr lang="en-US" dirty="0" smtClean="0"/>
              <a:t>-</a:t>
            </a:r>
            <a:r>
              <a:rPr lang="en-US" dirty="0" smtClean="0"/>
              <a:t>projects;</a:t>
            </a:r>
          </a:p>
          <a:p>
            <a:pPr algn="just"/>
            <a:r>
              <a:rPr lang="en-US" dirty="0" smtClean="0"/>
              <a:t>RLS </a:t>
            </a:r>
            <a:r>
              <a:rPr lang="en-US" dirty="0" smtClean="0"/>
              <a:t>R&amp;D </a:t>
            </a:r>
            <a:r>
              <a:rPr lang="en-US" dirty="0" smtClean="0"/>
              <a:t>status;</a:t>
            </a:r>
            <a:endParaRPr lang="en-US" dirty="0" smtClean="0"/>
          </a:p>
          <a:p>
            <a:pPr algn="just"/>
            <a:r>
              <a:rPr lang="en-US" dirty="0" smtClean="0"/>
              <a:t>Some </a:t>
            </a:r>
            <a:r>
              <a:rPr lang="en-US" dirty="0" smtClean="0"/>
              <a:t>Examples of the RLS for major R&amp;D </a:t>
            </a:r>
            <a:r>
              <a:rPr lang="en-US" dirty="0" smtClean="0"/>
              <a:t>sub-projects;</a:t>
            </a:r>
            <a:endParaRPr lang="en-US" dirty="0" smtClean="0"/>
          </a:p>
          <a:p>
            <a:pPr algn="just"/>
            <a:r>
              <a:rPr lang="en-US" dirty="0" smtClean="0"/>
              <a:t>Next </a:t>
            </a:r>
            <a:r>
              <a:rPr lang="en-US" dirty="0" smtClean="0"/>
              <a:t>steps i.e. ready for CD-</a:t>
            </a:r>
            <a:r>
              <a:rPr lang="en-US" dirty="0" smtClean="0"/>
              <a:t>1;</a:t>
            </a:r>
            <a:endParaRPr lang="en-US" dirty="0" smtClean="0"/>
          </a:p>
          <a:p>
            <a:pPr algn="just"/>
            <a:r>
              <a:rPr lang="en-US" dirty="0" smtClean="0"/>
              <a:t>Summary;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2 – SSR1 (1/2)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748655"/>
            <a:ext cx="8657862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 window:</a:t>
            </a:r>
          </a:p>
          <a:p>
            <a:r>
              <a:rPr lang="en-US" sz="2000" i="1" dirty="0" smtClean="0"/>
              <a:t>From: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Release of 2016 funds after  CD-0 </a:t>
            </a:r>
            <a:r>
              <a:rPr lang="en-US" sz="2000" i="1" dirty="0" smtClean="0">
                <a:solidFill>
                  <a:srgbClr val="0000FF"/>
                </a:solidFill>
              </a:rPr>
              <a:t>approval (1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JAN 2016)</a:t>
            </a:r>
          </a:p>
          <a:p>
            <a:r>
              <a:rPr lang="en-US" sz="2000" i="1" dirty="0"/>
              <a:t>Until: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SSR1 first prototype CM delivered for PIP2IT</a:t>
            </a:r>
          </a:p>
          <a:p>
            <a:endParaRPr lang="en-US" sz="2000" i="1" dirty="0">
              <a:solidFill>
                <a:srgbClr val="0000FF"/>
              </a:solidFill>
            </a:endParaRPr>
          </a:p>
          <a:p>
            <a:r>
              <a:rPr lang="en-US" sz="2000" i="1" dirty="0" smtClean="0">
                <a:solidFill>
                  <a:srgbClr val="404040"/>
                </a:solidFill>
              </a:rPr>
              <a:t>Contracts: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13 major contracts to be opened using OPC funds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endParaRPr lang="en-US" sz="2000" i="1" dirty="0" smtClean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FTE profile: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~12 FY16, ~11 FY17, ~6 FY18  </a:t>
            </a:r>
          </a:p>
          <a:p>
            <a:endParaRPr lang="en-US" sz="2000" i="1" dirty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13 Major MS to complete for the 1</a:t>
            </a:r>
            <a:r>
              <a:rPr lang="en-US" sz="2000" i="1" baseline="30000" dirty="0" smtClean="0">
                <a:sym typeface="Wingdings"/>
              </a:rPr>
              <a:t>st</a:t>
            </a:r>
            <a:r>
              <a:rPr lang="en-US" sz="2000" i="1" dirty="0" smtClean="0">
                <a:sym typeface="Wingdings"/>
              </a:rPr>
              <a:t> SSR1 prototype: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Dressed Cavity Qualified (x 8)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IIFC Dressed Cavity Qualified (x 2)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SSR1 String assembled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MS – SSR1 Cold Mass Assembled  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MS – SSR1 </a:t>
            </a:r>
            <a:r>
              <a:rPr lang="en-US" sz="2000" i="1" dirty="0">
                <a:solidFill>
                  <a:srgbClr val="0000FF"/>
                </a:solidFill>
              </a:rPr>
              <a:t>first prototype CM delivered for </a:t>
            </a:r>
            <a:r>
              <a:rPr lang="en-US" sz="2000" i="1" dirty="0" smtClean="0">
                <a:solidFill>
                  <a:srgbClr val="0000FF"/>
                </a:solidFill>
              </a:rPr>
              <a:t>PIP2IT</a:t>
            </a:r>
          </a:p>
          <a:p>
            <a:endParaRPr lang="en-US" sz="1500" i="1" dirty="0">
              <a:solidFill>
                <a:srgbClr val="0000FF"/>
              </a:solidFill>
            </a:endParaRPr>
          </a:p>
          <a:p>
            <a:r>
              <a:rPr lang="en-US" sz="2000" i="1" dirty="0" smtClean="0"/>
              <a:t>In-kind: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I4 </a:t>
            </a:r>
            <a:r>
              <a:rPr lang="en-US" sz="2000" i="1" dirty="0">
                <a:solidFill>
                  <a:srgbClr val="0000FF"/>
                </a:solidFill>
              </a:rPr>
              <a:t>MS – 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Delivery of 2 IIFC Jacketed Cavities</a:t>
            </a:r>
            <a:endParaRPr lang="en-US" sz="20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8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2 – SSR1 (2/2)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87" y="679629"/>
            <a:ext cx="8143394" cy="555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3 – </a:t>
            </a:r>
            <a:r>
              <a:rPr lang="en-US" dirty="0" err="1" smtClean="0"/>
              <a:t>Cryo</a:t>
            </a:r>
            <a:r>
              <a:rPr lang="en-US" dirty="0" smtClean="0"/>
              <a:t> (1/2)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0" y="779443"/>
            <a:ext cx="865786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 window:</a:t>
            </a:r>
          </a:p>
          <a:p>
            <a:r>
              <a:rPr lang="en-US" sz="2000" i="1" dirty="0" smtClean="0"/>
              <a:t>From: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- Release of 2016 funds after  CD-0 </a:t>
            </a:r>
            <a:r>
              <a:rPr lang="en-US" sz="2000" i="1" dirty="0" smtClean="0">
                <a:solidFill>
                  <a:srgbClr val="0000FF"/>
                </a:solidFill>
              </a:rPr>
              <a:t>approval (1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i="1" dirty="0" smtClean="0">
                <a:solidFill>
                  <a:srgbClr val="0000FF"/>
                </a:solidFill>
              </a:rPr>
              <a:t> JAN 2016)</a:t>
            </a:r>
          </a:p>
          <a:p>
            <a:r>
              <a:rPr lang="en-US" sz="2000" i="1" dirty="0"/>
              <a:t>Until: </a:t>
            </a:r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Start of PIP2IT Cool-down / End of R&amp;D for Cryogenics</a:t>
            </a:r>
          </a:p>
          <a:p>
            <a:endParaRPr lang="en-US" sz="2000" i="1" dirty="0">
              <a:solidFill>
                <a:srgbClr val="0000FF"/>
              </a:solidFill>
            </a:endParaRPr>
          </a:p>
          <a:p>
            <a:r>
              <a:rPr lang="en-US" sz="2000" i="1" dirty="0" smtClean="0">
                <a:solidFill>
                  <a:srgbClr val="404040"/>
                </a:solidFill>
              </a:rPr>
              <a:t>Contracts: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1 major contract to be opened using OPC funds</a:t>
            </a:r>
            <a:endParaRPr lang="en-US" sz="2000" i="1" dirty="0" smtClean="0">
              <a:solidFill>
                <a:srgbClr val="0000FF"/>
              </a:solidFill>
              <a:sym typeface="Wingdings"/>
            </a:endParaRPr>
          </a:p>
          <a:p>
            <a:endParaRPr lang="en-US" sz="2000" i="1" dirty="0" smtClean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FTE profile:</a:t>
            </a:r>
          </a:p>
          <a:p>
            <a:r>
              <a:rPr lang="en-US" sz="2000" i="1" dirty="0" smtClean="0">
                <a:sym typeface="Wingdings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sym typeface="Wingdings"/>
              </a:rPr>
              <a:t>~2 FY16, ~3 FY17, ~5 FY18  </a:t>
            </a:r>
          </a:p>
          <a:p>
            <a:endParaRPr lang="en-US" sz="2000" i="1" dirty="0">
              <a:sym typeface="Wingdings"/>
            </a:endParaRPr>
          </a:p>
          <a:p>
            <a:r>
              <a:rPr lang="en-US" sz="2000" i="1" dirty="0" smtClean="0">
                <a:sym typeface="Wingdings"/>
              </a:rPr>
              <a:t>2 Major MS to complete for the 1</a:t>
            </a:r>
            <a:r>
              <a:rPr lang="en-US" sz="2000" i="1" baseline="30000" dirty="0" smtClean="0">
                <a:sym typeface="Wingdings"/>
              </a:rPr>
              <a:t>st</a:t>
            </a:r>
            <a:r>
              <a:rPr lang="en-US" sz="2000" i="1" dirty="0" smtClean="0">
                <a:sym typeface="Wingdings"/>
              </a:rPr>
              <a:t> SSR1 prototype: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</a:t>
            </a:r>
            <a:r>
              <a:rPr lang="en-US" sz="2000" i="1" dirty="0" smtClean="0">
                <a:solidFill>
                  <a:srgbClr val="0000FF"/>
                </a:solidFill>
              </a:rPr>
              <a:t>– Ready for CDS Installation (External &amp; Cave TL)</a:t>
            </a:r>
          </a:p>
          <a:p>
            <a:r>
              <a:rPr lang="en-US" sz="2000" i="1" dirty="0" smtClean="0">
                <a:solidFill>
                  <a:srgbClr val="0000FF"/>
                </a:solidFill>
              </a:rPr>
              <a:t>T4 </a:t>
            </a:r>
            <a:r>
              <a:rPr lang="en-US" sz="2000" i="1" dirty="0">
                <a:solidFill>
                  <a:srgbClr val="0000FF"/>
                </a:solidFill>
              </a:rPr>
              <a:t>MS – Start of PIP2IT Cool-down / End of R&amp;D for Cryogenics</a:t>
            </a:r>
          </a:p>
          <a:p>
            <a:endParaRPr lang="en-US" sz="1500" i="1" dirty="0">
              <a:solidFill>
                <a:srgbClr val="0000FF"/>
              </a:solidFill>
            </a:endParaRPr>
          </a:p>
          <a:p>
            <a:r>
              <a:rPr lang="en-US" sz="2000" i="1" dirty="0"/>
              <a:t>No In-</a:t>
            </a:r>
            <a:r>
              <a:rPr lang="en-US" sz="2000" i="1" dirty="0" smtClean="0"/>
              <a:t>Kind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27824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R&amp;D status – Examples 3 – </a:t>
            </a:r>
            <a:r>
              <a:rPr lang="en-US" dirty="0" err="1" smtClean="0"/>
              <a:t>Cryo</a:t>
            </a:r>
            <a:r>
              <a:rPr lang="en-US" dirty="0" smtClean="0"/>
              <a:t> (2/2)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679"/>
            <a:ext cx="9144000" cy="1922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1" y="2681237"/>
            <a:ext cx="6858000" cy="41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14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Precondition: The Learning Curve is almost over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Complete the R&amp;D </a:t>
            </a:r>
            <a:r>
              <a:rPr lang="en-US" dirty="0" smtClean="0"/>
              <a:t>RLS;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Check the budget profile for FY17, FY18, FY19, </a:t>
            </a:r>
            <a:r>
              <a:rPr lang="en-US" dirty="0" smtClean="0"/>
              <a:t>FY20;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Develop the RLS for Construction Phase, meeting the early </a:t>
            </a:r>
            <a:r>
              <a:rPr lang="en-US" dirty="0" smtClean="0"/>
              <a:t>   	technical </a:t>
            </a:r>
            <a:r>
              <a:rPr lang="en-US" dirty="0" smtClean="0"/>
              <a:t>driven target </a:t>
            </a:r>
            <a:r>
              <a:rPr lang="en-US" dirty="0" smtClean="0"/>
              <a:t>dates;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Check the staff plan for Construction </a:t>
            </a:r>
            <a:r>
              <a:rPr lang="en-US" dirty="0" smtClean="0"/>
              <a:t>Phase;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Compare the results with the proposed budget </a:t>
            </a:r>
            <a:r>
              <a:rPr lang="en-US" dirty="0" smtClean="0"/>
              <a:t>profile;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RLS Next steps </a:t>
            </a:r>
            <a:r>
              <a:rPr lang="en-US" dirty="0" smtClean="0">
                <a:sym typeface="Wingdings"/>
              </a:rPr>
              <a:t> CD-1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552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3807"/>
            <a:ext cx="8746914" cy="5170631"/>
          </a:xfrm>
        </p:spPr>
        <p:txBody>
          <a:bodyPr/>
          <a:lstStyle/>
          <a:p>
            <a:pPr algn="just"/>
            <a:r>
              <a:rPr lang="en-US" dirty="0" smtClean="0"/>
              <a:t>WBS established for the full project, including R&amp;D and </a:t>
            </a:r>
            <a:r>
              <a:rPr lang="en-US" dirty="0" smtClean="0"/>
              <a:t>C</a:t>
            </a:r>
            <a:r>
              <a:rPr lang="en-US" dirty="0" smtClean="0"/>
              <a:t>onstruction phases;</a:t>
            </a:r>
          </a:p>
          <a:p>
            <a:pPr algn="just"/>
            <a:r>
              <a:rPr lang="en-US" dirty="0" smtClean="0"/>
              <a:t>PIP</a:t>
            </a:r>
            <a:r>
              <a:rPr lang="en-US" dirty="0" smtClean="0"/>
              <a:t>-II RLS development is on-going, starting with R&amp;D </a:t>
            </a:r>
            <a:r>
              <a:rPr lang="en-US" dirty="0" smtClean="0"/>
              <a:t>phase;</a:t>
            </a:r>
            <a:endParaRPr lang="en-US" dirty="0" smtClean="0"/>
          </a:p>
          <a:p>
            <a:pPr algn="just"/>
            <a:r>
              <a:rPr lang="en-US" dirty="0" smtClean="0"/>
              <a:t>Technical </a:t>
            </a:r>
            <a:r>
              <a:rPr lang="en-US" dirty="0" smtClean="0"/>
              <a:t>oriented target milestones are identified for R&amp;D and Construction Phases;</a:t>
            </a:r>
          </a:p>
          <a:p>
            <a:pPr algn="just"/>
            <a:r>
              <a:rPr lang="en-US" dirty="0" smtClean="0"/>
              <a:t>In</a:t>
            </a:r>
            <a:r>
              <a:rPr lang="en-US" dirty="0" smtClean="0"/>
              <a:t>-kind deliveries are integrated/linked in the PIP-II RLS, </a:t>
            </a:r>
            <a:r>
              <a:rPr lang="en-US" dirty="0"/>
              <a:t>i</a:t>
            </a:r>
            <a:r>
              <a:rPr lang="en-US" dirty="0" smtClean="0"/>
              <a:t>n such a way that they can potentially drive the schedule variance;</a:t>
            </a:r>
          </a:p>
          <a:p>
            <a:pPr algn="just"/>
            <a:r>
              <a:rPr lang="en-US" dirty="0" smtClean="0"/>
              <a:t>A </a:t>
            </a:r>
            <a:r>
              <a:rPr lang="en-US" dirty="0" smtClean="0"/>
              <a:t>systematic approach is used to develop the PIP-II RLS. It helps during the activities definition and it can be applied independently by the scope of the different PIP-II sub-projects. Moreover this configuration helps to prevent major modifications, if required as following EVMS analysis; 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A complete RLS is achievable for CD-1;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490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04" y="3336899"/>
            <a:ext cx="3470227" cy="26288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97855"/>
            <a:ext cx="8672513" cy="4248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Project requires a complex RLS schedule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Performed up-to-date (1/2)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3" y="3008813"/>
            <a:ext cx="2409815" cy="140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36"/>
          <a:stretch/>
        </p:blipFill>
        <p:spPr>
          <a:xfrm>
            <a:off x="6194158" y="1150690"/>
            <a:ext cx="2721242" cy="136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otched Right Arrow 9"/>
          <p:cNvSpPr/>
          <p:nvPr/>
        </p:nvSpPr>
        <p:spPr>
          <a:xfrm rot="8224715">
            <a:off x="5238504" y="241499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81178" y="2517097"/>
            <a:ext cx="253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Civil Engineering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66" y="3318948"/>
            <a:ext cx="589608" cy="392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920663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In-kind Contributions</a:t>
            </a:r>
            <a:endParaRPr lang="en-US" dirty="0"/>
          </a:p>
        </p:txBody>
      </p:sp>
      <p:sp>
        <p:nvSpPr>
          <p:cNvPr id="16" name="Notched Right Arrow 15"/>
          <p:cNvSpPr/>
          <p:nvPr/>
        </p:nvSpPr>
        <p:spPr>
          <a:xfrm rot="18859866">
            <a:off x="2892830" y="428423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939" y="1909139"/>
            <a:ext cx="907928" cy="4817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8277" y="1526771"/>
            <a:ext cx="294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Contributions from USA laboratories</a:t>
            </a:r>
            <a:endParaRPr lang="en-US" dirty="0"/>
          </a:p>
        </p:txBody>
      </p:sp>
      <p:sp>
        <p:nvSpPr>
          <p:cNvPr id="19" name="Notched Right Arrow 18"/>
          <p:cNvSpPr/>
          <p:nvPr/>
        </p:nvSpPr>
        <p:spPr>
          <a:xfrm>
            <a:off x="2321266" y="311872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61" y="5632604"/>
            <a:ext cx="6193834" cy="6499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7470" y="5129853"/>
            <a:ext cx="288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new 800 MeV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Notched Right Arrow 22"/>
          <p:cNvSpPr/>
          <p:nvPr/>
        </p:nvSpPr>
        <p:spPr>
          <a:xfrm rot="13168548">
            <a:off x="5399436" y="4077702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79780" y="3940568"/>
            <a:ext cx="738141" cy="223623"/>
          </a:xfrm>
          <a:prstGeom prst="ellipse">
            <a:avLst/>
          </a:prstGeom>
          <a:noFill/>
          <a:ln w="57150" cmpd="sng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132180" y="5111649"/>
            <a:ext cx="738141" cy="22362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779458" y="5441718"/>
            <a:ext cx="2385715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Upgrades of existing machines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7189" y="3415321"/>
            <a:ext cx="872355" cy="593201"/>
          </a:xfrm>
          <a:prstGeom prst="rect">
            <a:avLst/>
          </a:prstGeom>
        </p:spPr>
      </p:pic>
      <p:sp>
        <p:nvSpPr>
          <p:cNvPr id="28" name="Notched Right Arrow 27"/>
          <p:cNvSpPr/>
          <p:nvPr/>
        </p:nvSpPr>
        <p:spPr>
          <a:xfrm rot="2216885">
            <a:off x="2851962" y="232551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Notched Right Arrow 28"/>
          <p:cNvSpPr/>
          <p:nvPr/>
        </p:nvSpPr>
        <p:spPr>
          <a:xfrm rot="5400000">
            <a:off x="3918535" y="193868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80192" y="1140209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Constraints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2409" y="1417727"/>
            <a:ext cx="149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LBNF shutdown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4532" y="1493640"/>
            <a:ext cx="149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FONSI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 animBg="1"/>
      <p:bldP spid="18" grpId="0"/>
      <p:bldP spid="19" grpId="0" animBg="1"/>
      <p:bldP spid="22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Since </a:t>
            </a:r>
            <a:r>
              <a:rPr lang="en-US" b="1" u="sng" dirty="0" smtClean="0"/>
              <a:t>April 2016</a:t>
            </a:r>
            <a:r>
              <a:rPr lang="en-US" dirty="0" smtClean="0"/>
              <a:t>, the process to develop the RLS schedule was </a:t>
            </a:r>
            <a:r>
              <a:rPr lang="en-US" dirty="0" smtClean="0"/>
              <a:t>started for </a:t>
            </a:r>
            <a:r>
              <a:rPr lang="en-US" b="1" u="sng" dirty="0" smtClean="0"/>
              <a:t>Alternative 1</a:t>
            </a:r>
            <a:r>
              <a:rPr lang="en-US" dirty="0" smtClean="0"/>
              <a:t>. </a:t>
            </a:r>
            <a:r>
              <a:rPr lang="en-US" dirty="0" smtClean="0"/>
              <a:t>In details: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WBS </a:t>
            </a:r>
            <a:r>
              <a:rPr lang="en-US" dirty="0" smtClean="0"/>
              <a:t>for R&amp;D and Construction phases </a:t>
            </a:r>
            <a:r>
              <a:rPr lang="en-US" b="1" u="sng" dirty="0" smtClean="0"/>
              <a:t>defined</a:t>
            </a:r>
            <a:r>
              <a:rPr lang="en-US" dirty="0" smtClean="0"/>
              <a:t>;</a:t>
            </a:r>
          </a:p>
          <a:p>
            <a:r>
              <a:rPr lang="en-US" dirty="0" smtClean="0"/>
              <a:t>Target </a:t>
            </a:r>
            <a:r>
              <a:rPr lang="en-US" dirty="0" smtClean="0"/>
              <a:t>dates i.e. Milestones technical oriented to complete </a:t>
            </a:r>
            <a:r>
              <a:rPr lang="en-US" dirty="0" smtClean="0"/>
              <a:t>the whole </a:t>
            </a:r>
            <a:r>
              <a:rPr lang="en-US" dirty="0" smtClean="0"/>
              <a:t>PIP-II Project in the timeframe foreseen </a:t>
            </a:r>
            <a:r>
              <a:rPr lang="en-US" b="1" u="sng" dirty="0" smtClean="0"/>
              <a:t>defined</a:t>
            </a:r>
            <a:r>
              <a:rPr lang="en-US" dirty="0" smtClean="0"/>
              <a:t>; </a:t>
            </a:r>
          </a:p>
          <a:p>
            <a:r>
              <a:rPr lang="en-US" dirty="0" smtClean="0"/>
              <a:t>In</a:t>
            </a:r>
            <a:r>
              <a:rPr lang="en-US" dirty="0" smtClean="0"/>
              <a:t>-kind Milestones to be integrated into the plan </a:t>
            </a:r>
            <a:r>
              <a:rPr lang="en-US" b="1" u="sng" dirty="0" smtClean="0"/>
              <a:t>identified</a:t>
            </a:r>
            <a:r>
              <a:rPr lang="en-US" dirty="0" smtClean="0"/>
              <a:t>;</a:t>
            </a:r>
          </a:p>
          <a:p>
            <a:r>
              <a:rPr lang="en-US" dirty="0" smtClean="0"/>
              <a:t>R</a:t>
            </a:r>
            <a:r>
              <a:rPr lang="en-US" dirty="0" smtClean="0"/>
              <a:t>&amp;D phase RLS scope of work and timeframe </a:t>
            </a:r>
            <a:r>
              <a:rPr lang="en-US" b="1" u="sng" dirty="0" smtClean="0"/>
              <a:t>checked</a:t>
            </a:r>
            <a:r>
              <a:rPr lang="en-US" b="1" dirty="0" smtClean="0"/>
              <a:t> </a:t>
            </a:r>
            <a:r>
              <a:rPr lang="en-US" dirty="0" smtClean="0"/>
              <a:t>using</a:t>
            </a:r>
            <a:r>
              <a:rPr lang="en-US" b="1" dirty="0"/>
              <a:t> </a:t>
            </a:r>
            <a:r>
              <a:rPr lang="en-US" dirty="0" smtClean="0"/>
              <a:t>a </a:t>
            </a:r>
            <a:r>
              <a:rPr lang="en-US" dirty="0"/>
              <a:t>top-down and bottom-up </a:t>
            </a:r>
            <a:r>
              <a:rPr lang="en-US" dirty="0" smtClean="0"/>
              <a:t>approach;</a:t>
            </a:r>
          </a:p>
          <a:p>
            <a:r>
              <a:rPr lang="en-US" dirty="0" smtClean="0"/>
              <a:t>R</a:t>
            </a:r>
            <a:r>
              <a:rPr lang="en-US" dirty="0" smtClean="0"/>
              <a:t>&amp;D phase RLS </a:t>
            </a:r>
            <a:r>
              <a:rPr lang="en-US" b="1" u="sng" dirty="0" smtClean="0"/>
              <a:t>developed</a:t>
            </a:r>
            <a:r>
              <a:rPr lang="en-US" dirty="0" smtClean="0"/>
              <a:t>, focusing on major R&amp;D deliverables and using a systematic approach;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Performed up-to-date (2/2)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605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RLS is a </a:t>
            </a:r>
            <a:r>
              <a:rPr lang="en-US" b="1" dirty="0" smtClean="0">
                <a:solidFill>
                  <a:schemeClr val="tx1"/>
                </a:solidFill>
              </a:rPr>
              <a:t>Multi-Phases</a:t>
            </a:r>
            <a:r>
              <a:rPr lang="en-US" dirty="0"/>
              <a:t>, </a:t>
            </a:r>
            <a:r>
              <a:rPr lang="en-US" b="1" dirty="0">
                <a:solidFill>
                  <a:srgbClr val="003087"/>
                </a:solidFill>
              </a:rPr>
              <a:t>Multi-Levels</a:t>
            </a:r>
            <a:r>
              <a:rPr lang="en-US" dirty="0"/>
              <a:t>, </a:t>
            </a:r>
            <a:r>
              <a:rPr lang="en-US" b="1" dirty="0" smtClean="0">
                <a:solidFill>
                  <a:schemeClr val="tx1"/>
                </a:solidFill>
              </a:rPr>
              <a:t>Deliverable Oriented</a:t>
            </a:r>
            <a:r>
              <a:rPr lang="en-US" dirty="0" smtClean="0"/>
              <a:t> schedule developed with the scope of reporting to DOE the progress with respect to the DOE given budget.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(1/</a:t>
            </a:r>
            <a:r>
              <a:rPr lang="en-US" dirty="0"/>
              <a:t>5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3516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321266" y="22508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4753" y="2341903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  <a:r>
              <a:rPr lang="en-US" b="1" dirty="0" smtClean="0">
                <a:solidFill>
                  <a:srgbClr val="003087"/>
                </a:solidFill>
              </a:rPr>
              <a:t>and </a:t>
            </a: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2250" y="3721105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2304819" y="358263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55967" y="3340981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T0, T1, T2, T3, T4 Milestones </a:t>
            </a:r>
            <a:r>
              <a:rPr lang="en-US" b="1" dirty="0" smtClean="0">
                <a:solidFill>
                  <a:srgbClr val="003087"/>
                </a:solidFill>
              </a:rPr>
              <a:t>and  </a:t>
            </a:r>
            <a:r>
              <a:rPr lang="en-US" b="1" dirty="0" smtClean="0">
                <a:solidFill>
                  <a:srgbClr val="660066"/>
                </a:solidFill>
              </a:rPr>
              <a:t>Different Levels of Responsibilities for the PIP-II Managers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502285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2321266" y="502285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14753" y="4816298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Working schedule @ Level 4 </a:t>
            </a:r>
            <a:r>
              <a:rPr lang="en-US" b="1" dirty="0" smtClean="0">
                <a:solidFill>
                  <a:srgbClr val="003087"/>
                </a:solidFill>
              </a:rPr>
              <a:t>that includes all the major technical deliverables from Fermilab (T4) and from In-kind partners (I4)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667" y="2250887"/>
            <a:ext cx="2220152" cy="2204696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71303" y="3340981"/>
            <a:ext cx="1603947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High Level </a:t>
            </a:r>
            <a:r>
              <a:rPr lang="en-US" b="1" dirty="0" smtClean="0"/>
              <a:t>Master</a:t>
            </a:r>
            <a:r>
              <a:rPr lang="en-US" dirty="0" smtClean="0"/>
              <a:t> Schedule (T0, T1, T2, </a:t>
            </a:r>
            <a:r>
              <a:rPr lang="en-US" b="1" dirty="0" smtClean="0">
                <a:solidFill>
                  <a:srgbClr val="AF272F"/>
                </a:solidFill>
              </a:rPr>
              <a:t>I3  &amp; External 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(2/5)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444" y="1402804"/>
            <a:ext cx="5579533" cy="49243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ctangle 18"/>
          <p:cNvSpPr/>
          <p:nvPr/>
        </p:nvSpPr>
        <p:spPr>
          <a:xfrm rot="16200000">
            <a:off x="-398307" y="3993240"/>
            <a:ext cx="3917758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20667" y="1833575"/>
            <a:ext cx="5269310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16727" y="2163805"/>
            <a:ext cx="815879" cy="152400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17127" y="2170543"/>
            <a:ext cx="815879" cy="152400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00211" y="2169772"/>
            <a:ext cx="815879" cy="152400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49515" y="6042120"/>
            <a:ext cx="1524000" cy="284989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45369" y="6034422"/>
            <a:ext cx="1524000" cy="190062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08253" y="5417125"/>
            <a:ext cx="1065262" cy="725056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7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PIP-II RLS is a </a:t>
            </a:r>
            <a:r>
              <a:rPr lang="en-US" b="1" dirty="0" smtClean="0">
                <a:solidFill>
                  <a:schemeClr val="tx1"/>
                </a:solidFill>
              </a:rPr>
              <a:t>Multi-Phases</a:t>
            </a:r>
            <a:r>
              <a:rPr lang="en-US" dirty="0"/>
              <a:t>, </a:t>
            </a:r>
            <a:r>
              <a:rPr lang="en-US" b="1" dirty="0">
                <a:solidFill>
                  <a:srgbClr val="003087"/>
                </a:solidFill>
              </a:rPr>
              <a:t>Multi-Levels</a:t>
            </a:r>
            <a:r>
              <a:rPr lang="en-US" dirty="0"/>
              <a:t>, </a:t>
            </a:r>
            <a:r>
              <a:rPr lang="en-US" b="1" dirty="0" smtClean="0">
                <a:solidFill>
                  <a:schemeClr val="tx1"/>
                </a:solidFill>
              </a:rPr>
              <a:t>Deliverable Oriented</a:t>
            </a:r>
            <a:r>
              <a:rPr lang="en-US" dirty="0" smtClean="0"/>
              <a:t> schedule developed with the scope of reporting to DOE the progress with respect to the DOE given budget.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(3/5)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23516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321266" y="22508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14753" y="2341903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  <a:r>
              <a:rPr lang="en-US" b="1" dirty="0" smtClean="0">
                <a:solidFill>
                  <a:srgbClr val="003087"/>
                </a:solidFill>
              </a:rPr>
              <a:t>and </a:t>
            </a:r>
            <a:r>
              <a:rPr lang="en-US" b="1" dirty="0" smtClean="0">
                <a:solidFill>
                  <a:srgbClr val="660066"/>
                </a:solidFill>
              </a:rPr>
              <a:t>Construction phase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2250" y="3721105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>
            <a:off x="2304819" y="358263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55967" y="3340981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T0, T1, T2, T3, T4 Milestones </a:t>
            </a:r>
            <a:r>
              <a:rPr lang="en-US" b="1" dirty="0" smtClean="0">
                <a:solidFill>
                  <a:srgbClr val="003087"/>
                </a:solidFill>
              </a:rPr>
              <a:t>and  </a:t>
            </a:r>
            <a:r>
              <a:rPr lang="en-US" b="1" dirty="0" smtClean="0">
                <a:solidFill>
                  <a:srgbClr val="660066"/>
                </a:solidFill>
              </a:rPr>
              <a:t>Different Levels of Responsibilities for the PIP-II Managers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502285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2321266" y="502285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714753" y="4816298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Working schedule i.e. Early dates @ Level 4. </a:t>
            </a:r>
            <a:r>
              <a:rPr lang="en-US" b="1" dirty="0" smtClean="0">
                <a:solidFill>
                  <a:srgbClr val="003087"/>
                </a:solidFill>
              </a:rPr>
              <a:t>It includes all the major technical deliverables from Fermilab (T4) and from In-kind partners (I4)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55966" y="4816298"/>
            <a:ext cx="2727163" cy="380124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High Level </a:t>
            </a:r>
            <a:r>
              <a:rPr lang="en-US" b="1" dirty="0" smtClean="0"/>
              <a:t>Working</a:t>
            </a:r>
            <a:r>
              <a:rPr lang="en-US" dirty="0" smtClean="0"/>
              <a:t> Schedule (T4, </a:t>
            </a:r>
            <a:r>
              <a:rPr lang="en-US" b="1" dirty="0" smtClean="0">
                <a:solidFill>
                  <a:srgbClr val="AF272F"/>
                </a:solidFill>
              </a:rPr>
              <a:t>I3 &amp; External 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(4/</a:t>
            </a:r>
            <a:r>
              <a:rPr lang="en-US" dirty="0"/>
              <a:t>5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231" y="1372988"/>
            <a:ext cx="5933169" cy="48715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9480" y="2218751"/>
            <a:ext cx="2689126" cy="391573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Early date yellow </a:t>
            </a:r>
            <a:r>
              <a:rPr lang="en-US" b="1" dirty="0" smtClean="0">
                <a:solidFill>
                  <a:schemeClr val="accent3"/>
                </a:solidFill>
              </a:rPr>
              <a:t>Milestones i.e. no margin;</a:t>
            </a:r>
          </a:p>
          <a:p>
            <a:pPr marL="0" indent="0">
              <a:buFont typeface="Arial" charset="0"/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NB: In-kind and External Milestones are at the same dates as High Level Master Schedule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7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1018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links between Master / Working and P6 </a:t>
            </a:r>
            <a:r>
              <a:rPr lang="en-US" dirty="0" smtClean="0"/>
              <a:t>schedule: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RLS definition (5/5)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Luisella Lari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378" y="3237284"/>
            <a:ext cx="2469691" cy="20277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02" y="2160643"/>
            <a:ext cx="2508583" cy="22134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61653" y="3767885"/>
            <a:ext cx="2114353" cy="299073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856595" y="4243344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otched Right Arrow 23"/>
          <p:cNvSpPr/>
          <p:nvPr/>
        </p:nvSpPr>
        <p:spPr>
          <a:xfrm>
            <a:off x="4781125" y="5148130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130005" y="1717582"/>
            <a:ext cx="2469691" cy="114629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Early dates</a:t>
            </a:r>
          </a:p>
          <a:p>
            <a:pPr marL="0" indent="0" algn="ctr">
              <a:buFont typeface="Arial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6 </a:t>
            </a:r>
            <a:r>
              <a:rPr lang="en-US" dirty="0" smtClean="0">
                <a:solidFill>
                  <a:schemeClr val="tx1"/>
                </a:solidFill>
              </a:rPr>
              <a:t>m floating between T2 &amp; T4 Milestones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092738" y="2270113"/>
            <a:ext cx="2689126" cy="189499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On-going</a:t>
            </a:r>
            <a:r>
              <a:rPr lang="en-US" dirty="0" smtClean="0">
                <a:solidFill>
                  <a:schemeClr val="tx1"/>
                </a:solidFill>
              </a:rPr>
              <a:t>: Each T4 Milestones date is verified through the development of the  detailed RLS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34185" y="1701968"/>
            <a:ext cx="2469691" cy="114629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b="1" dirty="0" smtClean="0">
                <a:solidFill>
                  <a:schemeClr val="tx1"/>
                </a:solidFill>
              </a:rPr>
              <a:t>Late Dates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4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14" grpId="0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3599</TotalTime>
  <Words>1896</Words>
  <Application>Microsoft Macintosh PowerPoint</Application>
  <PresentationFormat>On-screen Show (4:3)</PresentationFormat>
  <Paragraphs>362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Fermilab_PPT_090815</vt:lpstr>
      <vt:lpstr>PowerPoint Presentation</vt:lpstr>
      <vt:lpstr>Outline</vt:lpstr>
      <vt:lpstr>Steps Performed up-to-date (1/2) </vt:lpstr>
      <vt:lpstr>Steps Performed up-to-date (2/2) </vt:lpstr>
      <vt:lpstr>The RLS definition (1/5) </vt:lpstr>
      <vt:lpstr>The RLS definition (2/5) </vt:lpstr>
      <vt:lpstr>The RLS definition (3/5) </vt:lpstr>
      <vt:lpstr>The RLS definition (4/5) </vt:lpstr>
      <vt:lpstr>The RLS definition (5/5) </vt:lpstr>
      <vt:lpstr>The PIP-II WBS in P6 (1/5) </vt:lpstr>
      <vt:lpstr>The PIP-II WBS in P6 (2/5) </vt:lpstr>
      <vt:lpstr>The PIP-II WBS in P6 (3/5) </vt:lpstr>
      <vt:lpstr>The PIP-II WBS in P6 (4/5) </vt:lpstr>
      <vt:lpstr>The PIP-II WBS in P6 (5/5) </vt:lpstr>
      <vt:lpstr>The Systematic Approach @ lower WBS</vt:lpstr>
      <vt:lpstr>RLS R&amp;D status (1/2)</vt:lpstr>
      <vt:lpstr>RLS R&amp;D status (2/2) </vt:lpstr>
      <vt:lpstr>RLS R&amp;D status – Examples 1 – CF (1/2)</vt:lpstr>
      <vt:lpstr>RLS R&amp;D status – Examples 1 – CF (2/2)</vt:lpstr>
      <vt:lpstr>RLS R&amp;D status – Examples 2 – SSR1 (1/2)</vt:lpstr>
      <vt:lpstr>RLS R&amp;D status – Examples 2 – SSR1 (2/2)</vt:lpstr>
      <vt:lpstr>RLS R&amp;D status – Examples 3 – Cryo (1/2)</vt:lpstr>
      <vt:lpstr>RLS R&amp;D status – Examples 3 – Cryo (2/2)</vt:lpstr>
      <vt:lpstr>RLS Next steps  CD-1</vt:lpstr>
      <vt:lpstr>Summary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Luisella Lari</cp:lastModifiedBy>
  <cp:revision>125</cp:revision>
  <cp:lastPrinted>2014-01-20T19:40:21Z</cp:lastPrinted>
  <dcterms:created xsi:type="dcterms:W3CDTF">2016-07-25T19:56:26Z</dcterms:created>
  <dcterms:modified xsi:type="dcterms:W3CDTF">2016-10-25T21:59:59Z</dcterms:modified>
</cp:coreProperties>
</file>