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2"/>
  </p:notesMasterIdLst>
  <p:handoutMasterIdLst>
    <p:handoutMasterId r:id="rId33"/>
  </p:handoutMasterIdLst>
  <p:sldIdLst>
    <p:sldId id="294" r:id="rId2"/>
    <p:sldId id="339" r:id="rId3"/>
    <p:sldId id="299" r:id="rId4"/>
    <p:sldId id="301" r:id="rId5"/>
    <p:sldId id="303" r:id="rId6"/>
    <p:sldId id="305" r:id="rId7"/>
    <p:sldId id="336" r:id="rId8"/>
    <p:sldId id="334" r:id="rId9"/>
    <p:sldId id="337" r:id="rId10"/>
    <p:sldId id="338" r:id="rId11"/>
    <p:sldId id="306" r:id="rId12"/>
    <p:sldId id="335" r:id="rId13"/>
    <p:sldId id="307" r:id="rId14"/>
    <p:sldId id="308" r:id="rId15"/>
    <p:sldId id="313" r:id="rId16"/>
    <p:sldId id="314" r:id="rId17"/>
    <p:sldId id="329" r:id="rId18"/>
    <p:sldId id="330" r:id="rId19"/>
    <p:sldId id="332" r:id="rId20"/>
    <p:sldId id="333" r:id="rId21"/>
    <p:sldId id="327" r:id="rId22"/>
    <p:sldId id="328" r:id="rId23"/>
    <p:sldId id="302" r:id="rId24"/>
    <p:sldId id="304" r:id="rId25"/>
    <p:sldId id="309" r:id="rId26"/>
    <p:sldId id="312" r:id="rId27"/>
    <p:sldId id="323" r:id="rId28"/>
    <p:sldId id="324" r:id="rId29"/>
    <p:sldId id="325" r:id="rId30"/>
    <p:sldId id="326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05050"/>
    <a:srgbClr val="0066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712"/>
  </p:normalViewPr>
  <p:slideViewPr>
    <p:cSldViewPr snapToGrid="0" snapToObjects="1" showGuides="1">
      <p:cViewPr>
        <p:scale>
          <a:sx n="101" d="100"/>
          <a:sy n="101" d="100"/>
        </p:scale>
        <p:origin x="1352" y="20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0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looks the same as </a:t>
            </a:r>
            <a:r>
              <a:rPr lang="en-US" baseline="0" dirty="0" err="1" smtClean="0"/>
              <a:t>Valeri’s</a:t>
            </a:r>
            <a:r>
              <a:rPr lang="en-US" baseline="0" dirty="0" smtClean="0"/>
              <a:t> slide – good work!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0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80% bunch-by-bunch chopping is unrelated</a:t>
            </a:r>
            <a:r>
              <a:rPr lang="en-US" baseline="0" dirty="0" smtClean="0"/>
              <a:t> to the neutrino mission – Valeri says 50% in his talk. So be prepared when someone asks why you say 80 and Valeri says 50.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bullets in the smaller font seem to be orphans. This looks like the scope so why not label it as such.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Valeri did not identify </a:t>
            </a:r>
            <a:r>
              <a:rPr lang="en-US" dirty="0" err="1" smtClean="0"/>
              <a:t>gammat</a:t>
            </a:r>
            <a:r>
              <a:rPr lang="en-US" baseline="0" dirty="0" smtClean="0"/>
              <a:t> jump in his talk (but I requested that he add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Paul Derwent</a:t>
            </a:r>
            <a:endParaRPr lang="en-US" dirty="0"/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PIP-II R&amp;D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1" y="3048000"/>
            <a:ext cx="6477000" cy="3219458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PIP2IT will address the address/measure the following:</a:t>
            </a:r>
          </a:p>
          <a:p>
            <a:r>
              <a:rPr lang="sk-SK" dirty="0"/>
              <a:t>Phase 1 (present through PIP-II CD-3): </a:t>
            </a:r>
            <a:r>
              <a:rPr lang="sk-SK" dirty="0" smtClean="0"/>
              <a:t>retirement </a:t>
            </a:r>
            <a:r>
              <a:rPr lang="sk-SK" dirty="0"/>
              <a:t>of risks associated with operation of the PIP-II linac in pulsed mode as required for neutrino operations and described in the CDR (1% duty factor). The primary risks to be retired during this period include:</a:t>
            </a:r>
          </a:p>
          <a:p>
            <a:pPr lvl="1"/>
            <a:r>
              <a:rPr lang="sk-SK" dirty="0"/>
              <a:t>Achievement of required beam characteristics from the ion source through the SSR1 cryomodule.</a:t>
            </a:r>
          </a:p>
          <a:p>
            <a:pPr lvl="1"/>
            <a:r>
              <a:rPr lang="sk-SK" dirty="0"/>
              <a:t>Demonstration of MEBT chopper operations at a level required for Booster injection</a:t>
            </a:r>
          </a:p>
          <a:p>
            <a:pPr lvl="1"/>
            <a:r>
              <a:rPr lang="sk-SK" dirty="0"/>
              <a:t>Demonstration of the operation of the HWR cryomodule, with beam, in close proximity to the MEBT beam absorber</a:t>
            </a:r>
          </a:p>
          <a:p>
            <a:pPr lvl="1"/>
            <a:r>
              <a:rPr lang="sk-SK" dirty="0"/>
              <a:t>Demonstration of stable beam acceleration in the SSR1 cryomodule, under the full control of prototype RF control systems, including resonance control within the cavities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Phases and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6376585" cy="32194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PIP2IT will address the address/measure the following:</a:t>
            </a:r>
          </a:p>
          <a:p>
            <a:r>
              <a:rPr lang="sk-SK" dirty="0" smtClean="0"/>
              <a:t>Phase </a:t>
            </a:r>
            <a:r>
              <a:rPr lang="sk-SK" dirty="0"/>
              <a:t>2 (</a:t>
            </a:r>
            <a:r>
              <a:rPr lang="sk-SK" b="1" dirty="0">
                <a:solidFill>
                  <a:schemeClr val="accent4"/>
                </a:solidFill>
              </a:rPr>
              <a:t>post-CD-3, off </a:t>
            </a:r>
            <a:r>
              <a:rPr lang="sk-SK" b="1" dirty="0" smtClean="0">
                <a:solidFill>
                  <a:schemeClr val="accent4"/>
                </a:solidFill>
              </a:rPr>
              <a:t>project?</a:t>
            </a:r>
            <a:r>
              <a:rPr lang="sk-SK" dirty="0" smtClean="0"/>
              <a:t>)</a:t>
            </a:r>
            <a:r>
              <a:rPr lang="sk-SK" dirty="0"/>
              <a:t>: </a:t>
            </a:r>
            <a:r>
              <a:rPr lang="sk-SK" dirty="0" smtClean="0"/>
              <a:t>retirement </a:t>
            </a:r>
            <a:r>
              <a:rPr lang="sk-SK" dirty="0"/>
              <a:t>of risks associated with CW operations, in particular as related to utilization of the PIP-II linac for a second generation Mu2e experiment. The primary risks to be retired during this period may include:</a:t>
            </a:r>
          </a:p>
          <a:p>
            <a:pPr lvl="1"/>
            <a:r>
              <a:rPr lang="sk-SK" dirty="0"/>
              <a:t>Full demonstration of the ability of the MEBT chopper to provide customized beam patterns at the bunch-by-bunch level</a:t>
            </a:r>
          </a:p>
          <a:p>
            <a:pPr lvl="1"/>
            <a:r>
              <a:rPr lang="sk-SK" dirty="0"/>
              <a:t>Demonstration of the MEBT beam absorber at power levels up to 20 kW</a:t>
            </a:r>
          </a:p>
          <a:p>
            <a:pPr lvl="1"/>
            <a:r>
              <a:rPr lang="sk-SK" dirty="0"/>
              <a:t>Demonstration of stable beam acceleration through the HWR and SSR1 cryomodules, with a beam current of up to 2 mA and at 100% duty factor</a:t>
            </a:r>
          </a:p>
          <a:p>
            <a:pPr lvl="1"/>
            <a:r>
              <a:rPr lang="sk-SK" dirty="0"/>
              <a:t>Measurement of beam extinction provided by the MEBT chopper system, with a goal of 1E-9.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Phases and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1027" y="1526500"/>
            <a:ext cx="5333715" cy="3111578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RFQ  Status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Paul Derwent | DOE IPR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0" y="1042988"/>
            <a:ext cx="3591027" cy="499427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RFQ Installation is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RFQ successfully conditioned with 120kW input power </a:t>
            </a:r>
            <a:r>
              <a:rPr lang="en-US" dirty="0" smtClean="0">
                <a:solidFill>
                  <a:srgbClr val="000000"/>
                </a:solidFill>
              </a:rPr>
              <a:t>initially at 5</a:t>
            </a:r>
            <a:r>
              <a:rPr lang="en-US" dirty="0">
                <a:solidFill>
                  <a:srgbClr val="000000"/>
                </a:solidFill>
              </a:rPr>
              <a:t>% duty </a:t>
            </a:r>
            <a:r>
              <a:rPr lang="en-US" dirty="0" smtClean="0">
                <a:solidFill>
                  <a:srgbClr val="000000"/>
                </a:solidFill>
              </a:rPr>
              <a:t>cycle,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Taking into account measured Q0 and beta, estimate vane potential at 66kV (10% above specified)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95 kW in CW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Equivalent to 62 kV vane potential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(60 kV required)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788" y="4190567"/>
            <a:ext cx="2074954" cy="20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34453" y="106483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 in 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5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Beam from RFQ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89031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We received permission to run the beam through RFQ on March 23, and saw an accelerated beam within an hour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526945" y="6496050"/>
            <a:ext cx="1076325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154D81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69108" y="6515100"/>
            <a:ext cx="6096000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Helvetica"/>
                <a:cs typeface="Helvetica"/>
              </a:rPr>
              <a:t>Paul Derwent | DOE IPR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8600" y="6496050"/>
            <a:ext cx="447675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972A58-90BB-4449-BD39-346CB0BCAAA6}" type="slidenum">
              <a:rPr lang="en-US" altLang="en-US" sz="1200">
                <a:solidFill>
                  <a:srgbClr val="154D81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3261" y="1837508"/>
            <a:ext cx="5745480" cy="4406538"/>
            <a:chOff x="1125583" y="1837508"/>
            <a:chExt cx="5745480" cy="4406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583" y="1837508"/>
              <a:ext cx="5745480" cy="44065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25583" y="2353265"/>
              <a:ext cx="573276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exit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360266" y="2970717"/>
              <a:ext cx="51956" cy="6763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72798" y="2634224"/>
              <a:ext cx="1227273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transformer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693125" y="3267952"/>
              <a:ext cx="793310" cy="2703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32044" y="4553330"/>
              <a:ext cx="127857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doublet (BARC)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5262" y="2689699"/>
              <a:ext cx="921709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Cup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147247" y="4141409"/>
              <a:ext cx="1" cy="375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58433" y="4503461"/>
              <a:ext cx="9717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 doublet (BARC)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247775" y="4129486"/>
              <a:ext cx="1" cy="375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418898" y="3307150"/>
              <a:ext cx="452165" cy="458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91016" y="2705024"/>
              <a:ext cx="117072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of Flight BPM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104653" y="3322475"/>
              <a:ext cx="452165" cy="458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1866630"/>
            <a:ext cx="3007852" cy="4377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Helvetica" panose="020B0604020202020204" pitchFamily="34" charset="0"/>
              </a:rPr>
              <a:t>98% ± 3% transmission efficiency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1 - 10 mA pulsed beam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Energy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2.11 MeV ± 0.5%  </a:t>
            </a:r>
          </a:p>
        </p:txBody>
      </p:sp>
    </p:spTree>
    <p:extLst>
      <p:ext uri="{BB962C8B-B14F-4D97-AF65-F5344CB8AC3E}">
        <p14:creationId xmlns:p14="http://schemas.microsoft.com/office/powerpoint/2010/main" val="206006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MEBT primary technical deliverables:</a:t>
            </a:r>
            <a:endParaRPr lang="en-US" dirty="0"/>
          </a:p>
          <a:p>
            <a:pPr lvl="1"/>
            <a:r>
              <a:rPr lang="en-US" dirty="0" smtClean="0"/>
              <a:t>Beam Chopping </a:t>
            </a:r>
          </a:p>
          <a:p>
            <a:pPr lvl="2"/>
            <a:r>
              <a:rPr lang="en-US" dirty="0" smtClean="0"/>
              <a:t>Forms </a:t>
            </a:r>
            <a:r>
              <a:rPr lang="en-US" dirty="0"/>
              <a:t>the bunch structure required Booster </a:t>
            </a:r>
            <a:r>
              <a:rPr lang="en-US" dirty="0" smtClean="0"/>
              <a:t>injection</a:t>
            </a:r>
          </a:p>
          <a:p>
            <a:pPr lvl="2"/>
            <a:r>
              <a:rPr lang="en-US" dirty="0"/>
              <a:t>Testing Prototype kickers in FY17</a:t>
            </a:r>
          </a:p>
          <a:p>
            <a:pPr lvl="2"/>
            <a:r>
              <a:rPr lang="en-US" dirty="0"/>
              <a:t>Testing </a:t>
            </a:r>
            <a:r>
              <a:rPr lang="en-US" dirty="0" smtClean="0"/>
              <a:t>Prototype absorber in FY17</a:t>
            </a:r>
            <a:endParaRPr lang="en-US" dirty="0"/>
          </a:p>
          <a:p>
            <a:pPr lvl="1"/>
            <a:r>
              <a:rPr lang="en-US" dirty="0" smtClean="0"/>
              <a:t>Vacuum Management</a:t>
            </a:r>
          </a:p>
          <a:p>
            <a:pPr lvl="2"/>
            <a:r>
              <a:rPr lang="en-US" dirty="0" smtClean="0"/>
              <a:t>absorber upstream of SRF Cryomodule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MEBT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 descr="MEBT 3d 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3850037"/>
            <a:ext cx="7493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3600"/>
            <a:ext cx="8672513" cy="51673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PIP-II includes</a:t>
            </a:r>
          </a:p>
          <a:p>
            <a:pPr lvl="1"/>
            <a:r>
              <a:rPr lang="en-US" dirty="0" smtClean="0"/>
              <a:t>5 different SRF cavity types and cryomodules</a:t>
            </a:r>
          </a:p>
          <a:p>
            <a:pPr lvl="2"/>
            <a:r>
              <a:rPr lang="en-US" dirty="0" smtClean="0"/>
              <a:t>Half Wave Resonator: installed </a:t>
            </a:r>
          </a:p>
          <a:p>
            <a:pPr lvl="2"/>
            <a:r>
              <a:rPr lang="en-US" dirty="0" smtClean="0"/>
              <a:t>2 Single Spoke Resonators</a:t>
            </a:r>
          </a:p>
          <a:p>
            <a:pPr lvl="2"/>
            <a:r>
              <a:rPr lang="en-US" dirty="0" smtClean="0"/>
              <a:t>2 elliptical cavities</a:t>
            </a:r>
          </a:p>
          <a:p>
            <a:pPr lvl="1"/>
            <a:r>
              <a:rPr lang="en-US" dirty="0" smtClean="0"/>
              <a:t>3 different frequencies (162.5 MHz, 325 MHz, 650 MHz)</a:t>
            </a:r>
          </a:p>
          <a:p>
            <a:pPr lvl="1"/>
            <a:endParaRPr lang="en-US" dirty="0"/>
          </a:p>
          <a:p>
            <a:r>
              <a:rPr lang="en-US" dirty="0" smtClean="0"/>
              <a:t>R&amp;D program:</a:t>
            </a:r>
          </a:p>
          <a:p>
            <a:pPr lvl="1"/>
            <a:r>
              <a:rPr lang="en-US" dirty="0" smtClean="0"/>
              <a:t>test one complete cryomodule of each frequency to full power</a:t>
            </a:r>
          </a:p>
          <a:p>
            <a:pPr lvl="2"/>
            <a:r>
              <a:rPr lang="en-US" dirty="0" smtClean="0"/>
              <a:t>HWR &amp; SSR1 @ PIP-II Injector Test with beam</a:t>
            </a:r>
          </a:p>
          <a:p>
            <a:pPr lvl="2"/>
            <a:r>
              <a:rPr lang="en-US" dirty="0" smtClean="0"/>
              <a:t>HB650 in a test stand with RF power</a:t>
            </a:r>
          </a:p>
          <a:p>
            <a:pPr lvl="1"/>
            <a:r>
              <a:rPr lang="en-US" dirty="0" smtClean="0"/>
              <a:t>test LB650 dressed cavities with RF power</a:t>
            </a:r>
          </a:p>
          <a:p>
            <a:pPr lvl="1"/>
            <a:r>
              <a:rPr lang="en-US" dirty="0" smtClean="0"/>
              <a:t>test bare SSR2 cavities in vertical test stand</a:t>
            </a:r>
          </a:p>
          <a:p>
            <a:pPr lvl="1"/>
            <a:r>
              <a:rPr lang="en-US" dirty="0" smtClean="0"/>
              <a:t>Resonance control of cavities in pulsed mode operation</a:t>
            </a:r>
          </a:p>
          <a:p>
            <a:pPr lvl="2"/>
            <a:r>
              <a:rPr lang="en-US" dirty="0" smtClean="0"/>
              <a:t>Combination </a:t>
            </a:r>
            <a:r>
              <a:rPr lang="en-US" dirty="0"/>
              <a:t>of High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, </a:t>
            </a:r>
            <a:r>
              <a:rPr lang="en-US" dirty="0"/>
              <a:t>pulsed operation </a:t>
            </a:r>
          </a:p>
          <a:p>
            <a:pPr lvl="2"/>
            <a:r>
              <a:rPr lang="en-US" dirty="0" smtClean="0"/>
              <a:t>Passive </a:t>
            </a:r>
            <a:r>
              <a:rPr lang="en-US" dirty="0"/>
              <a:t>means: Mechanical </a:t>
            </a:r>
            <a:r>
              <a:rPr lang="en-US" dirty="0" smtClean="0"/>
              <a:t>design</a:t>
            </a:r>
            <a:endParaRPr lang="en-US" dirty="0"/>
          </a:p>
          <a:p>
            <a:pPr lvl="2"/>
            <a:r>
              <a:rPr lang="en-US" dirty="0"/>
              <a:t>Developing a </a:t>
            </a:r>
            <a:r>
              <a:rPr lang="en-US" dirty="0" err="1"/>
              <a:t>peizo</a:t>
            </a:r>
            <a:r>
              <a:rPr lang="en-US" dirty="0"/>
              <a:t>-based feed forward and feedback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Application of High Q</a:t>
            </a:r>
            <a:r>
              <a:rPr lang="en-US" baseline="-25000" dirty="0" smtClean="0"/>
              <a:t>0</a:t>
            </a:r>
            <a:r>
              <a:rPr lang="en-US" dirty="0" smtClean="0"/>
              <a:t> R&amp;D to PIP-II 650 MHz cavities</a:t>
            </a:r>
            <a:endParaRPr lang="en-US" dirty="0"/>
          </a:p>
          <a:p>
            <a:pPr lvl="3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9457BD-B036-4A4E-A9E9-E15403461A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Booster:  50% pulse intensity, 33% pulse frequency</a:t>
            </a:r>
          </a:p>
          <a:p>
            <a:pPr lvl="1"/>
            <a:r>
              <a:rPr lang="en-US" dirty="0" smtClean="0"/>
              <a:t>Doubling of proton flux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New injection region:  </a:t>
            </a:r>
          </a:p>
          <a:p>
            <a:pPr lvl="2"/>
            <a:r>
              <a:rPr lang="en-US" dirty="0" smtClean="0"/>
              <a:t>Radiation Deposition in Absorber</a:t>
            </a:r>
          </a:p>
          <a:p>
            <a:pPr lvl="2"/>
            <a:r>
              <a:rPr lang="en-US" dirty="0" smtClean="0"/>
              <a:t>Magnets and Power supplies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20 Hz </a:t>
            </a:r>
            <a:r>
              <a:rPr lang="en-US" dirty="0" err="1" smtClean="0"/>
              <a:t>vs</a:t>
            </a:r>
            <a:r>
              <a:rPr lang="en-US" dirty="0" smtClean="0"/>
              <a:t> 15 Hz:</a:t>
            </a:r>
          </a:p>
          <a:p>
            <a:pPr lvl="2"/>
            <a:r>
              <a:rPr lang="en-US" dirty="0" smtClean="0"/>
              <a:t>Resonant magnet system:  build a complete girder</a:t>
            </a:r>
          </a:p>
          <a:p>
            <a:pPr lvl="2"/>
            <a:r>
              <a:rPr lang="en-US" dirty="0" smtClean="0"/>
              <a:t>Controls and timing :  15 Hz is the standard clock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Rings: 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0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systems</a:t>
            </a:r>
          </a:p>
          <a:p>
            <a:pPr lvl="2"/>
            <a:r>
              <a:rPr lang="en-US" dirty="0" smtClean="0"/>
              <a:t>Recycler:  New Cavities</a:t>
            </a:r>
          </a:p>
          <a:p>
            <a:pPr lvl="3"/>
            <a:r>
              <a:rPr lang="en-US" dirty="0" smtClean="0"/>
              <a:t>increase in duty factor -&gt; better cooling</a:t>
            </a:r>
          </a:p>
          <a:p>
            <a:pPr lvl="3"/>
            <a:r>
              <a:rPr lang="en-US" dirty="0" smtClean="0"/>
              <a:t>increase in repetition rate -&gt; increased voltage</a:t>
            </a:r>
          </a:p>
          <a:p>
            <a:pPr lvl="2"/>
            <a:r>
              <a:rPr lang="en-US" dirty="0" smtClean="0"/>
              <a:t>Main Injector:  New Power Amplifiers</a:t>
            </a:r>
          </a:p>
          <a:p>
            <a:pPr lvl="3"/>
            <a:r>
              <a:rPr lang="en-US" dirty="0" smtClean="0"/>
              <a:t>enough voltage but higher power needed</a:t>
            </a:r>
          </a:p>
          <a:p>
            <a:pPr lvl="3"/>
            <a:r>
              <a:rPr lang="en-US" dirty="0" smtClean="0"/>
              <a:t>two solutions</a:t>
            </a:r>
          </a:p>
          <a:p>
            <a:pPr lvl="4"/>
            <a:r>
              <a:rPr lang="en-US" dirty="0" smtClean="0"/>
              <a:t>Higher power tube</a:t>
            </a:r>
          </a:p>
          <a:p>
            <a:pPr lvl="4"/>
            <a:r>
              <a:rPr lang="en-US" dirty="0" smtClean="0"/>
              <a:t>Two tubes of existing design on cavity</a:t>
            </a:r>
          </a:p>
          <a:p>
            <a:r>
              <a:rPr lang="en-US" dirty="0" smtClean="0"/>
              <a:t>Beam Dynamics and Control</a:t>
            </a:r>
          </a:p>
          <a:p>
            <a:pPr lvl="1"/>
            <a:r>
              <a:rPr lang="en-US" dirty="0" smtClean="0"/>
              <a:t>Recycler:  understanding of instabilities</a:t>
            </a:r>
          </a:p>
          <a:p>
            <a:pPr lvl="1"/>
            <a:r>
              <a:rPr lang="en-US" dirty="0" smtClean="0"/>
              <a:t>Main Injector: 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>
                <a:latin typeface="+mn-lt"/>
                <a:cs typeface="Symbol" charset="2"/>
              </a:rPr>
              <a:t>t</a:t>
            </a:r>
            <a:r>
              <a:rPr lang="en-US" dirty="0" smtClean="0">
                <a:latin typeface="+mn-lt"/>
                <a:cs typeface="Symbol" charset="2"/>
              </a:rPr>
              <a:t> jump for stability through transition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8 triplets to generate ± 1 unit in 0.5 msec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test prototype magnet and power supply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Rings:  Recycler / Main Injector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8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Goal: </a:t>
            </a:r>
            <a:r>
              <a:rPr lang="en-US" dirty="0" smtClean="0"/>
              <a:t>Complete the R&amp;D Program in advance of CD3</a:t>
            </a:r>
            <a:endParaRPr lang="en-US" dirty="0"/>
          </a:p>
          <a:p>
            <a:r>
              <a:rPr lang="en-US" dirty="0" smtClean="0"/>
              <a:t>R&amp;D Goals</a:t>
            </a:r>
          </a:p>
          <a:p>
            <a:pPr lvl="1"/>
            <a:r>
              <a:rPr lang="en-US" dirty="0" smtClean="0"/>
              <a:t>PIP-II Injector Test</a:t>
            </a:r>
          </a:p>
          <a:p>
            <a:pPr lvl="2"/>
            <a:r>
              <a:rPr lang="en-US" dirty="0" smtClean="0"/>
              <a:t>Chopper validation</a:t>
            </a:r>
          </a:p>
          <a:p>
            <a:pPr lvl="2"/>
            <a:r>
              <a:rPr lang="en-US" dirty="0" smtClean="0"/>
              <a:t>HWR and SSR1 Operation with beam</a:t>
            </a:r>
          </a:p>
          <a:p>
            <a:pPr lvl="1"/>
            <a:r>
              <a:rPr lang="en-US" dirty="0" smtClean="0"/>
              <a:t>SRF/IIFC</a:t>
            </a:r>
          </a:p>
          <a:p>
            <a:pPr lvl="2"/>
            <a:r>
              <a:rPr lang="en-US" dirty="0" smtClean="0"/>
              <a:t>SSR1 CM (6 US + 2 India)</a:t>
            </a:r>
          </a:p>
          <a:p>
            <a:pPr lvl="2"/>
            <a:r>
              <a:rPr lang="en-US" dirty="0"/>
              <a:t>HB650 CM (3 US + 3 India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LB650 + SSR2 Cavities from India (2 + 2)</a:t>
            </a:r>
          </a:p>
          <a:p>
            <a:pPr lvl="2"/>
            <a:r>
              <a:rPr lang="en-US" dirty="0" smtClean="0"/>
              <a:t>RF systems (8 US + 16 India)</a:t>
            </a:r>
          </a:p>
          <a:p>
            <a:pPr lvl="1"/>
            <a:r>
              <a:rPr lang="en-US" dirty="0" smtClean="0"/>
              <a:t>Rings</a:t>
            </a:r>
          </a:p>
          <a:p>
            <a:pPr lvl="2"/>
            <a:r>
              <a:rPr lang="en-US" dirty="0"/>
              <a:t>20 </a:t>
            </a:r>
            <a:r>
              <a:rPr lang="en-US" dirty="0" smtClean="0"/>
              <a:t>Hz: magnet tested, understand control system impact</a:t>
            </a:r>
            <a:endParaRPr lang="en-US" dirty="0"/>
          </a:p>
          <a:p>
            <a:pPr lvl="2"/>
            <a:r>
              <a:rPr lang="en-US" dirty="0"/>
              <a:t>Booster Injection: design and prototype magnet</a:t>
            </a:r>
          </a:p>
          <a:p>
            <a:pPr lvl="2"/>
            <a:r>
              <a:rPr lang="en-US" dirty="0"/>
              <a:t>RR/Main Injector RF:  PA tested, prototype RR cavity, prototype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magnet</a:t>
            </a:r>
          </a:p>
          <a:p>
            <a:r>
              <a:rPr lang="en-US" dirty="0" smtClean="0"/>
              <a:t>CD Goals</a:t>
            </a:r>
          </a:p>
          <a:p>
            <a:pPr lvl="1"/>
            <a:r>
              <a:rPr lang="en-US" dirty="0"/>
              <a:t>CD-1 </a:t>
            </a:r>
            <a:r>
              <a:rPr lang="en-US" dirty="0" smtClean="0"/>
              <a:t>			FY17</a:t>
            </a:r>
            <a:endParaRPr lang="en-US" dirty="0"/>
          </a:p>
          <a:p>
            <a:pPr lvl="1"/>
            <a:r>
              <a:rPr lang="en-US" dirty="0"/>
              <a:t>CD-2/CD3a </a:t>
            </a:r>
            <a:r>
              <a:rPr lang="en-US" dirty="0" smtClean="0"/>
              <a:t>		FY18</a:t>
            </a:r>
            <a:endParaRPr lang="en-US" dirty="0"/>
          </a:p>
          <a:p>
            <a:pPr lvl="1"/>
            <a:r>
              <a:rPr lang="en-US" dirty="0"/>
              <a:t>CD3 </a:t>
            </a:r>
            <a:r>
              <a:rPr lang="en-US" dirty="0" smtClean="0"/>
              <a:t>			Late FY19/Early </a:t>
            </a:r>
            <a:r>
              <a:rPr lang="en-US" dirty="0"/>
              <a:t>FY20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Priorities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4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Scientist , PhD </a:t>
            </a:r>
            <a:r>
              <a:rPr lang="en-US" dirty="0" smtClean="0"/>
              <a:t>1990 University of Chicago</a:t>
            </a:r>
          </a:p>
          <a:p>
            <a:pPr lvl="1"/>
            <a:r>
              <a:rPr lang="en-US" dirty="0" smtClean="0"/>
              <a:t>20+ years in Accelerator Division</a:t>
            </a:r>
          </a:p>
          <a:p>
            <a:pPr lvl="2"/>
            <a:r>
              <a:rPr lang="en-US" dirty="0" smtClean="0"/>
              <a:t>Antiproton source:  design, fabrication, installation, commissioning of Accumulator </a:t>
            </a:r>
            <a:r>
              <a:rPr lang="en-US" dirty="0" err="1" smtClean="0"/>
              <a:t>stacktail</a:t>
            </a:r>
            <a:r>
              <a:rPr lang="en-US" dirty="0" smtClean="0"/>
              <a:t> stochastic cooling system, achieved record accumulation rates</a:t>
            </a:r>
          </a:p>
          <a:p>
            <a:pPr lvl="2"/>
            <a:r>
              <a:rPr lang="en-US" dirty="0" smtClean="0"/>
              <a:t>Department Head:  Recycler (2006-2009), PIP-II (2014-present)</a:t>
            </a:r>
          </a:p>
          <a:p>
            <a:pPr lvl="2"/>
            <a:r>
              <a:rPr lang="en-US" dirty="0" smtClean="0"/>
              <a:t>Associate Project Manager for Accelerator &amp; </a:t>
            </a:r>
            <a:r>
              <a:rPr lang="en-US" dirty="0" err="1" smtClean="0"/>
              <a:t>NuMI</a:t>
            </a:r>
            <a:r>
              <a:rPr lang="en-US" dirty="0" smtClean="0"/>
              <a:t> Upgrades, </a:t>
            </a:r>
            <a:r>
              <a:rPr lang="en-US" dirty="0" err="1" smtClean="0"/>
              <a:t>NOvA</a:t>
            </a:r>
            <a:r>
              <a:rPr lang="en-US" dirty="0" smtClean="0"/>
              <a:t>  </a:t>
            </a:r>
            <a:r>
              <a:rPr lang="en-US" dirty="0"/>
              <a:t>CD-4 2014 </a:t>
            </a:r>
            <a:r>
              <a:rPr lang="en-US" dirty="0" smtClean="0"/>
              <a:t>(2009-2014)</a:t>
            </a:r>
          </a:p>
          <a:p>
            <a:pPr lvl="2"/>
            <a:r>
              <a:rPr lang="en-US" dirty="0" smtClean="0"/>
              <a:t>Deputy Project Manager for Development &amp; Accelerator Integration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Derwent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79629"/>
            <a:ext cx="8672513" cy="556705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FY16-FY18 </a:t>
            </a:r>
            <a:r>
              <a:rPr lang="en-US" dirty="0" smtClean="0">
                <a:solidFill>
                  <a:schemeClr val="accent6"/>
                </a:solidFill>
              </a:rPr>
              <a:t>(PIP2IT)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eam to end of MEBT and Chopper Test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MEBT to HWR beam line vacuum transition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HWR CM Cold with </a:t>
            </a:r>
            <a:r>
              <a:rPr lang="en-US" b="1" dirty="0">
                <a:solidFill>
                  <a:schemeClr val="accent4"/>
                </a:solidFill>
              </a:rPr>
              <a:t>RF </a:t>
            </a:r>
            <a:r>
              <a:rPr lang="en-US" b="1" dirty="0" smtClean="0">
                <a:solidFill>
                  <a:schemeClr val="accent4"/>
                </a:solidFill>
              </a:rPr>
              <a:t>Power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SSR1 CM </a:t>
            </a:r>
            <a:r>
              <a:rPr lang="en-US" dirty="0">
                <a:solidFill>
                  <a:schemeClr val="accent6"/>
                </a:solidFill>
              </a:rPr>
              <a:t>Cold with RF </a:t>
            </a:r>
            <a:r>
              <a:rPr lang="en-US" dirty="0" smtClean="0">
                <a:solidFill>
                  <a:schemeClr val="accent6"/>
                </a:solidFill>
              </a:rPr>
              <a:t>Power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FY16-FY18 (IIFC)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US </a:t>
            </a:r>
            <a:r>
              <a:rPr lang="en-US" dirty="0">
                <a:solidFill>
                  <a:schemeClr val="accent6"/>
                </a:solidFill>
              </a:rPr>
              <a:t>HB650 Dressed Cavities to be </a:t>
            </a:r>
            <a:r>
              <a:rPr lang="en-US" dirty="0" smtClean="0">
                <a:solidFill>
                  <a:schemeClr val="accent6"/>
                </a:solidFill>
              </a:rPr>
              <a:t>tested in STC (4)</a:t>
            </a:r>
          </a:p>
          <a:p>
            <a:pPr lvl="2"/>
            <a:r>
              <a:rPr lang="en-US" b="1" dirty="0" smtClean="0">
                <a:solidFill>
                  <a:schemeClr val="accent4"/>
                </a:solidFill>
              </a:rPr>
              <a:t>Bare cavities from PAVAC (1)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DAE HB650 </a:t>
            </a:r>
            <a:r>
              <a:rPr lang="en-US" dirty="0">
                <a:solidFill>
                  <a:schemeClr val="accent6"/>
                </a:solidFill>
              </a:rPr>
              <a:t>Dressed </a:t>
            </a:r>
            <a:r>
              <a:rPr lang="en-US" dirty="0" smtClean="0">
                <a:solidFill>
                  <a:schemeClr val="accent6"/>
                </a:solidFill>
              </a:rPr>
              <a:t>Cavity (4)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Commission HTS-2 at RRCAT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LB650 </a:t>
            </a:r>
            <a:r>
              <a:rPr lang="en-US" dirty="0">
                <a:solidFill>
                  <a:schemeClr val="accent6"/>
                </a:solidFill>
              </a:rPr>
              <a:t>Dressed </a:t>
            </a:r>
            <a:r>
              <a:rPr lang="en-US" dirty="0" smtClean="0">
                <a:solidFill>
                  <a:schemeClr val="accent6"/>
                </a:solidFill>
              </a:rPr>
              <a:t>Cavity to be tested (2)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SSR2 Cavity Vertical Tested (2)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RF Power System delivered and </a:t>
            </a:r>
            <a:r>
              <a:rPr lang="en-US" b="1" dirty="0" smtClean="0">
                <a:solidFill>
                  <a:schemeClr val="accent2"/>
                </a:solidFill>
              </a:rPr>
              <a:t>integrated</a:t>
            </a:r>
            <a:r>
              <a:rPr lang="en-US" dirty="0" smtClean="0">
                <a:solidFill>
                  <a:schemeClr val="accent6"/>
                </a:solidFill>
              </a:rPr>
              <a:t> (325 and 650)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FY16-FY18 (Rings)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20 Hz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Booster Injection</a:t>
            </a:r>
          </a:p>
          <a:p>
            <a:pPr lvl="2"/>
            <a:r>
              <a:rPr lang="en-US" sz="2200" b="1" dirty="0">
                <a:solidFill>
                  <a:schemeClr val="accent2"/>
                </a:solidFill>
              </a:rPr>
              <a:t>RR</a:t>
            </a:r>
            <a:r>
              <a:rPr lang="en-US" b="1" dirty="0" smtClean="0">
                <a:solidFill>
                  <a:schemeClr val="accent6"/>
                </a:solidFill>
              </a:rPr>
              <a:t>/</a:t>
            </a:r>
            <a:r>
              <a:rPr lang="en-US" dirty="0" smtClean="0">
                <a:solidFill>
                  <a:schemeClr val="accent6"/>
                </a:solidFill>
              </a:rPr>
              <a:t>Main </a:t>
            </a:r>
            <a:r>
              <a:rPr lang="en-US" dirty="0">
                <a:solidFill>
                  <a:schemeClr val="accent6"/>
                </a:solidFill>
              </a:rPr>
              <a:t>Injector </a:t>
            </a:r>
            <a:r>
              <a:rPr lang="en-US" dirty="0" smtClean="0">
                <a:solidFill>
                  <a:schemeClr val="accent6"/>
                </a:solidFill>
              </a:rPr>
              <a:t>RF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FY16-FY18 (CD)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CD-1 FY17: CDR, Analysis of Alternatives, RLS, …..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CD-2/3a</a:t>
            </a:r>
            <a:r>
              <a:rPr lang="en-US" dirty="0" smtClean="0">
                <a:solidFill>
                  <a:schemeClr val="accent6"/>
                </a:solidFill>
              </a:rPr>
              <a:t> FY18: </a:t>
            </a:r>
            <a:r>
              <a:rPr lang="en-US" b="1" dirty="0" smtClean="0">
                <a:solidFill>
                  <a:schemeClr val="accent4"/>
                </a:solidFill>
              </a:rPr>
              <a:t>Environmental Assessment</a:t>
            </a:r>
            <a:r>
              <a:rPr lang="en-US" dirty="0" smtClean="0">
                <a:solidFill>
                  <a:schemeClr val="accent6"/>
                </a:solidFill>
              </a:rPr>
              <a:t>, EVMS, RLS, BoE, TDR,KPP,…. 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R&amp;D Program completion:  early FY20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PIP2IT program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HB650 </a:t>
            </a:r>
            <a:r>
              <a:rPr lang="en-US" dirty="0" err="1" smtClean="0">
                <a:solidFill>
                  <a:schemeClr val="accent6"/>
                </a:solidFill>
              </a:rPr>
              <a:t>pCM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Priorities: Funding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20690" y="1107506"/>
            <a:ext cx="27945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slowed down due to FY16/17 funding constraints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4072" y="2262830"/>
            <a:ext cx="279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Outside FY16-18 window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3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 the end of the PIP2IT R&amp;D program:</a:t>
            </a:r>
          </a:p>
          <a:p>
            <a:pPr lvl="1"/>
            <a:r>
              <a:rPr lang="en-US" dirty="0" smtClean="0"/>
              <a:t>have demonstrated understanding of beam dynamics, beam stability, and beam parameters</a:t>
            </a:r>
          </a:p>
          <a:p>
            <a:pPr lvl="1"/>
            <a:r>
              <a:rPr lang="en-US" dirty="0" smtClean="0"/>
              <a:t>have demonstrated beam chopper, absorber, and bunch by bunch selection for pulsed operation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have determined conditions for operation of SRF cavities with a high power MEBT absorber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have measured and demonstrated resonance control techniques for pulsed SRF cavities</a:t>
            </a:r>
          </a:p>
          <a:p>
            <a:pPr lvl="1"/>
            <a:r>
              <a:rPr lang="en-US" b="1" dirty="0" smtClean="0"/>
              <a:t>validated the critical technologies of the PIP-II Linac front end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At the end of the SRF R&amp;D program:</a:t>
            </a:r>
          </a:p>
          <a:p>
            <a:pPr lvl="1"/>
            <a:r>
              <a:rPr lang="en-US" dirty="0" smtClean="0"/>
              <a:t>have built and tested complete cryomodules at 3 different frequencies</a:t>
            </a:r>
          </a:p>
          <a:p>
            <a:pPr lvl="2"/>
            <a:r>
              <a:rPr lang="en-US" dirty="0" smtClean="0"/>
              <a:t>a good understanding of cost and schedule for construction of the remaining 20+ cryomodules</a:t>
            </a:r>
          </a:p>
          <a:p>
            <a:pPr lvl="1"/>
            <a:r>
              <a:rPr lang="en-US" dirty="0" smtClean="0"/>
              <a:t>have demonstrated the technical capabilities of the collaboration partners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the end of the R&amp;D program:</a:t>
            </a:r>
          </a:p>
          <a:p>
            <a:pPr lvl="1"/>
            <a:r>
              <a:rPr lang="en-US" dirty="0" smtClean="0"/>
              <a:t>PIP-II will have mitigated technical, cost, and schedule risks</a:t>
            </a:r>
          </a:p>
          <a:p>
            <a:pPr lvl="1"/>
            <a:r>
              <a:rPr lang="en-US" dirty="0" smtClean="0"/>
              <a:t>be prepared to start construction</a:t>
            </a:r>
          </a:p>
          <a:p>
            <a:pPr lvl="1"/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R&amp;D program will: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98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PXIE should mitigate most risks related to the frontend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HWR and SSR1 </a:t>
            </a:r>
            <a:r>
              <a:rPr lang="en-US" dirty="0" smtClean="0"/>
              <a:t>prototype </a:t>
            </a:r>
            <a:r>
              <a:rPr lang="en-US" dirty="0"/>
              <a:t>cryomodules </a:t>
            </a:r>
            <a:r>
              <a:rPr lang="en-US" dirty="0" smtClean="0"/>
              <a:t>are in </a:t>
            </a:r>
            <a:r>
              <a:rPr lang="en-US" dirty="0"/>
              <a:t>fabrication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300" dirty="0" smtClean="0"/>
              <a:t>Design and testing of SC cryomodules is time consuming process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new types of SC </a:t>
            </a:r>
            <a:r>
              <a:rPr lang="en-US" dirty="0" smtClean="0"/>
              <a:t>cavities: vigorous design work for SSR2, LB650 and HB650 has to be initiated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Microphonics </a:t>
            </a:r>
            <a:r>
              <a:rPr lang="en-US" dirty="0"/>
              <a:t>and LFD detuning suppression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M</a:t>
            </a:r>
            <a:r>
              <a:rPr lang="en-US" sz="2300" dirty="0" smtClean="0"/>
              <a:t>ajor challenge for SC linac </a:t>
            </a:r>
            <a:r>
              <a:rPr lang="en-US" sz="2300" dirty="0" smtClean="0">
                <a:latin typeface="Symbol" panose="05050102010706020507" pitchFamily="18" charset="2"/>
              </a:rPr>
              <a:t>-</a:t>
            </a:r>
            <a:r>
              <a:rPr lang="en-US" sz="2300" dirty="0" smtClean="0"/>
              <a:t> </a:t>
            </a:r>
            <a:r>
              <a:rPr lang="en-US" sz="2300" u="heavy" dirty="0" smtClean="0"/>
              <a:t>reliable</a:t>
            </a:r>
            <a:r>
              <a:rPr lang="en-US" sz="2300" dirty="0" smtClean="0"/>
              <a:t> operation in pulsed regime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Task force was organized and is working on this problem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Longitudinal emittance growth at transition crossing in Booster can increase beam loss at slip stacking. It can limit the beam intensity and, consequently, the beam power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Detailed simulations of transition crossing are carried out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Suppression of fast beam instabilities at slip stacking can be challenging enterprise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Better understanding of present problems is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Risks and Required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Development and integrated systems testing of PIP-II Front End </a:t>
            </a:r>
            <a:r>
              <a:rPr lang="en-US" dirty="0" smtClean="0"/>
              <a:t>components </a:t>
            </a:r>
          </a:p>
          <a:p>
            <a:pPr lvl="1"/>
            <a:r>
              <a:rPr lang="en-US" dirty="0"/>
              <a:t>Deliver </a:t>
            </a:r>
            <a:r>
              <a:rPr lang="en-US" dirty="0" smtClean="0"/>
              <a:t>2 </a:t>
            </a:r>
            <a:r>
              <a:rPr lang="en-US" dirty="0"/>
              <a:t>mA average current with 80% bunch-by-bunch chopping of beam delivered from the </a:t>
            </a:r>
            <a:r>
              <a:rPr lang="en-US" dirty="0" smtClean="0"/>
              <a:t>RFQ </a:t>
            </a:r>
            <a:endParaRPr lang="en-US" dirty="0"/>
          </a:p>
          <a:p>
            <a:pPr lvl="1"/>
            <a:r>
              <a:rPr lang="en-US" dirty="0"/>
              <a:t>Demonstrate efficient acceleration with minimal emittance dilution through at least 15 </a:t>
            </a:r>
            <a:r>
              <a:rPr lang="en-US" dirty="0" smtClean="0"/>
              <a:t>MeV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components are being designed and fabricated to PIP-II </a:t>
            </a:r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reutilize </a:t>
            </a:r>
            <a:r>
              <a:rPr lang="en-US" dirty="0"/>
              <a:t>during the PIP-II construction to the extent possible.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193559" y="3218146"/>
            <a:ext cx="8897940" cy="1025418"/>
            <a:chOff x="85409" y="1749187"/>
            <a:chExt cx="9058591" cy="1025628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3" y="1846744"/>
              <a:ext cx="8998527" cy="92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6"/>
            <p:cNvSpPr txBox="1">
              <a:spLocks noChangeArrowheads="1"/>
            </p:cNvSpPr>
            <p:nvPr/>
          </p:nvSpPr>
          <p:spPr bwMode="auto">
            <a:xfrm>
              <a:off x="1174350" y="1760561"/>
              <a:ext cx="811403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RFQ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7"/>
            <p:cNvSpPr txBox="1">
              <a:spLocks noChangeArrowheads="1"/>
            </p:cNvSpPr>
            <p:nvPr/>
          </p:nvSpPr>
          <p:spPr bwMode="auto">
            <a:xfrm>
              <a:off x="2902811" y="1749187"/>
              <a:ext cx="981321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MEBT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8"/>
            <p:cNvSpPr txBox="1">
              <a:spLocks noChangeArrowheads="1"/>
            </p:cNvSpPr>
            <p:nvPr/>
          </p:nvSpPr>
          <p:spPr bwMode="auto">
            <a:xfrm>
              <a:off x="5056919" y="1757151"/>
              <a:ext cx="813036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HWR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6714496" y="1757150"/>
              <a:ext cx="871760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SSR1</a:t>
              </a: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7920832" y="1757353"/>
              <a:ext cx="1164985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HEBT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11"/>
            <p:cNvSpPr txBox="1">
              <a:spLocks noChangeArrowheads="1"/>
            </p:cNvSpPr>
            <p:nvPr/>
          </p:nvSpPr>
          <p:spPr bwMode="auto">
            <a:xfrm>
              <a:off x="85409" y="1906935"/>
              <a:ext cx="842411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LEBT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73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3914998" cy="2270450"/>
          </a:xfrm>
        </p:spPr>
        <p:txBody>
          <a:bodyPr/>
          <a:lstStyle/>
          <a:p>
            <a:r>
              <a:rPr lang="en-US" dirty="0" smtClean="0"/>
              <a:t>Energy Measurement:  </a:t>
            </a:r>
          </a:p>
          <a:p>
            <a:pPr lvl="1"/>
            <a:r>
              <a:rPr lang="en-US" dirty="0" smtClean="0"/>
              <a:t>Time of Flight BPM</a:t>
            </a:r>
          </a:p>
          <a:p>
            <a:pPr lvl="1"/>
            <a:r>
              <a:rPr lang="en-US" dirty="0" smtClean="0"/>
              <a:t>2.11 MeV ± 0.5%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0991" y="6515100"/>
            <a:ext cx="1076325" cy="241300"/>
          </a:xfrm>
        </p:spPr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108" y="6515100"/>
            <a:ext cx="6096000" cy="24130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Paul Derwent | DOE IPR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6050"/>
            <a:ext cx="447675" cy="241300"/>
          </a:xfrm>
        </p:spPr>
        <p:txBody>
          <a:bodyPr/>
          <a:lstStyle/>
          <a:p>
            <a:fld id="{CA5941BE-F261-446F-A9EB-53908F52258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7" name="Picture 6" descr="2016-06-17.10.17.40.37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68" y="886942"/>
            <a:ext cx="4461167" cy="283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014" y="2165939"/>
            <a:ext cx="3797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: working to </a:t>
            </a:r>
          </a:p>
          <a:p>
            <a:r>
              <a:rPr lang="en-US" dirty="0"/>
              <a:t>	</a:t>
            </a:r>
            <a:r>
              <a:rPr lang="en-US" dirty="0" smtClean="0"/>
              <a:t>understand calibrations</a:t>
            </a:r>
          </a:p>
          <a:p>
            <a:r>
              <a:rPr lang="en-US" dirty="0"/>
              <a:t>	</a:t>
            </a:r>
            <a:r>
              <a:rPr lang="en-US" dirty="0" smtClean="0"/>
              <a:t>understand optics</a:t>
            </a:r>
          </a:p>
          <a:p>
            <a:r>
              <a:rPr lang="en-US" dirty="0" smtClean="0"/>
              <a:t>	understand uncertainties</a:t>
            </a:r>
            <a:endParaRPr lang="en-US" dirty="0"/>
          </a:p>
        </p:txBody>
      </p:sp>
      <p:pic>
        <p:nvPicPr>
          <p:cNvPr id="13" name="Picture 12" descr="Energy_Measurement_with_94kV_08162016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712419"/>
            <a:ext cx="5112774" cy="249314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002162" y="3767562"/>
            <a:ext cx="3914998" cy="22704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Energy Measurement:  </a:t>
            </a:r>
          </a:p>
          <a:p>
            <a:pPr lvl="1"/>
            <a:r>
              <a:rPr lang="en-US" sz="2000" dirty="0" smtClean="0"/>
              <a:t>Phase difference between  2 BPMs</a:t>
            </a:r>
          </a:p>
          <a:p>
            <a:pPr lvl="1"/>
            <a:r>
              <a:rPr lang="en-US" sz="2000" dirty="0" smtClean="0"/>
              <a:t>vary buncher cavity phase and compare to simulations</a:t>
            </a:r>
          </a:p>
          <a:p>
            <a:pPr lvl="1"/>
            <a:r>
              <a:rPr lang="en-US" sz="2000" dirty="0" smtClean="0"/>
              <a:t>90° is nominal </a:t>
            </a:r>
            <a:r>
              <a:rPr lang="en-US" sz="2000" dirty="0" err="1" smtClean="0"/>
              <a:t>vaue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9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MEBT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303339"/>
          </a:xfrm>
        </p:spPr>
        <p:txBody>
          <a:bodyPr/>
          <a:lstStyle/>
          <a:p>
            <a:r>
              <a:rPr lang="en-US" dirty="0" smtClean="0"/>
              <a:t>MEBT is being installed in 3 main stages, different in the number of focusing elements</a:t>
            </a:r>
          </a:p>
          <a:p>
            <a:pPr lvl="1"/>
            <a:r>
              <a:rPr lang="en-US" dirty="0" smtClean="0"/>
              <a:t>Full-length MEBT is expected to be installed in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Paul Derwent | DOE IPR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483E-0C9D-4CD7-AAF9-59B9F9C1B9EA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3" y="2449197"/>
            <a:ext cx="3310758" cy="146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3" y="3396285"/>
            <a:ext cx="6032937" cy="175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" y="4426484"/>
            <a:ext cx="8429297" cy="1828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5321" y="2389189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MEBT-1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5004" y="3403554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129" y="4426484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28952" y="3891901"/>
            <a:ext cx="77636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28405" y="3533810"/>
            <a:ext cx="97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1175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46" y="2299508"/>
            <a:ext cx="3357774" cy="11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71550"/>
            <a:ext cx="3320394" cy="5059363"/>
          </a:xfrm>
        </p:spPr>
        <p:txBody>
          <a:bodyPr/>
          <a:lstStyle/>
          <a:p>
            <a:r>
              <a:rPr lang="en-US" dirty="0"/>
              <a:t>new injection point at </a:t>
            </a:r>
            <a:r>
              <a:rPr lang="en-US" dirty="0" smtClean="0"/>
              <a:t>Long 11, 3 or 4 bump</a:t>
            </a:r>
            <a:endParaRPr lang="en-US" dirty="0"/>
          </a:p>
          <a:p>
            <a:r>
              <a:rPr lang="en-US" dirty="0"/>
              <a:t>radiation deposition in area</a:t>
            </a:r>
          </a:p>
          <a:p>
            <a:pPr lvl="1"/>
            <a:r>
              <a:rPr lang="en-US" dirty="0"/>
              <a:t>an H</a:t>
            </a:r>
            <a:r>
              <a:rPr lang="en-US" baseline="30000" dirty="0"/>
              <a:t>0</a:t>
            </a:r>
            <a:r>
              <a:rPr lang="en-US" dirty="0"/>
              <a:t>/H</a:t>
            </a:r>
            <a:r>
              <a:rPr lang="en-US" baseline="30000" dirty="0"/>
              <a:t>-</a:t>
            </a:r>
            <a:r>
              <a:rPr lang="en-US" dirty="0"/>
              <a:t> absorber </a:t>
            </a:r>
          </a:p>
          <a:p>
            <a:pPr lvl="1"/>
            <a:r>
              <a:rPr lang="en-US" dirty="0" smtClean="0"/>
              <a:t>investigating new </a:t>
            </a:r>
            <a:r>
              <a:rPr lang="en-US" dirty="0"/>
              <a:t>gradient magnet design to allow for larger </a:t>
            </a:r>
            <a:r>
              <a:rPr lang="en-US" dirty="0" smtClean="0"/>
              <a:t>absorber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design complete 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Booster: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315985"/>
            <a:ext cx="5486400" cy="4446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83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is a resonant synchrotron at 15 Hz</a:t>
            </a:r>
          </a:p>
          <a:p>
            <a:pPr lvl="1"/>
            <a:r>
              <a:rPr lang="en-US" dirty="0" smtClean="0"/>
              <a:t>Changes to resonant system to get to 20 Hz</a:t>
            </a:r>
          </a:p>
          <a:p>
            <a:pPr lvl="2"/>
            <a:r>
              <a:rPr lang="en-US" dirty="0" smtClean="0"/>
              <a:t>have tested a single magnet successfully at 20 Hz</a:t>
            </a:r>
          </a:p>
          <a:p>
            <a:pPr lvl="2"/>
            <a:r>
              <a:rPr lang="en-US" dirty="0" smtClean="0"/>
              <a:t>Plan to build and test a complete Booster girder</a:t>
            </a:r>
          </a:p>
          <a:p>
            <a:pPr lvl="3"/>
            <a:r>
              <a:rPr lang="en-US" dirty="0" smtClean="0"/>
              <a:t>2 gradient magnets, </a:t>
            </a:r>
            <a:r>
              <a:rPr lang="en-US" dirty="0"/>
              <a:t>choke, cap bank, &amp; power </a:t>
            </a:r>
            <a:r>
              <a:rPr lang="en-US" dirty="0" smtClean="0"/>
              <a:t>supply</a:t>
            </a:r>
          </a:p>
          <a:p>
            <a:pPr lvl="2"/>
            <a:r>
              <a:rPr lang="en-US" dirty="0" smtClean="0"/>
              <a:t>complete by fall 2017</a:t>
            </a:r>
            <a:endParaRPr lang="en-US" dirty="0"/>
          </a:p>
          <a:p>
            <a:r>
              <a:rPr lang="en-US" dirty="0" smtClean="0"/>
              <a:t>Controls </a:t>
            </a:r>
            <a:r>
              <a:rPr lang="en-US" dirty="0"/>
              <a:t>and </a:t>
            </a:r>
            <a:r>
              <a:rPr lang="en-US" dirty="0" smtClean="0"/>
              <a:t>timing system built around 15 Hz as fundamental frequency</a:t>
            </a:r>
          </a:p>
          <a:p>
            <a:pPr lvl="1"/>
            <a:r>
              <a:rPr lang="en-US" dirty="0"/>
              <a:t>understand what needs to be upgraded/modified </a:t>
            </a:r>
          </a:p>
          <a:p>
            <a:pPr lvl="2"/>
            <a:r>
              <a:rPr lang="en-US" dirty="0"/>
              <a:t>Time Line </a:t>
            </a:r>
            <a:r>
              <a:rPr lang="en-US" dirty="0" smtClean="0"/>
              <a:t>Generator</a:t>
            </a:r>
            <a:endParaRPr lang="en-US" dirty="0"/>
          </a:p>
          <a:p>
            <a:pPr lvl="2"/>
            <a:r>
              <a:rPr lang="en-US" dirty="0" smtClean="0"/>
              <a:t>TCLK system</a:t>
            </a:r>
            <a:endParaRPr lang="en-US" dirty="0"/>
          </a:p>
          <a:p>
            <a:pPr lvl="2"/>
            <a:r>
              <a:rPr lang="en-US" dirty="0" smtClean="0"/>
              <a:t>DAQ  </a:t>
            </a:r>
            <a:r>
              <a:rPr lang="en-US" dirty="0"/>
              <a:t>front </a:t>
            </a:r>
            <a:r>
              <a:rPr lang="en-US" dirty="0" smtClean="0"/>
              <a:t>ends</a:t>
            </a:r>
            <a:endParaRPr lang="en-US" dirty="0"/>
          </a:p>
          <a:p>
            <a:pPr lvl="2"/>
            <a:r>
              <a:rPr lang="en-US" dirty="0" smtClean="0"/>
              <a:t>data </a:t>
            </a:r>
            <a:r>
              <a:rPr lang="en-US" dirty="0"/>
              <a:t>collection and sampling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Booster: 20 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9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590"/>
            <a:ext cx="8672513" cy="5059363"/>
          </a:xfrm>
        </p:spPr>
        <p:txBody>
          <a:bodyPr/>
          <a:lstStyle/>
          <a:p>
            <a:r>
              <a:rPr lang="en-US" dirty="0" smtClean="0"/>
              <a:t>With 20 Hz operation and 60 GeV option for LBNF</a:t>
            </a:r>
          </a:p>
          <a:p>
            <a:pPr lvl="1"/>
            <a:r>
              <a:rPr lang="en-US" dirty="0" smtClean="0"/>
              <a:t>need a new 53 MHz RF cavity</a:t>
            </a:r>
          </a:p>
          <a:p>
            <a:pPr lvl="2"/>
            <a:r>
              <a:rPr lang="en-US" dirty="0"/>
              <a:t>60 GeV </a:t>
            </a:r>
            <a:r>
              <a:rPr lang="en-US" dirty="0" smtClean="0"/>
              <a:t>option:  increase in duty factor -&gt; better cooling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20 Hz operation:  larger separation for slip stacking -&gt; higher peak voltage</a:t>
            </a:r>
            <a:endParaRPr lang="en-US" dirty="0"/>
          </a:p>
          <a:p>
            <a:pPr lvl="1"/>
            <a:r>
              <a:rPr lang="en-US" dirty="0" smtClean="0"/>
              <a:t>Develop and build a prototype cavity by fall 2018</a:t>
            </a:r>
            <a:endParaRPr lang="en-US" dirty="0"/>
          </a:p>
          <a:p>
            <a:r>
              <a:rPr lang="en-US" dirty="0" smtClean="0"/>
              <a:t>Beam dynamics and loss control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7" name="Picture 6" descr="rf-caviti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421" y="2065311"/>
            <a:ext cx="4059292" cy="22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purpose of the R&amp;D program is to mitigate technical and cost risks, by validating the choices made in the PIP-II facility design and by establishing fabrication methods for major sub-systems and components, including the qualification of suppliers </a:t>
            </a:r>
          </a:p>
          <a:p>
            <a:pPr lvl="1"/>
            <a:r>
              <a:rPr lang="en-US" dirty="0"/>
              <a:t>Technical risk: impair the ability to meet fundamental performance goals </a:t>
            </a:r>
          </a:p>
          <a:p>
            <a:pPr lvl="1"/>
            <a:r>
              <a:rPr lang="en-US" dirty="0"/>
              <a:t>Cost/Schedule risk: compromise the ability to meet currently understood cost or schedule goals </a:t>
            </a:r>
          </a:p>
          <a:p>
            <a:pPr lvl="2"/>
            <a:r>
              <a:rPr lang="en-US" dirty="0"/>
              <a:t>CD-2:  Approve performance baseline </a:t>
            </a:r>
            <a:endParaRPr lang="en-US" dirty="0" smtClean="0"/>
          </a:p>
          <a:p>
            <a:pPr lvl="2"/>
            <a:r>
              <a:rPr lang="en-US" dirty="0" smtClean="0"/>
              <a:t>CD</a:t>
            </a:r>
            <a:r>
              <a:rPr lang="en-US" dirty="0"/>
              <a:t>-3:  Approve start of </a:t>
            </a:r>
            <a:r>
              <a:rPr lang="en-US" dirty="0" smtClean="0"/>
              <a:t>construction</a:t>
            </a:r>
          </a:p>
          <a:p>
            <a:pPr lvl="2"/>
            <a:endParaRPr lang="en-US" altLang="en-US" dirty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To complete in advance of CD-3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The PIP-II R&amp;D Program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Paul Derwent | DOE IPR</a:t>
            </a:r>
            <a:endParaRPr lang="en-US" altLang="en-US" sz="12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2250" y="6504213"/>
            <a:ext cx="414338" cy="23728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6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areas of R&amp;D:</a:t>
            </a:r>
          </a:p>
          <a:p>
            <a:pPr lvl="1"/>
            <a:r>
              <a:rPr lang="en-US" dirty="0" smtClean="0"/>
              <a:t>RF Power:  </a:t>
            </a:r>
          </a:p>
          <a:p>
            <a:pPr lvl="2"/>
            <a:r>
              <a:rPr lang="en-US" dirty="0" smtClean="0"/>
              <a:t>have enough voltage but PA does not have enough power for 7.5e13 </a:t>
            </a:r>
            <a:r>
              <a:rPr lang="en-US" dirty="0" err="1" smtClean="0"/>
              <a:t>ppp</a:t>
            </a:r>
            <a:endParaRPr lang="en-US" dirty="0" smtClean="0"/>
          </a:p>
          <a:p>
            <a:pPr lvl="2"/>
            <a:r>
              <a:rPr lang="en-US" dirty="0" smtClean="0"/>
              <a:t>With existing cavity, two possible solutions</a:t>
            </a:r>
          </a:p>
          <a:p>
            <a:pPr lvl="3"/>
            <a:r>
              <a:rPr lang="en-US" dirty="0" smtClean="0"/>
              <a:t>use two power tubes (cavity has requisite ports) of current type</a:t>
            </a:r>
          </a:p>
          <a:p>
            <a:pPr lvl="3"/>
            <a:r>
              <a:rPr lang="en-US" dirty="0" smtClean="0"/>
              <a:t>use a single higher power tube</a:t>
            </a:r>
          </a:p>
          <a:p>
            <a:pPr lvl="3"/>
            <a:r>
              <a:rPr lang="en-US" dirty="0" smtClean="0"/>
              <a:t>With the spare cavity, investigate operation in test stand of both solutions</a:t>
            </a:r>
          </a:p>
          <a:p>
            <a:pPr lvl="3"/>
            <a:r>
              <a:rPr lang="en-US" dirty="0" smtClean="0"/>
              <a:t>ready for testing by the end of 2016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Transition crossing:  need a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for loss control</a:t>
            </a:r>
          </a:p>
          <a:p>
            <a:pPr lvl="2"/>
            <a:r>
              <a:rPr lang="en-US" dirty="0" smtClean="0"/>
              <a:t>8 quad triplets to generate ±1 unit in 0.5 msec at transition</a:t>
            </a:r>
          </a:p>
          <a:p>
            <a:pPr lvl="2"/>
            <a:r>
              <a:rPr lang="en-US" dirty="0" smtClean="0"/>
              <a:t>build and test a prototype magnet and power supply by fall 2017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8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81635"/>
              </p:ext>
            </p:extLst>
          </p:nvPr>
        </p:nvGraphicFramePr>
        <p:xfrm>
          <a:off x="357268" y="3084835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=0.65)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</a:t>
                      </a:r>
                      <a:r>
                        <a:rPr kumimoji="0" lang="en-US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cryomodules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47603"/>
            <a:ext cx="7675529" cy="2011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2500" y="838200"/>
            <a:ext cx="3886200" cy="80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0134" y="383064"/>
            <a:ext cx="241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PIP-II Injector Test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38700" y="679629"/>
            <a:ext cx="1191434" cy="20940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0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and integrated systems testing of PIP-II Front End components (PIP-II Injector Test)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and demonstration of cost effective superconducting radio frequency acceleration systems at </a:t>
            </a:r>
            <a:r>
              <a:rPr lang="en-US" dirty="0" smtClean="0"/>
              <a:t>three </a:t>
            </a:r>
            <a:r>
              <a:rPr lang="en-US" dirty="0"/>
              <a:t>different frequencies and with </a:t>
            </a:r>
            <a:r>
              <a:rPr lang="en-US" dirty="0" err="1"/>
              <a:t>rf</a:t>
            </a:r>
            <a:r>
              <a:rPr lang="en-US" dirty="0"/>
              <a:t> duty factors ranging from 10% to 100</a:t>
            </a:r>
            <a:r>
              <a:rPr lang="en-US" dirty="0" smtClean="0"/>
              <a:t>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Development of requisite capabilities at international partner institutions to successfully contribute to PIP-II </a:t>
            </a:r>
            <a:r>
              <a:rPr lang="en-US" dirty="0" smtClean="0"/>
              <a:t>construction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of a Booster injection system design capable of accepting extended beam pulses from the PIP-II linac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of systems designs capable of supporting a 50% increase in the proton beam intensity accelerated and extracted from the Booster/Recycler/Main Injector complex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areas to address technical Risk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5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0001776---PDFMODEL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07" y="965463"/>
            <a:ext cx="7419906" cy="5290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0980"/>
            <a:ext cx="3971610" cy="5059363"/>
          </a:xfrm>
        </p:spPr>
        <p:txBody>
          <a:bodyPr/>
          <a:lstStyle/>
          <a:p>
            <a:r>
              <a:rPr lang="en-US" dirty="0"/>
              <a:t>Scope:</a:t>
            </a:r>
          </a:p>
          <a:p>
            <a:pPr lvl="1"/>
            <a:r>
              <a:rPr lang="en-US" sz="1400" dirty="0"/>
              <a:t>A CW H- source delivering 5 mA at 30 </a:t>
            </a:r>
            <a:r>
              <a:rPr lang="en-US" sz="1400" dirty="0" err="1"/>
              <a:t>keV</a:t>
            </a:r>
            <a:endParaRPr lang="en-US" sz="1400" dirty="0"/>
          </a:p>
          <a:p>
            <a:pPr lvl="1"/>
            <a:r>
              <a:rPr lang="en-US" sz="1400" dirty="0"/>
              <a:t>A low energy beam transport (LEBT) with beam pre-chopping </a:t>
            </a:r>
          </a:p>
          <a:p>
            <a:pPr lvl="1"/>
            <a:r>
              <a:rPr lang="en-US" sz="1400" dirty="0"/>
              <a:t>A CW RFQ operating at 162.5 MHz and delivering 5 mA at 2.1 MeV </a:t>
            </a:r>
          </a:p>
          <a:p>
            <a:pPr lvl="1"/>
            <a:r>
              <a:rPr lang="en-US" sz="1400" dirty="0"/>
              <a:t>A medium energy beam transport (MEBT) with integrated wide band chopper and beam absorbers capable of generating arbitrary bunch patterns at 162.5 MHz, and disposing of up to 5 mA average beam current </a:t>
            </a:r>
          </a:p>
          <a:p>
            <a:pPr marL="457200" lvl="1" indent="0">
              <a:buNone/>
            </a:pPr>
            <a:r>
              <a:rPr lang="en-US" sz="1600" dirty="0" smtClean="0"/>
              <a:t> </a:t>
            </a:r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Test: PIP2IT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0271" y="3961512"/>
            <a:ext cx="4279271" cy="22218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/>
              <a:t>Low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/>
              <a:t> superconducting cryomodules capable of accelerating 2 mA of beam to 25 MeV </a:t>
            </a:r>
          </a:p>
          <a:p>
            <a:pPr lvl="1"/>
            <a:r>
              <a:rPr lang="en-US" sz="1400" dirty="0" smtClean="0"/>
              <a:t>Associated beam diagnostics </a:t>
            </a:r>
          </a:p>
          <a:p>
            <a:pPr lvl="1"/>
            <a:r>
              <a:rPr lang="en-US" sz="1400" dirty="0" smtClean="0"/>
              <a:t>Beam dump capable of accommodating 2 mA at full beam energy for extended periods. </a:t>
            </a:r>
          </a:p>
          <a:p>
            <a:pPr lvl="1"/>
            <a:r>
              <a:rPr lang="en-US" sz="1400" dirty="0" smtClean="0"/>
              <a:t>Associated utilities and shielding </a:t>
            </a:r>
            <a:r>
              <a:rPr lang="en-US" sz="1600" dirty="0" smtClean="0"/>
              <a:t>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0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approaches coming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0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52713"/>
            <a:ext cx="8616043" cy="52251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PIP-II Injector Test (PIP2IT) facility replicates the front end of the PIP-II linac through the first SSR1 cryomodule. PIP2IT is intended to serve as a complete systems test that will reduce technical risks associated with the PIP-II linac in both pulsed and CW operating modes. It is anticipated that PIP2IT will be operated for several years beyond the initiation of PIP-II construction, with the eventual relocation of major PIP2IT components and systems into the PIP-II linac enclosure, where they will serve as part of the PIP-II front end. The construction and operating period of PIP2IT splits naturally into two phases. The mission will evolve over these two phases as follows: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sz="2200" dirty="0"/>
              <a:t>Phase 1 (present through PIP-II CD-3): The mission of PIP2IT during Phase 1 is the retirement of risks associated with operation of the PIP-II linac in pulsed mode as required for neutrino operations and described in the CDR (1% duty factor).  </a:t>
            </a:r>
          </a:p>
          <a:p>
            <a:r>
              <a:rPr lang="sk-SK" sz="2200" dirty="0"/>
              <a:t>Phase 2 (post-CD-3): The mission of PIP2IT during Phase 2 is the retirement of risks associated with CW operations, in particular as related to utilization of the PIP-II linac for a second generation Mu2e </a:t>
            </a:r>
            <a:r>
              <a:rPr lang="sk-SK" sz="2200" dirty="0" smtClean="0"/>
              <a:t>experiment</a:t>
            </a:r>
            <a:r>
              <a:rPr lang="sk-SK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Test: PIP2IT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72513" cy="3219458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PIP2IT will address the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 : </a:t>
            </a:r>
            <a:r>
              <a:rPr lang="en-US" dirty="0" smtClean="0">
                <a:solidFill>
                  <a:schemeClr val="tx2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 : </a:t>
            </a:r>
            <a:r>
              <a:rPr lang="en-US" dirty="0" smtClean="0">
                <a:solidFill>
                  <a:srgbClr val="004C97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Validation of chopper performance </a:t>
            </a:r>
          </a:p>
          <a:p>
            <a:pPr marL="914400" lvl="2">
              <a:defRPr/>
            </a:pPr>
            <a:r>
              <a:rPr lang="en-US" dirty="0" smtClean="0"/>
              <a:t>Bunch extinction, effective emittance growth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914400" lvl="2">
              <a:defRPr/>
            </a:pPr>
            <a:r>
              <a:rPr lang="en-US" dirty="0" smtClean="0"/>
              <a:t>Reliability and lifetime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CW Operation of HWR</a:t>
            </a:r>
          </a:p>
          <a:p>
            <a:pPr marL="914400" lvl="2">
              <a:defRPr/>
            </a:pPr>
            <a:r>
              <a:rPr lang="en-US" dirty="0" smtClean="0"/>
              <a:t>Degradation of cavity performance</a:t>
            </a:r>
          </a:p>
          <a:p>
            <a:pPr marL="914400" lvl="2">
              <a:defRPr/>
            </a:pPr>
            <a:r>
              <a:rPr lang="en-US" dirty="0" smtClean="0"/>
              <a:t>Optimal distance to </a:t>
            </a:r>
            <a:r>
              <a:rPr lang="en-US" dirty="0"/>
              <a:t>10 kW absorber</a:t>
            </a:r>
            <a:endParaRPr lang="en-US" dirty="0" smtClean="0"/>
          </a:p>
          <a:p>
            <a:pPr marL="514350" lvl="1">
              <a:defRPr/>
            </a:pPr>
            <a:r>
              <a:rPr lang="en-US" dirty="0" smtClean="0"/>
              <a:t>Operation of SSR1 with beam</a:t>
            </a:r>
          </a:p>
          <a:p>
            <a:pPr marL="914400" lvl="2">
              <a:defRPr/>
            </a:pPr>
            <a:r>
              <a:rPr lang="en-US" dirty="0" smtClean="0"/>
              <a:t>CW and pulsed operation</a:t>
            </a:r>
          </a:p>
          <a:p>
            <a:pPr marL="914400" lvl="2">
              <a:defRPr/>
            </a:pPr>
            <a:r>
              <a:rPr lang="en-US" dirty="0" smtClean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2799</Words>
  <Application>Microsoft Macintosh PowerPoint</Application>
  <PresentationFormat>On-screen Show (4:3)</PresentationFormat>
  <Paragraphs>507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Calibri</vt:lpstr>
      <vt:lpstr>Geneva</vt:lpstr>
      <vt:lpstr>Helvetica</vt:lpstr>
      <vt:lpstr>MS PGothic</vt:lpstr>
      <vt:lpstr>ＭＳ Ｐゴシック</vt:lpstr>
      <vt:lpstr>Rockwell</vt:lpstr>
      <vt:lpstr>Symbol</vt:lpstr>
      <vt:lpstr>Times New Roman</vt:lpstr>
      <vt:lpstr>Wingdings</vt:lpstr>
      <vt:lpstr>Arial</vt:lpstr>
      <vt:lpstr>Fermilab_PPT_090815</vt:lpstr>
      <vt:lpstr>PowerPoint Presentation</vt:lpstr>
      <vt:lpstr>Paul Derwent</vt:lpstr>
      <vt:lpstr>The PIP-II R&amp;D Program</vt:lpstr>
      <vt:lpstr>PIP-II Scope</vt:lpstr>
      <vt:lpstr>Primary areas to address technical Risk</vt:lpstr>
      <vt:lpstr>PIP-II Injector Test: PIP2IT</vt:lpstr>
      <vt:lpstr>NB</vt:lpstr>
      <vt:lpstr>PIP-II Injector Test: PIP2IT</vt:lpstr>
      <vt:lpstr>PIP2IT: Deliverables</vt:lpstr>
      <vt:lpstr>NB</vt:lpstr>
      <vt:lpstr>PIP2IT: Phases and Deliverables</vt:lpstr>
      <vt:lpstr>PIP2IT: Phases and Deliverables</vt:lpstr>
      <vt:lpstr>RFQ  Status</vt:lpstr>
      <vt:lpstr>Beam from RFQ</vt:lpstr>
      <vt:lpstr>PIP2IT: MEBT </vt:lpstr>
      <vt:lpstr>SRF</vt:lpstr>
      <vt:lpstr>Rings:  Booster</vt:lpstr>
      <vt:lpstr>Rings:  Recycler / Main Injector</vt:lpstr>
      <vt:lpstr>PIP-II Priorities</vt:lpstr>
      <vt:lpstr>Activities Priorities: Funding Constraints</vt:lpstr>
      <vt:lpstr>The R&amp;D program will:</vt:lpstr>
      <vt:lpstr>Backups</vt:lpstr>
      <vt:lpstr>Primary Risks and Required R&amp;D</vt:lpstr>
      <vt:lpstr>PIP-II Injector Test</vt:lpstr>
      <vt:lpstr>Beam Characterization</vt:lpstr>
      <vt:lpstr>MEBT stages</vt:lpstr>
      <vt:lpstr>Booster: Injection</vt:lpstr>
      <vt:lpstr>Booster: 20 Hz</vt:lpstr>
      <vt:lpstr>Recycler Ring </vt:lpstr>
      <vt:lpstr>Main Injector</vt:lpstr>
    </vt:vector>
  </TitlesOfParts>
  <Company>Sandbox Studio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Paul Derwent</cp:lastModifiedBy>
  <cp:revision>79</cp:revision>
  <cp:lastPrinted>2014-01-20T19:40:21Z</cp:lastPrinted>
  <dcterms:created xsi:type="dcterms:W3CDTF">2016-07-25T19:56:26Z</dcterms:created>
  <dcterms:modified xsi:type="dcterms:W3CDTF">2016-10-26T15:33:40Z</dcterms:modified>
</cp:coreProperties>
</file>