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303" r:id="rId13"/>
    <p:sldId id="299" r:id="rId14"/>
    <p:sldId id="300" r:id="rId15"/>
    <p:sldId id="301" r:id="rId16"/>
    <p:sldId id="302" r:id="rId1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3655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688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174">
          <p15:clr>
            <a:srgbClr val="A4A3A4"/>
          </p15:clr>
        </p15:guide>
        <p15:guide id="7" orient="horz" pos="128">
          <p15:clr>
            <a:srgbClr val="A4A3A4"/>
          </p15:clr>
        </p15:guide>
        <p15:guide id="8" pos="5621">
          <p15:clr>
            <a:srgbClr val="A4A3A4"/>
          </p15:clr>
        </p15:guide>
        <p15:guide id="9" pos="136">
          <p15:clr>
            <a:srgbClr val="A4A3A4"/>
          </p15:clr>
        </p15:guide>
        <p15:guide id="10" pos="589">
          <p15:clr>
            <a:srgbClr val="A4A3A4"/>
          </p15:clr>
        </p15:guide>
        <p15:guide id="11" pos="3572">
          <p15:clr>
            <a:srgbClr val="A4A3A4"/>
          </p15:clr>
        </p15:guide>
        <p15:guide id="12" pos="5163">
          <p15:clr>
            <a:srgbClr val="A4A3A4"/>
          </p15:clr>
        </p15:guide>
        <p15:guide id="13" pos="4632">
          <p15:clr>
            <a:srgbClr val="A4A3A4"/>
          </p15:clr>
        </p15:guide>
        <p15:guide id="14" pos="44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404040"/>
    <a:srgbClr val="004C97"/>
    <a:srgbClr val="63666A"/>
    <a:srgbClr val="99D6EA"/>
    <a:srgbClr val="505050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83" autoAdjust="0"/>
    <p:restoredTop sz="94643" autoAdjust="0"/>
  </p:normalViewPr>
  <p:slideViewPr>
    <p:cSldViewPr snapToGrid="0" snapToObjects="1" showGuides="1">
      <p:cViewPr varScale="1">
        <p:scale>
          <a:sx n="83" d="100"/>
          <a:sy n="83" d="100"/>
        </p:scale>
        <p:origin x="1430" y="67"/>
      </p:cViewPr>
      <p:guideLst>
        <p:guide orient="horz" pos="4142"/>
        <p:guide orient="horz" pos="3655"/>
        <p:guide orient="horz" pos="1698"/>
        <p:guide orient="horz" pos="688"/>
        <p:guide orient="horz" pos="2790"/>
        <p:guide orient="horz" pos="174"/>
        <p:guide orient="horz" pos="128"/>
        <p:guide pos="5621"/>
        <p:guide pos="136"/>
        <p:guide pos="589"/>
        <p:guide pos="3572"/>
        <p:guide pos="5163"/>
        <p:guide pos="4632"/>
        <p:guide pos="444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32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713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9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449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349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281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34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Added second sub-bullet</a:t>
            </a:r>
            <a:r>
              <a:rPr lang="en-US" baseline="0" dirty="0"/>
              <a:t> under third bullet. I think we need this.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538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E19B93-9E1F-4A22-A880-D39DEB232688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8713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07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470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4921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2621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41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974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65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ermilab + Extra Logo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219719" y="4963772"/>
            <a:ext cx="4941110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670218" y="5977379"/>
            <a:ext cx="3257550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219718" y="3951841"/>
            <a:ext cx="8667106" cy="1003049"/>
          </a:xfrm>
          <a:prstGeom prst="rect">
            <a:avLst/>
          </a:prstGeom>
        </p:spPr>
        <p:txBody>
          <a:bodyPr vert="horz" wrap="square" lIns="0" tIns="27432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2" name="Picture 31" descr="14-0218-16D.lr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5665201" y="5725585"/>
            <a:ext cx="314372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Helvetica"/>
                <a:cs typeface="Helvetica"/>
              </a:rPr>
              <a:t>In partnership with:   </a:t>
            </a:r>
          </a:p>
          <a:p>
            <a:endParaRPr lang="en-US" dirty="0"/>
          </a:p>
        </p:txBody>
      </p:sp>
      <p:pic>
        <p:nvPicPr>
          <p:cNvPr id="33" name="Picture 32" descr="FermiLogoBar_DOE_KO_horiz.eps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761" y="288917"/>
            <a:ext cx="9010786" cy="301891"/>
          </a:xfrm>
          <a:prstGeom prst="rect">
            <a:avLst/>
          </a:prstGeom>
        </p:spPr>
      </p:pic>
      <p:pic>
        <p:nvPicPr>
          <p:cNvPr id="14" name="Picture 8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9810" y="6078034"/>
            <a:ext cx="568267" cy="637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899179" y="6065587"/>
            <a:ext cx="1147625" cy="6243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01" t="5552" r="6308" b="14154"/>
          <a:stretch/>
        </p:blipFill>
        <p:spPr>
          <a:xfrm>
            <a:off x="6888621" y="6067808"/>
            <a:ext cx="1012371" cy="710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268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28600" y="6315146"/>
            <a:ext cx="8677275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74833" y="6478730"/>
            <a:ext cx="810411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22A4C258-D252-42E8-9D44-24E59B05C729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533" y="6495482"/>
            <a:ext cx="5474355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Shekhar Mishra | Young Investigator Meeting Chicago</a:t>
            </a:r>
            <a:endParaRPr lang="en-US" b="1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6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860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87970" y="4765101"/>
            <a:ext cx="420624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87970" y="1043694"/>
            <a:ext cx="4206240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532525" y="6491466"/>
            <a:ext cx="78430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214DE01-1573-4DBF-B16E-5113F959DE58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9741" y="6495481"/>
            <a:ext cx="5466192" cy="23728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Shekhar Mishra | Young Investigator Meeting Chicago</a:t>
            </a:r>
            <a:endParaRPr lang="en-US" b="1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0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1043694"/>
            <a:ext cx="5347605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2"/>
                </a:solidFill>
              </a:defRPr>
            </a:lvl2pPr>
            <a:lvl3pPr>
              <a:defRPr sz="2000">
                <a:solidFill>
                  <a:schemeClr val="accent3"/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6542117" y="6494031"/>
            <a:ext cx="898031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B3B94D91-E8BB-47BE-953A-DCB8AEDC499F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791144" y="6484823"/>
            <a:ext cx="5425370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Shekhar Mishra | Young Investigator Meeting Chicago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105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686800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492" y="6495482"/>
            <a:ext cx="813534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E88AE1E1-F80C-45F6-B15D-B65A8AC77B49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66295" y="6489894"/>
            <a:ext cx="5360056" cy="242873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Shekhar Mishra | Young Investigator Meeting Chicago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4DF0CCB-7EA3-7341-A46D-36EC5E85EB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4073" y="465691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13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9969" y="6495482"/>
            <a:ext cx="786964" cy="241300"/>
          </a:xfrm>
        </p:spPr>
        <p:txBody>
          <a:bodyPr/>
          <a:lstStyle/>
          <a:p>
            <a:pPr>
              <a:defRPr/>
            </a:pPr>
            <a:fld id="{28200A29-FCD8-4073-8A86-86ABABDF2DED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74110" y="6495481"/>
            <a:ext cx="5458028" cy="237285"/>
          </a:xfrm>
        </p:spPr>
        <p:txBody>
          <a:bodyPr/>
          <a:lstStyle/>
          <a:p>
            <a:pPr>
              <a:defRPr/>
            </a:pPr>
            <a:r>
              <a:rPr lang="en-US"/>
              <a:t>Shekhar Mishra | Young Investigator Meeting Chicago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468311"/>
            <a:ext cx="8675688" cy="568486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216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4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5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7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9371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611815" y="6497952"/>
            <a:ext cx="802595" cy="241300"/>
          </a:xfrm>
        </p:spPr>
        <p:txBody>
          <a:bodyPr/>
          <a:lstStyle/>
          <a:p>
            <a:pPr>
              <a:defRPr/>
            </a:pPr>
            <a:fld id="{A0D18521-84EB-45D2-B996-5B8885992D78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854693" y="6495482"/>
            <a:ext cx="5449863" cy="242873"/>
          </a:xfrm>
        </p:spPr>
        <p:txBody>
          <a:bodyPr/>
          <a:lstStyle/>
          <a:p>
            <a:pPr>
              <a:defRPr/>
            </a:pPr>
            <a:r>
              <a:rPr lang="en-US"/>
              <a:t>Shekhar Mishra | Young Investigator Meeting Chicago</a:t>
            </a:r>
            <a:endParaRPr lang="en-US" b="1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8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1050328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0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1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526953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 baseline="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28600" y="463790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666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accent3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4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675609" y="6495546"/>
            <a:ext cx="795344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11/15/2016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266960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326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495482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65AD3A7-9BB1-45CB-B0CA-E2C9D707881A}" type="datetime1">
              <a:rPr lang="en-US" smtClean="0"/>
              <a:t>10/26/2016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3"/>
            <a:ext cx="4989690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Shekhar Mishra | Young Investigator Meeting Chicago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495482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14800" y="6315146"/>
            <a:ext cx="8704708" cy="0"/>
          </a:xfrm>
          <a:prstGeom prst="line">
            <a:avLst/>
          </a:prstGeom>
          <a:ln w="28575" cmpd="sng">
            <a:solidFill>
              <a:srgbClr val="99D6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5"/>
          <p:cNvSpPr txBox="1">
            <a:spLocks/>
          </p:cNvSpPr>
          <p:nvPr/>
        </p:nvSpPr>
        <p:spPr>
          <a:xfrm>
            <a:off x="381001" y="6667500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rgbClr val="004C97"/>
                </a:solidFill>
                <a:latin typeface="Helvetica" charset="0"/>
                <a:ea typeface="Geneva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pPr>
              <a:defRPr/>
            </a:pPr>
            <a:endParaRPr lang="en-US" dirty="0"/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209721" y="136401"/>
            <a:ext cx="8723157" cy="197990"/>
            <a:chOff x="577653" y="6258863"/>
            <a:chExt cx="8320285" cy="188846"/>
          </a:xfrm>
        </p:grpSpPr>
        <p:cxnSp>
          <p:nvCxnSpPr>
            <p:cNvPr id="14" name="Straight Connector 13"/>
            <p:cNvCxnSpPr/>
            <p:nvPr userDrawn="1"/>
          </p:nvCxnSpPr>
          <p:spPr>
            <a:xfrm>
              <a:off x="577653" y="6351018"/>
              <a:ext cx="7213350" cy="6918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6" descr="FermiLogo_RGB_NALBlue.png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241732" y="6381246"/>
            <a:ext cx="762066" cy="4159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5262" y="6425292"/>
            <a:ext cx="685800" cy="30207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0" r:id="rId1"/>
    <p:sldLayoutId id="2147484098" r:id="rId2"/>
    <p:sldLayoutId id="2147484099" r:id="rId3"/>
    <p:sldLayoutId id="2147484100" r:id="rId4"/>
    <p:sldLayoutId id="2147484101" r:id="rId5"/>
    <p:sldLayoutId id="2147484121" r:id="rId6"/>
    <p:sldLayoutId id="2147484113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595959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19718" y="4075659"/>
            <a:ext cx="8588722" cy="6641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3200" b="1" dirty="0"/>
              <a:t>International Collaboration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219718" y="4941116"/>
            <a:ext cx="7920486" cy="1191170"/>
          </a:xfrm>
        </p:spPr>
        <p:txBody>
          <a:bodyPr>
            <a:noAutofit/>
          </a:bodyPr>
          <a:lstStyle/>
          <a:p>
            <a:r>
              <a:rPr lang="en-US" sz="2400" b="0" dirty="0"/>
              <a:t>Shekhar Mishra	</a:t>
            </a:r>
          </a:p>
          <a:p>
            <a:r>
              <a:rPr lang="en-US" sz="2400" b="0" dirty="0"/>
              <a:t>DOE Independent Project Review of PIP-II</a:t>
            </a:r>
          </a:p>
          <a:p>
            <a:r>
              <a:rPr lang="en-US" sz="2400" b="0" dirty="0"/>
              <a:t>15 November 2016</a:t>
            </a:r>
          </a:p>
        </p:txBody>
      </p:sp>
    </p:spTree>
    <p:extLst>
      <p:ext uri="{BB962C8B-B14F-4D97-AF65-F5344CB8AC3E}">
        <p14:creationId xmlns:p14="http://schemas.microsoft.com/office/powerpoint/2010/main" val="4258272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4669559" y="997527"/>
            <a:ext cx="4384874" cy="5212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23" t="6138" r="52612" b="5882"/>
          <a:stretch>
            <a:fillRect/>
          </a:stretch>
        </p:blipFill>
        <p:spPr bwMode="auto">
          <a:xfrm rot="16200000">
            <a:off x="6218764" y="-439485"/>
            <a:ext cx="1144651" cy="41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33005" y="997527"/>
            <a:ext cx="4389120" cy="52120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17"/>
          </p:nvPr>
        </p:nvSpPr>
        <p:spPr>
          <a:xfrm>
            <a:off x="222250" y="1113122"/>
            <a:ext cx="4299874" cy="2619908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2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SSR1 cavities have been fabricated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by IUAC.</a:t>
            </a:r>
            <a:endParaRPr lang="en-US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685800"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Chemically processed at ANL and cold-tested at Fermilab</a:t>
            </a:r>
          </a:p>
          <a:p>
            <a:pPr marL="1085850" lvl="2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IIFC cavities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meet the PIP-II specifications</a:t>
            </a:r>
          </a:p>
          <a:p>
            <a:pPr marL="285750" indent="-285750"/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At present these two cavities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are being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jacketed with a Helium Vessel at BARC.</a:t>
            </a:r>
          </a:p>
          <a:p>
            <a:pPr marL="685800" lvl="1"/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W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ill be high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RF power tested </a:t>
            </a:r>
            <a:r>
              <a:rPr lang="en-US" dirty="0" smtClean="0">
                <a:latin typeface="Helvetica" panose="020B0604020202020204" pitchFamily="34" charset="0"/>
                <a:cs typeface="Helvetica" panose="020B0604020202020204" pitchFamily="34" charset="0"/>
              </a:rPr>
              <a:t>Fermilab in Summer of 2017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8"/>
          </p:nvPr>
        </p:nvSpPr>
        <p:spPr>
          <a:xfrm>
            <a:off x="4683813" y="2121717"/>
            <a:ext cx="4293932" cy="2204342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5-cell LB650 cavity design carried </a:t>
            </a:r>
            <a:r>
              <a:rPr lang="en-US" dirty="0" smtClean="0"/>
              <a:t>out</a:t>
            </a:r>
            <a:r>
              <a:rPr lang="en-US" dirty="0"/>
              <a:t> </a:t>
            </a:r>
            <a:r>
              <a:rPr lang="en-US" dirty="0" smtClean="0"/>
              <a:t>Jointly with VECC.</a:t>
            </a:r>
            <a:endParaRPr lang="en-US" dirty="0"/>
          </a:p>
          <a:p>
            <a:pPr lvl="1"/>
            <a:r>
              <a:rPr lang="en-US" dirty="0"/>
              <a:t>The necessary parameters are well within the prescribed </a:t>
            </a:r>
            <a:r>
              <a:rPr lang="en-US" dirty="0" smtClean="0"/>
              <a:t>FRS limits </a:t>
            </a:r>
            <a:r>
              <a:rPr lang="en-US" dirty="0"/>
              <a:t>.</a:t>
            </a:r>
          </a:p>
          <a:p>
            <a:r>
              <a:rPr lang="en-US" dirty="0"/>
              <a:t>The design studies includes</a:t>
            </a:r>
          </a:p>
          <a:p>
            <a:pPr lvl="1"/>
            <a:r>
              <a:rPr lang="en-US" dirty="0"/>
              <a:t>3D Multipacting  </a:t>
            </a:r>
          </a:p>
          <a:p>
            <a:pPr lvl="1"/>
            <a:r>
              <a:rPr lang="en-US" dirty="0"/>
              <a:t>Lorentz Force Detuning (LFD)  </a:t>
            </a:r>
          </a:p>
          <a:p>
            <a:pPr lvl="1"/>
            <a:r>
              <a:rPr lang="en-US" dirty="0"/>
              <a:t>Pressure sensitivity under external liquid helium pressure  </a:t>
            </a:r>
          </a:p>
          <a:p>
            <a:pPr lvl="1"/>
            <a:r>
              <a:rPr lang="en-US" dirty="0"/>
              <a:t>Structural analysis with Stiffener </a:t>
            </a:r>
            <a:r>
              <a:rPr lang="en-US" dirty="0" smtClean="0"/>
              <a:t>Rings</a:t>
            </a:r>
          </a:p>
          <a:p>
            <a:r>
              <a:rPr lang="en-US" dirty="0" smtClean="0"/>
              <a:t>Final Mechanical design has started at VECC.</a:t>
            </a:r>
          </a:p>
          <a:p>
            <a:pPr lvl="1"/>
            <a:r>
              <a:rPr lang="en-US" dirty="0" smtClean="0"/>
              <a:t>Design review scheduled for Dec 2016.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</a:t>
            </a:r>
            <a:r>
              <a:rPr lang="en-US" dirty="0" smtClean="0"/>
              <a:t>Status: SSR1 and LB650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0662" y="3733029"/>
            <a:ext cx="3885580" cy="239022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3520" y="4378038"/>
            <a:ext cx="3232269" cy="235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100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98252" y="1016923"/>
            <a:ext cx="4443153" cy="5419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133004" y="997527"/>
            <a:ext cx="4370017" cy="541989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416" y="3186100"/>
            <a:ext cx="4206605" cy="3158002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half" idx="18"/>
          </p:nvPr>
        </p:nvSpPr>
        <p:spPr>
          <a:xfrm>
            <a:off x="4570837" y="3467136"/>
            <a:ext cx="4402752" cy="2745354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Fermilab and BARC are jointly working on the design of </a:t>
            </a:r>
            <a:r>
              <a:rPr lang="en-US" sz="2000" dirty="0" smtClean="0"/>
              <a:t>a next generation Low </a:t>
            </a:r>
            <a:r>
              <a:rPr lang="en-US" sz="2000" dirty="0"/>
              <a:t>Level RF System for </a:t>
            </a:r>
            <a:r>
              <a:rPr lang="en-US" sz="2000" dirty="0" smtClean="0"/>
              <a:t>PIP-II. System includes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Down and Up Converters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Resonance Controller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/>
              <a:t>Digitizer </a:t>
            </a:r>
            <a:r>
              <a:rPr lang="en-US" sz="1400" dirty="0"/>
              <a:t>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Digital LLLRF board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RF Reference distribution System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/>
              <a:t>Support System: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Power Supply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Temperature Control</a:t>
            </a:r>
          </a:p>
          <a:p>
            <a:pPr marL="1200150" lvl="2" indent="-342900">
              <a:buFont typeface="Arial" panose="020B0604020202020204" pitchFamily="34" charset="0"/>
              <a:buChar char="•"/>
            </a:pPr>
            <a:r>
              <a:rPr lang="en-US" sz="1400" dirty="0"/>
              <a:t>Rack Interconnect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R&amp;D </a:t>
            </a:r>
            <a:r>
              <a:rPr lang="en-US" dirty="0" smtClean="0"/>
              <a:t>Status: RF Systems (RF Protection and LLRF)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7"/>
          </p:nvPr>
        </p:nvSpPr>
        <p:spPr>
          <a:xfrm>
            <a:off x="228600" y="1043695"/>
            <a:ext cx="4206240" cy="214240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complete redesign of the Fermilab RF Protection Interlock system has been done in collaboration with BARC.</a:t>
            </a:r>
          </a:p>
          <a:p>
            <a:r>
              <a:rPr lang="en-US" dirty="0"/>
              <a:t>BARC has completed detail test </a:t>
            </a:r>
          </a:p>
          <a:p>
            <a:pPr lvl="1"/>
            <a:r>
              <a:rPr lang="en-US" dirty="0" smtClean="0"/>
              <a:t>At present the system is being tested at Fermilab by integrating it in to Spoke Resonator Test Cryostat (STC).</a:t>
            </a:r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857" y="1516299"/>
            <a:ext cx="2262733" cy="179945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54794" y="1043695"/>
            <a:ext cx="2269883" cy="1766008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805707" y="1516299"/>
            <a:ext cx="2262733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200" dirty="0"/>
              <a:t>6 Ch. Downconverter module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11645" y="2529362"/>
            <a:ext cx="1709122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/>
              <a:t>Resonance Controller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28600" y="3556025"/>
            <a:ext cx="187102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200" dirty="0" smtClean="0"/>
              <a:t>Fermilab Meson Building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274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PIP-II Cryogenic Plant: System architecture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July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827350"/>
              </p:ext>
            </p:extLst>
          </p:nvPr>
        </p:nvGraphicFramePr>
        <p:xfrm>
          <a:off x="98890" y="933156"/>
          <a:ext cx="6297338" cy="53959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Visio" r:id="rId4" imgW="6611282" imgH="5663140" progId="Visio.Drawing.11">
                  <p:embed/>
                </p:oleObj>
              </mc:Choice>
              <mc:Fallback>
                <p:oleObj name="Visio" r:id="rId4" imgW="6611282" imgH="566314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890" y="933156"/>
                        <a:ext cx="6297338" cy="539595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19195" y="2440644"/>
            <a:ext cx="5495544" cy="1562353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800"/>
              </a:spcBef>
            </a:pPr>
            <a:r>
              <a:rPr lang="en-US" sz="2000" dirty="0"/>
              <a:t>Fully segmented Linac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Single cold box with turbines and cold compressors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Distribution box located in a refrigerator room</a:t>
            </a:r>
          </a:p>
          <a:p>
            <a:pPr>
              <a:spcBef>
                <a:spcPts val="1800"/>
              </a:spcBef>
            </a:pPr>
            <a:r>
              <a:rPr lang="en-US" sz="2000" dirty="0" smtClean="0"/>
              <a:t>Cryogenic transferline with bayonet cans that runs parallel to the cryomodules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495482"/>
            <a:ext cx="5474355" cy="23728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Shekhar Mishra | Fermilab PIP-II Status and Strategy</a:t>
            </a:r>
            <a:endParaRPr lang="en-US" b="1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5345934"/>
              </p:ext>
            </p:extLst>
          </p:nvPr>
        </p:nvGraphicFramePr>
        <p:xfrm>
          <a:off x="3840353" y="1302254"/>
          <a:ext cx="5111750" cy="106121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14946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6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77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2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3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Capacity (W)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HTTS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LTTS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 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3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Maximum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9,100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≥ 1,500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≥ 1,900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373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Nominal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7,000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1,150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≥ 1,750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4598555" y="970744"/>
            <a:ext cx="3336824" cy="3447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Refrigeration Load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92434" y="4632520"/>
            <a:ext cx="5369592" cy="16807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Status of Cryogenic Plant Order: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Functional Requirement Specification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Procurement Package Ready and approved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Financial Responsibilities document approved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IIFC approval for procurement </a:t>
            </a:r>
            <a:endParaRPr lang="en-US" sz="1600" dirty="0"/>
          </a:p>
          <a:p>
            <a:pPr marL="342900" indent="-342900">
              <a:buAutoNum type="arabicPeriod"/>
            </a:pPr>
            <a:r>
              <a:rPr lang="en-US" sz="1600" dirty="0" smtClean="0"/>
              <a:t>BARC working on Bid Package with a plan to award contract in March 2018.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3692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313331"/>
            <a:ext cx="8686800" cy="427877"/>
          </a:xfrm>
        </p:spPr>
        <p:txBody>
          <a:bodyPr/>
          <a:lstStyle/>
          <a:p>
            <a:r>
              <a:rPr lang="en-US" sz="2400" dirty="0"/>
              <a:t>PIP-II and IIFC: SRF Linac R&amp;D Schedule to Complete</a:t>
            </a:r>
            <a:r>
              <a:rPr lang="en-US" sz="2400" dirty="0">
                <a:solidFill>
                  <a:schemeClr val="accent4"/>
                </a:solidFill>
              </a:rPr>
              <a:t>*</a:t>
            </a:r>
            <a:r>
              <a:rPr lang="en-US" sz="2400" dirty="0"/>
              <a:t>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8598" y="726294"/>
            <a:ext cx="8680451" cy="559612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36588" y="6392487"/>
            <a:ext cx="4410648" cy="3885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accent4"/>
                </a:solidFill>
              </a:rPr>
              <a:t>* Proposed by Fermilab and consistent with PIP-II RLS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0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1065403"/>
            <a:ext cx="8672513" cy="533539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the conclusion of R&amp;D, IIFC will jointly finalize all the designs and the R&amp;D areas will morph into the fabrication of components for the PIP-II SRF Linac, as agreed between DOE and DAE.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Fermilab expects to get CD-2/3A for PIP-II in early FY19.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Project Baseline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This will trigger the procurement of all the long lead items for the PIP-II construction</a:t>
            </a:r>
          </a:p>
          <a:p>
            <a:pPr lvl="3"/>
            <a:r>
              <a:rPr lang="en-US" dirty="0" err="1">
                <a:solidFill>
                  <a:schemeClr val="tx1"/>
                </a:solidFill>
              </a:rPr>
              <a:t>Nb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Ti</a:t>
            </a:r>
            <a:r>
              <a:rPr lang="en-US" dirty="0">
                <a:solidFill>
                  <a:schemeClr val="tx1"/>
                </a:solidFill>
              </a:rPr>
              <a:t>, Steel etc.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This will allow Fermilab to start procurement contracts with vendors for all long lead items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Cavity, RF, Cryogenics etc.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is the natural point at which to anticipate that work toward DAE construction phase deliverables could also start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In our planning we have included expected long delay in DAE procurement process.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All DAE deliverables for PIP-II accelerator is expected to conclude in April 2024.</a:t>
            </a:r>
          </a:p>
          <a:p>
            <a:pPr lvl="3"/>
            <a:r>
              <a:rPr lang="en-US" dirty="0">
                <a:solidFill>
                  <a:schemeClr val="tx1"/>
                </a:solidFill>
              </a:rPr>
              <a:t>Allowing Fermilab 1 year to assemble remaining Cryomodule and install them in the tunnel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94365"/>
            <a:ext cx="8686800" cy="427877"/>
          </a:xfrm>
        </p:spPr>
        <p:txBody>
          <a:bodyPr/>
          <a:lstStyle/>
          <a:p>
            <a:r>
              <a:rPr lang="en-US" dirty="0"/>
              <a:t>IIFC: PIP-II Construction Phase Scope of 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 dirty="0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68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896049"/>
            <a:ext cx="8672513" cy="54795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PIP-II Construction Phase will starts with DOE approving CD-3 for the Project (FY20).</a:t>
            </a:r>
          </a:p>
          <a:p>
            <a:r>
              <a:rPr lang="en-US" dirty="0"/>
              <a:t>Based on the DOE funding profile we are developing the following PIP-II construction schedule after CD-3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Initiation all fabrication in Spring of 2020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</a:t>
            </a:r>
            <a:r>
              <a:rPr lang="en-US" baseline="30000" dirty="0">
                <a:solidFill>
                  <a:schemeClr val="tx1"/>
                </a:solidFill>
              </a:rPr>
              <a:t>st</a:t>
            </a:r>
            <a:r>
              <a:rPr lang="en-US" dirty="0">
                <a:solidFill>
                  <a:schemeClr val="tx1"/>
                </a:solidFill>
              </a:rPr>
              <a:t> set of hardware, ordered at CD-3A (FY19), to start arriving for processing and testing in Spring of 2021</a:t>
            </a:r>
          </a:p>
          <a:p>
            <a:pPr lvl="1"/>
            <a:r>
              <a:rPr lang="en-US" dirty="0"/>
              <a:t>Completion of </a:t>
            </a:r>
            <a:r>
              <a:rPr lang="en-US" dirty="0">
                <a:solidFill>
                  <a:schemeClr val="tx1"/>
                </a:solidFill>
              </a:rPr>
              <a:t>SRF </a:t>
            </a:r>
            <a:r>
              <a:rPr lang="en-US" dirty="0" smtClean="0">
                <a:solidFill>
                  <a:schemeClr val="tx1"/>
                </a:solidFill>
              </a:rPr>
              <a:t>Linac </a:t>
            </a:r>
            <a:r>
              <a:rPr lang="en-US" dirty="0">
                <a:solidFill>
                  <a:schemeClr val="tx1"/>
                </a:solidFill>
              </a:rPr>
              <a:t>components deliverables in Spring of 2024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Cryogenic plant commissioning by the end of 2023. 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Completion of Cryomodule and RF stations at Fermilab in Spring of 2025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Installation of PIP-II Linac to complete CY2025, early 26.</a:t>
            </a:r>
          </a:p>
          <a:p>
            <a:r>
              <a:rPr lang="en-US" dirty="0">
                <a:solidFill>
                  <a:schemeClr val="tx1"/>
                </a:solidFill>
              </a:rPr>
              <a:t>This PIP-II construction schedule includes a pipeline of hardware from DAE on similar schedule.</a:t>
            </a:r>
          </a:p>
          <a:p>
            <a:pPr lvl="1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2250" y="381897"/>
            <a:ext cx="8686800" cy="427877"/>
          </a:xfrm>
        </p:spPr>
        <p:txBody>
          <a:bodyPr/>
          <a:lstStyle/>
          <a:p>
            <a:r>
              <a:rPr lang="en-US" dirty="0"/>
              <a:t>PIP-II and IIFC SRF Linac Construction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728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922789"/>
            <a:ext cx="8672513" cy="5425759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PIP-II Joint R&amp;D under IIFC is progressing rather well</a:t>
            </a:r>
          </a:p>
          <a:p>
            <a:r>
              <a:rPr lang="en-US" dirty="0">
                <a:solidFill>
                  <a:srgbClr val="000000"/>
                </a:solidFill>
              </a:rPr>
              <a:t>Recent R&amp;D highlights are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Delivery of the MEBT Dipoles and Quadrupoles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Fabrication, processing and testing of two SSR1 Cavity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Development of LB650 Cavity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Testing of RF Protection System at Fermilab</a:t>
            </a:r>
          </a:p>
          <a:p>
            <a:r>
              <a:rPr lang="en-US" dirty="0">
                <a:solidFill>
                  <a:srgbClr val="000000"/>
                </a:solidFill>
              </a:rPr>
              <a:t>Information Sharing is improving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Fermilab has provided DAE with a complete list of document it will provide and on what time scale.</a:t>
            </a:r>
          </a:p>
          <a:p>
            <a:pPr lvl="1"/>
            <a:r>
              <a:rPr lang="en-US" dirty="0"/>
              <a:t>We are working to develop a methodology for document sharing that meets the needs of both the PIP-II project and the DAE.</a:t>
            </a:r>
          </a:p>
          <a:p>
            <a:r>
              <a:rPr lang="en-US" dirty="0">
                <a:solidFill>
                  <a:srgbClr val="000000"/>
                </a:solidFill>
              </a:rPr>
              <a:t>Management focus is on the successful completion of the R&amp;D phase.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This phase is well aligned with current vision of DAE contributions to the construction phase.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71900"/>
            <a:ext cx="8686800" cy="4278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778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250" y="865499"/>
            <a:ext cx="8672513" cy="5452843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R&amp;D Phase Goals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Technology Map</a:t>
            </a:r>
          </a:p>
          <a:p>
            <a:r>
              <a:rPr lang="en-US" dirty="0"/>
              <a:t>R&amp;D Schedule to complete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Division of responsibility between Fermilab and DAE.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Fermilab</a:t>
            </a:r>
          </a:p>
          <a:p>
            <a:pPr lvl="2"/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Jointly with DAE Institutions</a:t>
            </a:r>
          </a:p>
          <a:p>
            <a:r>
              <a:rPr lang="en-US" dirty="0"/>
              <a:t>Fermilab Information Sharing and Export Control</a:t>
            </a:r>
          </a:p>
          <a:p>
            <a:r>
              <a:rPr lang="en-US" dirty="0"/>
              <a:t>R&amp;D Status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R&amp;D Schedule to complete</a:t>
            </a:r>
          </a:p>
          <a:p>
            <a:r>
              <a:rPr lang="en-US" dirty="0"/>
              <a:t>IIFC: PIP-II Construction Phase Scope of Work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Construction Schedule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4686"/>
            <a:ext cx="8686800" cy="427877"/>
          </a:xfrm>
        </p:spPr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altLang="en-US"/>
              <a:t>11/15/2016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/>
              <a:t>Shekhar Mishra | DOE IPR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D4078CA2-75EA-4F42-B0AF-FB0975373545}" type="slidenum">
              <a:rPr lang="en-US" altLang="en-US" smtClean="0"/>
              <a:pPr/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3203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897408"/>
            <a:ext cx="8693150" cy="547822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Indian Institutions and Fermilab Collaboration (IIFC) was established in 2009 to collaborate on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High Intensity Superconducting Proton Accelerator for the respective domestic accelerator programs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PIP-II, ISNS and PATHIPA</a:t>
            </a:r>
            <a:endParaRPr lang="en-US" dirty="0">
              <a:solidFill>
                <a:srgbClr val="004C97"/>
              </a:solidFill>
            </a:endParaRPr>
          </a:p>
          <a:p>
            <a:pPr marL="457200" lvl="1" indent="0">
              <a:buNone/>
            </a:pPr>
            <a:endParaRPr lang="en-US" sz="900" dirty="0">
              <a:solidFill>
                <a:srgbClr val="004C97"/>
              </a:solidFill>
            </a:endParaRPr>
          </a:p>
          <a:p>
            <a:r>
              <a:rPr lang="en-US" dirty="0"/>
              <a:t>IIFC is established with a concept of “</a:t>
            </a:r>
            <a:r>
              <a:rPr lang="en-US" b="1" dirty="0">
                <a:solidFill>
                  <a:srgbClr val="0070C0"/>
                </a:solidFill>
              </a:rPr>
              <a:t>Total Project Collaboration</a:t>
            </a:r>
            <a:r>
              <a:rPr lang="en-US" dirty="0"/>
              <a:t>” with two continuous phases.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R&amp;D Phase (CY2008 – CY2020): 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Fermilab and Joint (Fermilab-Collaborating DAE Institutions) development of technology</a:t>
            </a:r>
          </a:p>
          <a:p>
            <a:pPr lvl="3"/>
            <a:r>
              <a:rPr lang="en-US" dirty="0">
                <a:solidFill>
                  <a:srgbClr val="006600"/>
                </a:solidFill>
              </a:rPr>
              <a:t>Open Sharing of Fermilab and Jointly developed Technology 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Fermilab, Joint preparation of DAE laboratory and US and Indian industrial infrastructure towards the construction of accelerators.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Reduce technical, cost and schedule risk to a level that will allow initiation of the construction phase</a:t>
            </a:r>
          </a:p>
          <a:p>
            <a:pPr lvl="1"/>
            <a:r>
              <a:rPr lang="en-US" dirty="0">
                <a:solidFill>
                  <a:srgbClr val="004C97"/>
                </a:solidFill>
              </a:rPr>
              <a:t>Construction Phase (CY2020 – CY2025):</a:t>
            </a:r>
          </a:p>
          <a:p>
            <a:pPr lvl="2"/>
            <a:r>
              <a:rPr lang="en-US" dirty="0">
                <a:solidFill>
                  <a:srgbClr val="006600"/>
                </a:solidFill>
              </a:rPr>
              <a:t>Fabrication of accelerator components for PIP-II accelerator</a:t>
            </a:r>
          </a:p>
          <a:p>
            <a:pPr marL="914400" lvl="2" indent="0">
              <a:buNone/>
            </a:pPr>
            <a:endParaRPr lang="en-US" sz="1000" dirty="0">
              <a:solidFill>
                <a:srgbClr val="006600"/>
              </a:solidFill>
            </a:endParaRPr>
          </a:p>
          <a:p>
            <a:r>
              <a:rPr lang="en-US" dirty="0"/>
              <a:t>Fermilab has been exploring possible collaboration with other countries on PIP-II R&amp;D and Construction: </a:t>
            </a:r>
            <a:r>
              <a:rPr lang="en-US" dirty="0">
                <a:solidFill>
                  <a:schemeClr val="tx1"/>
                </a:solidFill>
              </a:rPr>
              <a:t>Italy/INFN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and UK/STFC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40951"/>
            <a:ext cx="8686800" cy="427877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481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half" idx="12"/>
          </p:nvPr>
        </p:nvSpPr>
        <p:spPr>
          <a:xfrm>
            <a:off x="222250" y="1016000"/>
            <a:ext cx="4206240" cy="1914769"/>
          </a:xfrm>
        </p:spPr>
        <p:txBody>
          <a:bodyPr>
            <a:normAutofit fontScale="92500"/>
          </a:bodyPr>
          <a:lstStyle/>
          <a:p>
            <a:r>
              <a:rPr lang="en-US" sz="2200" b="0" dirty="0">
                <a:solidFill>
                  <a:srgbClr val="FF0000"/>
                </a:solidFill>
              </a:rPr>
              <a:t>Fermilab</a:t>
            </a:r>
            <a:r>
              <a:rPr lang="en-US" sz="2200" b="0" dirty="0"/>
              <a:t> </a:t>
            </a:r>
            <a:r>
              <a:rPr lang="en-US" sz="2200" b="0" dirty="0">
                <a:solidFill>
                  <a:srgbClr val="000000"/>
                </a:solidFill>
              </a:rPr>
              <a:t>is building a High Intensity Superconducting Proton Accelerator PIP-II which is a ~1 GeV SRF Linac.</a:t>
            </a:r>
            <a:endParaRPr lang="en-US" sz="2000" dirty="0">
              <a:solidFill>
                <a:srgbClr val="0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700" b="0" dirty="0"/>
              <a:t>It is design to provide 1.2 MW of beam for Deep Underground Neutrino Experiment (DUNE) (</a:t>
            </a:r>
            <a:r>
              <a:rPr lang="en-US" sz="1700" b="0" dirty="0">
                <a:solidFill>
                  <a:srgbClr val="FF0000"/>
                </a:solidFill>
              </a:rPr>
              <a:t>INFN and UK are collaborators</a:t>
            </a:r>
            <a:r>
              <a:rPr lang="en-US" sz="1700" b="0" dirty="0"/>
              <a:t>).</a:t>
            </a:r>
          </a:p>
          <a:p>
            <a:endParaRPr lang="en-US" b="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3"/>
          </p:nvPr>
        </p:nvSpPr>
        <p:spPr>
          <a:xfrm>
            <a:off x="4795129" y="4148706"/>
            <a:ext cx="4206240" cy="1996721"/>
          </a:xfrm>
        </p:spPr>
        <p:txBody>
          <a:bodyPr>
            <a:normAutofit fontScale="85000" lnSpcReduction="10000"/>
          </a:bodyPr>
          <a:lstStyle/>
          <a:p>
            <a:r>
              <a:rPr lang="en-US" sz="2000" b="0" dirty="0">
                <a:solidFill>
                  <a:srgbClr val="FF0000"/>
                </a:solidFill>
              </a:rPr>
              <a:t>India: </a:t>
            </a:r>
            <a:r>
              <a:rPr lang="en-US" sz="2000" b="0" dirty="0">
                <a:solidFill>
                  <a:srgbClr val="000000"/>
                </a:solidFill>
              </a:rPr>
              <a:t>Multi Mega Watt beam at ~1 GeV (similar to Fermilab SRF Proton Linac) could be the accelerator technology demonstration project corresponding to 10s of MW electrical power, utilizing Thorium. </a:t>
            </a:r>
          </a:p>
          <a:p>
            <a:endParaRPr lang="en-US" sz="700" b="0" dirty="0"/>
          </a:p>
          <a:p>
            <a:r>
              <a:rPr lang="en-US" sz="2000" b="0" dirty="0">
                <a:solidFill>
                  <a:schemeClr val="accent3">
                    <a:lumMod val="50000"/>
                  </a:schemeClr>
                </a:solidFill>
              </a:rPr>
              <a:t>Development of Indian Spallation Neutron Source.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Grp="1" noChangeAspect="1" noChangeArrowheads="1"/>
          </p:cNvPicPr>
          <p:nvPr>
            <p:ph sz="half" idx="1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08525" y="1154393"/>
            <a:ext cx="4206875" cy="2726006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41815"/>
            <a:ext cx="8686800" cy="459568"/>
          </a:xfrm>
        </p:spPr>
        <p:txBody>
          <a:bodyPr>
            <a:normAutofit/>
          </a:bodyPr>
          <a:lstStyle/>
          <a:p>
            <a:r>
              <a:rPr lang="en-US" sz="2400" dirty="0"/>
              <a:t>International Interest in Fermilab Accelerator Program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18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418" y="2930769"/>
            <a:ext cx="3454827" cy="331651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801389" y="4448808"/>
            <a:ext cx="1290024" cy="3530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050" dirty="0"/>
              <a:t>SRF Proton Linac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3884245" y="3464653"/>
            <a:ext cx="1157538" cy="984155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083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0131" y="2534194"/>
            <a:ext cx="7871686" cy="101019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7012" y="1033137"/>
            <a:ext cx="8234474" cy="52631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High Level Goal: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retirement of risks associated with operation of the PIP-II </a:t>
            </a:r>
            <a:r>
              <a:rPr lang="en-US" dirty="0" smtClean="0"/>
              <a:t>Linac </a:t>
            </a:r>
            <a:r>
              <a:rPr lang="en-US" dirty="0"/>
              <a:t>in pulsed mode as required for neutrino operations and described in the CDR (1% duty factor). </a:t>
            </a:r>
            <a:endParaRPr lang="en-US" dirty="0" smtClean="0"/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chemeClr val="accent3"/>
                </a:solidFill>
              </a:rPr>
              <a:t>Major Elements:</a:t>
            </a:r>
          </a:p>
          <a:p>
            <a:r>
              <a:rPr lang="en-US" dirty="0" smtClean="0"/>
              <a:t>Warm </a:t>
            </a:r>
            <a:r>
              <a:rPr lang="en-US" dirty="0"/>
              <a:t>Front End (</a:t>
            </a:r>
            <a:r>
              <a:rPr lang="en-US" dirty="0" smtClean="0"/>
              <a:t>Source, RFQ and MEBT)</a:t>
            </a:r>
            <a:endParaRPr lang="en-US" dirty="0"/>
          </a:p>
          <a:p>
            <a:r>
              <a:rPr lang="en-US" dirty="0"/>
              <a:t>HWR CM testing with Beam at PIP2IT (CY19)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construction of HWR and Install at PIP2IT (CY18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sz="11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International Collaboration on:</a:t>
            </a:r>
          </a:p>
          <a:p>
            <a:r>
              <a:rPr lang="en-US" dirty="0"/>
              <a:t>SSR I CM testing with beam at PIP2IT (CY19)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construction of SSR1 CM and Install at PIP2IT (CY18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sz="1000" dirty="0"/>
          </a:p>
          <a:p>
            <a:r>
              <a:rPr lang="en-US" dirty="0"/>
              <a:t>HB650 CM testing with RF at CMTF (CY20)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Finish construction of HB650 CM and Install at CMTF (CY19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endParaRPr lang="en-US" sz="1000" dirty="0"/>
          </a:p>
          <a:p>
            <a:r>
              <a:rPr lang="en-US" dirty="0"/>
              <a:t>LB650 Dressed Cavity High Power test at HTS-2 (CY19</a:t>
            </a:r>
            <a:r>
              <a:rPr lang="en-US" dirty="0" smtClean="0"/>
              <a:t>)</a:t>
            </a:r>
            <a:endParaRPr lang="en-US" sz="1000" dirty="0"/>
          </a:p>
          <a:p>
            <a:r>
              <a:rPr lang="en-US" dirty="0"/>
              <a:t>SSR2 Bare Cavity Low Power test at VTS (CY19)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51752"/>
            <a:ext cx="8790354" cy="576679"/>
          </a:xfrm>
        </p:spPr>
        <p:txBody>
          <a:bodyPr>
            <a:normAutofit/>
          </a:bodyPr>
          <a:lstStyle/>
          <a:p>
            <a:r>
              <a:rPr lang="en-US" dirty="0"/>
              <a:t>PIP-II SRF Linac </a:t>
            </a:r>
            <a:r>
              <a:rPr lang="en-US" dirty="0" smtClean="0"/>
              <a:t>R&amp;D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462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5106" y="1040236"/>
            <a:ext cx="8672513" cy="2105636"/>
          </a:xfrm>
        </p:spPr>
        <p:txBody>
          <a:bodyPr>
            <a:normAutofit/>
          </a:bodyPr>
          <a:lstStyle/>
          <a:p>
            <a:r>
              <a:rPr lang="en-US" dirty="0"/>
              <a:t>The DAE laboratories are completely integrated into nearly all aspects of the PIP-II Superconducting Linac R&amp;D.</a:t>
            </a:r>
          </a:p>
          <a:p>
            <a:pPr marL="0" indent="0">
              <a:buNone/>
            </a:pPr>
            <a:endParaRPr lang="en-US" sz="1100" dirty="0"/>
          </a:p>
          <a:p>
            <a:r>
              <a:rPr lang="en-US" dirty="0">
                <a:solidFill>
                  <a:schemeClr val="accent4"/>
                </a:solidFill>
              </a:rPr>
              <a:t>INFN/Italy and STFC/UK have expressed interest in elliptical 650 MHz Section of the PIP-II SRF Linac.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5106" y="352788"/>
            <a:ext cx="8686800" cy="427877"/>
          </a:xfrm>
        </p:spPr>
        <p:txBody>
          <a:bodyPr/>
          <a:lstStyle/>
          <a:p>
            <a:r>
              <a:rPr lang="en-US" dirty="0"/>
              <a:t>Mapping International Collaboration onto PIP-II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23" y="3229761"/>
            <a:ext cx="8914752" cy="233667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>
            <a:off x="4328719" y="4114067"/>
            <a:ext cx="4295164" cy="0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816516" y="3932687"/>
            <a:ext cx="27768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FF0000"/>
                </a:solidFill>
              </a:rPr>
              <a:t> IIFC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13046" y="4094892"/>
            <a:ext cx="881894" cy="2193"/>
          </a:xfrm>
          <a:prstGeom prst="straightConnector1">
            <a:avLst/>
          </a:prstGeom>
          <a:ln w="28575">
            <a:solidFill>
              <a:schemeClr val="accent3"/>
            </a:solidFill>
            <a:headEnd type="arrow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20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42887" y="1115736"/>
            <a:ext cx="8672513" cy="517600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Fermilab and collaborating Indian Institutions (BARC, IUAC, RRCAT and VECC) have been Independently or Jointly developing technologies and infrastructure for the High Intensity Superconducting Proton Accelerator (aka PIP-II for Fermilab).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Fermilab (DOE) has agreed to share all the Fermilab Developed technologies (Intellectual Property) for the SRF Linac with the Collaborating DAE laboratories for its use in the Indian HISPA program.</a:t>
            </a:r>
          </a:p>
          <a:p>
            <a:r>
              <a:rPr lang="en-US" sz="2600" dirty="0">
                <a:solidFill>
                  <a:srgbClr val="000000"/>
                </a:solidFill>
              </a:rPr>
              <a:t>The scope of work in the R&amp;D phase has been outlined in the Joint R&amp;D document.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This phase can generally be characterized as Fermilab shares technology development, while DAE is providing hardware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Some of this hardware is stand-alone and some is integrated into jointly fabricated prototypes. 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Some of if is test facilities such as Horizontal Test Facility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5743" y="465690"/>
            <a:ext cx="8686800" cy="427877"/>
          </a:xfrm>
        </p:spPr>
        <p:txBody>
          <a:bodyPr/>
          <a:lstStyle/>
          <a:p>
            <a:r>
              <a:rPr lang="en-US" dirty="0"/>
              <a:t>Division of Responsibilities: Fermilab and DAE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721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62062" y="827765"/>
            <a:ext cx="7810151" cy="5667781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Fermilab (US) Developed Technology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PIP-II Accelerator Design (Pulsed and CW)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Warm Front End (Source and RFQ)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Half Wave Resonator Cavity and Cryomodule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162.5 MHz RF Source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SRF Infrastructure for Cavity and Cryomodule fabrication, tuning and processing techniques, and low and high power testing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SSR1 Cavity and Cryomodule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HB650 Cavity and Cryomodule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325 and 650 MHz Power Couplers and Power Distribution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Resonance Control of the SRF Cavity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Cryogenic Technology</a:t>
            </a:r>
          </a:p>
          <a:p>
            <a:r>
              <a:rPr lang="en-US" dirty="0">
                <a:solidFill>
                  <a:srgbClr val="000000"/>
                </a:solidFill>
              </a:rPr>
              <a:t>Jointly (IIFC) Developed Technology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SSR2 Cavity and Cryomodule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SSR2 Solenoid Magnets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LB650 Cavity and Cryomodule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RF Protection and Low Level RF System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RF System Controls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Helium Cryogenic plant design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Horizontal Test Stand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650 MHz Cryomodule Test Stand</a:t>
            </a:r>
          </a:p>
          <a:p>
            <a:r>
              <a:rPr lang="en-US" dirty="0">
                <a:solidFill>
                  <a:srgbClr val="000000"/>
                </a:solidFill>
              </a:rPr>
              <a:t>DAE Developed Technology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325 and 650 MHz Solid State RF Amplifier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Warm Magnets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3642"/>
            <a:ext cx="8686800" cy="467038"/>
          </a:xfrm>
        </p:spPr>
        <p:txBody>
          <a:bodyPr>
            <a:normAutofit fontScale="90000"/>
          </a:bodyPr>
          <a:lstStyle/>
          <a:p>
            <a:r>
              <a:rPr lang="en-US" dirty="0"/>
              <a:t>Technology Development Map for HISPA under IIFC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954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2250" y="964734"/>
            <a:ext cx="8672513" cy="5368953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0000"/>
                </a:solidFill>
              </a:rPr>
              <a:t>Fermilab has made available two platforms for sharing detailed technical information with DAE and International collaborators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Team Center and SharePoint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Fermilab has published a document ED0005292, which outlines all the document we have or will have at Fermilab and their timeline through 2020 (end of R&amp;D period).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DAE is setting up its own server in India to hold all jointly developed documents.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Access to third party IP is important in developing DAE capabilities.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We do our best on this, but not always possible. 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When not possible we offer advice and share our understanding of manufacturing techniques.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Developing capabilities at DAE laboratories and access to products under export control in a timely manner are also important for the development of this collaboration.  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>
                <a:solidFill>
                  <a:schemeClr val="tx1"/>
                </a:solidFill>
              </a:rPr>
              <a:t>We are getting experience in doing this and planning ahead has been helpful.</a:t>
            </a:r>
          </a:p>
          <a:p>
            <a:pPr marL="457200" lvl="1" indent="0">
              <a:buNone/>
            </a:pPr>
            <a:endParaRPr lang="en-US" sz="150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000000"/>
                </a:solidFill>
              </a:rPr>
              <a:t>In all of the above three areas (Fermilab Information, IP and Export Control) collaborative understanding of the underlining issues are very helpful.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07963" y="374998"/>
            <a:ext cx="8686800" cy="427877"/>
          </a:xfrm>
        </p:spPr>
        <p:txBody>
          <a:bodyPr/>
          <a:lstStyle/>
          <a:p>
            <a:r>
              <a:rPr lang="en-US" dirty="0"/>
              <a:t>Fermilab Information Sharing and Export Control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11/15/2016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Shekhar Mishra | DOE IPR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88936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Partners_PowerPoint_Template_090915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ermilab 2016.potx" id="{768B1660-9422-4047-95BA-6D86E20CD662}" vid="{7EB8C9A4-FA7A-4088-B27A-2C173C2C6B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Fermilab PIP-II IIFC 2016</Template>
  <TotalTime>413</TotalTime>
  <Words>1810</Words>
  <Application>Microsoft Office PowerPoint</Application>
  <PresentationFormat>On-screen Show (4:3)</PresentationFormat>
  <Paragraphs>266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ＭＳ Ｐゴシック</vt:lpstr>
      <vt:lpstr>Arial</vt:lpstr>
      <vt:lpstr>Calibri</vt:lpstr>
      <vt:lpstr>Geneva</vt:lpstr>
      <vt:lpstr>Helvetica</vt:lpstr>
      <vt:lpstr>Times New Roman</vt:lpstr>
      <vt:lpstr>FermilabPartners_PowerPoint_Template_090915</vt:lpstr>
      <vt:lpstr>Visio</vt:lpstr>
      <vt:lpstr>PowerPoint Presentation</vt:lpstr>
      <vt:lpstr>Outline</vt:lpstr>
      <vt:lpstr>Introduction</vt:lpstr>
      <vt:lpstr>International Interest in Fermilab Accelerator Program</vt:lpstr>
      <vt:lpstr>PIP-II SRF Linac R&amp;D</vt:lpstr>
      <vt:lpstr>Mapping International Collaboration onto PIP-II</vt:lpstr>
      <vt:lpstr>Division of Responsibilities: Fermilab and DAE</vt:lpstr>
      <vt:lpstr>Technology Development Map for HISPA under IIFC</vt:lpstr>
      <vt:lpstr>Fermilab Information Sharing and Export Control</vt:lpstr>
      <vt:lpstr>R&amp;D Status: SSR1 and LB650</vt:lpstr>
      <vt:lpstr>R&amp;D Status: RF Systems (RF Protection and LLRF)</vt:lpstr>
      <vt:lpstr>PIP-II Cryogenic Plant: System architecture</vt:lpstr>
      <vt:lpstr>PIP-II and IIFC: SRF Linac R&amp;D Schedule to Complete*  </vt:lpstr>
      <vt:lpstr>IIFC: PIP-II Construction Phase Scope of Work</vt:lpstr>
      <vt:lpstr>PIP-II and IIFC SRF Linac Construction Schedule</vt:lpstr>
      <vt:lpstr>Summary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C. S. Mishra x4094 08870N</dc:creator>
  <cp:lastModifiedBy>C. S. Mishra x4094 08870N</cp:lastModifiedBy>
  <cp:revision>43</cp:revision>
  <cp:lastPrinted>2014-01-20T19:40:21Z</cp:lastPrinted>
  <dcterms:created xsi:type="dcterms:W3CDTF">2016-10-20T15:54:40Z</dcterms:created>
  <dcterms:modified xsi:type="dcterms:W3CDTF">2016-10-26T16:04:11Z</dcterms:modified>
</cp:coreProperties>
</file>