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88" r:id="rId3"/>
  </p:sldMasterIdLst>
  <p:notesMasterIdLst>
    <p:notesMasterId r:id="rId40"/>
  </p:notesMasterIdLst>
  <p:handoutMasterIdLst>
    <p:handoutMasterId r:id="rId41"/>
  </p:handoutMasterIdLst>
  <p:sldIdLst>
    <p:sldId id="265" r:id="rId4"/>
    <p:sldId id="269" r:id="rId5"/>
    <p:sldId id="270" r:id="rId6"/>
    <p:sldId id="368" r:id="rId7"/>
    <p:sldId id="372" r:id="rId8"/>
    <p:sldId id="373" r:id="rId9"/>
    <p:sldId id="272" r:id="rId10"/>
    <p:sldId id="271" r:id="rId11"/>
    <p:sldId id="325" r:id="rId12"/>
    <p:sldId id="327" r:id="rId13"/>
    <p:sldId id="334" r:id="rId14"/>
    <p:sldId id="411" r:id="rId15"/>
    <p:sldId id="369" r:id="rId16"/>
    <p:sldId id="352" r:id="rId17"/>
    <p:sldId id="380" r:id="rId18"/>
    <p:sldId id="385" r:id="rId19"/>
    <p:sldId id="387" r:id="rId20"/>
    <p:sldId id="391" r:id="rId21"/>
    <p:sldId id="393" r:id="rId22"/>
    <p:sldId id="395" r:id="rId23"/>
    <p:sldId id="396" r:id="rId24"/>
    <p:sldId id="417" r:id="rId25"/>
    <p:sldId id="415" r:id="rId26"/>
    <p:sldId id="402" r:id="rId27"/>
    <p:sldId id="399" r:id="rId28"/>
    <p:sldId id="400" r:id="rId29"/>
    <p:sldId id="409" r:id="rId30"/>
    <p:sldId id="404" r:id="rId31"/>
    <p:sldId id="414" r:id="rId32"/>
    <p:sldId id="410" r:id="rId33"/>
    <p:sldId id="413" r:id="rId34"/>
    <p:sldId id="412" r:id="rId35"/>
    <p:sldId id="390" r:id="rId36"/>
    <p:sldId id="406" r:id="rId37"/>
    <p:sldId id="407" r:id="rId38"/>
    <p:sldId id="408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3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37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10/23/2016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10/23/2016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78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24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6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PIP-II Conceptual Design </a:t>
            </a:r>
            <a:br>
              <a:rPr lang="en-US" altLang="en-US" dirty="0">
                <a:latin typeface="Helvetica" panose="020B0604020202020204" pitchFamily="34" charset="0"/>
              </a:rPr>
            </a:br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Valeri Lebedev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DOE Independent Project Review of PIP-II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15 November 2016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</a:t>
            </a:r>
            <a:r>
              <a:rPr lang="en-US" dirty="0"/>
              <a:t>part of PIP-II linac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745"/>
            <a:ext cx="3131049" cy="2640890"/>
          </a:xfrm>
        </p:spPr>
        <p:txBody>
          <a:bodyPr/>
          <a:lstStyle/>
          <a:p>
            <a:r>
              <a:rPr lang="en-US" dirty="0" smtClean="0"/>
              <a:t>Transition points are chosen to minimize number of cavities</a:t>
            </a:r>
            <a:r>
              <a:rPr lang="en-US" dirty="0" smtClean="0"/>
              <a:t>/ cryomodules </a:t>
            </a:r>
            <a:r>
              <a:rPr lang="en-US" dirty="0" smtClean="0"/>
              <a:t>(</a:t>
            </a:r>
            <a:r>
              <a:rPr lang="en-US" i="1" dirty="0" smtClean="0"/>
              <a:t>i.e.</a:t>
            </a:r>
            <a:r>
              <a:rPr lang="en-US" dirty="0" smtClean="0"/>
              <a:t> cost) </a:t>
            </a:r>
          </a:p>
          <a:p>
            <a:r>
              <a:rPr lang="en-US" dirty="0" smtClean="0"/>
              <a:t>Altogether - 25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78810"/>
              </p:ext>
            </p:extLst>
          </p:nvPr>
        </p:nvGraphicFramePr>
        <p:xfrm>
          <a:off x="3418491" y="884947"/>
          <a:ext cx="31364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625"/>
                <a:gridCol w="914400"/>
                <a:gridCol w="1251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Cav/CM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04635"/>
            <a:ext cx="8523524" cy="272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54912" y="919025"/>
            <a:ext cx="2589087" cy="21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438321" cy="641739"/>
          </a:xfrm>
        </p:spPr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Loss and Emittance Growth </a:t>
            </a:r>
            <a:r>
              <a:rPr lang="en-US" dirty="0"/>
              <a:t>in SC </a:t>
            </a:r>
            <a:r>
              <a:rPr lang="en-US" dirty="0" smtClean="0"/>
              <a:t>Part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1743"/>
            <a:ext cx="8672513" cy="144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Simulations do not show dangerous halo growth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Verified by SNS experience at ~twice larger value of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anose="05050102010706020507" pitchFamily="18" charset="2"/>
              </a:rPr>
              <a:t>e</a:t>
            </a:r>
            <a:r>
              <a:rPr lang="en-US" sz="2000" baseline="-25000" dirty="0" smtClean="0">
                <a:sym typeface="Symbol"/>
              </a:rPr>
              <a:t>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ym typeface="Symbol"/>
              </a:rPr>
              <a:t>Ratio of beam size to aperture stays approximately the same downstream of </a:t>
            </a:r>
            <a:r>
              <a:rPr lang="en-US" sz="2000" dirty="0" smtClean="0">
                <a:sym typeface="Symbol"/>
              </a:rPr>
              <a:t>HWR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ym typeface="Symbol"/>
              </a:rPr>
              <a:t>Intrabeam stripping is expected to be the major loss mechanism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C:\Users\Arun\Desktop\RDR_Works\x_dens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98" y="2528515"/>
            <a:ext cx="8621203" cy="37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529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Q0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6163"/>
            <a:ext cx="6854588" cy="16303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LCLS-II: from discovery to technology</a:t>
            </a:r>
          </a:p>
          <a:p>
            <a:pPr>
              <a:spcBef>
                <a:spcPts val="0"/>
              </a:spcBef>
            </a:pPr>
            <a:r>
              <a:rPr lang="en-US" dirty="0"/>
              <a:t>New requirements for Q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for PIP-II (</a:t>
            </a:r>
            <a:r>
              <a:rPr lang="en-US" dirty="0"/>
              <a:t>@ </a:t>
            </a:r>
            <a:r>
              <a:rPr lang="en-US" dirty="0" smtClean="0"/>
              <a:t>2K)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					LB </a:t>
            </a:r>
            <a:r>
              <a:rPr lang="en-US" sz="1800" dirty="0">
                <a:solidFill>
                  <a:srgbClr val="FF0000"/>
                </a:solidFill>
              </a:rPr>
              <a:t>650            HB 650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	RDR           1.50e10            2.0e10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	CDR          2.15e10            3.0e10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Content Placeholder 1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7" t="1901" r="4645" b="4468"/>
          <a:stretch/>
        </p:blipFill>
        <p:spPr bwMode="auto">
          <a:xfrm>
            <a:off x="379491" y="2577298"/>
            <a:ext cx="3964698" cy="286966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15" y="2564093"/>
            <a:ext cx="4216107" cy="2925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29364" y="5525655"/>
            <a:ext cx="8778158" cy="2744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C00000"/>
                </a:solidFill>
              </a:rPr>
              <a:t>Single-cell B=0.90 and B=0.61 test results.                     Five-cell </a:t>
            </a:r>
            <a:r>
              <a:rPr lang="en-GB" sz="1600" b="1" dirty="0">
                <a:solidFill>
                  <a:srgbClr val="C00000"/>
                </a:solidFill>
              </a:rPr>
              <a:t>B=0.90 test results.</a:t>
            </a:r>
            <a:endParaRPr lang="en-US" sz="1600" b="1" dirty="0">
              <a:solidFill>
                <a:srgbClr val="C00000"/>
              </a:solidFill>
            </a:endParaRP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416" y="5800080"/>
            <a:ext cx="787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results are very promising, but </a:t>
            </a:r>
            <a:r>
              <a:rPr lang="en-US" dirty="0" smtClean="0">
                <a:solidFill>
                  <a:srgbClr val="002060"/>
                </a:solidFill>
              </a:rPr>
              <a:t>statistics is still insufficient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4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2869"/>
            <a:ext cx="8672513" cy="5407571"/>
          </a:xfrm>
        </p:spPr>
        <p:txBody>
          <a:bodyPr/>
          <a:lstStyle/>
          <a:p>
            <a:r>
              <a:rPr lang="en-US" dirty="0"/>
              <a:t>Dynamic and static loads are </a:t>
            </a:r>
            <a:r>
              <a:rPr lang="en-US" dirty="0" smtClean="0"/>
              <a:t>about equal in </a:t>
            </a:r>
            <a:r>
              <a:rPr lang="en-US" dirty="0" smtClean="0">
                <a:solidFill>
                  <a:srgbClr val="FF0000"/>
                </a:solidFill>
              </a:rPr>
              <a:t>pulsed regime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Solenoids and couplers are included in the static load</a:t>
            </a:r>
          </a:p>
          <a:p>
            <a:r>
              <a:rPr lang="en-US" dirty="0" smtClean="0"/>
              <a:t>Cryo-plant </a:t>
            </a:r>
            <a:r>
              <a:rPr lang="en-US" dirty="0"/>
              <a:t>power has sufficient operating margins at all </a:t>
            </a:r>
            <a:r>
              <a:rPr lang="en-US" dirty="0" smtClean="0"/>
              <a:t>temp.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u="sng" dirty="0" smtClean="0">
                <a:solidFill>
                  <a:srgbClr val="00B050"/>
                </a:solidFill>
              </a:rPr>
              <a:t>T[K]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1800" u="sng" dirty="0" smtClean="0">
                <a:solidFill>
                  <a:srgbClr val="00B050"/>
                </a:solidFill>
              </a:rPr>
              <a:t>Cryo-plant(W)</a:t>
            </a:r>
            <a:r>
              <a:rPr lang="en-U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</a:t>
            </a:r>
            <a:r>
              <a:rPr lang="en-US" sz="1800" u="sng" dirty="0" smtClean="0">
                <a:solidFill>
                  <a:srgbClr val="00B050"/>
                </a:solidFill>
              </a:rPr>
              <a:t>Cryomodules(W)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70    </a:t>
            </a:r>
            <a:r>
              <a:rPr lang="en-US" dirty="0" smtClean="0">
                <a:solidFill>
                  <a:srgbClr val="00B050"/>
                </a:solidFill>
              </a:rPr>
              <a:t>   13,000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</a:t>
            </a:r>
            <a:r>
              <a:rPr lang="en-US" dirty="0" smtClean="0">
                <a:solidFill>
                  <a:srgbClr val="00B050"/>
                </a:solidFill>
              </a:rPr>
              <a:t>2,830</a:t>
            </a: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5         </a:t>
            </a:r>
            <a:r>
              <a:rPr lang="en-US" dirty="0" smtClean="0">
                <a:solidFill>
                  <a:srgbClr val="00B050"/>
                </a:solidFill>
              </a:rPr>
              <a:t>1,900 </a:t>
            </a:r>
            <a:r>
              <a:rPr lang="en-US" dirty="0">
                <a:solidFill>
                  <a:srgbClr val="00B050"/>
                </a:solidFill>
              </a:rPr>
              <a:t>		    715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B050"/>
                </a:solidFill>
              </a:rPr>
              <a:t> 2          </a:t>
            </a:r>
            <a:r>
              <a:rPr lang="en-US" dirty="0" smtClean="0">
                <a:solidFill>
                  <a:srgbClr val="00B050"/>
                </a:solidFill>
              </a:rPr>
              <a:t>2,000</a:t>
            </a: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  1,676(</a:t>
            </a:r>
            <a:r>
              <a:rPr lang="en-US" dirty="0" smtClean="0">
                <a:solidFill>
                  <a:srgbClr val="FF0000"/>
                </a:solidFill>
              </a:rPr>
              <a:t>315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Rms pressure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fluctuations have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to be &lt;0.1 </a:t>
            </a:r>
            <a:r>
              <a:rPr lang="en-US" dirty="0" smtClean="0">
                <a:solidFill>
                  <a:srgbClr val="0033CC"/>
                </a:solidFill>
              </a:rPr>
              <a:t>mbar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>
                <a:solidFill>
                  <a:srgbClr val="0033CC"/>
                </a:solidFill>
              </a:rPr>
              <a:t>Passive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microphonics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suppression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58577"/>
              </p:ext>
            </p:extLst>
          </p:nvPr>
        </p:nvGraphicFramePr>
        <p:xfrm>
          <a:off x="4067503" y="3363223"/>
          <a:ext cx="492637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635"/>
                <a:gridCol w="1298461"/>
                <a:gridCol w="1487329"/>
                <a:gridCol w="1241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CM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Type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Static cryo-load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Dynamic cryo-load 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Total cryo- load </a:t>
                      </a:r>
                      <a:r>
                        <a:rPr lang="en-US" sz="1600" b="1" dirty="0" smtClean="0">
                          <a:solidFill>
                            <a:srgbClr val="004C97"/>
                          </a:solidFill>
                        </a:rPr>
                        <a:t>(W)</a:t>
                      </a:r>
                      <a:endParaRPr lang="en-US" sz="1600" b="1" dirty="0">
                        <a:solidFill>
                          <a:srgbClr val="004C9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1676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6349" y="2655337"/>
            <a:ext cx="3754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Cryo-loads</a:t>
            </a:r>
          </a:p>
          <a:p>
            <a:pPr algn="ctr"/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per </a:t>
            </a:r>
            <a:r>
              <a:rPr lang="en-US" sz="2000" b="1" u="sng" dirty="0" smtClean="0">
                <a:solidFill>
                  <a:srgbClr val="404040"/>
                </a:solidFill>
                <a:latin typeface="+mj-lt"/>
              </a:rPr>
              <a:t>CM at 2K </a:t>
            </a:r>
            <a:r>
              <a:rPr lang="en-US" sz="2000" b="1" u="sng" dirty="0" smtClean="0">
                <a:solidFill>
                  <a:srgbClr val="404040"/>
                </a:solidFill>
              </a:rPr>
              <a:t>i</a:t>
            </a:r>
            <a:r>
              <a:rPr lang="en-US" sz="2000" b="1" u="sng" dirty="0" smtClean="0">
                <a:solidFill>
                  <a:srgbClr val="404040"/>
                </a:solidFill>
              </a:rPr>
              <a:t>n CW</a:t>
            </a:r>
            <a:endParaRPr lang="en-US" sz="2000" b="1" u="sng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3592772" cy="641739"/>
          </a:xfrm>
        </p:spPr>
        <p:txBody>
          <a:bodyPr/>
          <a:lstStyle/>
          <a:p>
            <a:r>
              <a:rPr lang="en-US" dirty="0" smtClean="0"/>
              <a:t>Microphonics </a:t>
            </a:r>
            <a:r>
              <a:rPr lang="en-US" dirty="0"/>
              <a:t>and LFD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08"/>
            <a:ext cx="8915400" cy="54401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High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 &amp; small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beam</a:t>
            </a:r>
            <a:r>
              <a:rPr lang="en-US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=&gt; </a:t>
            </a:r>
            <a:r>
              <a:rPr lang="en-US" sz="2000" dirty="0"/>
              <a:t>small cavity bandwidth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=&gt; high sensitivity </a:t>
            </a:r>
            <a:r>
              <a:rPr lang="en-US" sz="2000" dirty="0" smtClean="0"/>
              <a:t>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microphonics </a:t>
            </a:r>
            <a:r>
              <a:rPr lang="en-US" sz="2000" dirty="0"/>
              <a:t>and </a:t>
            </a:r>
            <a:r>
              <a:rPr lang="en-US" sz="2000" dirty="0" smtClean="0"/>
              <a:t>LFD</a:t>
            </a:r>
          </a:p>
          <a:p>
            <a:pPr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sources of cavity </a:t>
            </a:r>
            <a:r>
              <a:rPr lang="en-US" dirty="0" smtClean="0"/>
              <a:t>detuning: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Variations </a:t>
            </a:r>
            <a:r>
              <a:rPr lang="en-US" sz="2000" dirty="0"/>
              <a:t>in </a:t>
            </a:r>
            <a:r>
              <a:rPr lang="en-US" sz="2000" dirty="0" smtClean="0"/>
              <a:t>He </a:t>
            </a:r>
            <a:r>
              <a:rPr lang="en-US" sz="2000" dirty="0"/>
              <a:t>pressure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Mechanical </a:t>
            </a:r>
            <a:r>
              <a:rPr lang="en-US" sz="2000" dirty="0"/>
              <a:t>vibrations driven by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external </a:t>
            </a:r>
            <a:r>
              <a:rPr lang="en-US" sz="2000" dirty="0" smtClean="0"/>
              <a:t>sources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Lorentz </a:t>
            </a:r>
            <a:r>
              <a:rPr lang="en-US" sz="2000" dirty="0"/>
              <a:t>Force </a:t>
            </a:r>
            <a:r>
              <a:rPr lang="en-US" sz="2000" dirty="0" smtClean="0"/>
              <a:t>Detuning (LFD)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Pulsed operation greatly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complicates </a:t>
            </a:r>
            <a:r>
              <a:rPr lang="en-US" sz="1800" dirty="0" smtClean="0"/>
              <a:t>LFD compensation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Passive means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Reduction of sensitivity to He pressure and LFD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Engineering aimed at noise reduction in the tunnel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Active means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Piezo </a:t>
            </a:r>
            <a:r>
              <a:rPr lang="en-US" sz="2000" dirty="0" smtClean="0"/>
              <a:t>tuners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Adaptive feedback (Tests of SSR1 yield result close to specs, </a:t>
            </a:r>
            <a:r>
              <a:rPr lang="en-US" sz="2000" dirty="0" smtClean="0">
                <a:sym typeface="Symbol" panose="05050102010706020507" pitchFamily="18" charset="2"/>
              </a:rPr>
              <a:t>20 Hz)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07" y="867508"/>
            <a:ext cx="4188993" cy="36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3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56" y="3110869"/>
            <a:ext cx="5680882" cy="1365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Linac-to-Booster Transfer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89001"/>
            <a:ext cx="8943683" cy="24410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Major design features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Bending radius is chosen to prevent Lorentz </a:t>
            </a:r>
            <a:r>
              <a:rPr lang="en-US" sz="1800" dirty="0" smtClean="0"/>
              <a:t>stripping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Simple FODO optics, minimum number of power supplies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2 arcs, zero dispersion straight between them with beam switch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Beam </a:t>
            </a:r>
            <a:r>
              <a:rPr lang="en-US" sz="1800" dirty="0"/>
              <a:t>based energy </a:t>
            </a:r>
            <a:r>
              <a:rPr lang="en-US" sz="1800" dirty="0" smtClean="0"/>
              <a:t>stabilization based on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arc BPMs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Fast switching (~20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s) from beam dump to Booster and Mu2e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The line is lifted to cross </a:t>
            </a:r>
            <a:r>
              <a:rPr lang="en-US" sz="2200" dirty="0"/>
              <a:t>Tevatron </a:t>
            </a:r>
            <a:r>
              <a:rPr lang="en-US" sz="2200" dirty="0" smtClean="0"/>
              <a:t>tunnel (free pass to BSY)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1800" dirty="0"/>
              <a:t>Tevatron tunnel is used for beam delivery to </a:t>
            </a:r>
            <a:r>
              <a:rPr lang="en-US" sz="1800" dirty="0" smtClean="0"/>
              <a:t>the test area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09" y="3546179"/>
            <a:ext cx="2184108" cy="20556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" y="4476466"/>
            <a:ext cx="6774472" cy="23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6076666" cy="641739"/>
          </a:xfrm>
        </p:spPr>
        <p:txBody>
          <a:bodyPr/>
          <a:lstStyle/>
          <a:p>
            <a:r>
              <a:rPr lang="en-US" dirty="0" smtClean="0"/>
              <a:t>Acceleration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50900"/>
            <a:ext cx="5480435" cy="54027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Beam </a:t>
            </a:r>
            <a:r>
              <a:rPr lang="en-US" dirty="0"/>
              <a:t>aperture </a:t>
            </a:r>
            <a:r>
              <a:rPr lang="en-US" dirty="0" smtClean="0"/>
              <a:t>in the Booster is </a:t>
            </a:r>
            <a:r>
              <a:rPr lang="en-US" dirty="0"/>
              <a:t>formed by poles of laminated combined function </a:t>
            </a:r>
            <a:r>
              <a:rPr lang="en-US" dirty="0" smtClean="0"/>
              <a:t>dipoles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That greatly amplifies Booster impedance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</a:t>
            </a:r>
            <a:r>
              <a:rPr lang="en-US" dirty="0" smtClean="0"/>
              <a:t>mpedance was benchmarked by wire measurements (J</a:t>
            </a:r>
            <a:r>
              <a:rPr lang="en-US" dirty="0" smtClean="0"/>
              <a:t>. Crisp, 2001</a:t>
            </a:r>
            <a:r>
              <a:rPr lang="en-US" dirty="0" smtClean="0"/>
              <a:t>) and beam based measurements (2016)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Simulations were benchmarked by beam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Simulations ignore multi-bunch modes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Aimed to study transition-crossing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Good coincidence between simulations and measurements 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5920830" y="745403"/>
            <a:ext cx="2988858" cy="268359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20830" y="3429000"/>
            <a:ext cx="3127636" cy="282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Booster (continue)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2" y="850900"/>
            <a:ext cx="5080378" cy="3052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Injected beam is painted longitudinally for 300 turns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Large voltage is required to suppress L-emittance growth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Values of 2</a:t>
            </a:r>
            <a:r>
              <a:rPr lang="en-US" baseline="30000" dirty="0" smtClean="0"/>
              <a:t>nd</a:t>
            </a:r>
            <a:r>
              <a:rPr lang="en-US" dirty="0" smtClean="0"/>
              <a:t> order slip-factor and delay of transition crossing phase jump were adjusted to minimize emittance growth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143" y="850900"/>
            <a:ext cx="3542857" cy="44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52" y="3720981"/>
            <a:ext cx="3323809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39637" cy="641739"/>
          </a:xfrm>
        </p:spPr>
        <p:txBody>
          <a:bodyPr/>
          <a:lstStyle/>
          <a:p>
            <a:r>
              <a:rPr lang="en-US" dirty="0" smtClean="0"/>
              <a:t>Emittance Growth due to Transition Crossing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872441"/>
            <a:ext cx="8521585" cy="27673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Simulations show that the target value of 97% particles in 0.1 </a:t>
            </a:r>
            <a:r>
              <a:rPr lang="en-US" sz="1800" dirty="0" err="1" smtClean="0"/>
              <a:t>eV·s</a:t>
            </a:r>
            <a:r>
              <a:rPr lang="en-US" sz="1800" dirty="0" smtClean="0"/>
              <a:t> is achievable in the Booster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Q-jump with present </a:t>
            </a:r>
            <a:br>
              <a:rPr lang="en-US" sz="1800" dirty="0" smtClean="0"/>
            </a:br>
            <a:r>
              <a:rPr lang="en-US" sz="1800" dirty="0" smtClean="0"/>
              <a:t>trim quads helps </a:t>
            </a:r>
            <a:br>
              <a:rPr lang="en-US" sz="1800" dirty="0" smtClean="0"/>
            </a:br>
            <a:r>
              <a:rPr lang="en-US" sz="1800" dirty="0" smtClean="0"/>
              <a:t>to reduce </a:t>
            </a:r>
            <a:r>
              <a:rPr lang="en-US" sz="1800" dirty="0" smtClean="0">
                <a:latin typeface="Symbol" panose="05050102010706020507" pitchFamily="18" charset="2"/>
              </a:rPr>
              <a:t>De</a:t>
            </a:r>
            <a:r>
              <a:rPr lang="en-US" sz="1800" baseline="-25000" dirty="0" smtClean="0"/>
              <a:t>|| </a:t>
            </a:r>
            <a:r>
              <a:rPr lang="en-US" sz="1800" dirty="0"/>
              <a:t>;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Q=</a:t>
            </a:r>
            <a:r>
              <a:rPr lang="en-US" sz="1800" dirty="0" smtClean="0">
                <a:sym typeface="Symbol" panose="05050102010706020507" pitchFamily="18" charset="2"/>
              </a:rPr>
              <a:t>0.047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ym typeface="Symbol" panose="05050102010706020507" pitchFamily="18" charset="2"/>
              </a:rPr>
              <a:t>Timing for sextupole</a:t>
            </a:r>
            <a:br>
              <a:rPr lang="en-US" sz="1800" dirty="0" smtClean="0">
                <a:sym typeface="Symbol" panose="05050102010706020507" pitchFamily="18" charset="2"/>
              </a:rPr>
            </a:br>
            <a:r>
              <a:rPr lang="en-US" sz="1800" dirty="0" smtClean="0">
                <a:sym typeface="Symbol" panose="05050102010706020507" pitchFamily="18" charset="2"/>
              </a:rPr>
              <a:t>sign flip controls 2</a:t>
            </a:r>
            <a:r>
              <a:rPr lang="en-US" sz="1800" baseline="30000" dirty="0" smtClean="0">
                <a:sym typeface="Symbol" panose="05050102010706020507" pitchFamily="18" charset="2"/>
              </a:rPr>
              <a:t>nd</a:t>
            </a:r>
            <a:r>
              <a:rPr lang="en-US" sz="1800" dirty="0" smtClean="0">
                <a:sym typeface="Symbol" panose="05050102010706020507" pitchFamily="18" charset="2"/>
              </a:rPr>
              <a:t> </a:t>
            </a:r>
            <a:br>
              <a:rPr lang="en-US" sz="1800" dirty="0" smtClean="0">
                <a:sym typeface="Symbol" panose="05050102010706020507" pitchFamily="18" charset="2"/>
              </a:rPr>
            </a:br>
            <a:r>
              <a:rPr lang="en-US" sz="1800" dirty="0" smtClean="0">
                <a:sym typeface="Symbol" panose="05050102010706020507" pitchFamily="18" charset="2"/>
              </a:rPr>
              <a:t>order slip-factor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ym typeface="Symbol" panose="05050102010706020507" pitchFamily="18" charset="2"/>
              </a:rPr>
              <a:t>m</a:t>
            </a:r>
            <a:r>
              <a:rPr lang="en-US" sz="1800" dirty="0" smtClean="0">
                <a:sym typeface="Symbol" panose="05050102010706020507" pitchFamily="18" charset="2"/>
              </a:rPr>
              <a:t>ax(</a:t>
            </a:r>
            <a:r>
              <a:rPr lang="en-US" sz="1800" dirty="0" err="1" smtClean="0">
                <a:sym typeface="Symbol" panose="05050102010706020507" pitchFamily="18" charset="2"/>
              </a:rPr>
              <a:t>V</a:t>
            </a:r>
            <a:r>
              <a:rPr lang="en-US" sz="1800" baseline="-25000" dirty="0" err="1" smtClean="0">
                <a:sym typeface="Symbol" panose="05050102010706020507" pitchFamily="18" charset="2"/>
              </a:rPr>
              <a:t>beam</a:t>
            </a:r>
            <a:r>
              <a:rPr lang="en-US" sz="1800" dirty="0" smtClean="0">
                <a:sym typeface="Symbol" panose="05050102010706020507" pitchFamily="18" charset="2"/>
              </a:rPr>
              <a:t>) ~ 250 kV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702" y="1405151"/>
            <a:ext cx="3064715" cy="2234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1" y="3706733"/>
            <a:ext cx="5528708" cy="2543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90" y="1405151"/>
            <a:ext cx="3199295" cy="2301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632658"/>
            <a:ext cx="3135807" cy="24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and Main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5764"/>
            <a:ext cx="8915400" cy="54348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Recycler: Slip </a:t>
            </a:r>
            <a:r>
              <a:rPr lang="en-US" dirty="0" smtClean="0"/>
              <a:t>stacking with 50% more beam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requires an increase of slip </a:t>
            </a:r>
            <a:r>
              <a:rPr lang="en-US" dirty="0"/>
              <a:t>stacking </a:t>
            </a:r>
            <a:r>
              <a:rPr lang="en-US" dirty="0" smtClean="0"/>
              <a:t>efficiency: </a:t>
            </a:r>
            <a:r>
              <a:rPr lang="en-US" dirty="0"/>
              <a:t>95%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97</a:t>
            </a:r>
            <a:r>
              <a:rPr lang="en-US" dirty="0" smtClean="0"/>
              <a:t>%</a:t>
            </a:r>
          </a:p>
          <a:p>
            <a:pPr lvl="2"/>
            <a:r>
              <a:rPr lang="en-US" dirty="0" smtClean="0"/>
              <a:t>Increased rep. rate (</a:t>
            </a:r>
            <a:r>
              <a:rPr lang="en-US" sz="1800" dirty="0" smtClean="0"/>
              <a:t>15</a:t>
            </a:r>
            <a:r>
              <a:rPr lang="en-US" sz="1800" dirty="0" smtClean="0">
                <a:sym typeface="Symbol" panose="05050102010706020507" pitchFamily="18" charset="2"/>
              </a:rPr>
              <a:t>20 Hz</a:t>
            </a:r>
            <a:r>
              <a:rPr lang="en-US" dirty="0" smtClean="0">
                <a:sym typeface="Symbol" panose="05050102010706020507" pitchFamily="18" charset="2"/>
              </a:rPr>
              <a:t>) increases bucket separation  helps</a:t>
            </a:r>
            <a:endParaRPr lang="en-US" dirty="0" smtClean="0"/>
          </a:p>
          <a:p>
            <a:pPr lvl="2"/>
            <a:r>
              <a:rPr lang="en-US" dirty="0" smtClean="0"/>
              <a:t>But there are still severe limit on the tails of Booster beam L. distr.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Scrubbing </a:t>
            </a:r>
            <a:r>
              <a:rPr lang="en-US" dirty="0" smtClean="0"/>
              <a:t>is used to suppress ep-instability at present intensity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/>
              <a:t>powerful RF system in MI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Present system can accelerate up to 6.2•10</a:t>
            </a:r>
            <a:r>
              <a:rPr lang="en-US" baseline="30000" dirty="0"/>
              <a:t>13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PIP-II requires 7.5•10</a:t>
            </a:r>
            <a:r>
              <a:rPr lang="en-US" baseline="30000" dirty="0"/>
              <a:t>13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dirty="0" smtClean="0"/>
              <a:t>conceptual design </a:t>
            </a:r>
            <a:r>
              <a:rPr lang="en-US" dirty="0"/>
              <a:t>of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system </a:t>
            </a:r>
            <a:r>
              <a:rPr lang="en-US" dirty="0" smtClean="0"/>
              <a:t>exists for long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Simulations confirmed, 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jump </a:t>
            </a:r>
            <a:r>
              <a:rPr lang="en-US" dirty="0" smtClean="0"/>
              <a:t>is </a:t>
            </a:r>
            <a:r>
              <a:rPr lang="en-US" dirty="0"/>
              <a:t>needed for loss-free </a:t>
            </a:r>
            <a:r>
              <a:rPr lang="en-US" dirty="0" smtClean="0"/>
              <a:t>X-crossing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Electron cloud simulations indicate that a SEY smaller than 1.4 is sufficient to suppress the e-cloud in both MI and Recycler.</a:t>
            </a:r>
          </a:p>
          <a:p>
            <a:pPr>
              <a:spcBef>
                <a:spcPts val="0"/>
              </a:spcBef>
            </a:pPr>
            <a:r>
              <a:rPr lang="en-US" dirty="0"/>
              <a:t>We have a capability to coat </a:t>
            </a:r>
            <a:r>
              <a:rPr lang="en-US" dirty="0" smtClean="0"/>
              <a:t>both </a:t>
            </a:r>
            <a:r>
              <a:rPr lang="en-US" dirty="0"/>
              <a:t>MI </a:t>
            </a:r>
            <a:r>
              <a:rPr lang="en-US" dirty="0" smtClean="0"/>
              <a:t>&amp; Recycler </a:t>
            </a:r>
            <a:r>
              <a:rPr lang="en-US" dirty="0"/>
              <a:t>beam </a:t>
            </a:r>
            <a:r>
              <a:rPr lang="en-US" dirty="0" smtClean="0"/>
              <a:t>pipes.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The MI beam coating has to be done in situ.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Recycler beam pipe can be replaced.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</a:p>
          <a:p>
            <a:r>
              <a:rPr lang="en-US" dirty="0" smtClean="0"/>
              <a:t>Major changes since previous review </a:t>
            </a:r>
            <a:endParaRPr lang="en-US" dirty="0" smtClean="0"/>
          </a:p>
          <a:p>
            <a:pPr lvl="1"/>
            <a:r>
              <a:rPr lang="en-US" dirty="0" smtClean="0"/>
              <a:t>Linac</a:t>
            </a:r>
          </a:p>
          <a:p>
            <a:pPr lvl="1"/>
            <a:r>
              <a:rPr lang="en-US" dirty="0" smtClean="0"/>
              <a:t>Transfer line</a:t>
            </a:r>
          </a:p>
          <a:p>
            <a:pPr lvl="1"/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Recycler and MI</a:t>
            </a:r>
          </a:p>
          <a:p>
            <a:r>
              <a:rPr lang="en-US" dirty="0" smtClean="0"/>
              <a:t>Summary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915399" cy="52418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PIP-II RDR -&gt; PIP-II CDR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concept is solid and did not get significant changes during last year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During last year a considerable progress has been achieved in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of SRF cavities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Microphonics and LFD suppression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Understanding of transition crossing in Booster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Before we have </a:t>
            </a:r>
            <a:r>
              <a:rPr lang="en-US" dirty="0" smtClean="0"/>
              <a:t>the SC linac we </a:t>
            </a:r>
            <a:r>
              <a:rPr lang="en-US" dirty="0" smtClean="0"/>
              <a:t>plan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Work on Booster optics </a:t>
            </a:r>
            <a:r>
              <a:rPr lang="en-US" dirty="0" smtClean="0"/>
              <a:t>improvements and transition crossing</a:t>
            </a:r>
            <a:endParaRPr lang="en-US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>
                <a:sym typeface="Symbol" panose="05050102010706020507" pitchFamily="18" charset="2"/>
              </a:rPr>
              <a:t>    </a:t>
            </a:r>
            <a:r>
              <a:rPr lang="en-US" dirty="0" smtClean="0"/>
              <a:t> </a:t>
            </a:r>
            <a:r>
              <a:rPr lang="en-US" dirty="0" smtClean="0"/>
              <a:t>Gradual Booster </a:t>
            </a:r>
            <a:r>
              <a:rPr lang="en-US" dirty="0" smtClean="0"/>
              <a:t>intensity increase toward to PIP-II intensities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9713"/>
            <a:ext cx="8672513" cy="366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Backup </a:t>
            </a: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Slides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148"/>
            <a:ext cx="8822635" cy="1850678"/>
          </a:xfrm>
        </p:spPr>
        <p:txBody>
          <a:bodyPr/>
          <a:lstStyle/>
          <a:p>
            <a:r>
              <a:rPr lang="en-US" dirty="0" smtClean="0"/>
              <a:t>Intrabeam stripping is the main source of particle loss in the SC linac</a:t>
            </a:r>
          </a:p>
          <a:p>
            <a:pPr lvl="1"/>
            <a:r>
              <a:rPr lang="en-US" dirty="0" smtClean="0"/>
              <a:t>The loss value (&lt;0.1 W/m) for CW beam (2 mA, with 5 mA RFQ) is well within requirements</a:t>
            </a:r>
          </a:p>
          <a:p>
            <a:pPr lvl="2"/>
            <a:r>
              <a:rPr lang="en-US" dirty="0" smtClean="0"/>
              <a:t>Not an issue for PIP-II operating at ~1% duty factor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4663" y="2676486"/>
            <a:ext cx="8285024" cy="3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General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Approaches to Design of Cryomodules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8915400" cy="518001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the CMs are based on SSR1-type </a:t>
            </a:r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They should contain </a:t>
            </a:r>
            <a:r>
              <a:rPr lang="en-US" dirty="0"/>
              <a:t>as much identical parts as possible</a:t>
            </a:r>
          </a:p>
          <a:p>
            <a:r>
              <a:rPr lang="en-US" dirty="0"/>
              <a:t>SSR1 and SSR2 should be as much similar as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concept of the He vessel </a:t>
            </a:r>
            <a:r>
              <a:rPr lang="en-US" dirty="0" smtClean="0"/>
              <a:t>with </a:t>
            </a:r>
            <a:r>
              <a:rPr lang="en-US" dirty="0"/>
              <a:t>small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endParaRPr lang="en-US" dirty="0"/>
          </a:p>
          <a:p>
            <a:pPr lvl="1"/>
            <a:r>
              <a:rPr lang="en-US" dirty="0"/>
              <a:t>The same </a:t>
            </a:r>
            <a:r>
              <a:rPr lang="en-US" dirty="0" smtClean="0"/>
              <a:t>high power </a:t>
            </a:r>
            <a:r>
              <a:rPr lang="en-US" dirty="0"/>
              <a:t>couplers</a:t>
            </a:r>
          </a:p>
          <a:p>
            <a:pPr lvl="1"/>
            <a:r>
              <a:rPr lang="en-US" dirty="0" smtClean="0"/>
              <a:t>Similar tuners. The </a:t>
            </a:r>
            <a:r>
              <a:rPr lang="en-US" dirty="0"/>
              <a:t>goal is to use identical </a:t>
            </a:r>
            <a:r>
              <a:rPr lang="en-US" dirty="0" smtClean="0"/>
              <a:t>tuners</a:t>
            </a:r>
            <a:endParaRPr lang="en-US" dirty="0"/>
          </a:p>
          <a:p>
            <a:pPr lvl="1"/>
            <a:r>
              <a:rPr lang="en-US" dirty="0" smtClean="0"/>
              <a:t>Similar designs of solenoids</a:t>
            </a:r>
            <a:endParaRPr lang="en-US" dirty="0"/>
          </a:p>
          <a:p>
            <a:r>
              <a:rPr lang="en-US" dirty="0" smtClean="0"/>
              <a:t>LB650 </a:t>
            </a:r>
            <a:r>
              <a:rPr lang="en-US" dirty="0"/>
              <a:t>and </a:t>
            </a:r>
            <a:r>
              <a:rPr lang="en-US" dirty="0" smtClean="0"/>
              <a:t>HB650 </a:t>
            </a:r>
            <a:r>
              <a:rPr lang="en-US" dirty="0"/>
              <a:t>should be as much similar as </a:t>
            </a:r>
            <a:r>
              <a:rPr lang="en-US" dirty="0" smtClean="0"/>
              <a:t>possible</a:t>
            </a:r>
            <a:endParaRPr lang="en-US" dirty="0"/>
          </a:p>
          <a:p>
            <a:pPr lvl="1"/>
            <a:r>
              <a:rPr lang="en-US" dirty="0" smtClean="0"/>
              <a:t>The same </a:t>
            </a:r>
            <a:r>
              <a:rPr lang="en-US" dirty="0"/>
              <a:t>concept of </a:t>
            </a:r>
            <a:r>
              <a:rPr lang="en-US" dirty="0" smtClean="0"/>
              <a:t>He vessel</a:t>
            </a:r>
          </a:p>
          <a:p>
            <a:pPr lvl="2"/>
            <a:r>
              <a:rPr lang="en-US" dirty="0" smtClean="0"/>
              <a:t>small </a:t>
            </a:r>
            <a:r>
              <a:rPr lang="en-US" dirty="0" err="1" smtClean="0"/>
              <a:t>df</a:t>
            </a:r>
            <a:r>
              <a:rPr lang="en-US" dirty="0" smtClean="0"/>
              <a:t>/</a:t>
            </a:r>
            <a:r>
              <a:rPr lang="en-US" dirty="0" err="1" smtClean="0"/>
              <a:t>dP</a:t>
            </a:r>
            <a:r>
              <a:rPr lang="en-US" dirty="0" smtClean="0"/>
              <a:t> &amp; no magnets inside</a:t>
            </a:r>
          </a:p>
          <a:p>
            <a:pPr lvl="2"/>
            <a:r>
              <a:rPr lang="en-US" dirty="0" smtClean="0"/>
              <a:t>Similar magnetic screens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HP coupler as HB 650</a:t>
            </a:r>
          </a:p>
          <a:p>
            <a:pPr lvl="1"/>
            <a:r>
              <a:rPr lang="en-US" dirty="0" smtClean="0"/>
              <a:t>Similar tuners </a:t>
            </a:r>
            <a:r>
              <a:rPr lang="en-US" dirty="0"/>
              <a:t>as HB </a:t>
            </a:r>
            <a:r>
              <a:rPr lang="en-US" dirty="0" smtClean="0"/>
              <a:t>650. The </a:t>
            </a:r>
            <a:r>
              <a:rPr lang="en-US" dirty="0"/>
              <a:t>goal is to use identical </a:t>
            </a:r>
            <a:r>
              <a:rPr lang="en-US" dirty="0" smtClean="0"/>
              <a:t>tuners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 Design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846389" cy="5626100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Separate SC cryomodules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Collimators between cryomodules to minimize beam loss inside them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dirty="0" smtClean="0"/>
              <a:t>Solenoidal focusing for HWR, SSR1&amp;2 </a:t>
            </a:r>
          </a:p>
          <a:p>
            <a:pPr marL="1200150" lvl="3" indent="-342900">
              <a:spcBef>
                <a:spcPts val="600"/>
              </a:spcBef>
            </a:pPr>
            <a:r>
              <a:rPr lang="en-US" dirty="0" smtClean="0"/>
              <a:t>SC solenoids inside cryomodules (with attached BPMs and built-in trims)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Doublet focusing between cryo-modules for LB650 and HB650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Warm correctors and BPMs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Energy stability of ≈10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is supported by the beam based feedback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Cavities of the last cryo-module are used for correction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4 empty slots at the linac end are used for time-of-flight energy measurements</a:t>
            </a:r>
          </a:p>
          <a:p>
            <a:pPr marL="400050" lvl="1" indent="-400050"/>
            <a:r>
              <a:rPr lang="en-US" dirty="0" smtClean="0"/>
              <a:t>All beam instrumentation with exception of BPMs in HWR and SSR1&amp;2 cryo-modules is located between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Sections of SC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141943"/>
          </a:xfrm>
        </p:spPr>
        <p:txBody>
          <a:bodyPr/>
          <a:lstStyle/>
          <a:p>
            <a:r>
              <a:rPr lang="en-US" dirty="0" smtClean="0"/>
              <a:t>LB&amp;HB650 </a:t>
            </a:r>
            <a:r>
              <a:rPr lang="en-US" dirty="0"/>
              <a:t>sections of </a:t>
            </a:r>
            <a:r>
              <a:rPr lang="en-US" dirty="0" smtClean="0"/>
              <a:t>SC linac include 2 warm quads (Q),  1 dipole corrector (D) (X&amp;Y), and strip-line BPM</a:t>
            </a:r>
            <a:endParaRPr lang="en-US" dirty="0"/>
          </a:p>
          <a:p>
            <a:r>
              <a:rPr lang="en-US" dirty="0" smtClean="0"/>
              <a:t>Configurations are:</a:t>
            </a:r>
            <a:endParaRPr lang="en-US" dirty="0"/>
          </a:p>
          <a:p>
            <a:pPr lvl="1"/>
            <a:r>
              <a:rPr lang="en-US" dirty="0"/>
              <a:t>Low Beta :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 smtClean="0"/>
              <a:t>) (CCC)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………. : 11 CM</a:t>
            </a:r>
          </a:p>
          <a:p>
            <a:pPr lvl="1"/>
            <a:r>
              <a:rPr lang="en-US" dirty="0"/>
              <a:t>High Beta </a:t>
            </a:r>
            <a:r>
              <a:rPr lang="en-US" dirty="0" smtClean="0"/>
              <a:t>:(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</a:t>
            </a:r>
            <a:r>
              <a:rPr lang="en-US" dirty="0" smtClean="0"/>
              <a:t> (CCCCCC)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….. : </a:t>
            </a:r>
            <a:r>
              <a:rPr lang="en-US" dirty="0" smtClean="0"/>
              <a:t>4 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51" y="3184989"/>
            <a:ext cx="81057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4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&amp;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7"/>
            <a:ext cx="973476" cy="4261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724" y="2066069"/>
            <a:ext cx="5837712" cy="402650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8600" y="1489467"/>
          <a:ext cx="25784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934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GdL</a:t>
                      </a:r>
                      <a:r>
                        <a:rPr lang="en-US" dirty="0" smtClean="0"/>
                        <a:t>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2*a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64488" y="2786525"/>
            <a:ext cx="1235539" cy="4261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Dipoles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10807" y="3212682"/>
          <a:ext cx="257843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4"/>
                <a:gridCol w="938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BdL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mT</a:t>
                      </a:r>
                      <a:r>
                        <a:rPr lang="en-US" dirty="0" smtClean="0"/>
                        <a:t> 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2*a [mm]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210807" y="4127796"/>
            <a:ext cx="2717450" cy="196477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BPMs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Strip-line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 electrodes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Located between quads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7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/>
              <a:t>P</a:t>
            </a:r>
            <a:r>
              <a:rPr lang="en-US" dirty="0" smtClean="0"/>
              <a:t>ower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01"/>
            <a:ext cx="8915400" cy="216740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RF power requirements include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Up to 20 Hz microphonics driven detuning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1 dB allowance for regulation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Power transfer inefficiency: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0.5dB - HWR&amp;SSR (coaxial); 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0.25 dB – LB&amp;HB (wave guide)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72737" y="2994408"/>
          <a:ext cx="6453601" cy="3240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8357"/>
                <a:gridCol w="1464986"/>
                <a:gridCol w="1292636"/>
                <a:gridCol w="1378811"/>
                <a:gridCol w="1378811"/>
              </a:tblGrid>
              <a:tr h="9037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CM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Power trans-</a:t>
                      </a:r>
                      <a:r>
                        <a:rPr lang="en-US" sz="1800" dirty="0" err="1">
                          <a:effectLst/>
                        </a:rPr>
                        <a:t>ferred</a:t>
                      </a:r>
                      <a:r>
                        <a:rPr lang="en-US" sz="1800" dirty="0">
                          <a:effectLst/>
                        </a:rPr>
                        <a:t> to beam per cav. 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Cavity half-bandwidth,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2Q</a:t>
                      </a:r>
                      <a:r>
                        <a:rPr lang="en-US" sz="1800" baseline="-25000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, (Hz)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Peak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RF</a:t>
                      </a:r>
                      <a:r>
                        <a:rPr lang="en-US" sz="1800" spc="-5" dirty="0">
                          <a:effectLst/>
                        </a:rPr>
                        <a:t> powe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per cavity  </a:t>
                      </a:r>
                      <a:r>
                        <a:rPr lang="en-US" sz="1800" spc="-5" dirty="0">
                          <a:effectLst/>
                        </a:rPr>
                        <a:t>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</a:rPr>
                        <a:t>Power of RF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</a:rPr>
                        <a:t> Amplifier (kW)</a:t>
                      </a:r>
                      <a:endParaRPr lang="en-US" sz="1800" dirty="0">
                        <a:effectLst/>
                        <a:latin typeface="+mj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33632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effectLst/>
                        </a:rPr>
                        <a:t>4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33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6.5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4.1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43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 dirty="0">
                          <a:solidFill>
                            <a:srgbClr val="004C97"/>
                          </a:solidFill>
                          <a:effectLst/>
                        </a:rPr>
                        <a:t>6.1</a:t>
                      </a:r>
                      <a:endParaRPr lang="en-US" sz="1800" b="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>
                          <a:effectLst/>
                        </a:rPr>
                        <a:t>28</a:t>
                      </a:r>
                      <a:endParaRPr lang="en-US" sz="18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17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L</a:t>
                      </a: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effectLst/>
                        </a:rPr>
                        <a:t>23.8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dirty="0">
                          <a:effectLst/>
                        </a:rPr>
                        <a:t>29</a:t>
                      </a:r>
                      <a:endParaRPr lang="en-US" sz="18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>
                          <a:solidFill>
                            <a:srgbClr val="004C97"/>
                          </a:solidFill>
                          <a:effectLst/>
                        </a:rPr>
                        <a:t>38</a:t>
                      </a:r>
                      <a:endParaRPr lang="en-US" sz="1800" b="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40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</a:t>
                      </a:r>
                      <a:r>
                        <a:rPr lang="en-US" sz="1800" spc="-35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39.8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0" spc="-5" baseline="0" dirty="0">
                          <a:solidFill>
                            <a:srgbClr val="004C97"/>
                          </a:solidFill>
                          <a:effectLst/>
                        </a:rPr>
                        <a:t>64</a:t>
                      </a:r>
                      <a:endParaRPr lang="en-US" sz="1800" b="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04C97"/>
                          </a:solidFill>
                          <a:effectLst/>
                          <a:latin typeface="Times New Roman"/>
                          <a:ea typeface="Calibri"/>
                        </a:rPr>
                        <a:t>70</a:t>
                      </a:r>
                      <a:endParaRPr lang="en-US" sz="1800" b="1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3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838201"/>
            <a:ext cx="6638925" cy="27813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strip injection </a:t>
            </a:r>
          </a:p>
          <a:p>
            <a:pPr lvl="1"/>
            <a:r>
              <a:rPr lang="en-US" dirty="0" smtClean="0"/>
              <a:t>Linac beam comes to the foil </a:t>
            </a:r>
            <a:r>
              <a:rPr lang="en-US" dirty="0"/>
              <a:t>corner </a:t>
            </a:r>
          </a:p>
          <a:p>
            <a:pPr lvl="2"/>
            <a:r>
              <a:rPr lang="en-US" dirty="0" smtClean="0"/>
              <a:t>Like in the SNS</a:t>
            </a:r>
          </a:p>
          <a:p>
            <a:pPr lvl="1"/>
            <a:r>
              <a:rPr lang="en-US" dirty="0" smtClean="0"/>
              <a:t>Reduced beta-functions for linac beam to reduce secondary heats of stripping foil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Zero dispersion of linac beam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Non-zero Booster dispersion and non-zero momentum offset reduce secondary hits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0"/>
            <a:ext cx="866381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2" y="963382"/>
            <a:ext cx="1716872" cy="28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974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significant changes since last MAC</a:t>
            </a:r>
          </a:p>
          <a:p>
            <a:r>
              <a:rPr lang="en-US" dirty="0" smtClean="0"/>
              <a:t>More work is required and planned in support of CDR</a:t>
            </a:r>
          </a:p>
          <a:p>
            <a:pPr lvl="1"/>
            <a:r>
              <a:rPr lang="en-US" dirty="0" smtClean="0"/>
              <a:t>Final choice of the scheme</a:t>
            </a:r>
          </a:p>
          <a:p>
            <a:pPr lvl="2"/>
            <a:r>
              <a:rPr lang="en-US" dirty="0" smtClean="0"/>
              <a:t>New short dipoles adjacent to injection straight</a:t>
            </a:r>
            <a:br>
              <a:rPr lang="en-US" dirty="0" smtClean="0"/>
            </a:br>
            <a:r>
              <a:rPr lang="en-US" dirty="0" smtClean="0"/>
              <a:t>versus tightly located elements of the injection straight</a:t>
            </a:r>
          </a:p>
          <a:p>
            <a:pPr lvl="1"/>
            <a:r>
              <a:rPr lang="en-US" dirty="0" smtClean="0"/>
              <a:t>Conceptual design of injection straight magnets and, possibly, short Booster dipoles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875072"/>
            <a:ext cx="8426246" cy="5155842"/>
          </a:xfrm>
        </p:spPr>
        <p:txBody>
          <a:bodyPr/>
          <a:lstStyle/>
          <a:p>
            <a:r>
              <a:rPr lang="en-US" dirty="0" smtClean="0"/>
              <a:t>Increase MI power </a:t>
            </a:r>
            <a:br>
              <a:rPr lang="en-US" dirty="0" smtClean="0"/>
            </a:br>
            <a:r>
              <a:rPr lang="en-US" dirty="0" smtClean="0"/>
              <a:t>from 700 kW (</a:t>
            </a:r>
            <a:r>
              <a:rPr lang="en-US" dirty="0" err="1" smtClean="0"/>
              <a:t>NOvA</a:t>
            </a:r>
            <a:r>
              <a:rPr lang="en-US" dirty="0" smtClean="0"/>
              <a:t>) to &gt;1 MW (LBNF) </a:t>
            </a:r>
            <a:br>
              <a:rPr lang="en-US" dirty="0" smtClean="0"/>
            </a:br>
            <a:r>
              <a:rPr lang="en-US" dirty="0" smtClean="0"/>
              <a:t>in the </a:t>
            </a:r>
            <a:r>
              <a:rPr lang="en-US" dirty="0"/>
              <a:t>energy range 60 – 120 </a:t>
            </a:r>
            <a:r>
              <a:rPr lang="en-US" dirty="0" smtClean="0"/>
              <a:t>GeV </a:t>
            </a:r>
          </a:p>
          <a:p>
            <a:r>
              <a:rPr lang="en-US" dirty="0" smtClean="0"/>
              <a:t>Increase Booster power from 80 to 160 kW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GeV </a:t>
            </a:r>
            <a:r>
              <a:rPr lang="en-US" dirty="0" smtClean="0"/>
              <a:t>program: SBNE, …</a:t>
            </a:r>
            <a:endParaRPr lang="en-US" dirty="0"/>
          </a:p>
          <a:p>
            <a:r>
              <a:rPr lang="en-US" dirty="0" smtClean="0"/>
              <a:t>Future upgrades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Mu2e at 0.8 GeV and ~100 kW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Beam </a:t>
            </a:r>
            <a:r>
              <a:rPr lang="en-US" dirty="0"/>
              <a:t>power to LBNF to &gt;2 </a:t>
            </a:r>
            <a:r>
              <a:rPr lang="en-US" dirty="0" smtClean="0"/>
              <a:t>MW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dirty="0"/>
              <a:t>a platform </a:t>
            </a:r>
            <a:r>
              <a:rPr lang="en-US" dirty="0" smtClean="0"/>
              <a:t>supporting a high </a:t>
            </a:r>
            <a:r>
              <a:rPr lang="en-US" dirty="0"/>
              <a:t>duty </a:t>
            </a:r>
            <a:r>
              <a:rPr lang="en-US" dirty="0" smtClean="0"/>
              <a:t>factor/CW operation for future intensity frontier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869599"/>
            <a:ext cx="4866215" cy="3131595"/>
          </a:xfrm>
        </p:spPr>
        <p:txBody>
          <a:bodyPr/>
          <a:lstStyle/>
          <a:p>
            <a:r>
              <a:rPr lang="en-US" sz="2100" dirty="0" smtClean="0"/>
              <a:t>Transition from 15 to 20 Hz rep. rate would not require additional RF voltage if beam current is not changed</a:t>
            </a:r>
          </a:p>
          <a:p>
            <a:pPr lvl="1"/>
            <a:r>
              <a:rPr lang="en-US" sz="2000" dirty="0" smtClean="0"/>
              <a:t>Due to smaller slip factor at injection</a:t>
            </a:r>
          </a:p>
          <a:p>
            <a:r>
              <a:rPr lang="en-US" sz="2100" dirty="0"/>
              <a:t>I</a:t>
            </a:r>
            <a:r>
              <a:rPr lang="en-US" sz="2100" dirty="0" smtClean="0"/>
              <a:t>ncrease of beam </a:t>
            </a:r>
            <a:r>
              <a:rPr lang="en-US" sz="2100" dirty="0"/>
              <a:t>current </a:t>
            </a:r>
            <a:r>
              <a:rPr lang="en-US" sz="2100" dirty="0" smtClean="0"/>
              <a:t>(planned for PIP-II) requires additional voltage</a:t>
            </a:r>
          </a:p>
          <a:p>
            <a:pPr lvl="1"/>
            <a:r>
              <a:rPr lang="en-US" sz="2000" dirty="0" smtClean="0"/>
              <a:t>Deceleration due to RW impedance</a:t>
            </a:r>
          </a:p>
          <a:p>
            <a:pPr lvl="1"/>
            <a:r>
              <a:rPr lang="en-US" sz="2000" dirty="0" smtClean="0"/>
              <a:t>Suppression of quadrupole oscillations after transition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42553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6" y="914401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5445" y="4768852"/>
            <a:ext cx="3019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15 Hz		            20 Hz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02794"/>
            <a:ext cx="4713815" cy="22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Booster Transition Crossing Studies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81753"/>
            <a:ext cx="5951539" cy="25472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Measured shift of accelerating phase with beam intensity yielded a calibration of Z</a:t>
            </a:r>
            <a:r>
              <a:rPr lang="en-US" sz="2000" baseline="-25000" dirty="0" smtClean="0"/>
              <a:t>L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The peak deceleration voltage expected at PIP-II design intensity of 6.5•10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is ~300 kV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Decent coincidence of simulations and measurements is achieved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Studies of transition crossing at PIP-II intensity will follow shortly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97" y="3428999"/>
            <a:ext cx="3879442" cy="271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576" y="3428999"/>
            <a:ext cx="2809524" cy="2714286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76" y="881753"/>
            <a:ext cx="2803233" cy="230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Transition </a:t>
            </a:r>
            <a:r>
              <a:rPr lang="en-US" dirty="0"/>
              <a:t>C</a:t>
            </a:r>
            <a:r>
              <a:rPr lang="en-US" dirty="0" smtClean="0"/>
              <a:t>rossing </a:t>
            </a:r>
            <a:r>
              <a:rPr lang="en-US" dirty="0"/>
              <a:t>S</a:t>
            </a:r>
            <a:r>
              <a:rPr lang="en-US" dirty="0" smtClean="0"/>
              <a:t>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2886"/>
            <a:ext cx="8915400" cy="30233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Present transition-X is quiet sophisticated and very well tuned. It effectively suppresses quad-oscillations introduced by X.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Optimization of transition-X at PIP-II intensity requires good modeling of Booster acceleration and its L. impedance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4 sets of measurements (</a:t>
            </a:r>
            <a:r>
              <a:rPr lang="en-US" dirty="0" err="1" smtClean="0"/>
              <a:t>Jan,July&amp;Nov</a:t>
            </a:r>
            <a:r>
              <a:rPr lang="en-US" dirty="0" smtClean="0"/>
              <a:t>/2015</a:t>
            </a:r>
            <a:r>
              <a:rPr lang="en-US" dirty="0"/>
              <a:t>,</a:t>
            </a:r>
            <a:r>
              <a:rPr lang="en-US" dirty="0" smtClean="0"/>
              <a:t>  &amp; Jan/2016)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Usefulness of data was improved with time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Data are taken at injection and transition (few ms each)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RF sum + RWM + </a:t>
            </a:r>
            <a:r>
              <a:rPr lang="en-US" sz="2000" dirty="0" err="1" smtClean="0"/>
              <a:t>Rpos</a:t>
            </a:r>
            <a:r>
              <a:rPr lang="en-US" sz="2000" dirty="0" smtClean="0"/>
              <a:t> (0.2</a:t>
            </a:r>
            <a:r>
              <a:rPr lang="en-US" sz="2000" dirty="0" smtClean="0">
                <a:sym typeface="Symbol" panose="05050102010706020507" pitchFamily="18" charset="2"/>
              </a:rPr>
              <a:t></a:t>
            </a:r>
            <a:r>
              <a:rPr lang="en-US" sz="2000" dirty="0" smtClean="0"/>
              <a:t> 0.8 ns sampling time, 6•10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points)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1" y="3796086"/>
            <a:ext cx="8815338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dirty="0" smtClean="0"/>
              <a:t>Development of Software for Simulations of Longitudinal Dynamics (</a:t>
            </a:r>
            <a:r>
              <a:rPr lang="en-US" sz="1800" dirty="0" smtClean="0"/>
              <a:t>F. Ostiguy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006"/>
            <a:ext cx="8825248" cy="54992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To assure the simulation results the Booster simulations are done with a code specially developed for Booster acceleration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GUI, minimally required numerical engine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ESME was not used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However for </a:t>
            </a:r>
            <a:r>
              <a:rPr lang="en-US" dirty="0"/>
              <a:t>over </a:t>
            </a:r>
            <a:r>
              <a:rPr lang="en-US" dirty="0" smtClean="0"/>
              <a:t>3 </a:t>
            </a:r>
            <a:r>
              <a:rPr lang="en-US" dirty="0"/>
              <a:t>decades, the code ESME has been used to simulate </a:t>
            </a:r>
            <a:r>
              <a:rPr lang="en-US" dirty="0" smtClean="0"/>
              <a:t>long. </a:t>
            </a:r>
            <a:r>
              <a:rPr lang="en-US" dirty="0"/>
              <a:t>dynamics, both at Fermilab and elsewhere.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While ESME remains in use, the main author </a:t>
            </a:r>
            <a:r>
              <a:rPr lang="en-US" dirty="0" smtClean="0"/>
              <a:t>is retired and the </a:t>
            </a:r>
            <a:r>
              <a:rPr lang="en-US" dirty="0"/>
              <a:t>code </a:t>
            </a:r>
            <a:r>
              <a:rPr lang="en-US" dirty="0" smtClean="0"/>
              <a:t>is minimally </a:t>
            </a:r>
            <a:r>
              <a:rPr lang="en-US" dirty="0"/>
              <a:t>maintained.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Details </a:t>
            </a:r>
            <a:r>
              <a:rPr lang="en-US" dirty="0"/>
              <a:t>of its inner workings and of </a:t>
            </a:r>
            <a:r>
              <a:rPr lang="en-US" dirty="0" smtClean="0"/>
              <a:t>underlying </a:t>
            </a:r>
            <a:r>
              <a:rPr lang="en-US" dirty="0"/>
              <a:t>approximations are not well documented. </a:t>
            </a:r>
            <a:r>
              <a:rPr lang="en-US" dirty="0" smtClean="0"/>
              <a:t>Code structure </a:t>
            </a:r>
            <a:r>
              <a:rPr lang="en-US" dirty="0"/>
              <a:t>and organization </a:t>
            </a:r>
            <a:r>
              <a:rPr lang="en-US" dirty="0" smtClean="0"/>
              <a:t>reflect limitations </a:t>
            </a:r>
            <a:r>
              <a:rPr lang="en-US" dirty="0"/>
              <a:t>of late 1980s software technology.  </a:t>
            </a:r>
            <a:endParaRPr lang="en-US" dirty="0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dirty="0" smtClean="0"/>
              <a:t>Even </a:t>
            </a:r>
            <a:r>
              <a:rPr lang="en-US" dirty="0"/>
              <a:t>minor modifications are hard to implement and debugging is often a non-trivial endeavor.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address this deficiency as well as to model </a:t>
            </a:r>
            <a:r>
              <a:rPr lang="en-US" dirty="0"/>
              <a:t>the </a:t>
            </a:r>
            <a:r>
              <a:rPr lang="en-US" dirty="0" smtClean="0"/>
              <a:t>Booster and other machines </a:t>
            </a:r>
            <a:r>
              <a:rPr lang="en-US" dirty="0"/>
              <a:t>we </a:t>
            </a:r>
            <a:r>
              <a:rPr lang="en-US" dirty="0" smtClean="0"/>
              <a:t>initiated development of a new code based on a code  developed for Booster simulations.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1"/>
            <a:ext cx="8672513" cy="2463799"/>
          </a:xfrm>
        </p:spPr>
        <p:txBody>
          <a:bodyPr/>
          <a:lstStyle/>
          <a:p>
            <a:r>
              <a:rPr lang="en-US" dirty="0" smtClean="0"/>
              <a:t>Twelve Booster batches are slip-stacked in Recycler</a:t>
            </a:r>
          </a:p>
          <a:p>
            <a:r>
              <a:rPr lang="en-US" dirty="0" smtClean="0"/>
              <a:t>An increase of Booster rep. rate from 15 to 20 Hz requires faster slipping</a:t>
            </a:r>
            <a:br>
              <a:rPr lang="en-US" dirty="0" smtClean="0"/>
            </a:br>
            <a:r>
              <a:rPr lang="en-US" dirty="0" smtClean="0"/>
              <a:t>=&gt; larger momentum separation</a:t>
            </a:r>
            <a:br>
              <a:rPr lang="en-US" dirty="0" smtClean="0"/>
            </a:br>
            <a:r>
              <a:rPr lang="en-US" dirty="0" smtClean="0"/>
              <a:t>=&gt; larger RF bucket size</a:t>
            </a:r>
            <a:br>
              <a:rPr lang="en-US" dirty="0" smtClean="0"/>
            </a:br>
            <a:r>
              <a:rPr lang="en-US" dirty="0" smtClean="0"/>
              <a:t>=&gt; smaller loss at slip stacking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4400"/>
            <a:ext cx="8020050" cy="2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5" y="1836737"/>
            <a:ext cx="1564788" cy="14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61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Acceleration in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1700"/>
            <a:ext cx="3657600" cy="5372100"/>
          </a:xfrm>
        </p:spPr>
        <p:txBody>
          <a:bodyPr/>
          <a:lstStyle/>
          <a:p>
            <a:r>
              <a:rPr lang="en-US" dirty="0" smtClean="0"/>
              <a:t>The accelerating rate in MI is determined by maximum slue rate of magnetic field and RF voltage</a:t>
            </a:r>
          </a:p>
          <a:p>
            <a:pPr lvl="1"/>
            <a:r>
              <a:rPr lang="en-US" dirty="0" smtClean="0"/>
              <a:t>That determines the dependences of </a:t>
            </a:r>
            <a:br>
              <a:rPr lang="en-US" dirty="0" smtClean="0"/>
            </a:br>
            <a:r>
              <a:rPr lang="en-US" dirty="0" smtClean="0"/>
              <a:t>(1) cycle </a:t>
            </a:r>
            <a:r>
              <a:rPr lang="en-US" dirty="0"/>
              <a:t>time </a:t>
            </a:r>
            <a:r>
              <a:rPr lang="en-US" dirty="0" smtClean="0"/>
              <a:t>duration </a:t>
            </a:r>
            <a:br>
              <a:rPr lang="en-US" dirty="0" smtClean="0"/>
            </a:br>
            <a:r>
              <a:rPr lang="en-US" dirty="0" smtClean="0"/>
              <a:t>and (2) beam power </a:t>
            </a:r>
            <a:br>
              <a:rPr lang="en-US" dirty="0" smtClean="0"/>
            </a:br>
            <a:r>
              <a:rPr lang="en-US" dirty="0" smtClean="0"/>
              <a:t>on the final beam energy</a:t>
            </a:r>
          </a:p>
          <a:p>
            <a:r>
              <a:rPr lang="en-US" dirty="0" smtClean="0"/>
              <a:t>MI RF power upgrade is required to support the beam intensity increase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11263"/>
            <a:ext cx="5219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555" y="3881755"/>
            <a:ext cx="4703445" cy="22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81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936999" cy="5236984"/>
          </a:xfrm>
        </p:spPr>
        <p:txBody>
          <a:bodyPr/>
          <a:lstStyle/>
          <a:p>
            <a:r>
              <a:rPr lang="en-US" dirty="0" smtClean="0"/>
              <a:t>Increased beam intensity and larger longitudinal emittance complicate transition crossing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jump is preferred method for transition crossing in MI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ESME simulations do not show significant  increase of L. emittance and longitudinal tails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Additional hardware for fast tune change is required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94310"/>
            <a:ext cx="447040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09900"/>
            <a:ext cx="4075112" cy="25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700" y="5511709"/>
            <a:ext cx="432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Phase space distribution after transition in </a:t>
            </a:r>
            <a:r>
              <a:rPr lang="en-US" sz="1800" dirty="0" smtClean="0">
                <a:solidFill>
                  <a:srgbClr val="404040"/>
                </a:solidFill>
              </a:rPr>
              <a:t>MI. The hole in the center is a result of slip stacking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2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00107"/>
              </p:ext>
            </p:extLst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4</a:t>
            </a:fld>
            <a:endParaRPr lang="en-US" smtClean="0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84" y="6001409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245443" cy="641739"/>
          </a:xfrm>
        </p:spPr>
        <p:txBody>
          <a:bodyPr/>
          <a:lstStyle/>
          <a:p>
            <a:r>
              <a:rPr lang="en-US" dirty="0" smtClean="0"/>
              <a:t>Major Changes since Previous Review (June 2015)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2480"/>
            <a:ext cx="8672513" cy="54966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RDR -&gt; CDR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Draft </a:t>
            </a:r>
            <a:r>
              <a:rPr lang="en-US" dirty="0" smtClean="0"/>
              <a:t>is ready - Major problems are </a:t>
            </a:r>
            <a:r>
              <a:rPr lang="en-US" dirty="0" smtClean="0"/>
              <a:t>resolved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Beam Optics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Stable optics in the SC linac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Advances </a:t>
            </a:r>
            <a:r>
              <a:rPr lang="en-US" dirty="0" smtClean="0"/>
              <a:t>in design may </a:t>
            </a:r>
            <a:r>
              <a:rPr lang="en-US" dirty="0"/>
              <a:t>result </a:t>
            </a:r>
            <a:r>
              <a:rPr lang="en-US" dirty="0" smtClean="0"/>
              <a:t>in minor (insignificant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 smtClean="0"/>
              <a:t>changes in </a:t>
            </a:r>
            <a:r>
              <a:rPr lang="en-US" dirty="0" smtClean="0"/>
              <a:t>locations of elements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Beam transport </a:t>
            </a:r>
            <a:r>
              <a:rPr lang="en-US" dirty="0" smtClean="0"/>
              <a:t>to the Beam dump, </a:t>
            </a:r>
            <a:r>
              <a:rPr lang="en-US" dirty="0" smtClean="0"/>
              <a:t>Booster </a:t>
            </a:r>
            <a:r>
              <a:rPr lang="en-US" dirty="0" smtClean="0"/>
              <a:t>and Mu2e </a:t>
            </a:r>
            <a:r>
              <a:rPr lang="en-US" dirty="0"/>
              <a:t>upgrade </a:t>
            </a:r>
            <a:r>
              <a:rPr lang="en-US" dirty="0" smtClean="0"/>
              <a:t>is </a:t>
            </a:r>
            <a:r>
              <a:rPr lang="en-US" dirty="0" smtClean="0"/>
              <a:t>finalized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 Crossing of Tevatron tunnel is addressed</a:t>
            </a:r>
          </a:p>
          <a:p>
            <a:pPr lvl="2"/>
            <a:r>
              <a:rPr lang="en-US" dirty="0"/>
              <a:t>Tunnel and service buildings are swapped </a:t>
            </a:r>
          </a:p>
          <a:p>
            <a:pPr lvl="3"/>
            <a:r>
              <a:rPr lang="en-US" dirty="0" smtClean="0"/>
              <a:t>Great progress with civil construction</a:t>
            </a:r>
            <a:endParaRPr lang="en-US" dirty="0"/>
          </a:p>
          <a:p>
            <a:pPr lvl="2"/>
            <a:r>
              <a:rPr lang="en-US" dirty="0"/>
              <a:t>Different location of the beam dump</a:t>
            </a:r>
          </a:p>
          <a:p>
            <a:pPr lvl="3"/>
            <a:r>
              <a:rPr lang="en-US" dirty="0" smtClean="0"/>
              <a:t>BPMs in the first arc will be </a:t>
            </a:r>
            <a:r>
              <a:rPr lang="en-US" dirty="0"/>
              <a:t>used for energy stabilization </a:t>
            </a:r>
            <a:r>
              <a:rPr lang="en-US" dirty="0" smtClean="0"/>
              <a:t>feedback</a:t>
            </a:r>
          </a:p>
          <a:p>
            <a:pPr lvl="4"/>
            <a:r>
              <a:rPr lang="en-US" dirty="0" smtClean="0"/>
              <a:t> instead </a:t>
            </a:r>
            <a:r>
              <a:rPr lang="en-US" dirty="0"/>
              <a:t>of the time-of-flight measurements at the linac </a:t>
            </a:r>
            <a:r>
              <a:rPr lang="en-US" dirty="0" smtClean="0"/>
              <a:t>end</a:t>
            </a:r>
            <a:endParaRPr lang="en-US" dirty="0"/>
          </a:p>
          <a:p>
            <a:pPr lvl="3"/>
            <a:r>
              <a:rPr lang="en-US" dirty="0"/>
              <a:t>Consistent with eventual delivery of 800-MeV beam to Muon </a:t>
            </a:r>
            <a:r>
              <a:rPr lang="en-US" dirty="0" smtClean="0"/>
              <a:t>Campus</a:t>
            </a:r>
          </a:p>
          <a:p>
            <a:pPr lvl="2"/>
            <a:r>
              <a:rPr lang="en-US" dirty="0" smtClean="0"/>
              <a:t>Fast switch between beam dump, Booster and Mu2e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0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since Previous Review </a:t>
            </a:r>
            <a:r>
              <a:rPr lang="en-US" dirty="0" smtClean="0"/>
              <a:t>(continue)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0882"/>
            <a:ext cx="8672513" cy="553835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Progress with </a:t>
            </a:r>
            <a:r>
              <a:rPr lang="en-US" dirty="0" smtClean="0"/>
              <a:t>PXIE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LEBT-</a:t>
            </a:r>
            <a:r>
              <a:rPr lang="en-US" dirty="0"/>
              <a:t>&gt; RFQ -&gt; Short </a:t>
            </a:r>
            <a:r>
              <a:rPr lang="en-US" dirty="0" smtClean="0"/>
              <a:t>MEBT</a:t>
            </a:r>
            <a:r>
              <a:rPr lang="en-US" dirty="0" smtClean="0">
                <a:solidFill>
                  <a:srgbClr val="FF0000"/>
                </a:solidFill>
              </a:rPr>
              <a:t>-&gt;Full MEBT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>Progress </a:t>
            </a:r>
            <a:r>
              <a:rPr lang="en-US" dirty="0"/>
              <a:t>in </a:t>
            </a:r>
            <a:r>
              <a:rPr lang="en-US" u="sng" dirty="0"/>
              <a:t>construction</a:t>
            </a:r>
            <a:r>
              <a:rPr lang="en-US" dirty="0"/>
              <a:t> of HWR and SSR1</a:t>
            </a:r>
          </a:p>
          <a:p>
            <a:pPr>
              <a:spcBef>
                <a:spcPts val="600"/>
              </a:spcBef>
            </a:pPr>
            <a:r>
              <a:rPr lang="en-US" dirty="0"/>
              <a:t>Progress in </a:t>
            </a:r>
            <a:r>
              <a:rPr lang="en-US" u="sng" dirty="0"/>
              <a:t>design</a:t>
            </a:r>
            <a:r>
              <a:rPr lang="en-US" dirty="0"/>
              <a:t> of SSR2, LB650 &amp; HB650</a:t>
            </a:r>
          </a:p>
          <a:p>
            <a:pPr>
              <a:spcBef>
                <a:spcPts val="600"/>
              </a:spcBef>
            </a:pPr>
            <a:r>
              <a:rPr lang="en-US" dirty="0"/>
              <a:t>A requirement to operate in a pulsed regime greatly helped to make better cryo-modules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Reduced sensitivity to LFD; better reliability of fast tuners 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Transition </a:t>
            </a:r>
            <a:r>
              <a:rPr lang="en-US" dirty="0"/>
              <a:t>crossing in Booster understood and looks realistic</a:t>
            </a:r>
          </a:p>
          <a:p>
            <a:pPr>
              <a:spcBef>
                <a:spcPts val="600"/>
              </a:spcBef>
            </a:pPr>
            <a:r>
              <a:rPr lang="en-US" dirty="0"/>
              <a:t>Indian collaborators will supply a cryo-plant supporting CW operation at Day-0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High Q</a:t>
            </a:r>
            <a:r>
              <a:rPr lang="en-US" baseline="-25000" dirty="0"/>
              <a:t>0</a:t>
            </a:r>
            <a:r>
              <a:rPr lang="en-US" dirty="0"/>
              <a:t> studies support reduction of Q</a:t>
            </a:r>
            <a:r>
              <a:rPr lang="en-US" baseline="-25000" dirty="0"/>
              <a:t>0</a:t>
            </a:r>
            <a:r>
              <a:rPr lang="en-US" dirty="0"/>
              <a:t> for LB and HB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LB: (1.5-&gt;2.15)10</a:t>
            </a:r>
            <a:r>
              <a:rPr lang="en-US" baseline="30000" dirty="0"/>
              <a:t>10</a:t>
            </a:r>
            <a:r>
              <a:rPr lang="en-US" dirty="0"/>
              <a:t> ; HB: (2-&gt;3)10</a:t>
            </a:r>
            <a:r>
              <a:rPr lang="en-US" baseline="30000" dirty="0"/>
              <a:t>10</a:t>
            </a:r>
            <a:r>
              <a:rPr lang="en-US" dirty="0"/>
              <a:t> 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209546" cy="641739"/>
          </a:xfrm>
        </p:spPr>
        <p:txBody>
          <a:bodyPr/>
          <a:lstStyle/>
          <a:p>
            <a:r>
              <a:rPr lang="en-US" dirty="0" smtClean="0"/>
              <a:t>Approach to the PIP-II Accelerator Physics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882595"/>
            <a:ext cx="8968153" cy="54466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New SC Linac (800 MeV)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compatible with CW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operation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=&gt;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mA beam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MEBT bunch-by-bunch chopper chops out bunches at boundaries of Booster RF buckets and from the extraction gap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Emittance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less than 0.3 mm mrad (rms, norm) 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 minimize injection loss and support of tailless transverse painting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Energy stability of ~10</a:t>
            </a:r>
            <a:r>
              <a:rPr lang="en-US" sz="20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to support longitudinal painting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Booster upgrade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rate: 15 -&gt; 20 Hz (leaves more power at 8 GeV)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Injection energy: 400 -&gt; 800 MeV =&gt; intensity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1.5,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reduction </a:t>
            </a:r>
            <a:r>
              <a:rPr lang="en-US" sz="2000" dirty="0" smtClean="0"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20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Transverse and longitudinal painting: small </a:t>
            </a:r>
            <a:r>
              <a:rPr lang="en-US" sz="20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i="1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helps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Reduces tails and, consequently, </a:t>
            </a:r>
            <a:r>
              <a:rPr lang="en-US" sz="1800" dirty="0" smtClean="0"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en-US" sz="180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(KV-like distribution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Improved energy stability at injection (required for long. painting)</a:t>
            </a:r>
            <a:endParaRPr 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Recycler (intensity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 times)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Booster repetition rate increase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=&gt; larger momentum separation in slip-stacking =&gt; smaller loss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 (</a:t>
            </a:r>
            <a:r>
              <a:rPr lang="en-US" sz="2200" dirty="0" err="1" smtClean="0">
                <a:latin typeface="Symbol" panose="05050102010706020507" pitchFamily="18" charset="2"/>
                <a:cs typeface="Helvetica" panose="020B0604020202020204" pitchFamily="34" charset="0"/>
              </a:rPr>
              <a:t>t</a:t>
            </a:r>
            <a:r>
              <a:rPr lang="en-US" sz="22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cycle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1.33 -&gt; 1.2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00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beam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&amp; RF power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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 times,  P&gt;1 MW @ 60 GeV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</a:p>
          <a:p>
            <a:pPr lvl="1"/>
            <a:endParaRPr lang="en-US" dirty="0" smtClean="0">
              <a:latin typeface="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PIP-II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6742"/>
            <a:ext cx="6511833" cy="5471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New 0.8 GeV linac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L≈210 m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Includes 4 empty slots at the linac end</a:t>
            </a:r>
            <a:r>
              <a:rPr lang="en-US" dirty="0"/>
              <a:t>, L</a:t>
            </a:r>
            <a:r>
              <a:rPr lang="en-US" dirty="0" smtClean="0"/>
              <a:t>≈40 m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Possible energy upgrade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B050"/>
                </a:solidFill>
              </a:rPr>
              <a:t>~200 m linac extension is anticipated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 </a:t>
            </a:r>
            <a:r>
              <a:rPr lang="en-US" dirty="0" smtClean="0"/>
              <a:t>Linac-to-Booster transfer line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L≈300 m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</a:rPr>
              <a:t>Better understanding of civil 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construction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</a:rPr>
              <a:t>New location of beam dump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Upgraded </a:t>
            </a:r>
            <a:r>
              <a:rPr lang="en-US" dirty="0" smtClean="0"/>
              <a:t>Booster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20 Hz, 800 MeV injection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New injection girder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More RF cavities (18 -&gt; 22</a:t>
            </a:r>
            <a:r>
              <a:rPr lang="en-US" sz="1800" dirty="0"/>
              <a:t>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>
                <a:solidFill>
                  <a:srgbClr val="00B050"/>
                </a:solidFill>
              </a:rPr>
              <a:t>almost there</a:t>
            </a:r>
            <a:r>
              <a:rPr lang="en-US" sz="1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Upgraded Recycler &amp; MI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RF and collimation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550" y="2491887"/>
            <a:ext cx="3916450" cy="3695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91" y="32608"/>
            <a:ext cx="13906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8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Major </a:t>
            </a:r>
            <a:r>
              <a:rPr lang="en-US" dirty="0"/>
              <a:t>C</a:t>
            </a:r>
            <a:r>
              <a:rPr lang="en-US" dirty="0" smtClean="0"/>
              <a:t>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672513" cy="2465407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ion source: 30 kV, </a:t>
            </a:r>
            <a:r>
              <a:rPr lang="en-US" dirty="0" smtClean="0">
                <a:solidFill>
                  <a:srgbClr val="FF0000"/>
                </a:solidFill>
              </a:rPr>
              <a:t>10 mA</a:t>
            </a:r>
          </a:p>
          <a:p>
            <a:r>
              <a:rPr lang="en-US" dirty="0" smtClean="0"/>
              <a:t>LEBT – </a:t>
            </a:r>
            <a:r>
              <a:rPr lang="en-US" sz="2200" dirty="0" smtClean="0"/>
              <a:t>differential pumping, optics match, beam switch for MPS</a:t>
            </a:r>
          </a:p>
          <a:p>
            <a:r>
              <a:rPr lang="en-US" dirty="0" smtClean="0"/>
              <a:t>RFQ – </a:t>
            </a:r>
            <a:r>
              <a:rPr lang="en-US" dirty="0"/>
              <a:t> 2.1 MeV, CW</a:t>
            </a:r>
            <a:endParaRPr lang="en-US" dirty="0" smtClean="0"/>
          </a:p>
          <a:p>
            <a:r>
              <a:rPr lang="en-US" dirty="0" smtClean="0"/>
              <a:t>MEBT – </a:t>
            </a:r>
            <a:r>
              <a:rPr lang="en-US" sz="2200" dirty="0" smtClean="0"/>
              <a:t>bunch-by-bunch chopper with 20 kW beam dump, </a:t>
            </a:r>
            <a:br>
              <a:rPr lang="en-US" sz="2200" dirty="0" smtClean="0"/>
            </a:br>
            <a:r>
              <a:rPr lang="en-US" sz="2200" dirty="0" smtClean="0"/>
              <a:t>optics </a:t>
            </a:r>
            <a:r>
              <a:rPr lang="en-US" sz="2200" dirty="0"/>
              <a:t>match, </a:t>
            </a:r>
            <a:r>
              <a:rPr lang="en-US" sz="2200" dirty="0" smtClean="0"/>
              <a:t>differential pumping, prevent micro-particle migration</a:t>
            </a:r>
            <a:endParaRPr lang="en-US" sz="2200" dirty="0"/>
          </a:p>
          <a:p>
            <a:r>
              <a:rPr lang="en-US" dirty="0" smtClean="0"/>
              <a:t>SC linac – 800 MeV, </a:t>
            </a:r>
            <a:r>
              <a:rPr lang="en-US" dirty="0" smtClean="0">
                <a:solidFill>
                  <a:srgbClr val="FF0000"/>
                </a:solidFill>
              </a:rPr>
              <a:t>2 mA</a:t>
            </a:r>
            <a:r>
              <a:rPr lang="en-US" dirty="0" smtClean="0"/>
              <a:t>, CW compatible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Valeri Lebedev | PIP-II Conceptual design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5" y="884901"/>
            <a:ext cx="8848687" cy="24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6243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4129</TotalTime>
  <Words>2625</Words>
  <Application>Microsoft Office PowerPoint</Application>
  <PresentationFormat>On-screen Show (4:3)</PresentationFormat>
  <Paragraphs>543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MS PGothic</vt:lpstr>
      <vt:lpstr>MS PGothic</vt:lpstr>
      <vt:lpstr>22</vt:lpstr>
      <vt:lpstr>Arial</vt:lpstr>
      <vt:lpstr>Calibri</vt:lpstr>
      <vt:lpstr>Geneva</vt:lpstr>
      <vt:lpstr>Helvetica</vt:lpstr>
      <vt:lpstr>Symbol</vt:lpstr>
      <vt:lpstr>Times New Roman</vt:lpstr>
      <vt:lpstr>FNAL_TemplateMac_060514</vt:lpstr>
      <vt:lpstr>Fermilab: Footer Only</vt:lpstr>
      <vt:lpstr>Template</vt:lpstr>
      <vt:lpstr>PIP-II Conceptual Design  </vt:lpstr>
      <vt:lpstr>Outline</vt:lpstr>
      <vt:lpstr>PIP-II Performance Goals</vt:lpstr>
      <vt:lpstr>PIP/PIP-II Performance Goals </vt:lpstr>
      <vt:lpstr>Major Changes since Previous Review (June 2015) </vt:lpstr>
      <vt:lpstr>Major Changes since Previous Review (continue) </vt:lpstr>
      <vt:lpstr>Approach to the PIP-II Accelerator Physics Design</vt:lpstr>
      <vt:lpstr>Major PIP-II Components </vt:lpstr>
      <vt:lpstr>Linac Major Components </vt:lpstr>
      <vt:lpstr>SC part of PIP-II linac</vt:lpstr>
      <vt:lpstr>Beam Loss and Emittance Growth in SC Part </vt:lpstr>
      <vt:lpstr>High Q0 program</vt:lpstr>
      <vt:lpstr>Cryogenic Requirements</vt:lpstr>
      <vt:lpstr>Microphonics and LFD</vt:lpstr>
      <vt:lpstr>SC Linac-to-Booster Transfer Line</vt:lpstr>
      <vt:lpstr>Acceleration in Booster</vt:lpstr>
      <vt:lpstr>Acceleration in Booster (continue)</vt:lpstr>
      <vt:lpstr>Emittance Growth due to Transition Crossing </vt:lpstr>
      <vt:lpstr>Recycler and Main Injector</vt:lpstr>
      <vt:lpstr>Summary</vt:lpstr>
      <vt:lpstr>PowerPoint Presentation</vt:lpstr>
      <vt:lpstr>Beam Loss</vt:lpstr>
      <vt:lpstr>General Approaches to Design of Cryomodules </vt:lpstr>
      <vt:lpstr>SC Linac Design Choices </vt:lpstr>
      <vt:lpstr>Warm Sections of SC linac</vt:lpstr>
      <vt:lpstr>Magnets &amp; BPMs</vt:lpstr>
      <vt:lpstr>RF Power Requirements </vt:lpstr>
      <vt:lpstr>Transverse Painting</vt:lpstr>
      <vt:lpstr>Booster Injection</vt:lpstr>
      <vt:lpstr>Acceleration in Booster</vt:lpstr>
      <vt:lpstr>Results of Booster Transition Crossing Studies (3)</vt:lpstr>
      <vt:lpstr>Booster Transition Crossing Studies</vt:lpstr>
      <vt:lpstr>Development of Software for Simulations of Longitudinal Dynamics (F. Ostiguy) </vt:lpstr>
      <vt:lpstr>Slip Stacking in Recycler</vt:lpstr>
      <vt:lpstr>Beam Acceleration in MI</vt:lpstr>
      <vt:lpstr>MI Transition Crossing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Valeri A. Lebedev x2558 13122N</cp:lastModifiedBy>
  <cp:revision>108</cp:revision>
  <cp:lastPrinted>2014-01-20T19:40:21Z</cp:lastPrinted>
  <dcterms:created xsi:type="dcterms:W3CDTF">2015-05-15T16:41:26Z</dcterms:created>
  <dcterms:modified xsi:type="dcterms:W3CDTF">2016-10-25T17:09:51Z</dcterms:modified>
</cp:coreProperties>
</file>