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298" r:id="rId3"/>
    <p:sldId id="301" r:id="rId4"/>
    <p:sldId id="335" r:id="rId5"/>
    <p:sldId id="328" r:id="rId6"/>
    <p:sldId id="308" r:id="rId7"/>
    <p:sldId id="312" r:id="rId8"/>
    <p:sldId id="314" r:id="rId9"/>
    <p:sldId id="313" r:id="rId10"/>
    <p:sldId id="315" r:id="rId11"/>
    <p:sldId id="336" r:id="rId12"/>
    <p:sldId id="319" r:id="rId13"/>
    <p:sldId id="320" r:id="rId14"/>
    <p:sldId id="318" r:id="rId15"/>
    <p:sldId id="333" r:id="rId16"/>
    <p:sldId id="327" r:id="rId17"/>
    <p:sldId id="338" r:id="rId18"/>
    <p:sldId id="33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6600"/>
    <a:srgbClr val="000000"/>
    <a:srgbClr val="404040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138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ccelconf.web.cern.ch/AccelConf/PAC2013/papers/thpma09.pdf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SRF2015/papers/thpb061.pdf" TargetMode="External"/><Relationship Id="rId2" Type="http://schemas.openxmlformats.org/officeDocument/2006/relationships/hyperlink" Target="http://accelconf.web.cern.ch/AccelConf/LINAC2014/papers/tupp05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rf2015proc.triumf.ca/prepress/papers/tupb073.pd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LINAC2014/papers/thpp057.pd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indico.fnal.gov/conferenceDisplay.py?confId=13019" TargetMode="External"/><Relationship Id="rId4" Type="http://schemas.openxmlformats.org/officeDocument/2006/relationships/hyperlink" Target="http://accelconf.web.cern.ch/AccelConf/SRF2015/papers/thpb061.pdf#search=%20domain%3Daccelconf%2Eweb%2Ecern%2Ech%20%20%2Bauthor%3A%22passarelli%22%20%20FileExtension%3Dpdf%20%2Durl%3Aabstract%20%2Durl%3Aaccelconf%2Fjac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Donato Passarelli</a:t>
            </a:r>
            <a:r>
              <a:rPr lang="en-US" dirty="0"/>
              <a:t>	</a:t>
            </a:r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R&amp;D program - SSR1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Power Couplers: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97021" y="1049333"/>
            <a:ext cx="26792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Prototype main power  couplers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Two units 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were </a:t>
            </a:r>
            <a:r>
              <a:rPr lang="en-US" sz="1400" dirty="0" err="1" smtClean="0">
                <a:latin typeface="Calibri" panose="020F0502020204030204" pitchFamily="34" charset="0"/>
                <a:cs typeface="Helvetica" panose="020B0604020202020204" pitchFamily="34" charset="0"/>
              </a:rPr>
              <a:t>succesfully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tested 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up to 30 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kW 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on 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the RF test stand at room temperature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One unit was 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tested to failure at 47 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kW on the 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RF 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test stand at room temperature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One unit was successfully qualified during tests in STC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Several lessons learned</a:t>
            </a:r>
            <a:endParaRPr 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7" y="1260888"/>
            <a:ext cx="3474774" cy="2021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95313" y="3921125"/>
            <a:ext cx="2287665" cy="171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801" y="3921217"/>
            <a:ext cx="2288390" cy="171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254" y="1449011"/>
            <a:ext cx="2539146" cy="16927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3" y="5903346"/>
            <a:ext cx="90741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/>
              <a:t>[1] </a:t>
            </a:r>
            <a:r>
              <a:rPr lang="en-US" sz="1100" i="1" dirty="0"/>
              <a:t>“Mechanical Design of a High Power Coupler for the PIP-II 325 MHz SSR1 RF Cavity”, O. Pronitchev, et al., SRF2015, Whistler, Canada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i="1" dirty="0" smtClean="0"/>
              <a:t>[</a:t>
            </a:r>
            <a:r>
              <a:rPr lang="en-US" sz="1100" i="1" dirty="0"/>
              <a:t>2</a:t>
            </a:r>
            <a:r>
              <a:rPr lang="en-US" sz="1100" i="1" dirty="0" smtClean="0"/>
              <a:t>] </a:t>
            </a:r>
            <a:r>
              <a:rPr lang="en-US" sz="1100" i="1" dirty="0"/>
              <a:t>“</a:t>
            </a:r>
            <a:r>
              <a:rPr lang="en-US" sz="1100" i="1" dirty="0" smtClean="0"/>
              <a:t>Testing of 325 MHz Couplers at Test Stand in Resonance Mode”, S. </a:t>
            </a:r>
            <a:r>
              <a:rPr lang="en-US" sz="1100" i="1" dirty="0" err="1" smtClean="0"/>
              <a:t>Kazakov</a:t>
            </a:r>
            <a:r>
              <a:rPr lang="en-US" sz="1100" i="1" dirty="0" smtClean="0"/>
              <a:t>, et al., SRF2015, Whistler, Canada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9750" y="3786244"/>
            <a:ext cx="527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Production main power </a:t>
            </a:r>
            <a:r>
              <a:rPr lang="en-US" sz="1400" b="1" dirty="0">
                <a:latin typeface="Calibri" panose="020F0502020204030204" pitchFamily="34" charset="0"/>
                <a:cs typeface="Helvetica" panose="020B0604020202020204" pitchFamily="34" charset="0"/>
              </a:rPr>
              <a:t>couplers</a:t>
            </a:r>
          </a:p>
          <a:p>
            <a:pPr marL="274320" indent="-18288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Procedures for conditioning and free particles assembling were written and qualified</a:t>
            </a:r>
          </a:p>
          <a:p>
            <a:pPr marL="274320" indent="-182880" algn="just">
              <a:buFont typeface="Arial" panose="020B0604020202020204" pitchFamily="34" charset="0"/>
              <a:buChar char="•"/>
            </a:pPr>
            <a:r>
              <a:rPr lang="en-US" sz="1400" dirty="0"/>
              <a:t>10 p</a:t>
            </a:r>
            <a:r>
              <a:rPr lang="en-US" sz="1400" dirty="0" smtClean="0"/>
              <a:t>roduction coupler vacuum ends are in procurement</a:t>
            </a:r>
          </a:p>
          <a:p>
            <a:pPr marL="274320" indent="-18288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2 out </a:t>
            </a:r>
            <a:r>
              <a:rPr lang="en-US" sz="1400" dirty="0"/>
              <a:t>of 10 units were </a:t>
            </a:r>
            <a:r>
              <a:rPr lang="en-US" sz="1400" dirty="0" smtClean="0"/>
              <a:t>delivered, conditioned </a:t>
            </a:r>
            <a:r>
              <a:rPr lang="en-US" sz="1400" dirty="0"/>
              <a:t>and successfully tested up to at 20kW, in full reflection on the RF test stand at room temperature</a:t>
            </a:r>
          </a:p>
          <a:p>
            <a:pPr marL="274320" indent="-182880" algn="just">
              <a:buFont typeface="Arial" panose="020B0604020202020204" pitchFamily="34" charset="0"/>
              <a:buChar char="•"/>
            </a:pPr>
            <a:r>
              <a:rPr lang="en-US" sz="1400" dirty="0"/>
              <a:t>First </a:t>
            </a:r>
            <a:r>
              <a:rPr lang="en-US" sz="1400" dirty="0" smtClean="0"/>
              <a:t>unit successfully installed jacketed cavity (S1H-NR-112) for cold test at STC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2" y="754238"/>
            <a:ext cx="842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Design of main coupler: completed</a:t>
            </a:r>
            <a:r>
              <a:rPr lang="en-US" sz="1400" dirty="0" smtClean="0"/>
              <a:t> [1]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Procurement and testing: in progress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586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 and Beam Position Monitors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2015-03-06 14.56.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540" y="1572666"/>
            <a:ext cx="2621098" cy="240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987891"/>
            <a:ext cx="432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Four production solenoids </a:t>
            </a:r>
            <a:r>
              <a:rPr lang="en-US" sz="1600" dirty="0" smtClean="0"/>
              <a:t>were successfully designed, procured and qualified.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9292" y="987891"/>
            <a:ext cx="408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/>
              <a:t>Four production BPMs </a:t>
            </a:r>
            <a:r>
              <a:rPr lang="en-US" sz="1600" dirty="0" smtClean="0"/>
              <a:t>were successfully designed, procured and qualified.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11702" r="27444" b="11306"/>
          <a:stretch/>
        </p:blipFill>
        <p:spPr>
          <a:xfrm rot="5400000">
            <a:off x="5667390" y="1501965"/>
            <a:ext cx="2409911" cy="2567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1360" y="4148987"/>
            <a:ext cx="358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b="1" dirty="0" smtClean="0"/>
              <a:t>Free particle assembling procedure</a:t>
            </a:r>
            <a:r>
              <a:rPr lang="en-US" sz="1600" dirty="0" smtClean="0"/>
              <a:t> of the solenoid/BPM sub-assembly is under development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087561"/>
            <a:ext cx="2872649" cy="2115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984" y="4087561"/>
            <a:ext cx="1992416" cy="2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</a:t>
            </a:r>
            <a:r>
              <a:rPr lang="en-US" dirty="0" err="1" smtClean="0"/>
              <a:t>coldmass</a:t>
            </a:r>
            <a:r>
              <a:rPr lang="en-US" dirty="0" smtClean="0"/>
              <a:t>: design status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968" y="3596640"/>
            <a:ext cx="4514969" cy="2231610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9" name="TextBox 8"/>
          <p:cNvSpPr txBox="1"/>
          <p:nvPr/>
        </p:nvSpPr>
        <p:spPr>
          <a:xfrm>
            <a:off x="304800" y="952500"/>
            <a:ext cx="4015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design of the </a:t>
            </a:r>
            <a:r>
              <a:rPr lang="en-US" sz="1600" b="1" dirty="0" err="1" smtClean="0"/>
              <a:t>coldmass</a:t>
            </a:r>
            <a:r>
              <a:rPr lang="en-US" sz="1600" b="1" dirty="0" smtClean="0"/>
              <a:t> is quite mature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Structural and thermal analyses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Piping system, thermal shields and magnetic shields were </a:t>
            </a:r>
            <a:r>
              <a:rPr lang="en-US" sz="1600" dirty="0" smtClean="0"/>
              <a:t>conceptualized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Strong back and support post were designed and procured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Estimation of cavities and solenoids misalignments due to cooldown (293K --&gt; 2K)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0"/>
          <a:stretch/>
        </p:blipFill>
        <p:spPr>
          <a:xfrm>
            <a:off x="304800" y="3652448"/>
            <a:ext cx="4244354" cy="2174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969" y="1041376"/>
            <a:ext cx="4514968" cy="24790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599" y="5960258"/>
            <a:ext cx="867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[1] </a:t>
            </a:r>
            <a:r>
              <a:rPr lang="en-US" sz="1200" i="1" u="sng" dirty="0" smtClean="0">
                <a:latin typeface="Calibri" panose="020F0502020204030204" pitchFamily="34" charset="0"/>
                <a:cs typeface="Helvetica" panose="020B0604020202020204" pitchFamily="34" charset="0"/>
                <a:hlinkClick r:id="rId5" tooltip="SSR1 Cryomodule Design for PXIE"/>
              </a:rPr>
              <a:t>SSR1 </a:t>
            </a:r>
            <a:r>
              <a:rPr lang="en-US" sz="1200" i="1" u="sng" dirty="0">
                <a:latin typeface="Calibri" panose="020F0502020204030204" pitchFamily="34" charset="0"/>
                <a:cs typeface="Helvetica" panose="020B0604020202020204" pitchFamily="34" charset="0"/>
                <a:hlinkClick r:id="rId5" tooltip="SSR1 Cryomodule Design for PXIE"/>
              </a:rPr>
              <a:t>Cryomodule Design for PXIE</a:t>
            </a:r>
            <a:r>
              <a:rPr lang="en-US" sz="1200" i="1" u="sng" dirty="0">
                <a:latin typeface="Calibri" panose="020F0502020204030204" pitchFamily="34" charset="0"/>
                <a:cs typeface="Helvetica" panose="020B0604020202020204" pitchFamily="34" charset="0"/>
              </a:rPr>
              <a:t>,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 T.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Nicol et al.,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Proceedings of PAC2013, Pasadena, CA USA</a:t>
            </a:r>
          </a:p>
        </p:txBody>
      </p:sp>
    </p:spTree>
    <p:extLst>
      <p:ext uri="{BB962C8B-B14F-4D97-AF65-F5344CB8AC3E}">
        <p14:creationId xmlns:p14="http://schemas.microsoft.com/office/powerpoint/2010/main" val="32073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</a:t>
            </a:r>
            <a:r>
              <a:rPr lang="en-US" dirty="0" err="1"/>
              <a:t>coldmass</a:t>
            </a:r>
            <a:r>
              <a:rPr lang="en-US" dirty="0"/>
              <a:t>: </a:t>
            </a:r>
            <a:r>
              <a:rPr lang="en-US" dirty="0" smtClean="0"/>
              <a:t>procurement and assembling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911" y="1671275"/>
            <a:ext cx="787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</a:rPr>
              <a:t>Analytical model to </a:t>
            </a:r>
            <a:r>
              <a:rPr lang="en-US" sz="1600" b="1" dirty="0">
                <a:latin typeface="Calibri" panose="020F0502020204030204" pitchFamily="34" charset="0"/>
              </a:rPr>
              <a:t>systematically align </a:t>
            </a:r>
            <a:r>
              <a:rPr lang="en-US" sz="1600" b="1" dirty="0" smtClean="0">
                <a:latin typeface="Calibri" panose="020F0502020204030204" pitchFamily="34" charset="0"/>
              </a:rPr>
              <a:t>cavities </a:t>
            </a:r>
            <a:r>
              <a:rPr lang="en-US" sz="1600" b="1" dirty="0">
                <a:latin typeface="Calibri" panose="020F0502020204030204" pitchFamily="34" charset="0"/>
              </a:rPr>
              <a:t>in the </a:t>
            </a:r>
            <a:r>
              <a:rPr lang="en-US" sz="1600" b="1" dirty="0" err="1">
                <a:latin typeface="Calibri" panose="020F0502020204030204" pitchFamily="34" charset="0"/>
              </a:rPr>
              <a:t>coldmass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7" y="2071349"/>
            <a:ext cx="1949763" cy="1605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451" y="965200"/>
            <a:ext cx="814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Several components were already procured</a:t>
            </a:r>
            <a:r>
              <a:rPr lang="en-US" sz="1600" dirty="0" smtClean="0"/>
              <a:t>: </a:t>
            </a:r>
            <a:r>
              <a:rPr lang="en-US" sz="1600" dirty="0" err="1" smtClean="0"/>
              <a:t>strongback</a:t>
            </a:r>
            <a:r>
              <a:rPr lang="en-US" sz="1600" dirty="0" smtClean="0"/>
              <a:t>, support post, cavity adapting plate, solenoid adapting plate, vacuum vessel (top assembly).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1" y="4158765"/>
            <a:ext cx="3924300" cy="2035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451" y="3820211"/>
            <a:ext cx="759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</a:rPr>
              <a:t>Conceptual design of </a:t>
            </a:r>
            <a:r>
              <a:rPr lang="en-US" sz="1600" b="1" dirty="0" smtClean="0">
                <a:latin typeface="Calibri" panose="020F0502020204030204" pitchFamily="34" charset="0"/>
              </a:rPr>
              <a:t>string assembly/</a:t>
            </a:r>
            <a:r>
              <a:rPr lang="en-US" sz="1600" b="1" dirty="0" err="1" smtClean="0">
                <a:latin typeface="Calibri" panose="020F0502020204030204" pitchFamily="34" charset="0"/>
              </a:rPr>
              <a:t>coldmass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lifting </a:t>
            </a:r>
            <a:r>
              <a:rPr lang="en-US" sz="1600" b="1" dirty="0" smtClean="0">
                <a:latin typeface="Calibri" panose="020F0502020204030204" pitchFamily="34" charset="0"/>
              </a:rPr>
              <a:t>tooling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0211" y="4254811"/>
            <a:ext cx="466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conceptual </a:t>
            </a:r>
            <a:r>
              <a:rPr lang="en-US" sz="1400" dirty="0" smtClean="0"/>
              <a:t>design includes </a:t>
            </a:r>
            <a:r>
              <a:rPr lang="en-US" sz="1400" dirty="0"/>
              <a:t>a portal structure realized with standard steel beams and </a:t>
            </a:r>
            <a:r>
              <a:rPr lang="en-US" sz="1400" dirty="0" smtClean="0"/>
              <a:t>a mechanical lifting system</a:t>
            </a:r>
          </a:p>
          <a:p>
            <a:pPr marL="285750" indent="-285750" algn="just">
              <a:buFontTx/>
              <a:buChar char="-"/>
            </a:pPr>
            <a:r>
              <a:rPr lang="en-US" sz="1400" dirty="0" smtClean="0"/>
              <a:t>Structure designed to minimize the deformation during the lifting operation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design includes an </a:t>
            </a:r>
            <a:r>
              <a:rPr lang="en-US" sz="1400" dirty="0"/>
              <a:t>external frame on the string so as to protect itself </a:t>
            </a:r>
            <a:r>
              <a:rPr lang="en-US" sz="1400" dirty="0" smtClean="0"/>
              <a:t>and support </a:t>
            </a:r>
            <a:r>
              <a:rPr lang="en-US" sz="1400" dirty="0"/>
              <a:t>the </a:t>
            </a:r>
            <a:r>
              <a:rPr lang="en-US" sz="1400" dirty="0" smtClean="0"/>
              <a:t>solenoids</a:t>
            </a:r>
          </a:p>
          <a:p>
            <a:pPr marL="285750" indent="-285750" algn="just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Designed </a:t>
            </a:r>
            <a:r>
              <a:rPr lang="en-US" sz="1400" dirty="0">
                <a:latin typeface="Calibri" panose="020F0502020204030204" pitchFamily="34" charset="0"/>
              </a:rPr>
              <a:t>to be also compatible for 650 </a:t>
            </a:r>
            <a:r>
              <a:rPr lang="en-US" sz="1400" dirty="0" err="1" smtClean="0">
                <a:latin typeface="Calibri" panose="020F0502020204030204" pitchFamily="34" charset="0"/>
              </a:rPr>
              <a:t>coldmass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2" y="2063169"/>
            <a:ext cx="3429558" cy="16202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88380" y="1980100"/>
            <a:ext cx="2822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dirty="0"/>
              <a:t>The </a:t>
            </a:r>
            <a:r>
              <a:rPr lang="en-US" sz="1400" dirty="0" smtClean="0"/>
              <a:t>cavities will </a:t>
            </a:r>
            <a:r>
              <a:rPr lang="en-US" sz="1400" dirty="0"/>
              <a:t>be aligned according to the geometric </a:t>
            </a:r>
            <a:r>
              <a:rPr lang="en-US" sz="1400" dirty="0" smtClean="0"/>
              <a:t>axis </a:t>
            </a:r>
            <a:r>
              <a:rPr lang="en-US" sz="1400" dirty="0"/>
              <a:t>with the help of the laser tracking </a:t>
            </a:r>
            <a:r>
              <a:rPr lang="en-US" sz="1400" dirty="0" smtClean="0"/>
              <a:t>technology</a:t>
            </a:r>
            <a:endParaRPr lang="en-US" sz="1400" dirty="0"/>
          </a:p>
          <a:p>
            <a:pPr marL="171450" indent="-171450">
              <a:buFontTx/>
              <a:buChar char="-"/>
            </a:pPr>
            <a:r>
              <a:rPr lang="en-US" sz="1400" dirty="0"/>
              <a:t>The model helps to reach the desired position </a:t>
            </a:r>
            <a:r>
              <a:rPr lang="en-US" sz="1400" dirty="0" smtClean="0"/>
              <a:t> by suggesting the </a:t>
            </a:r>
            <a:r>
              <a:rPr lang="en-US" sz="1400" dirty="0"/>
              <a:t>rotation </a:t>
            </a:r>
            <a:r>
              <a:rPr lang="en-US" sz="1400" dirty="0" smtClean="0"/>
              <a:t>to </a:t>
            </a:r>
            <a:r>
              <a:rPr lang="en-US" sz="1400" dirty="0"/>
              <a:t>be applied at each of the seven </a:t>
            </a:r>
            <a:r>
              <a:rPr lang="en-US" sz="1400" dirty="0" smtClean="0"/>
              <a:t>screws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63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tuner: status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0500" y="5824705"/>
            <a:ext cx="8950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2"/>
              </a:rPr>
              <a:t>SSR1 </a:t>
            </a:r>
            <a:r>
              <a:rPr lang="en-US" sz="1200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2"/>
              </a:rPr>
              <a:t>Tuner Mechanism: Passive and Active </a:t>
            </a:r>
            <a:r>
              <a:rPr lang="en-US" sz="12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2"/>
              </a:rPr>
              <a:t>Device</a:t>
            </a:r>
            <a:r>
              <a:rPr lang="en-US" sz="12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200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D. </a:t>
            </a:r>
            <a:r>
              <a:rPr lang="en-US" sz="12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Passarelli</a:t>
            </a:r>
            <a:r>
              <a:rPr lang="en-US" sz="1200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et al., </a:t>
            </a:r>
            <a:r>
              <a:rPr lang="en-US" sz="1200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Proceedings </a:t>
            </a:r>
            <a:r>
              <a:rPr lang="en-US" sz="12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of LINAC2014</a:t>
            </a:r>
            <a:r>
              <a:rPr lang="en-US" sz="1200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Geneva, </a:t>
            </a:r>
            <a:r>
              <a:rPr lang="en-US" sz="12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Switzerland</a:t>
            </a:r>
          </a:p>
          <a:p>
            <a:r>
              <a:rPr lang="en-US" sz="1200" dirty="0" smtClean="0">
                <a:latin typeface="Calibri" panose="020F0502020204030204" pitchFamily="34" charset="0"/>
                <a:hlinkClick r:id="rId3"/>
              </a:rPr>
              <a:t>Performance 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of the Tuner mechanism for SSR1 Resonators During Fully Integrated Tests at 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Fermilab</a:t>
            </a:r>
            <a:r>
              <a:rPr lang="en-US" sz="1200" dirty="0" smtClean="0">
                <a:latin typeface="Calibri" panose="020F0502020204030204" pitchFamily="34" charset="0"/>
              </a:rPr>
              <a:t>, </a:t>
            </a:r>
            <a:r>
              <a:rPr lang="en-US" sz="1200" dirty="0">
                <a:latin typeface="Calibri" panose="020F0502020204030204" pitchFamily="34" charset="0"/>
              </a:rPr>
              <a:t>D. Passarelli et. al.,</a:t>
            </a:r>
            <a:r>
              <a:rPr lang="en-US" sz="1200" dirty="0" smtClean="0">
                <a:latin typeface="Calibri" panose="020F0502020204030204" pitchFamily="34" charset="0"/>
              </a:rPr>
              <a:t> SRF2015</a:t>
            </a:r>
            <a:r>
              <a:rPr lang="en-US" sz="1200" dirty="0"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latin typeface="Calibri" panose="020F0502020204030204" pitchFamily="34" charset="0"/>
              </a:rPr>
              <a:t>Canada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0" y="683776"/>
            <a:ext cx="3818574" cy="29890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3767962"/>
            <a:ext cx="3478462" cy="2013183"/>
            <a:chOff x="354398" y="1305553"/>
            <a:chExt cx="3478462" cy="20131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98" y="1305553"/>
              <a:ext cx="3358347" cy="1988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18360" y="3041737"/>
              <a:ext cx="1714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Prototype SSR1 tuner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42766" y="3734944"/>
            <a:ext cx="3358347" cy="2025670"/>
            <a:chOff x="5267325" y="1378791"/>
            <a:chExt cx="3358347" cy="20256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8413" r="14062" b="10356"/>
            <a:stretch/>
          </p:blipFill>
          <p:spPr>
            <a:xfrm>
              <a:off x="5267325" y="1378791"/>
              <a:ext cx="3358347" cy="20256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11172" y="3127462"/>
              <a:ext cx="1714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Production SSR1 tuner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942375"/>
            <a:ext cx="483965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latin typeface="Calibri" panose="020F0502020204030204" pitchFamily="34" charset="0"/>
                <a:ea typeface="Geneva" pitchFamily="121" charset="-128"/>
              </a:rPr>
              <a:t>Prototype SSR1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Geneva" pitchFamily="121" charset="-128"/>
              </a:rPr>
              <a:t>One unit was </a:t>
            </a:r>
            <a:r>
              <a:rPr lang="en-US" sz="1600" dirty="0" smtClean="0">
                <a:latin typeface="Calibri" panose="020F0502020204030204" pitchFamily="34" charset="0"/>
                <a:ea typeface="Geneva" pitchFamily="121" charset="-128"/>
              </a:rPr>
              <a:t>prototyped </a:t>
            </a:r>
            <a:endParaRPr lang="en-US" sz="1600" dirty="0" smtClean="0">
              <a:latin typeface="Calibri" panose="020F0502020204030204" pitchFamily="34" charset="0"/>
              <a:ea typeface="Geneva" pitchFamily="121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Geneva" pitchFamily="121" charset="-128"/>
              </a:rPr>
              <a:t>Successfully tested at 293K and cold temperature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Production SSR1 tuner</a:t>
            </a:r>
            <a:endParaRPr lang="en-US" sz="1600" b="1" dirty="0" smtClean="0">
              <a:latin typeface="Calibri" panose="020F0502020204030204" pitchFamily="34" charset="0"/>
              <a:ea typeface="Geneva" pitchFamily="121" charset="-128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Design on the way of completion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10 units will be procured (+2 units from IIFC)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Qualification at STC will be performed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56535" y="3703293"/>
            <a:ext cx="19558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Main changes: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Geneva" pitchFamily="121" charset="-128"/>
              </a:rPr>
              <a:t>Reliability of the </a:t>
            </a:r>
            <a:r>
              <a:rPr lang="en-US" sz="1400" dirty="0" err="1" smtClean="0">
                <a:latin typeface="Calibri" panose="020F0502020204030204" pitchFamily="34" charset="0"/>
                <a:ea typeface="Geneva" pitchFamily="121" charset="-128"/>
              </a:rPr>
              <a:t>piezos</a:t>
            </a:r>
            <a:r>
              <a:rPr lang="en-US" sz="1400" dirty="0" smtClean="0">
                <a:latin typeface="Calibri" panose="020F0502020204030204" pitchFamily="34" charset="0"/>
                <a:ea typeface="Geneva" pitchFamily="121" charset="-128"/>
              </a:rPr>
              <a:t>, </a:t>
            </a:r>
            <a:r>
              <a:rPr lang="en-US" sz="1400" dirty="0" smtClean="0">
                <a:ea typeface="Geneva" pitchFamily="121" charset="-128"/>
              </a:rPr>
              <a:t>i</a:t>
            </a:r>
            <a:r>
              <a:rPr lang="en-US" sz="1400" dirty="0" smtClean="0"/>
              <a:t>ntegrating </a:t>
            </a:r>
            <a:r>
              <a:rPr lang="en-US" sz="1400" dirty="0"/>
              <a:t>of encapsulated </a:t>
            </a:r>
            <a:r>
              <a:rPr lang="en-US" sz="1400" dirty="0" smtClean="0"/>
              <a:t>PI </a:t>
            </a:r>
            <a:r>
              <a:rPr lang="en-US" sz="1400" dirty="0" err="1" smtClean="0"/>
              <a:t>piezos</a:t>
            </a:r>
            <a:r>
              <a:rPr lang="en-US" sz="1400" dirty="0" smtClean="0"/>
              <a:t> stack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Easier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Easier handling: </a:t>
            </a:r>
            <a:r>
              <a:rPr lang="en-US" sz="1400" dirty="0" smtClean="0"/>
              <a:t>reducing </a:t>
            </a:r>
            <a:r>
              <a:rPr lang="en-US" sz="1400" dirty="0"/>
              <a:t>the overall weight </a:t>
            </a:r>
          </a:p>
        </p:txBody>
      </p:sp>
    </p:spTree>
    <p:extLst>
      <p:ext uri="{BB962C8B-B14F-4D97-AF65-F5344CB8AC3E}">
        <p14:creationId xmlns:p14="http://schemas.microsoft.com/office/powerpoint/2010/main" val="16158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IIFC on SSR1 </a:t>
            </a:r>
            <a:r>
              <a:rPr lang="en-US" dirty="0" err="1" smtClean="0"/>
              <a:t>cryomodule</a:t>
            </a:r>
            <a:r>
              <a:rPr lang="en-US" dirty="0" smtClean="0"/>
              <a:t>: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01554"/>
            <a:ext cx="3207774" cy="2193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0096" y="865968"/>
            <a:ext cx="5634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IIFC SSR1 cavities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Two bare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SSR1 cavities were received from IUAC, chemically processed and cold-tested at Fermilab.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S104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yielded excellent results, S103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presented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issues with UHV flange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connections [1].</a:t>
            </a:r>
            <a:endParaRPr lang="en-US" sz="16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Jacketing will happen at BARC. </a:t>
            </a:r>
            <a:endParaRPr lang="en-US" sz="1600" dirty="0" smtClean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Delivery </a:t>
            </a:r>
            <a:r>
              <a:rPr lang="en-US" sz="1600" dirty="0">
                <a:latin typeface="Calibri" panose="020F0502020204030204" pitchFamily="34" charset="0"/>
              </a:rPr>
              <a:t>to FNAL by </a:t>
            </a:r>
            <a:r>
              <a:rPr lang="en-US" sz="1600" dirty="0" smtClean="0">
                <a:latin typeface="Calibri" panose="020F0502020204030204" pitchFamily="34" charset="0"/>
              </a:rPr>
              <a:t>March </a:t>
            </a:r>
            <a:r>
              <a:rPr lang="en-US" sz="1600" dirty="0">
                <a:latin typeface="Calibri" panose="020F0502020204030204" pitchFamily="34" charset="0"/>
              </a:rPr>
              <a:t>2017 for qualification and integration in SSR1 CM.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Additional actions after receiving: QC inspection, Processing, Qualification at STC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109" y="6005289"/>
            <a:ext cx="8696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[1] 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Cold Tests of SSR1 Resonators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anufactured by IUAC for the </a:t>
            </a:r>
            <a:r>
              <a:rPr lang="en-US" sz="1200" i="1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F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ermilab PIP-II Project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L. Ristori et. al, SRF15 Conference</a:t>
            </a:r>
            <a:endParaRPr lang="en-US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358630"/>
            <a:ext cx="3368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IIFC SSR1 tuner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The design of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the production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SSR1 tuner will be completed in several weeks and the entire package of drawings will be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shared with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Indian collaborators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Delivery of two units to FNAL by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July 2017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480" y="3307036"/>
            <a:ext cx="4298414" cy="2644184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571221" y="4442460"/>
            <a:ext cx="3454684" cy="1508760"/>
            <a:chOff x="908592" y="868183"/>
            <a:chExt cx="5092513" cy="2376006"/>
          </a:xfrm>
        </p:grpSpPr>
        <p:sp>
          <p:nvSpPr>
            <p:cNvPr id="14" name="Rectangle 13"/>
            <p:cNvSpPr/>
            <p:nvPr/>
          </p:nvSpPr>
          <p:spPr>
            <a:xfrm>
              <a:off x="1724260" y="868183"/>
              <a:ext cx="4026715" cy="237600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S!F-IU-103.PD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592" y="1006130"/>
              <a:ext cx="5092513" cy="2238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8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CM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2553" y="5287302"/>
            <a:ext cx="8787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Two activities are on critical path for SSR1 milestones: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procurement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of the remaining (8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 out of 10) cold-end power couplers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, because of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RFQ couplers (also at MEGA) were given highest priority by Fermilab.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  the receiving 8</a:t>
            </a:r>
            <a:r>
              <a:rPr lang="en-US" sz="1600" baseline="30000" dirty="0" smtClean="0">
                <a:latin typeface="Calibri" panose="020F0502020204030204" pitchFamily="34" charset="0"/>
                <a:cs typeface="Helvetica" panose="020B0604020202020204" pitchFamily="34" charset="0"/>
              </a:rPr>
              <a:t>th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 jacketed </a:t>
            </a:r>
            <a:r>
              <a:rPr lang="en-US" sz="1600" dirty="0">
                <a:latin typeface="Calibri" panose="020F0502020204030204" pitchFamily="34" charset="0"/>
                <a:cs typeface="Helvetica" panose="020B0604020202020204" pitchFamily="34" charset="0"/>
              </a:rPr>
              <a:t>SSR1 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cavity for the </a:t>
            </a:r>
            <a:r>
              <a:rPr lang="en-US" sz="1600" dirty="0" err="1" smtClean="0">
                <a:latin typeface="Calibri" panose="020F0502020204030204" pitchFamily="34" charset="0"/>
                <a:cs typeface="Helvetica" panose="020B0604020202020204" pitchFamily="34" charset="0"/>
              </a:rPr>
              <a:t>crymodule</a:t>
            </a:r>
            <a:r>
              <a:rPr lang="en-US" sz="1600" dirty="0" smtClean="0">
                <a:latin typeface="Calibri" panose="020F0502020204030204" pitchFamily="34" charset="0"/>
                <a:cs typeface="Helvetica" panose="020B0604020202020204" pitchFamily="34" charset="0"/>
              </a:rPr>
              <a:t> made by IIFC.</a:t>
            </a:r>
            <a:endParaRPr lang="en-US" sz="16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2553" y="2232455"/>
            <a:ext cx="7325069" cy="548846"/>
          </a:xfrm>
          <a:custGeom>
            <a:avLst/>
            <a:gdLst>
              <a:gd name="connsiteX0" fmla="*/ 0 w 7323438"/>
              <a:gd name="connsiteY0" fmla="*/ 16476 h 568411"/>
              <a:gd name="connsiteX1" fmla="*/ 98854 w 7323438"/>
              <a:gd name="connsiteY1" fmla="*/ 535460 h 568411"/>
              <a:gd name="connsiteX2" fmla="*/ 7323438 w 7323438"/>
              <a:gd name="connsiteY2" fmla="*/ 568411 h 568411"/>
              <a:gd name="connsiteX3" fmla="*/ 4094205 w 7323438"/>
              <a:gd name="connsiteY3" fmla="*/ 0 h 568411"/>
              <a:gd name="connsiteX4" fmla="*/ 0 w 7323438"/>
              <a:gd name="connsiteY4" fmla="*/ 16476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3438" h="568411">
                <a:moveTo>
                  <a:pt x="0" y="16476"/>
                </a:moveTo>
                <a:lnTo>
                  <a:pt x="98854" y="535460"/>
                </a:lnTo>
                <a:lnTo>
                  <a:pt x="7323438" y="568411"/>
                </a:lnTo>
                <a:lnTo>
                  <a:pt x="4094205" y="0"/>
                </a:lnTo>
                <a:lnTo>
                  <a:pt x="0" y="1647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1000"/>
                  <a:lumOff val="39000"/>
                  <a:alpha val="76000"/>
                </a:schemeClr>
              </a:gs>
              <a:gs pos="93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/>
          <a:srcRect r="53639"/>
          <a:stretch/>
        </p:blipFill>
        <p:spPr>
          <a:xfrm>
            <a:off x="325675" y="2773314"/>
            <a:ext cx="7194525" cy="248782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07308"/>
            <a:ext cx="8755621" cy="14036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2554" y="807308"/>
            <a:ext cx="4095836" cy="140364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4C97"/>
                </a:solidFill>
              </a:rPr>
              <a:t>The production and qualification of the SSR1 </a:t>
            </a:r>
            <a:r>
              <a:rPr lang="en-US" sz="2000" dirty="0" err="1">
                <a:solidFill>
                  <a:srgbClr val="004C97"/>
                </a:solidFill>
              </a:rPr>
              <a:t>cryomodule</a:t>
            </a:r>
            <a:r>
              <a:rPr lang="en-US" sz="2000" dirty="0">
                <a:solidFill>
                  <a:srgbClr val="004C97"/>
                </a:solidFill>
              </a:rPr>
              <a:t> is an important milestone for the entire superconducting </a:t>
            </a:r>
            <a:r>
              <a:rPr lang="en-US" sz="2000" dirty="0" err="1">
                <a:solidFill>
                  <a:srgbClr val="004C97"/>
                </a:solidFill>
              </a:rPr>
              <a:t>linac</a:t>
            </a:r>
            <a:r>
              <a:rPr lang="en-US" sz="2000" dirty="0">
                <a:solidFill>
                  <a:srgbClr val="004C97"/>
                </a:solidFill>
              </a:rPr>
              <a:t> section of PIP-II, since it </a:t>
            </a:r>
            <a:r>
              <a:rPr lang="en-US" sz="2000">
                <a:solidFill>
                  <a:srgbClr val="004C97"/>
                </a:solidFill>
              </a:rPr>
              <a:t>will </a:t>
            </a:r>
            <a:r>
              <a:rPr lang="en-US" sz="2000" smtClean="0">
                <a:solidFill>
                  <a:srgbClr val="004C97"/>
                </a:solidFill>
              </a:rPr>
              <a:t>validate </a:t>
            </a:r>
            <a:r>
              <a:rPr lang="en-US" sz="2000" dirty="0" smtClean="0">
                <a:solidFill>
                  <a:srgbClr val="004C97"/>
                </a:solidFill>
              </a:rPr>
              <a:t>also the </a:t>
            </a:r>
            <a:r>
              <a:rPr lang="en-US" sz="2000" dirty="0">
                <a:solidFill>
                  <a:srgbClr val="004C97"/>
                </a:solidFill>
              </a:rPr>
              <a:t>concept </a:t>
            </a:r>
            <a:r>
              <a:rPr lang="en-US" sz="2000" dirty="0" smtClean="0">
                <a:solidFill>
                  <a:srgbClr val="004C97"/>
                </a:solidFill>
              </a:rPr>
              <a:t>of </a:t>
            </a:r>
            <a:r>
              <a:rPr lang="en-US" sz="2000" dirty="0">
                <a:solidFill>
                  <a:srgbClr val="004C97"/>
                </a:solidFill>
              </a:rPr>
              <a:t>other SRF </a:t>
            </a:r>
            <a:r>
              <a:rPr lang="en-US" sz="2000" dirty="0" err="1" smtClean="0">
                <a:solidFill>
                  <a:srgbClr val="004C97"/>
                </a:solidFill>
              </a:rPr>
              <a:t>cryomodules</a:t>
            </a:r>
            <a:r>
              <a:rPr lang="en-US" sz="2000" dirty="0" smtClean="0">
                <a:solidFill>
                  <a:srgbClr val="004C97"/>
                </a:solidFill>
              </a:rPr>
              <a:t>: SSR2, LB650, HB650.</a:t>
            </a:r>
          </a:p>
          <a:p>
            <a:endParaRPr lang="en-US" sz="2000" dirty="0" smtClean="0">
              <a:solidFill>
                <a:srgbClr val="004C97"/>
              </a:solidFill>
            </a:endParaRPr>
          </a:p>
          <a:p>
            <a:r>
              <a:rPr lang="en-US" sz="20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schedule and status of the activities are promising to get the first SSR1 </a:t>
            </a:r>
            <a:r>
              <a:rPr lang="en-US" sz="2000" dirty="0" err="1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cryomodule</a:t>
            </a:r>
            <a:r>
              <a:rPr lang="en-US" sz="20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delivered by Sep </a:t>
            </a:r>
            <a:r>
              <a:rPr lang="en-US" sz="20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2018.</a:t>
            </a:r>
            <a:endParaRPr lang="en-US" sz="20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 smtClean="0">
              <a:solidFill>
                <a:srgbClr val="004C97"/>
              </a:solidFill>
            </a:endParaRPr>
          </a:p>
          <a:p>
            <a:endParaRPr lang="en-US" sz="2000" dirty="0">
              <a:solidFill>
                <a:srgbClr val="004C97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 attention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" name="Content Placeholder 11" descr="15-0309-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8" b="99211" l="1125" r="96000">
                        <a14:foregroundMark x1="92625" y1="34911" x2="92625" y2="34911"/>
                        <a14:foregroundMark x1="89750" y1="29980" x2="89750" y2="29980"/>
                        <a14:foregroundMark x1="90375" y1="30769" x2="90375" y2="30769"/>
                        <a14:foregroundMark x1="66000" y1="70217" x2="66000" y2="70217"/>
                        <a14:foregroundMark x1="67125" y1="75542" x2="67125" y2="75542"/>
                        <a14:foregroundMark x1="77875" y1="71203" x2="77875" y2="71203"/>
                        <a14:foregroundMark x1="81875" y1="64300" x2="81875" y2="64300"/>
                        <a14:backgroundMark x1="79125" y1="69625" x2="79125" y2="69625"/>
                        <a14:backgroundMark x1="78000" y1="68047" x2="78000" y2="6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72" y="890432"/>
            <a:ext cx="7623455" cy="4831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1460" y="5398631"/>
            <a:ext cx="467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On behalf of the SSR1 team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72513" cy="5276850"/>
          </a:xfrm>
        </p:spPr>
        <p:txBody>
          <a:bodyPr/>
          <a:lstStyle/>
          <a:p>
            <a:r>
              <a:rPr lang="en-US" sz="2000" dirty="0" smtClean="0">
                <a:solidFill>
                  <a:srgbClr val="004C97"/>
                </a:solidFill>
              </a:rPr>
              <a:t>SSR1 </a:t>
            </a:r>
            <a:r>
              <a:rPr lang="en-US" sz="2000" dirty="0" err="1" smtClean="0">
                <a:solidFill>
                  <a:srgbClr val="004C97"/>
                </a:solidFill>
              </a:rPr>
              <a:t>cryomodule</a:t>
            </a:r>
            <a:r>
              <a:rPr lang="en-US" sz="2000" dirty="0" smtClean="0">
                <a:solidFill>
                  <a:srgbClr val="004C97"/>
                </a:solidFill>
              </a:rPr>
              <a:t> for PIP-II</a:t>
            </a:r>
          </a:p>
          <a:p>
            <a:pPr lvl="1"/>
            <a:r>
              <a:rPr lang="en-US" sz="2000" dirty="0" smtClean="0">
                <a:solidFill>
                  <a:srgbClr val="004C97"/>
                </a:solidFill>
              </a:rPr>
              <a:t>R&amp;D program and milestones</a:t>
            </a:r>
          </a:p>
          <a:p>
            <a:pPr lvl="1"/>
            <a:r>
              <a:rPr lang="en-US" sz="2000" dirty="0" smtClean="0">
                <a:solidFill>
                  <a:srgbClr val="004C97"/>
                </a:solidFill>
              </a:rPr>
              <a:t>Work packages</a:t>
            </a:r>
          </a:p>
          <a:p>
            <a:r>
              <a:rPr lang="en-US" sz="2000" dirty="0" smtClean="0">
                <a:solidFill>
                  <a:srgbClr val="004C97"/>
                </a:solidFill>
              </a:rPr>
              <a:t>Status of SSR1 </a:t>
            </a:r>
            <a:r>
              <a:rPr lang="en-US" sz="2000" dirty="0" err="1" smtClean="0">
                <a:solidFill>
                  <a:srgbClr val="004C97"/>
                </a:solidFill>
              </a:rPr>
              <a:t>cryomodule</a:t>
            </a:r>
            <a:endParaRPr lang="en-US" sz="2000" dirty="0" smtClean="0">
              <a:solidFill>
                <a:srgbClr val="004C97"/>
              </a:solidFill>
            </a:endParaRPr>
          </a:p>
          <a:p>
            <a:pPr lvl="1"/>
            <a:r>
              <a:rPr lang="en-US" sz="2000" dirty="0" smtClean="0">
                <a:solidFill>
                  <a:srgbClr val="004C97"/>
                </a:solidFill>
              </a:rPr>
              <a:t>String assembly</a:t>
            </a:r>
          </a:p>
          <a:p>
            <a:pPr lvl="2"/>
            <a:r>
              <a:rPr lang="en-US" sz="1800" dirty="0" smtClean="0">
                <a:solidFill>
                  <a:srgbClr val="004C97"/>
                </a:solidFill>
              </a:rPr>
              <a:t>Jacketed cavities</a:t>
            </a:r>
          </a:p>
          <a:p>
            <a:pPr lvl="2"/>
            <a:r>
              <a:rPr lang="en-US" sz="1800" dirty="0" smtClean="0">
                <a:solidFill>
                  <a:srgbClr val="004C97"/>
                </a:solidFill>
              </a:rPr>
              <a:t>Input power </a:t>
            </a:r>
            <a:r>
              <a:rPr lang="en-US" sz="1800" dirty="0">
                <a:solidFill>
                  <a:srgbClr val="004C97"/>
                </a:solidFill>
              </a:rPr>
              <a:t>c</a:t>
            </a:r>
            <a:r>
              <a:rPr lang="en-US" sz="1800" dirty="0" smtClean="0">
                <a:solidFill>
                  <a:srgbClr val="004C97"/>
                </a:solidFill>
              </a:rPr>
              <a:t>oupler</a:t>
            </a:r>
          </a:p>
          <a:p>
            <a:pPr lvl="2"/>
            <a:r>
              <a:rPr lang="en-US" sz="1800" dirty="0" smtClean="0">
                <a:solidFill>
                  <a:srgbClr val="004C97"/>
                </a:solidFill>
              </a:rPr>
              <a:t>Solenoids and beam position monitors</a:t>
            </a:r>
          </a:p>
          <a:p>
            <a:pPr lvl="1"/>
            <a:r>
              <a:rPr lang="en-US" sz="2000" dirty="0" smtClean="0">
                <a:solidFill>
                  <a:srgbClr val="004C97"/>
                </a:solidFill>
              </a:rPr>
              <a:t>Cold mass assembly</a:t>
            </a:r>
          </a:p>
          <a:p>
            <a:pPr lvl="2"/>
            <a:r>
              <a:rPr lang="en-US" sz="1800" dirty="0" smtClean="0">
                <a:solidFill>
                  <a:srgbClr val="004C97"/>
                </a:solidFill>
              </a:rPr>
              <a:t>SSR1 tuner</a:t>
            </a:r>
          </a:p>
          <a:p>
            <a:r>
              <a:rPr lang="en-US" sz="2000" dirty="0">
                <a:solidFill>
                  <a:srgbClr val="004C97"/>
                </a:solidFill>
              </a:rPr>
              <a:t>IIFC for SSR1 </a:t>
            </a:r>
            <a:r>
              <a:rPr lang="en-US" sz="2000" dirty="0" err="1">
                <a:solidFill>
                  <a:srgbClr val="004C97"/>
                </a:solidFill>
              </a:rPr>
              <a:t>cryomodule</a:t>
            </a:r>
            <a:endParaRPr lang="en-US" sz="2000" dirty="0">
              <a:solidFill>
                <a:srgbClr val="004C97"/>
              </a:solidFill>
            </a:endParaRPr>
          </a:p>
          <a:p>
            <a:r>
              <a:rPr lang="en-US" sz="2000" dirty="0" smtClean="0">
                <a:solidFill>
                  <a:srgbClr val="004C97"/>
                </a:solidFill>
              </a:rPr>
              <a:t>SSR1 CM schedule and critical path</a:t>
            </a:r>
          </a:p>
          <a:p>
            <a:r>
              <a:rPr lang="en-US" sz="2000" dirty="0" smtClean="0">
                <a:solidFill>
                  <a:srgbClr val="004C97"/>
                </a:solidFill>
              </a:rPr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cavities and cryomodules for PIP-II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18355"/>
            <a:ext cx="8672513" cy="5415228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Single Spoke Resonators of type 1 (SSR1) - superconducting cavities - with βopt = 0.22 operating at 325 MHz are employed for the acceleration from 11 MeV to 35 MeV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16</a:t>
            </a:r>
            <a:r>
              <a:rPr lang="en-US" sz="1700" dirty="0" smtClean="0"/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SSR1 cavities and 8 focusing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lenses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compose the two SSR1 cryomodules for PIP-II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457" y="3341634"/>
            <a:ext cx="6217085" cy="29536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463457" y="4348163"/>
            <a:ext cx="6217085" cy="48815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C97"/>
              </a:solidFill>
            </a:endParaRPr>
          </a:p>
        </p:txBody>
      </p:sp>
      <p:pic>
        <p:nvPicPr>
          <p:cNvPr id="1026" name="Picture 2" descr="http://pip2.fnal.gov/images/gallery/medres/pip-ii-linac-technology-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2580" y="1522338"/>
            <a:ext cx="5951220" cy="13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R&amp;D phase: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39" y="790187"/>
            <a:ext cx="4005649" cy="2619808"/>
          </a:xfrm>
          <a:prstGeom prst="snip2DiagRect">
            <a:avLst>
              <a:gd name="adj1" fmla="val 30904"/>
              <a:gd name="adj2" fmla="val 16667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4659067" y="1172589"/>
            <a:ext cx="333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SSR1 cryomodule – Top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Conceptual design: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 design: ~85%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CM delivered by Sep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925" y="2727576"/>
            <a:ext cx="327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SSR1 </a:t>
            </a:r>
            <a:r>
              <a:rPr lang="en-US" sz="1400" b="1" dirty="0" err="1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coldmass</a:t>
            </a:r>
            <a:endParaRPr lang="en-US" sz="1400" dirty="0" smtClean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 design: ~85%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Procurement: ~60%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Coldmass</a:t>
            </a: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assembled by Jan 2018</a:t>
            </a:r>
            <a:endParaRPr lang="en-US" sz="14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145" r="9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088" y="4269821"/>
            <a:ext cx="4197278" cy="2050900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6043943" y="4285061"/>
            <a:ext cx="311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SSR1 string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 design: 100%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Procurement: 100%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14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ssembly completed by Oct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364" y="2872356"/>
            <a:ext cx="4259741" cy="2107607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6486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SSR1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Cryomodule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Work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Packages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07470" y="890374"/>
            <a:ext cx="3075570" cy="45528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Lead Engineers appointed for each work package</a:t>
            </a:r>
          </a:p>
          <a:p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EPDM sheets managed in </a:t>
            </a:r>
            <a:r>
              <a:rPr lang="en-US" sz="1600" dirty="0" err="1" smtClean="0">
                <a:solidFill>
                  <a:srgbClr val="004C97"/>
                </a:solidFill>
                <a:latin typeface="Calibri" panose="020F0502020204030204" pitchFamily="34" charset="0"/>
              </a:rPr>
              <a:t>Teamcenter</a:t>
            </a:r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 by each Lead Engineer</a:t>
            </a:r>
          </a:p>
          <a:p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EPDM sheets promoting adherence to Fermilab Engineering Manual</a:t>
            </a:r>
          </a:p>
          <a:p>
            <a:r>
              <a:rPr lang="en-US" sz="1600" dirty="0" smtClean="0">
                <a:solidFill>
                  <a:srgbClr val="004C97"/>
                </a:solidFill>
                <a:latin typeface="Calibri" panose="020F0502020204030204" pitchFamily="34" charset="0"/>
              </a:rPr>
              <a:t>EPDM sheets provide “bookmarks” to relevant documentation in TC</a:t>
            </a:r>
            <a:endParaRPr lang="en-US" sz="1600" dirty="0">
              <a:solidFill>
                <a:srgbClr val="004C97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900750"/>
            <a:ext cx="5678540" cy="5382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71969" y="5962155"/>
            <a:ext cx="273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i="1" dirty="0" err="1" smtClean="0">
                <a:latin typeface="Calibri" panose="020F0502020204030204" pitchFamily="34" charset="0"/>
                <a:ea typeface="Geneva" pitchFamily="121" charset="-128"/>
              </a:rPr>
              <a:t>Teamcenter</a:t>
            </a:r>
            <a:r>
              <a:rPr lang="en-US" altLang="en-US" sz="1400" i="1" dirty="0" smtClean="0">
                <a:latin typeface="Calibri" panose="020F0502020204030204" pitchFamily="34" charset="0"/>
                <a:ea typeface="Geneva" pitchFamily="121" charset="-128"/>
              </a:rPr>
              <a:t> ED0004600</a:t>
            </a:r>
            <a:endParaRPr lang="en-US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String Assembly: design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71" b="31947"/>
          <a:stretch/>
        </p:blipFill>
        <p:spPr>
          <a:xfrm>
            <a:off x="228600" y="2809875"/>
            <a:ext cx="8672513" cy="1552576"/>
          </a:xfr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337" y="4425667"/>
            <a:ext cx="3779520" cy="1870006"/>
          </a:xfrm>
          <a:prstGeom prst="roundRect">
            <a:avLst/>
          </a:prstGeom>
          <a:ln w="19050">
            <a:solidFill>
              <a:srgbClr val="00B050"/>
            </a:solidFill>
            <a:prstDash val="dashDot"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95" y="871641"/>
            <a:ext cx="3779518" cy="1870005"/>
          </a:xfrm>
          <a:prstGeom prst="round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47" name="Rounded Rectangle 46"/>
          <p:cNvSpPr/>
          <p:nvPr/>
        </p:nvSpPr>
        <p:spPr>
          <a:xfrm>
            <a:off x="2286000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263074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257733" y="3368040"/>
            <a:ext cx="594360" cy="32688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582227" y="2867884"/>
            <a:ext cx="0" cy="5001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562635" y="2741646"/>
            <a:ext cx="0" cy="626394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066800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53839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39423" y="3365711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018843" y="3368040"/>
            <a:ext cx="1051560" cy="326882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6480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77340" y="3990778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11748" y="768123"/>
            <a:ext cx="25560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Interconnection </a:t>
            </a:r>
            <a:r>
              <a:rPr lang="en-US" sz="1400" b="1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cavity-cavity</a:t>
            </a:r>
            <a:endParaRPr lang="en-US" sz="1400" dirty="0" smtClean="0">
              <a:solidFill>
                <a:srgbClr val="004C97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Ultra High Vacuum </a:t>
            </a: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connection</a:t>
            </a:r>
            <a:endParaRPr lang="en-US" sz="1400" dirty="0">
              <a:solidFill>
                <a:srgbClr val="004C97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Edge-welded bellows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Al-diamond seals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SiBr</a:t>
            </a: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set screws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316L stainless nuts and washers</a:t>
            </a:r>
            <a:endParaRPr lang="en-US" sz="1400" dirty="0">
              <a:solidFill>
                <a:srgbClr val="004C97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25856" y="4806416"/>
            <a:ext cx="2661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Solenoid-BPM </a:t>
            </a:r>
            <a:r>
              <a:rPr lang="en-US" sz="1400" b="1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subassembly</a:t>
            </a:r>
            <a:endParaRPr lang="en-US" sz="1400" dirty="0" smtClean="0">
              <a:solidFill>
                <a:srgbClr val="004C97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Hydro-formed bellows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Ultra High Vacuum </a:t>
            </a: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connections</a:t>
            </a:r>
            <a:endParaRPr lang="en-US" sz="1400" dirty="0">
              <a:solidFill>
                <a:srgbClr val="004C97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Al-diamond seals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SiBr</a:t>
            </a: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set screws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4C97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316L stainless nuts and washers</a:t>
            </a:r>
            <a:endParaRPr lang="en-US" sz="1400" dirty="0">
              <a:solidFill>
                <a:srgbClr val="004C97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71612" y="4506268"/>
            <a:ext cx="978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Solenoid</a:t>
            </a:r>
            <a:endParaRPr lang="en-US" sz="10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30997" y="4640859"/>
            <a:ext cx="496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BPM</a:t>
            </a:r>
            <a:endParaRPr lang="en-US" sz="10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191797" y="4851549"/>
            <a:ext cx="0" cy="35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368333" y="4709072"/>
            <a:ext cx="0" cy="356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70675" y="3981600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51326" y="3990778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26045" y="3969639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36180" y="3966510"/>
            <a:ext cx="64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 Type 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42894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29629" y="396651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02712" y="3988391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SSR1</a:t>
            </a:r>
          </a:p>
          <a:p>
            <a:pPr algn="ctr"/>
            <a:r>
              <a:rPr lang="en-US" sz="1000" b="1" dirty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Type 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927" y="435176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Gate Valve</a:t>
            </a:r>
            <a:endParaRPr lang="en-US" sz="1000" b="1" dirty="0">
              <a:solidFill>
                <a:srgbClr val="004C97"/>
              </a:solidFill>
              <a:latin typeface="+mn-lt"/>
              <a:cs typeface="Helvetica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8737053" y="3981600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06305" y="4351760"/>
            <a:ext cx="6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Gate Valve</a:t>
            </a:r>
            <a:endParaRPr lang="en-US" sz="1000" b="1" dirty="0">
              <a:solidFill>
                <a:srgbClr val="004C97"/>
              </a:solidFill>
              <a:latin typeface="+mn-lt"/>
              <a:cs typeface="Helvetica" panose="020B0604020202020204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419600" y="1272540"/>
            <a:ext cx="269081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82092" y="1023191"/>
            <a:ext cx="596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20mm</a:t>
            </a:r>
            <a:endParaRPr lang="en-US" sz="1000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962222" y="4257151"/>
            <a:ext cx="0" cy="39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47503" y="4627311"/>
            <a:ext cx="83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Coupler</a:t>
            </a:r>
            <a:b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</a:br>
            <a:r>
              <a:rPr lang="en-US" sz="1000" b="1" dirty="0" smtClean="0">
                <a:solidFill>
                  <a:srgbClr val="004C97"/>
                </a:solidFill>
                <a:latin typeface="+mn-lt"/>
                <a:cs typeface="Helvetica" panose="020B0604020202020204" pitchFamily="34" charset="0"/>
              </a:rPr>
              <a:t>(cold-end)</a:t>
            </a:r>
            <a:endParaRPr lang="en-US" sz="1000" b="1" dirty="0">
              <a:solidFill>
                <a:srgbClr val="004C97"/>
              </a:solidFill>
              <a:latin typeface="+mn-lt"/>
              <a:cs typeface="Helvetica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6450013" y="4425667"/>
            <a:ext cx="1114194" cy="201644"/>
          </a:xfrm>
          <a:prstGeom prst="line">
            <a:avLst/>
          </a:prstGeom>
          <a:ln w="12700">
            <a:solidFill>
              <a:srgbClr val="00B050"/>
            </a:solidFill>
            <a:head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1579545" y="3700989"/>
            <a:ext cx="952" cy="73307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80497" y="4434063"/>
            <a:ext cx="1113241" cy="185362"/>
          </a:xfrm>
          <a:prstGeom prst="line">
            <a:avLst/>
          </a:prstGeom>
          <a:ln w="12700">
            <a:solidFill>
              <a:srgbClr val="00B050"/>
            </a:solidFill>
            <a:headEnd type="none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579898" y="3690011"/>
            <a:ext cx="1051" cy="733074"/>
          </a:xfrm>
          <a:prstGeom prst="line">
            <a:avLst/>
          </a:prstGeom>
          <a:ln w="12700">
            <a:solidFill>
              <a:srgbClr val="00B050"/>
            </a:solidFill>
            <a:head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569672" y="3688106"/>
            <a:ext cx="1051" cy="733074"/>
          </a:xfrm>
          <a:prstGeom prst="line">
            <a:avLst/>
          </a:prstGeom>
          <a:ln w="12700">
            <a:solidFill>
              <a:srgbClr val="00B050"/>
            </a:solidFill>
            <a:head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567467" y="3694922"/>
            <a:ext cx="1051" cy="73307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582227" y="2659167"/>
            <a:ext cx="199073" cy="208717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346507" y="2655832"/>
            <a:ext cx="199073" cy="208717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544627" y="2865554"/>
            <a:ext cx="0" cy="5001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22250" y="931032"/>
            <a:ext cx="24360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Status of design: completed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Drawings and documents are in the approval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Many lessons learned and challenges addressed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9873" y="2399709"/>
            <a:ext cx="1621959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IIFC SSR1 cavities</a:t>
            </a:r>
            <a:endParaRPr lang="en-US" sz="16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18844" y="2666820"/>
            <a:ext cx="365134" cy="29228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637208" y="2659167"/>
            <a:ext cx="419485" cy="30175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415087" y="1038431"/>
            <a:ext cx="239054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470395" y="5067632"/>
            <a:ext cx="2185925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</a:t>
            </a:r>
            <a:r>
              <a:rPr lang="en-US" dirty="0"/>
              <a:t>string assembly: </a:t>
            </a:r>
            <a:r>
              <a:rPr lang="en-US" dirty="0" smtClean="0"/>
              <a:t>procedures and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2" y="867153"/>
            <a:ext cx="8686798" cy="28195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Calibri" charset="0"/>
                <a:cs typeface="Geneva" charset="0"/>
              </a:rPr>
              <a:t>General Particle-free </a:t>
            </a:r>
            <a:r>
              <a:rPr lang="en-US" sz="1600" b="1" dirty="0">
                <a:solidFill>
                  <a:schemeClr val="tx1"/>
                </a:solidFill>
                <a:latin typeface="Calibri" charset="0"/>
                <a:cs typeface="Geneva" charset="0"/>
              </a:rPr>
              <a:t>assembly procedure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cs typeface="Geneva" charset="0"/>
              </a:rPr>
              <a:t> is under development ED0004656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49" y="3589929"/>
            <a:ext cx="4792978" cy="2506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62" y="1255521"/>
            <a:ext cx="3235607" cy="2044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280" y="1255522"/>
            <a:ext cx="3246120" cy="204994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7304" y="3572864"/>
            <a:ext cx="4012545" cy="123734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342900">
              <a:buFont typeface="+mj-lt"/>
              <a:buAutoNum type="arabicPeriod" startAt="2"/>
            </a:pPr>
            <a:r>
              <a:rPr lang="en-US" sz="1600" b="1" dirty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The cleanroom at Lab 2 is ready to receive the SSR1 string assembly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Cleanroom </a:t>
            </a:r>
            <a:r>
              <a:rPr lang="en-US" sz="1400" dirty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construction completed and qualified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Vacuum cart assembled and qualified to provide field emission 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free venting and pump out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Ultra Pure Water system and ultrasonic cleaners  are fully operational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900 gal liquid nitrogen 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dewar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rPr>
              <a:t> installed outside to supply building with nitrogen gas for cleaning parts; line installation completed and undergoing commissioning</a:t>
            </a:r>
          </a:p>
          <a:p>
            <a:pPr marL="171450" lvl="1" indent="0">
              <a:buFont typeface="Arial" charset="0"/>
              <a:buNone/>
            </a:pPr>
            <a:endParaRPr lang="en-US" sz="1400" dirty="0" smtClean="0">
              <a:solidFill>
                <a:schemeClr val="tx1"/>
              </a:solidFill>
              <a:latin typeface="Calibri" charset="0"/>
              <a:ea typeface="Geneva" charset="0"/>
              <a:cs typeface="Geneva" charset="0"/>
            </a:endParaRPr>
          </a:p>
          <a:p>
            <a:pPr marL="171450" lvl="1" indent="0">
              <a:buFont typeface="Arial" charset="0"/>
              <a:buNone/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6768" y="1270908"/>
            <a:ext cx="2202511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50" b="1" dirty="0" smtClean="0"/>
              <a:t>The customized particle </a:t>
            </a:r>
            <a:r>
              <a:rPr lang="en-US" sz="1350" b="1" dirty="0"/>
              <a:t>free </a:t>
            </a:r>
            <a:r>
              <a:rPr lang="en-US" sz="1350" b="1" dirty="0" smtClean="0"/>
              <a:t>procedure</a:t>
            </a:r>
            <a:r>
              <a:rPr lang="en-US" sz="1350" dirty="0" smtClean="0"/>
              <a:t> for SSR1 flanged connections ensures high reliability and avoids </a:t>
            </a:r>
            <a:r>
              <a:rPr lang="en-US" sz="1350" dirty="0"/>
              <a:t>catastrophic damaging of cavity flange threaded </a:t>
            </a:r>
            <a:r>
              <a:rPr lang="en-US" sz="1350" dirty="0" smtClean="0"/>
              <a:t>holes (ED0004744). </a:t>
            </a:r>
          </a:p>
          <a:p>
            <a:pPr>
              <a:spcAft>
                <a:spcPts val="600"/>
              </a:spcAft>
            </a:pPr>
            <a:r>
              <a:rPr lang="en-US" sz="1350" b="1" dirty="0" smtClean="0"/>
              <a:t>Procedure was </a:t>
            </a:r>
            <a:r>
              <a:rPr lang="en-US" sz="1350" b="1" dirty="0"/>
              <a:t>successfully validated </a:t>
            </a:r>
            <a:r>
              <a:rPr lang="en-US" sz="1350" b="1" dirty="0" smtClean="0"/>
              <a:t>on two units.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2604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string assembly</a:t>
            </a:r>
            <a:r>
              <a:rPr lang="en-US" dirty="0" smtClean="0"/>
              <a:t>: tooling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51536" y="4155720"/>
            <a:ext cx="3270443" cy="2075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6844" y="1853900"/>
            <a:ext cx="2151519" cy="161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3" y="1584960"/>
            <a:ext cx="2146881" cy="21515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1422" y="1048383"/>
            <a:ext cx="4022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Coupler installation tooling: F10048182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439" y="1577341"/>
            <a:ext cx="2011941" cy="2151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720" y="1577340"/>
            <a:ext cx="2026084" cy="21515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22875" y="1048383"/>
            <a:ext cx="4292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Solenoid assembly tooling: F10054275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0" b="3068"/>
          <a:stretch/>
        </p:blipFill>
        <p:spPr>
          <a:xfrm>
            <a:off x="1416677" y="4160520"/>
            <a:ext cx="1941823" cy="20706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422" y="3836302"/>
            <a:ext cx="4153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End-pipe installation tooling: F10058069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622875" y="3834838"/>
            <a:ext cx="4291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Movable rail system: F10044542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00462" y="739811"/>
            <a:ext cx="8653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Design and procurement of tooling for the string assembly is completed.</a:t>
            </a:r>
            <a:endParaRPr lang="en-US" sz="1600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55235" y="1078365"/>
            <a:ext cx="0" cy="5152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0578" y="3788205"/>
            <a:ext cx="8654822" cy="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Jacketed SSR1 </a:t>
            </a:r>
            <a:r>
              <a:rPr lang="en-US" dirty="0" smtClean="0"/>
              <a:t>cavities: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Donato Passarelli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954222"/>
            <a:ext cx="4118887" cy="27493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8200" y="824101"/>
            <a:ext cx="426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Eight jacketed SSR1 cavities 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(made by Fermilab) are ready to be qualified at 2K in the Spoke Test Cryostat (STC) at Fermilab</a:t>
            </a:r>
          </a:p>
          <a:p>
            <a:pPr algn="just">
              <a:spcBef>
                <a:spcPts val="1200"/>
              </a:spcBef>
            </a:pPr>
            <a:r>
              <a:rPr lang="en-US" sz="1400" b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First jacketed cavity (S1H-NR-107) was tested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 three times in the STC:</a:t>
            </a:r>
          </a:p>
          <a:p>
            <a:pPr marL="274320" lvl="1" indent="-182880" algn="just">
              <a:buFont typeface="Arial"/>
              <a:buChar char="•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Prototype coupler and prototype tuner installed</a:t>
            </a:r>
          </a:p>
          <a:p>
            <a:pPr marL="274320" lvl="1" indent="-182880" algn="just">
              <a:buFont typeface="Arial"/>
              <a:buChar char="•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Performance of cavity, coupler and tuner were </a:t>
            </a: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confirmed [1, 2]</a:t>
            </a:r>
          </a:p>
          <a:p>
            <a:pPr marL="274320" lvl="1" indent="-182880" algn="just">
              <a:buFont typeface="Arial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Helvetica" panose="020B0604020202020204" pitchFamily="34" charset="0"/>
              </a:rPr>
              <a:t>Studies of resonance control have been carried out*</a:t>
            </a:r>
          </a:p>
          <a:p>
            <a:pPr algn="just">
              <a:spcBef>
                <a:spcPts val="1200"/>
              </a:spcBef>
            </a:pPr>
            <a:r>
              <a:rPr lang="en-US" sz="1400" b="1" dirty="0">
                <a:latin typeface="Calibri" panose="020F0502020204030204" pitchFamily="34" charset="0"/>
                <a:cs typeface="Helvetica" panose="020B0604020202020204" pitchFamily="34" charset="0"/>
              </a:rPr>
              <a:t>Qualification of production of nine jacketed SSR1 cavities 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(8 made by Fermilab and 2 made by IIFC) in the STC has started and it will be completed by August 2017</a:t>
            </a:r>
          </a:p>
          <a:p>
            <a:pPr marL="274320" indent="-18288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Procedures to fully prepare the cavity for STC qualification were written and experimentally qualified </a:t>
            </a:r>
          </a:p>
          <a:p>
            <a:pPr marL="274320" indent="-18288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Qualification test plan was defined (ED0005578)</a:t>
            </a:r>
          </a:p>
          <a:p>
            <a:pPr marL="834390" lvl="1" indent="-285750" algn="just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Meet the gradient and the quality factor</a:t>
            </a:r>
          </a:p>
          <a:p>
            <a:pPr marL="834390" lvl="1" indent="-285750" algn="just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Perform any needed MP and FE conditioning</a:t>
            </a:r>
          </a:p>
          <a:p>
            <a:pPr marL="834390" lvl="1" indent="-285750" algn="just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Check input coupler and tuner performance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2250" y="5714983"/>
            <a:ext cx="8807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Helvetica" panose="020B0604020202020204" pitchFamily="34" charset="0"/>
              </a:rPr>
              <a:t>[1]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Result of Cold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T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ests of the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F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ermilab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  <a:hlinkClick r:id="rId3"/>
              </a:rPr>
              <a:t>SSR1 Cavities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, A. Sukhanov et al., Proceedings of LINAC2014, Geneva,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Switzerland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Helvetica" panose="020B0604020202020204" pitchFamily="34" charset="0"/>
              </a:rPr>
              <a:t>[2] </a:t>
            </a:r>
            <a:r>
              <a:rPr lang="en-US" sz="1200" i="1" dirty="0">
                <a:cs typeface="Helvetica" panose="020B0604020202020204" pitchFamily="34" charset="0"/>
                <a:hlinkClick r:id="rId4"/>
              </a:rPr>
              <a:t>P</a:t>
            </a:r>
            <a:r>
              <a:rPr lang="en-US" sz="1200" i="1" dirty="0" smtClean="0">
                <a:hlinkClick r:id="rId4"/>
              </a:rPr>
              <a:t>erformance of the Tuner </a:t>
            </a:r>
            <a:r>
              <a:rPr lang="en-US" sz="1200" i="1" dirty="0">
                <a:hlinkClick r:id="rId4"/>
              </a:rPr>
              <a:t>M</a:t>
            </a:r>
            <a:r>
              <a:rPr lang="en-US" sz="1200" i="1" dirty="0" smtClean="0">
                <a:hlinkClick r:id="rId4"/>
              </a:rPr>
              <a:t>echanism for SSR1 </a:t>
            </a:r>
            <a:r>
              <a:rPr lang="en-US" sz="1200" i="1" dirty="0">
                <a:hlinkClick r:id="rId4"/>
              </a:rPr>
              <a:t>R</a:t>
            </a:r>
            <a:r>
              <a:rPr lang="en-US" sz="1200" i="1" dirty="0" smtClean="0">
                <a:hlinkClick r:id="rId4"/>
              </a:rPr>
              <a:t>esonators </a:t>
            </a:r>
            <a:r>
              <a:rPr lang="en-US" sz="1200" i="1" dirty="0">
                <a:hlinkClick r:id="rId4"/>
              </a:rPr>
              <a:t>D</a:t>
            </a:r>
            <a:r>
              <a:rPr lang="en-US" sz="1200" i="1" dirty="0" smtClean="0">
                <a:hlinkClick r:id="rId4"/>
              </a:rPr>
              <a:t>uring </a:t>
            </a:r>
            <a:r>
              <a:rPr lang="en-US" sz="1200" i="1" dirty="0">
                <a:hlinkClick r:id="rId4"/>
              </a:rPr>
              <a:t>F</a:t>
            </a:r>
            <a:r>
              <a:rPr lang="en-US" sz="1200" i="1" dirty="0" smtClean="0">
                <a:hlinkClick r:id="rId4"/>
              </a:rPr>
              <a:t>ully </a:t>
            </a:r>
            <a:r>
              <a:rPr lang="en-US" sz="1200" i="1" dirty="0" err="1">
                <a:hlinkClick r:id="rId4"/>
              </a:rPr>
              <a:t>I</a:t>
            </a:r>
            <a:r>
              <a:rPr lang="en-US" sz="1200" i="1" dirty="0" err="1" smtClean="0">
                <a:hlinkClick r:id="rId4"/>
              </a:rPr>
              <a:t>ntegreted</a:t>
            </a:r>
            <a:r>
              <a:rPr lang="en-US" sz="1200" i="1" dirty="0" smtClean="0">
                <a:hlinkClick r:id="rId4"/>
              </a:rPr>
              <a:t> Tests at Fermilab</a:t>
            </a:r>
            <a:r>
              <a:rPr lang="en-US" sz="1200" i="1" dirty="0" smtClean="0"/>
              <a:t>, D. Passarelli et al., SRF2015, Canada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Helvetica" panose="020B0604020202020204" pitchFamily="34" charset="0"/>
              </a:rPr>
              <a:t>* </a:t>
            </a:r>
            <a:r>
              <a:rPr lang="en-US" sz="1200" dirty="0" smtClean="0">
                <a:latin typeface="Calibri" panose="020F0502020204030204" pitchFamily="34" charset="0"/>
                <a:cs typeface="Helvetica" panose="020B0604020202020204" pitchFamily="34" charset="0"/>
                <a:hlinkClick r:id="rId5"/>
              </a:rPr>
              <a:t>See presentation for DOE IPR</a:t>
            </a:r>
            <a:r>
              <a:rPr lang="en-US" sz="1200" dirty="0" smtClean="0">
                <a:latin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n-US" sz="1200" i="1" dirty="0" smtClean="0">
                <a:latin typeface="Calibri" panose="020F0502020204030204" pitchFamily="34" charset="0"/>
                <a:cs typeface="Helvetica" panose="020B0604020202020204" pitchFamily="34" charset="0"/>
              </a:rPr>
              <a:t>Resonance Control of Cavities by W. Schappert</a:t>
            </a:r>
            <a:endParaRPr lang="en-US" sz="1200" i="1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67"/>
          <a:stretch/>
        </p:blipFill>
        <p:spPr>
          <a:xfrm>
            <a:off x="222249" y="784231"/>
            <a:ext cx="4425951" cy="20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3582</TotalTime>
  <Words>1612</Words>
  <Application>Microsoft Office PowerPoint</Application>
  <PresentationFormat>On-screen Show (4:3)</PresentationFormat>
  <Paragraphs>234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Brush Script MT</vt:lpstr>
      <vt:lpstr>Calibri</vt:lpstr>
      <vt:lpstr>Geneva</vt:lpstr>
      <vt:lpstr>Helvetica</vt:lpstr>
      <vt:lpstr>Wingdings</vt:lpstr>
      <vt:lpstr>Fermilab_PPT_090815</vt:lpstr>
      <vt:lpstr>PowerPoint Presentation</vt:lpstr>
      <vt:lpstr>Outline</vt:lpstr>
      <vt:lpstr>SSR1 cavities and cryomodules for PIP-II</vt:lpstr>
      <vt:lpstr>SSR1 R&amp;D phase: milestones</vt:lpstr>
      <vt:lpstr>SSR1 Cryomodule Work Packages</vt:lpstr>
      <vt:lpstr>SSR1 String Assembly: design status</vt:lpstr>
      <vt:lpstr>SSR1 string assembly: procedures and facility</vt:lpstr>
      <vt:lpstr>SSR1 string assembly: tooling</vt:lpstr>
      <vt:lpstr>Jacketed SSR1 cavities: status</vt:lpstr>
      <vt:lpstr>Main Power Couplers: status</vt:lpstr>
      <vt:lpstr>Solenoids and Beam Position Monitors</vt:lpstr>
      <vt:lpstr>SSR1 coldmass: design status</vt:lpstr>
      <vt:lpstr>SSR1 coldmass: procurement and assembling</vt:lpstr>
      <vt:lpstr>SSR1 tuner: status</vt:lpstr>
      <vt:lpstr>IIFC on SSR1 cryomodule: status</vt:lpstr>
      <vt:lpstr>SSR1 CM Schedule</vt:lpstr>
      <vt:lpstr>Summary</vt:lpstr>
      <vt:lpstr>Thank you for you attention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Donato Passarelli x3932 15424N</cp:lastModifiedBy>
  <cp:revision>198</cp:revision>
  <cp:lastPrinted>2014-01-20T19:40:21Z</cp:lastPrinted>
  <dcterms:created xsi:type="dcterms:W3CDTF">2016-07-25T19:56:26Z</dcterms:created>
  <dcterms:modified xsi:type="dcterms:W3CDTF">2016-10-26T04:29:26Z</dcterms:modified>
</cp:coreProperties>
</file>