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298" r:id="rId3"/>
    <p:sldId id="309" r:id="rId4"/>
    <p:sldId id="307" r:id="rId5"/>
    <p:sldId id="302" r:id="rId6"/>
    <p:sldId id="306" r:id="rId7"/>
    <p:sldId id="303" r:id="rId8"/>
    <p:sldId id="304" r:id="rId9"/>
    <p:sldId id="299" r:id="rId10"/>
    <p:sldId id="300" r:id="rId11"/>
    <p:sldId id="301" r:id="rId12"/>
    <p:sldId id="308" r:id="rId13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00CC"/>
    <a:srgbClr val="0000FF"/>
    <a:srgbClr val="0066FF"/>
    <a:srgbClr val="505050"/>
    <a:srgbClr val="006600"/>
    <a:srgbClr val="000000"/>
    <a:srgbClr val="404040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51" autoAdjust="0"/>
  </p:normalViewPr>
  <p:slideViewPr>
    <p:cSldViewPr snapToGrid="0" snapToObjects="1" showGuides="1">
      <p:cViewPr varScale="1">
        <p:scale>
          <a:sx n="63" d="100"/>
          <a:sy n="63" d="100"/>
        </p:scale>
        <p:origin x="954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-3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84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7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05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849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7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87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43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98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Victor Kuchler	</a:t>
            </a:r>
          </a:p>
          <a:p>
            <a:r>
              <a:rPr lang="en-US" dirty="0"/>
              <a:t>DOE Independent Project Review of PIP-II</a:t>
            </a:r>
          </a:p>
          <a:p>
            <a:r>
              <a:rPr lang="en-US" dirty="0"/>
              <a:t>15 November 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Environment, Safety and Health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5059363"/>
          </a:xfrm>
        </p:spPr>
        <p:txBody>
          <a:bodyPr/>
          <a:lstStyle/>
          <a:p>
            <a:r>
              <a:rPr lang="en-US" sz="2000" dirty="0"/>
              <a:t>ES&amp;H Requirements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Test accelerator is contained inside a single room enclosure with no 	extractable beamlines,  There is a single entrance labyrinth (north end), with 	an emergency exit labyrinth (south end) for Life Safety reasons.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We requested an exemption from DOE Order 420.2c, Accelerator Safety 	Order for this facility and it was granted.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at the Cryomodule Test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V Kuchler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Screen Shot 2016-10-18 at 8.4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2" y="2547345"/>
            <a:ext cx="7162481" cy="3595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9536" y="5659154"/>
            <a:ext cx="1184427" cy="3385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 Derwent</a:t>
            </a:r>
          </a:p>
        </p:txBody>
      </p:sp>
    </p:spTree>
    <p:extLst>
      <p:ext uri="{BB962C8B-B14F-4D97-AF65-F5344CB8AC3E}">
        <p14:creationId xmlns:p14="http://schemas.microsoft.com/office/powerpoint/2010/main" val="383264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1084736"/>
            <a:ext cx="8672513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ES&amp;H Requirements Cont.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Enclosure and operation is covered under Title 10, Code of Federal 	Regulations, Part 835.  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We will treat the enclosure and internal accelerator as a radiation 	generating device following Fermilab Radiation Control Manual 	requirements. 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including radiation safety interlocks (Oct 2016)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We will continue to review and approve accelerator operations 	through the laboratory Operational Readiness Clearance (ORC) 	process.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Chief Accelerator Officer Signs off on the ORC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Have prepared a Safety Analysis Document for 2.1 MeV operation 	(PIP-II </a:t>
            </a:r>
            <a:r>
              <a:rPr lang="en-US" dirty="0" err="1">
                <a:solidFill>
                  <a:srgbClr val="004C97"/>
                </a:solidFill>
              </a:rPr>
              <a:t>DocDb</a:t>
            </a:r>
            <a:r>
              <a:rPr lang="en-US" dirty="0">
                <a:solidFill>
                  <a:srgbClr val="004C97"/>
                </a:solidFill>
              </a:rPr>
              <a:t> #40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updates are in progress to address radiation assessment and safety interlocks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John Anderson (ESH&amp;Q) is the assigned Senior Radiation Safety Officer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at the Cryomodule Test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V Kuchler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10456" y="5629427"/>
            <a:ext cx="1184427" cy="33855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 Derwent</a:t>
            </a:r>
          </a:p>
        </p:txBody>
      </p:sp>
    </p:spTree>
    <p:extLst>
      <p:ext uri="{BB962C8B-B14F-4D97-AF65-F5344CB8AC3E}">
        <p14:creationId xmlns:p14="http://schemas.microsoft.com/office/powerpoint/2010/main" val="194642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27150"/>
            <a:ext cx="8672513" cy="3583517"/>
          </a:xfrm>
        </p:spPr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The ES&amp;H Requirements for the PIP II Injector test are identified and well 	understood and will continue to be implemented as the installation of 	equipment continues over the next three years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A review and approval process is established and will be followed as the 	Injector becomes fully assembled and operational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The Senior Radiation Safety Officer, John Anderson, will oversee and approve 	the progress of the full PIP II Injector test installation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Documentation for the PIP II Injector test will continue to be updated as 	installation continues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Injector Test at the Cyromodule Test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75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398270"/>
            <a:ext cx="8672513" cy="3859529"/>
          </a:xfrm>
        </p:spPr>
        <p:txBody>
          <a:bodyPr/>
          <a:lstStyle/>
          <a:p>
            <a:r>
              <a:rPr lang="en-US" dirty="0"/>
              <a:t>Victor Kuchler</a:t>
            </a:r>
          </a:p>
          <a:p>
            <a:r>
              <a:rPr lang="en-US" dirty="0"/>
              <a:t>Engineer V</a:t>
            </a:r>
          </a:p>
          <a:p>
            <a:r>
              <a:rPr lang="en-US" dirty="0"/>
              <a:t>39 Years at Fermilab </a:t>
            </a:r>
          </a:p>
          <a:p>
            <a:r>
              <a:rPr lang="en-US" dirty="0"/>
              <a:t>Facilities Management and Conventional Design for both 	Fermilab and International Projects</a:t>
            </a:r>
          </a:p>
          <a:p>
            <a:r>
              <a:rPr lang="en-US" dirty="0"/>
              <a:t>Primary Responsibility for the PIP II Project to oversee </a:t>
            </a:r>
            <a:r>
              <a:rPr lang="en-US"/>
              <a:t>the 	NEPA Compliance Process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4438650"/>
          </a:xfrm>
        </p:spPr>
        <p:txBody>
          <a:bodyPr/>
          <a:lstStyle/>
          <a:p>
            <a:r>
              <a:rPr lang="en-US" dirty="0"/>
              <a:t>This talk will address Item 5 of the Review Charge, 	Environment, Safety and Health</a:t>
            </a:r>
          </a:p>
          <a:p>
            <a:r>
              <a:rPr lang="en-US" dirty="0"/>
              <a:t>PIP II NEPA Compliance Process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Overview and Current Status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Schedule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Additional Wetland Considerations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Conclusions</a:t>
            </a:r>
          </a:p>
          <a:p>
            <a:r>
              <a:rPr lang="en-US" dirty="0"/>
              <a:t>PIP II Injector Test at Cryomodule Test Facility (CMTF)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Scope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ES&amp;H Requirements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Conclusions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308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Site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0" y="671281"/>
            <a:ext cx="7637208" cy="55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 II NEPA Overview and Current Status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PIP II Mission Need Statement  -  </a:t>
            </a:r>
            <a:r>
              <a:rPr lang="en-US" sz="1800" b="1" dirty="0">
                <a:solidFill>
                  <a:srgbClr val="C00000"/>
                </a:solidFill>
              </a:rPr>
              <a:t>Approved, September 2015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Fermilab Environmental Review Form (ERF)  - </a:t>
            </a:r>
            <a:r>
              <a:rPr lang="en-US" sz="1800" b="1" dirty="0">
                <a:solidFill>
                  <a:srgbClr val="C00000"/>
                </a:solidFill>
              </a:rPr>
              <a:t>Completed, February 2016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Continue site specific design to minimize Environmental Impact and 	Required Wetland Mitigation  -  </a:t>
            </a:r>
            <a:r>
              <a:rPr lang="en-US" sz="1800" b="1" dirty="0">
                <a:solidFill>
                  <a:srgbClr val="C00000"/>
                </a:solidFill>
              </a:rPr>
              <a:t>On-going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New Wetland Delineation Report  -  </a:t>
            </a:r>
            <a:r>
              <a:rPr lang="en-US" sz="1800" b="1" dirty="0">
                <a:solidFill>
                  <a:srgbClr val="C00000"/>
                </a:solidFill>
              </a:rPr>
              <a:t>Completed, July 2016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Develop Environmental Evaluation Notification Form (EENF)  -  </a:t>
            </a:r>
            <a:r>
              <a:rPr lang="en-US" sz="1800" b="1" dirty="0">
                <a:solidFill>
                  <a:srgbClr val="C00000"/>
                </a:solidFill>
              </a:rPr>
              <a:t>Draft EENF 	Completed, October 2016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4C97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Submit EENF to DOE Fermilab Site Office  -  </a:t>
            </a:r>
            <a:r>
              <a:rPr lang="en-US" sz="1800" b="1" dirty="0">
                <a:solidFill>
                  <a:srgbClr val="C00000"/>
                </a:solidFill>
              </a:rPr>
              <a:t>Pending available funding for 	Environmental Assessment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Complete Environmental Assessment (EA)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Complete Wetland Mitigation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Develop Application for Permit from the US Corps of Engineers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Receive “Finding of No significant Impact” (FONSI)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NEPA Compliance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396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29411"/>
          </a:xfrm>
        </p:spPr>
        <p:txBody>
          <a:bodyPr/>
          <a:lstStyle/>
          <a:p>
            <a:r>
              <a:rPr lang="en-US" dirty="0"/>
              <a:t>PIP II NEPA Schedule</a:t>
            </a:r>
            <a:endParaRPr lang="en-US" sz="1800" dirty="0">
              <a:solidFill>
                <a:srgbClr val="004C97"/>
              </a:solidFill>
            </a:endParaRP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NEPA Compliance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10229"/>
            <a:ext cx="8703733" cy="38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786992"/>
            <a:ext cx="8672513" cy="5345360"/>
          </a:xfrm>
        </p:spPr>
        <p:txBody>
          <a:bodyPr/>
          <a:lstStyle/>
          <a:p>
            <a:r>
              <a:rPr lang="en-US" dirty="0"/>
              <a:t>PIP II NEPA Additional Wetland Considerations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Fermilab is currently pursuing a request to the US Corps of Engineers (COE)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A number of areas on the Fermilab site are isolated wetlands and do not flow 	into waters of the state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All of the wetlands affected by the PIP II Construction fall into this category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Fermilab will request a determination from the US COE that these wetlands 	are “Non-Jurisdictional”</a:t>
            </a:r>
          </a:p>
          <a:p>
            <a:pPr lvl="2"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This would simplify the NEPA Compliance Process significantly</a:t>
            </a:r>
          </a:p>
          <a:p>
            <a:pPr lvl="2"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Wetland mitigation would not be required</a:t>
            </a:r>
          </a:p>
          <a:p>
            <a:pPr lvl="2"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A US COE Permit may not be required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Determination Request Process</a:t>
            </a:r>
          </a:p>
          <a:p>
            <a:pPr lvl="2"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Fermilab will develop a Report describing the reasons for the Determination Request  -  In-Progress, completion expected November 2016</a:t>
            </a:r>
          </a:p>
          <a:p>
            <a:pPr lvl="2"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Submit request documentation to DOE Fermilab Site Office  -  Est. November 	2016</a:t>
            </a:r>
          </a:p>
          <a:p>
            <a:pPr lvl="2"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DOE FSO to submit request documentation to US COE  -  Est. December 2016</a:t>
            </a:r>
          </a:p>
          <a:p>
            <a:pPr lvl="2">
              <a:buClr>
                <a:srgbClr val="C00000"/>
              </a:buClr>
            </a:pPr>
            <a:r>
              <a:rPr lang="en-US" sz="1600" dirty="0">
                <a:solidFill>
                  <a:srgbClr val="C00000"/>
                </a:solidFill>
              </a:rPr>
              <a:t>US COE evaluation and determination  -  Est. December 2017</a:t>
            </a:r>
          </a:p>
          <a:p>
            <a:pPr lvl="2">
              <a:buClr>
                <a:srgbClr val="C00000"/>
              </a:buClr>
            </a:pPr>
            <a:endParaRPr lang="en-US" sz="1600" dirty="0">
              <a:solidFill>
                <a:srgbClr val="C00000"/>
              </a:solidFill>
            </a:endParaRPr>
          </a:p>
          <a:p>
            <a:pPr lvl="2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NEPA Compliance Process</a:t>
            </a:r>
          </a:p>
        </p:txBody>
      </p:sp>
    </p:spTree>
    <p:extLst>
      <p:ext uri="{BB962C8B-B14F-4D97-AF65-F5344CB8AC3E}">
        <p14:creationId xmlns:p14="http://schemas.microsoft.com/office/powerpoint/2010/main" val="18005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3890010"/>
          </a:xfrm>
        </p:spPr>
        <p:txBody>
          <a:bodyPr/>
          <a:lstStyle/>
          <a:p>
            <a:r>
              <a:rPr lang="en-US" dirty="0"/>
              <a:t>PIP II NEPA Conclusions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All aspect of the NEPA Compliance process that can be completed, have </a:t>
            </a:r>
            <a:r>
              <a:rPr lang="en-US" sz="1800">
                <a:solidFill>
                  <a:srgbClr val="004C97"/>
                </a:solidFill>
              </a:rPr>
              <a:t>been 	completed </a:t>
            </a:r>
            <a:r>
              <a:rPr lang="en-US" sz="1800" dirty="0">
                <a:solidFill>
                  <a:srgbClr val="004C97"/>
                </a:solidFill>
              </a:rPr>
              <a:t>at </a:t>
            </a:r>
            <a:r>
              <a:rPr lang="en-US" sz="1800">
                <a:solidFill>
                  <a:srgbClr val="004C97"/>
                </a:solidFill>
              </a:rPr>
              <a:t>this point</a:t>
            </a:r>
            <a:endParaRPr lang="en-US" sz="1800" dirty="0">
              <a:solidFill>
                <a:srgbClr val="004C97"/>
              </a:solidFill>
            </a:endParaRP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FY 17 Budget constraints will delay efforts to initiate the development of the 	Environmental Assessment</a:t>
            </a:r>
          </a:p>
          <a:p>
            <a:pPr lvl="1">
              <a:buClr>
                <a:srgbClr val="004C97"/>
              </a:buClr>
            </a:pPr>
            <a:r>
              <a:rPr lang="en-US" sz="1800" dirty="0">
                <a:solidFill>
                  <a:srgbClr val="004C97"/>
                </a:solidFill>
              </a:rPr>
              <a:t>When sufficient funding has been identified to proceed with the Environmental 	Assessment the EENF will be submitted to the DOE Fermilab Site Office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II NEPA Compliance Process</a:t>
            </a:r>
          </a:p>
        </p:txBody>
      </p:sp>
    </p:spTree>
    <p:extLst>
      <p:ext uri="{BB962C8B-B14F-4D97-AF65-F5344CB8AC3E}">
        <p14:creationId xmlns:p14="http://schemas.microsoft.com/office/powerpoint/2010/main" val="267673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Scope: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A CW H</a:t>
            </a:r>
            <a:r>
              <a:rPr lang="en-US" sz="1800" baseline="30000" dirty="0">
                <a:solidFill>
                  <a:srgbClr val="004C97"/>
                </a:solidFill>
              </a:rPr>
              <a:t>-</a:t>
            </a:r>
            <a:r>
              <a:rPr lang="en-US" sz="1800" dirty="0">
                <a:solidFill>
                  <a:srgbClr val="004C97"/>
                </a:solidFill>
              </a:rPr>
              <a:t> source delivering 5mA at 30 </a:t>
            </a:r>
            <a:r>
              <a:rPr lang="en-US" sz="1800" dirty="0" err="1">
                <a:solidFill>
                  <a:srgbClr val="004C97"/>
                </a:solidFill>
              </a:rPr>
              <a:t>keV</a:t>
            </a:r>
            <a:r>
              <a:rPr lang="en-US" sz="1800" dirty="0">
                <a:solidFill>
                  <a:srgbClr val="004C97"/>
                </a:solidFill>
              </a:rPr>
              <a:t> : </a:t>
            </a:r>
            <a:r>
              <a:rPr lang="en-US" sz="1800" b="1" dirty="0">
                <a:solidFill>
                  <a:srgbClr val="C00000"/>
                </a:solidFill>
              </a:rPr>
              <a:t>Installed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A CW RFQ operating at 162.5 MHz, delivering 5 mA at 2.1 MeV : </a:t>
            </a:r>
            <a:r>
              <a:rPr lang="en-US" sz="1800" b="1" dirty="0">
                <a:solidFill>
                  <a:srgbClr val="C00000"/>
                </a:solidFill>
              </a:rPr>
              <a:t>Installed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2 SRF Cryomodules capable of accelerating 2 mA at 25 MeV : </a:t>
            </a:r>
            <a:r>
              <a:rPr lang="en-US" sz="1800" b="1" dirty="0">
                <a:solidFill>
                  <a:srgbClr val="C00000"/>
                </a:solidFill>
              </a:rPr>
              <a:t>FY 2018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Beam Dump for 2 mA at full beam energy : </a:t>
            </a:r>
            <a:r>
              <a:rPr lang="en-US" sz="1800" b="1" dirty="0">
                <a:solidFill>
                  <a:srgbClr val="004C97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FY 2019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>
                <a:solidFill>
                  <a:srgbClr val="004C97"/>
                </a:solidFill>
              </a:rPr>
              <a:t>Utilities and Shielding : </a:t>
            </a:r>
            <a:r>
              <a:rPr lang="en-US" sz="1800" b="1" dirty="0">
                <a:solidFill>
                  <a:srgbClr val="C00000"/>
                </a:solidFill>
              </a:rPr>
              <a:t>As required as configuration changes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at the Cryomodule Test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 Kuchler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 descr="PXIE se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3115159"/>
            <a:ext cx="9396062" cy="29136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152503" y="4436875"/>
            <a:ext cx="5199017" cy="1010194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07881" y="5051545"/>
            <a:ext cx="452846" cy="452845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19498" y="4697657"/>
            <a:ext cx="557348" cy="461555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64355" y="4415245"/>
            <a:ext cx="322426" cy="252549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920117" y="4335316"/>
            <a:ext cx="297565" cy="206203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8950" y="528803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FY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1065" y="4836719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FY 2018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50988" y="4538200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FY 2019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624" y="5641922"/>
            <a:ext cx="90607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CW H- Source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9379" y="5255005"/>
            <a:ext cx="617477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CW RFQ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411174" y="4775460"/>
            <a:ext cx="191736" cy="473218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52977" y="4928435"/>
            <a:ext cx="56742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MEBT</a:t>
            </a:r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>
          <a:xfrm flipH="1" flipV="1">
            <a:off x="3696523" y="4676503"/>
            <a:ext cx="140165" cy="251932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68572" y="4672930"/>
            <a:ext cx="56742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HWR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62210" y="4488939"/>
            <a:ext cx="56742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SSR1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54038" y="3770834"/>
            <a:ext cx="567421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Beam Dump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749731" y="4955177"/>
            <a:ext cx="207718" cy="692697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998720" y="4365871"/>
            <a:ext cx="339634" cy="304491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796274" y="4210226"/>
            <a:ext cx="449646" cy="276558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489371" y="3974449"/>
            <a:ext cx="861492" cy="66289"/>
          </a:xfrm>
          <a:prstGeom prst="straightConnector1">
            <a:avLst/>
          </a:prstGeom>
          <a:ln w="3175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84833" y="5540041"/>
            <a:ext cx="1184427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 Derwent</a:t>
            </a:r>
          </a:p>
        </p:txBody>
      </p:sp>
    </p:spTree>
    <p:extLst>
      <p:ext uri="{BB962C8B-B14F-4D97-AF65-F5344CB8AC3E}">
        <p14:creationId xmlns:p14="http://schemas.microsoft.com/office/powerpoint/2010/main" val="302705145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2048</TotalTime>
  <Words>403</Words>
  <Application>Microsoft Office PowerPoint</Application>
  <PresentationFormat>On-screen Show (4:3)</PresentationFormat>
  <Paragraphs>137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PowerPoint Presentation</vt:lpstr>
      <vt:lpstr>Speaker Background</vt:lpstr>
      <vt:lpstr>Outline</vt:lpstr>
      <vt:lpstr>Project Site Overview</vt:lpstr>
      <vt:lpstr>PIP II NEPA Compliance Process</vt:lpstr>
      <vt:lpstr>PIP II NEPA Compliance Process</vt:lpstr>
      <vt:lpstr>PIP II NEPA Compliance Process</vt:lpstr>
      <vt:lpstr>PIP II NEPA Compliance Process</vt:lpstr>
      <vt:lpstr>PIP-II Injector Test at the Cryomodule Test Facility</vt:lpstr>
      <vt:lpstr>PIP-II Injector Test at the Cryomodule Test Facility</vt:lpstr>
      <vt:lpstr>PIP-II Injector Test at the Cryomodule Test Facility</vt:lpstr>
      <vt:lpstr>PIP II Injector Test at the Cyromodule Test Facility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Victor R Kuchler</cp:lastModifiedBy>
  <cp:revision>82</cp:revision>
  <cp:lastPrinted>2016-10-25T16:50:19Z</cp:lastPrinted>
  <dcterms:created xsi:type="dcterms:W3CDTF">2016-07-25T19:56:26Z</dcterms:created>
  <dcterms:modified xsi:type="dcterms:W3CDTF">2016-10-26T16:33:05Z</dcterms:modified>
</cp:coreProperties>
</file>