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7"/>
  </p:notesMasterIdLst>
  <p:handoutMasterIdLst>
    <p:handoutMasterId r:id="rId18"/>
  </p:handoutMasterIdLst>
  <p:sldIdLst>
    <p:sldId id="294" r:id="rId2"/>
    <p:sldId id="346" r:id="rId3"/>
    <p:sldId id="330" r:id="rId4"/>
    <p:sldId id="347" r:id="rId5"/>
    <p:sldId id="352" r:id="rId6"/>
    <p:sldId id="354" r:id="rId7"/>
    <p:sldId id="353" r:id="rId8"/>
    <p:sldId id="351" r:id="rId9"/>
    <p:sldId id="355" r:id="rId10"/>
    <p:sldId id="356" r:id="rId11"/>
    <p:sldId id="348" r:id="rId12"/>
    <p:sldId id="357" r:id="rId13"/>
    <p:sldId id="358" r:id="rId14"/>
    <p:sldId id="359" r:id="rId15"/>
    <p:sldId id="326" r:id="rId16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006600"/>
    <a:srgbClr val="404040"/>
    <a:srgbClr val="004C97"/>
    <a:srgbClr val="50504E"/>
    <a:srgbClr val="4E4E4E"/>
    <a:srgbClr val="63666A"/>
    <a:srgbClr val="99D6EA"/>
    <a:srgbClr val="505050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8" autoAdjust="0"/>
    <p:restoredTop sz="94613" autoAdjust="0"/>
  </p:normalViewPr>
  <p:slideViewPr>
    <p:cSldViewPr snapToGrid="0" snapToObjects="1" showGuides="1">
      <p:cViewPr varScale="1">
        <p:scale>
          <a:sx n="81" d="100"/>
          <a:sy n="81" d="100"/>
        </p:scale>
        <p:origin x="1248" y="9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10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03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927925" y="6505786"/>
            <a:ext cx="784587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0210" y="6504213"/>
            <a:ext cx="266960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Holmes | PIP-II and IIFC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598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Holmes | PIP-II and IIFC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S. Holmes | PIP-II and IIFC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Holmes | PIP-II and IIFC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S. Holmes | PIP-II and IIFC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S. Holmes | PIP-II and IIFC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11/15/2016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 Holmes | PIP-II and IIFC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141587" y="6515100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90FB1247-EF23-4B88-8BDA-71F359827C1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22"/>
          </p:nvPr>
        </p:nvSpPr>
        <p:spPr>
          <a:xfrm>
            <a:off x="3355146" y="1037743"/>
            <a:ext cx="5607636" cy="50002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19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6725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>
            <a:lvl1pPr>
              <a:defRPr sz="12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S. Holmes | PIP-II and IIFC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50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9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Holmes | PIP-II and IIFC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4" r:id="rId8"/>
    <p:sldLayoutId id="2147484125" r:id="rId9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Steve Holmes	</a:t>
            </a:r>
          </a:p>
          <a:p>
            <a:r>
              <a:rPr lang="en-US" dirty="0"/>
              <a:t>DOE Independent Project Review of PIP-II</a:t>
            </a:r>
          </a:p>
          <a:p>
            <a:r>
              <a:rPr lang="en-US" dirty="0"/>
              <a:t>15 November 2016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PIP-II Perspective on IIFC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88" y="3467101"/>
            <a:ext cx="4341812" cy="27450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1551"/>
            <a:ext cx="8672513" cy="2495550"/>
          </a:xfrm>
        </p:spPr>
        <p:txBody>
          <a:bodyPr>
            <a:normAutofit/>
          </a:bodyPr>
          <a:lstStyle/>
          <a:p>
            <a:r>
              <a:rPr lang="en-US" dirty="0"/>
              <a:t>HB650 MHz Prototype Cryomodule 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3 U.S. + 3 Indian cavities (RRCAT)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Test at full RF power (CMTS)</a:t>
            </a:r>
          </a:p>
          <a:p>
            <a:pPr lvl="2">
              <a:spcBef>
                <a:spcPts val="200"/>
              </a:spcBef>
            </a:pPr>
            <a:r>
              <a:rPr lang="en-US" dirty="0"/>
              <a:t>RF sources from RRCAT (650 MHz, 40 kW)</a:t>
            </a:r>
          </a:p>
          <a:p>
            <a:pPr lvl="2">
              <a:spcBef>
                <a:spcPts val="200"/>
              </a:spcBef>
            </a:pPr>
            <a:r>
              <a:rPr lang="en-US" dirty="0"/>
              <a:t>LLRF and RF Protection (BARC w/Fermilab)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Goal: Early 2020</a:t>
            </a:r>
          </a:p>
          <a:p>
            <a:pPr lvl="1"/>
            <a:endParaRPr lang="en-US" dirty="0"/>
          </a:p>
          <a:p>
            <a:pPr marL="800100" lvl="3" indent="-342900"/>
            <a:endParaRPr lang="en-US" sz="2200" dirty="0"/>
          </a:p>
          <a:p>
            <a:pPr marL="800100" lvl="3" indent="-342900"/>
            <a:endParaRPr lang="en-US" sz="2200" dirty="0"/>
          </a:p>
          <a:p>
            <a:pPr marL="342900" lvl="2" indent="-342900"/>
            <a:endParaRPr lang="en-US" sz="24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Systems Tests/HB650 (w/ RF)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/>
              <a:t>11/15/2016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S. Holmes | PIP-II and IIFC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724" y="3467101"/>
            <a:ext cx="3076356" cy="205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4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04985"/>
            <a:ext cx="8672513" cy="535353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PIP-II, as far as I am aware, is the first attempt by DOE to construct a domestic accelerator incorporating international in-kind contributions</a:t>
            </a:r>
          </a:p>
          <a:p>
            <a:pPr lvl="1"/>
            <a:r>
              <a:rPr lang="en-US" dirty="0"/>
              <a:t>Creates a set of generic challenges in how to organize and manage</a:t>
            </a:r>
          </a:p>
          <a:p>
            <a:pPr lvl="1"/>
            <a:r>
              <a:rPr lang="en-US" dirty="0"/>
              <a:t>India creates a number of specific challenges…</a:t>
            </a:r>
          </a:p>
          <a:p>
            <a:r>
              <a:rPr lang="en-US" dirty="0"/>
              <a:t>Conducting a collaboration between institutions separated by 11 time zones and 8000 miles</a:t>
            </a:r>
          </a:p>
          <a:p>
            <a:pPr lvl="1"/>
            <a:r>
              <a:rPr lang="en-US" dirty="0"/>
              <a:t>Communications</a:t>
            </a:r>
          </a:p>
          <a:p>
            <a:pPr lvl="1"/>
            <a:r>
              <a:rPr lang="en-US" dirty="0"/>
              <a:t>Visits</a:t>
            </a:r>
          </a:p>
          <a:p>
            <a:pPr lvl="1"/>
            <a:r>
              <a:rPr lang="en-US" dirty="0"/>
              <a:t>Equipment exchange</a:t>
            </a:r>
          </a:p>
          <a:p>
            <a:r>
              <a:rPr lang="en-US" dirty="0"/>
              <a:t>Export regulations</a:t>
            </a:r>
          </a:p>
          <a:p>
            <a:pPr lvl="1"/>
            <a:r>
              <a:rPr lang="en-US" dirty="0"/>
              <a:t>India is classified as a “sensitive country” with BARC subject to special scrutiny </a:t>
            </a:r>
          </a:p>
          <a:p>
            <a:r>
              <a:rPr lang="en-US" dirty="0"/>
              <a:t>Differences in engineering and management cultures also need to be recognized</a:t>
            </a:r>
          </a:p>
          <a:p>
            <a:pPr lvl="1"/>
            <a:r>
              <a:rPr lang="en-US" dirty="0"/>
              <a:t>Many discussions on what “design” means</a:t>
            </a:r>
          </a:p>
          <a:p>
            <a:pPr lvl="1"/>
            <a:r>
              <a:rPr lang="en-US" dirty="0"/>
              <a:t>Control of documentation</a:t>
            </a:r>
          </a:p>
          <a:p>
            <a:pPr lvl="1"/>
            <a:r>
              <a:rPr lang="en-US" dirty="0"/>
              <a:t>(Fermilab processes codified in Fermilab Engineering Manual)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/>
              <a:t>11/15/2016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S. Holmes | PIP-II and IIFC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522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71551"/>
            <a:ext cx="8672513" cy="536829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Most important: Establish and maintain confidence among the partners</a:t>
            </a:r>
          </a:p>
          <a:p>
            <a:pPr lvl="1"/>
            <a:r>
              <a:rPr lang="en-US" dirty="0"/>
              <a:t>In process…</a:t>
            </a:r>
          </a:p>
          <a:p>
            <a:r>
              <a:rPr lang="en-US" dirty="0"/>
              <a:t>Several things have been particularly successful (my opinion)</a:t>
            </a:r>
          </a:p>
          <a:p>
            <a:pPr lvl="1"/>
            <a:r>
              <a:rPr lang="en-US" dirty="0"/>
              <a:t>FRS/TRS</a:t>
            </a:r>
          </a:p>
          <a:p>
            <a:pPr lvl="2"/>
            <a:r>
              <a:rPr lang="en-US" dirty="0"/>
              <a:t>Establish the basic requirements, including interfaces to other systems</a:t>
            </a:r>
          </a:p>
          <a:p>
            <a:pPr lvl="2"/>
            <a:r>
              <a:rPr lang="en-US" dirty="0"/>
              <a:t>Generally involve significant discussion and iteration</a:t>
            </a:r>
          </a:p>
          <a:p>
            <a:pPr lvl="2"/>
            <a:r>
              <a:rPr lang="en-US" dirty="0"/>
              <a:t>Signed off by both </a:t>
            </a:r>
            <a:r>
              <a:rPr lang="en-US" dirty="0" err="1"/>
              <a:t>Fermilab</a:t>
            </a:r>
            <a:r>
              <a:rPr lang="en-US" dirty="0"/>
              <a:t> and DAE lab</a:t>
            </a:r>
          </a:p>
          <a:p>
            <a:pPr lvl="1"/>
            <a:r>
              <a:rPr lang="en-US" dirty="0"/>
              <a:t>Guest engineers/scientists</a:t>
            </a:r>
          </a:p>
          <a:p>
            <a:pPr lvl="2"/>
            <a:r>
              <a:rPr lang="en-US" dirty="0"/>
              <a:t>Our goal for these visits is to provide an experience that is both professionally and personally fulfilling</a:t>
            </a:r>
          </a:p>
          <a:p>
            <a:pPr lvl="2"/>
            <a:r>
              <a:rPr lang="en-US" dirty="0"/>
              <a:t>7 engineers/scientists at </a:t>
            </a:r>
            <a:r>
              <a:rPr lang="en-US" dirty="0" err="1"/>
              <a:t>Fermilab</a:t>
            </a:r>
            <a:r>
              <a:rPr lang="en-US" dirty="0"/>
              <a:t> for 2-year residencies</a:t>
            </a:r>
          </a:p>
          <a:p>
            <a:pPr lvl="3"/>
            <a:r>
              <a:rPr lang="en-US" dirty="0"/>
              <a:t>Augmented by a set of shorter term (1-6 months) visitors</a:t>
            </a:r>
          </a:p>
          <a:p>
            <a:pPr lvl="2"/>
            <a:r>
              <a:rPr lang="en-US" dirty="0"/>
              <a:t>Provide direct support to efforts at </a:t>
            </a:r>
            <a:r>
              <a:rPr lang="en-US" dirty="0" err="1"/>
              <a:t>Fermilab</a:t>
            </a:r>
            <a:endParaRPr lang="en-US" dirty="0"/>
          </a:p>
          <a:p>
            <a:pPr lvl="2"/>
            <a:r>
              <a:rPr lang="en-US" dirty="0"/>
              <a:t>Provide interface to home laboratories</a:t>
            </a:r>
          </a:p>
          <a:p>
            <a:pPr lvl="2"/>
            <a:r>
              <a:rPr lang="en-US" dirty="0"/>
              <a:t>Upon return will be in unique position to facilitate interactions between </a:t>
            </a:r>
            <a:r>
              <a:rPr lang="en-US" dirty="0" err="1"/>
              <a:t>Fermilab</a:t>
            </a:r>
            <a:r>
              <a:rPr lang="en-US" dirty="0"/>
              <a:t> and DAE labs as well as carrying home knowledge &amp; experience</a:t>
            </a:r>
          </a:p>
          <a:p>
            <a:pPr lvl="1"/>
            <a:r>
              <a:rPr lang="en-US" dirty="0"/>
              <a:t>Weekly teleconferences</a:t>
            </a:r>
          </a:p>
          <a:p>
            <a:pPr lvl="2"/>
            <a:r>
              <a:rPr lang="en-US" dirty="0"/>
              <a:t>SPM/SPC</a:t>
            </a:r>
          </a:p>
          <a:p>
            <a:pPr lvl="2"/>
            <a:r>
              <a:rPr lang="en-US" dirty="0"/>
              <a:t>TC/TC</a:t>
            </a:r>
          </a:p>
          <a:p>
            <a:pPr lvl="1"/>
            <a:r>
              <a:rPr lang="en-US" dirty="0"/>
              <a:t>These elements form a strong basis for moving forward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Forward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and IIFC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6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Areas requiring management attention:</a:t>
            </a:r>
          </a:p>
          <a:p>
            <a:pPr lvl="1"/>
            <a:r>
              <a:rPr lang="en-US" dirty="0"/>
              <a:t>Management of shared engineering documentation</a:t>
            </a:r>
          </a:p>
          <a:p>
            <a:pPr lvl="1"/>
            <a:r>
              <a:rPr lang="en-US" dirty="0"/>
              <a:t>Horizontal Test Stand</a:t>
            </a:r>
          </a:p>
          <a:p>
            <a:pPr lvl="2"/>
            <a:r>
              <a:rPr lang="en-US" dirty="0"/>
              <a:t>Preparing for identical test stands at </a:t>
            </a:r>
            <a:r>
              <a:rPr lang="en-US" dirty="0" err="1"/>
              <a:t>Fermilab</a:t>
            </a:r>
            <a:r>
              <a:rPr lang="en-US" dirty="0"/>
              <a:t> and RRCAT</a:t>
            </a:r>
          </a:p>
          <a:p>
            <a:pPr lvl="1"/>
            <a:r>
              <a:rPr lang="en-US" dirty="0" err="1"/>
              <a:t>Cryoplant</a:t>
            </a:r>
            <a:endParaRPr lang="en-US" dirty="0"/>
          </a:p>
          <a:p>
            <a:pPr lvl="2"/>
            <a:r>
              <a:rPr lang="en-US" dirty="0"/>
              <a:t>Very long lead item</a:t>
            </a:r>
          </a:p>
          <a:p>
            <a:pPr lvl="1"/>
            <a:r>
              <a:rPr lang="en-US" dirty="0"/>
              <a:t>Export licensing</a:t>
            </a:r>
          </a:p>
          <a:p>
            <a:pPr lvl="2"/>
            <a:r>
              <a:rPr lang="en-US" dirty="0"/>
              <a:t>Involves multiple agency interactions: </a:t>
            </a:r>
            <a:r>
              <a:rPr lang="en-US" dirty="0" err="1"/>
              <a:t>Dept</a:t>
            </a:r>
            <a:r>
              <a:rPr lang="en-US" dirty="0"/>
              <a:t> of Commerce, DOE</a:t>
            </a:r>
          </a:p>
          <a:p>
            <a:pPr lvl="1"/>
            <a:r>
              <a:rPr lang="en-US" dirty="0"/>
              <a:t>Intellectual Property</a:t>
            </a:r>
          </a:p>
          <a:p>
            <a:pPr lvl="2"/>
            <a:r>
              <a:rPr lang="en-US" dirty="0"/>
              <a:t>Especially third-party</a:t>
            </a:r>
          </a:p>
          <a:p>
            <a:pPr lvl="1"/>
            <a:r>
              <a:rPr lang="en-US" dirty="0"/>
              <a:t>DAE Chairman’s Report (March 2017)</a:t>
            </a:r>
          </a:p>
          <a:p>
            <a:pPr lvl="2"/>
            <a:r>
              <a:rPr lang="en-US" dirty="0"/>
              <a:t>Review of R&amp;D progress; </a:t>
            </a:r>
          </a:p>
          <a:p>
            <a:pPr lvl="2"/>
            <a:r>
              <a:rPr lang="en-US" dirty="0"/>
              <a:t>Will supports transition to constructing phase</a:t>
            </a:r>
          </a:p>
          <a:p>
            <a:pPr lvl="1"/>
            <a:r>
              <a:rPr lang="en-US" dirty="0"/>
              <a:t>Prioritization in face of resource limitations</a:t>
            </a:r>
          </a:p>
          <a:p>
            <a:pPr lvl="1"/>
            <a:r>
              <a:rPr lang="en-US" dirty="0"/>
              <a:t>SPC/SPM interactions</a:t>
            </a:r>
          </a:p>
          <a:p>
            <a:pPr lvl="2"/>
            <a:r>
              <a:rPr lang="en-US" dirty="0"/>
              <a:t>This is the foundation of everything we do together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Forward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and IIFC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374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IIFC has been going for seven years</a:t>
            </a:r>
          </a:p>
          <a:p>
            <a:r>
              <a:rPr lang="en-US" dirty="0"/>
              <a:t>Interactions have picked up considerably over the last two years, and deliverables are starting to arrive at </a:t>
            </a:r>
            <a:r>
              <a:rPr lang="en-US" dirty="0" err="1"/>
              <a:t>Fermilab</a:t>
            </a:r>
            <a:endParaRPr lang="en-US" dirty="0"/>
          </a:p>
          <a:p>
            <a:pPr lvl="1"/>
            <a:r>
              <a:rPr lang="en-US" dirty="0"/>
              <a:t>In most cases these meet requirements</a:t>
            </a:r>
          </a:p>
          <a:p>
            <a:r>
              <a:rPr lang="en-US" dirty="0"/>
              <a:t>The approach to requirements and specifications has been formalized</a:t>
            </a:r>
          </a:p>
          <a:p>
            <a:pPr lvl="1"/>
            <a:r>
              <a:rPr lang="en-US" dirty="0"/>
              <a:t>Jointly developed and jointly approved</a:t>
            </a:r>
          </a:p>
          <a:p>
            <a:r>
              <a:rPr lang="en-US" dirty="0"/>
              <a:t>Communications have improved over the last two years, both at the SPM/SPC and higher levels</a:t>
            </a:r>
          </a:p>
          <a:p>
            <a:r>
              <a:rPr lang="en-US" dirty="0"/>
              <a:t>DAE staff at </a:t>
            </a:r>
            <a:r>
              <a:rPr lang="en-US" dirty="0" err="1"/>
              <a:t>Fermilab</a:t>
            </a:r>
            <a:r>
              <a:rPr lang="en-US" dirty="0"/>
              <a:t> for extended visits have had significant positive impact</a:t>
            </a:r>
          </a:p>
          <a:p>
            <a:r>
              <a:rPr lang="en-US" dirty="0"/>
              <a:t>Challenges remain, but both sides are committed to making this work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and IIFC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08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and IIFC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7955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trying to achieve?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39114"/>
            <a:ext cx="8672513" cy="50909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500" dirty="0"/>
              <a:t>“Total Project Collaboration”</a:t>
            </a:r>
          </a:p>
          <a:p>
            <a:r>
              <a:rPr lang="en-US" dirty="0"/>
              <a:t>R&amp;D Phase</a:t>
            </a:r>
          </a:p>
          <a:p>
            <a:pPr lvl="1"/>
            <a:r>
              <a:rPr lang="en-US" dirty="0"/>
              <a:t>Develop capabilities, infrastructure, and working relationships at </a:t>
            </a:r>
            <a:r>
              <a:rPr lang="en-US" dirty="0" err="1"/>
              <a:t>Fermilab</a:t>
            </a:r>
            <a:r>
              <a:rPr lang="en-US" dirty="0"/>
              <a:t> and DAE labs, and allied vendors, that will support construction of the PIP-II </a:t>
            </a:r>
            <a:r>
              <a:rPr lang="en-US" dirty="0" err="1"/>
              <a:t>linac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Develop capabilities and infrastructure in DAE labs and allied vendors that will support successful construction of high intensity proton accelerators in India</a:t>
            </a:r>
          </a:p>
          <a:p>
            <a:r>
              <a:rPr lang="en-US" dirty="0"/>
              <a:t>PIP-II Construction Phase</a:t>
            </a:r>
          </a:p>
          <a:p>
            <a:pPr lvl="1"/>
            <a:r>
              <a:rPr lang="en-US" dirty="0"/>
              <a:t>Construct and commission PIP-II with a significant India/DAE in-kind contribution, and significant engagement of DAE staff</a:t>
            </a:r>
          </a:p>
          <a:p>
            <a:pPr lvl="1"/>
            <a:r>
              <a:rPr lang="en-US" dirty="0"/>
              <a:t>India/DAE contribution supports a very significant reduction in the cost to DOE of the PIP-II Project</a:t>
            </a:r>
          </a:p>
          <a:p>
            <a:pPr lvl="1"/>
            <a:r>
              <a:rPr lang="en-US" dirty="0"/>
              <a:t>In-kind contribution requires a successful R&amp;D phase</a:t>
            </a:r>
          </a:p>
          <a:p>
            <a:r>
              <a:rPr lang="en-US" dirty="0"/>
              <a:t>Many challenges</a:t>
            </a:r>
          </a:p>
          <a:p>
            <a:pPr lvl="1"/>
            <a:r>
              <a:rPr lang="en-US" dirty="0"/>
              <a:t>Success requires consistent attention and guidance from management</a:t>
            </a:r>
          </a:p>
          <a:p>
            <a:pPr lvl="2"/>
            <a:r>
              <a:rPr lang="en-US" dirty="0"/>
              <a:t>But not micromanagement</a:t>
            </a:r>
          </a:p>
          <a:p>
            <a:pPr lvl="1"/>
            <a:r>
              <a:rPr lang="en-US" dirty="0"/>
              <a:t>Constructive interaction at the technical level is essential in making this work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and IIFC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081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Organization</a:t>
            </a:r>
          </a:p>
          <a:p>
            <a:r>
              <a:rPr lang="en-US" dirty="0"/>
              <a:t>Mapping IIFC onto PIP-II</a:t>
            </a:r>
          </a:p>
          <a:p>
            <a:r>
              <a:rPr lang="en-US" dirty="0"/>
              <a:t>Challenges</a:t>
            </a:r>
          </a:p>
          <a:p>
            <a:r>
              <a:rPr lang="en-US" dirty="0"/>
              <a:t>Moving Forward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and IIFC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5180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1229039"/>
          </a:xfrm>
        </p:spPr>
        <p:txBody>
          <a:bodyPr>
            <a:normAutofit/>
          </a:bodyPr>
          <a:lstStyle/>
          <a:p>
            <a:r>
              <a:rPr lang="en-US" dirty="0"/>
              <a:t>Scope and deliverables schedule for R&amp;D phase are governed by the Joint R&amp;D document</a:t>
            </a:r>
          </a:p>
          <a:p>
            <a:pPr lvl="1"/>
            <a:r>
              <a:rPr lang="en-US" dirty="0"/>
              <a:t>Signed by S. </a:t>
            </a:r>
            <a:r>
              <a:rPr lang="en-US" dirty="0" err="1"/>
              <a:t>Basu</a:t>
            </a:r>
            <a:r>
              <a:rPr lang="en-US" dirty="0"/>
              <a:t> and J. </a:t>
            </a:r>
            <a:r>
              <a:rPr lang="en-US" dirty="0" err="1"/>
              <a:t>Siegrist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IIFC Organization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S. Holmes | PIP-II and IIFC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18713" y="2199125"/>
            <a:ext cx="5805850" cy="402080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2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High level management via two Principal Coordinators, supported by two Technical Coordinators</a:t>
            </a:r>
          </a:p>
          <a:p>
            <a:pPr lvl="1"/>
            <a:r>
              <a:rPr lang="en-US" dirty="0"/>
              <a:t>TC weekly teleconference</a:t>
            </a:r>
          </a:p>
          <a:p>
            <a:r>
              <a:rPr lang="en-US" dirty="0"/>
              <a:t>Technical integration of work via </a:t>
            </a:r>
            <a:r>
              <a:rPr lang="en-US" dirty="0" err="1"/>
              <a:t>Fermilab</a:t>
            </a:r>
            <a:r>
              <a:rPr lang="en-US" dirty="0"/>
              <a:t> SPMs and Indian SPCs  </a:t>
            </a:r>
          </a:p>
          <a:p>
            <a:pPr lvl="1"/>
            <a:r>
              <a:rPr lang="en-US" dirty="0"/>
              <a:t>SPM/SPC weekly teleconferences </a:t>
            </a:r>
          </a:p>
          <a:p>
            <a:r>
              <a:rPr lang="en-US" dirty="0"/>
              <a:t>Semi-annual meetings initiated</a:t>
            </a:r>
          </a:p>
          <a:p>
            <a:pPr lvl="1"/>
            <a:r>
              <a:rPr lang="en-US" dirty="0"/>
              <a:t>January/July 2016 (both at BARC)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956" y="1509869"/>
            <a:ext cx="2444523" cy="433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10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38928" y="1029918"/>
            <a:ext cx="3862185" cy="5059363"/>
          </a:xfrm>
        </p:spPr>
        <p:txBody>
          <a:bodyPr/>
          <a:lstStyle/>
          <a:p>
            <a:r>
              <a:rPr lang="en-US" dirty="0"/>
              <a:t>Current SPM/SPC assignments</a:t>
            </a:r>
          </a:p>
          <a:p>
            <a:r>
              <a:rPr lang="en-US" dirty="0"/>
              <a:t>Generally all are engineers or scientists</a:t>
            </a:r>
          </a:p>
          <a:p>
            <a:r>
              <a:rPr lang="en-US" dirty="0"/>
              <a:t>Within Fermilab SPMs are typically level 3 managers within PIP-II Project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SPC/SPM Assignments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and IIFC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93" y="990154"/>
            <a:ext cx="4411011" cy="53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49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Mapping based on consideration of:</a:t>
            </a:r>
          </a:p>
          <a:p>
            <a:pPr lvl="1"/>
            <a:r>
              <a:rPr lang="en-US" dirty="0"/>
              <a:t>DAE technology interests</a:t>
            </a:r>
          </a:p>
          <a:p>
            <a:pPr lvl="1"/>
            <a:r>
              <a:rPr lang="en-US" dirty="0"/>
              <a:t>PIP-II risk mitigation strategies</a:t>
            </a:r>
          </a:p>
          <a:p>
            <a:r>
              <a:rPr lang="en-US" dirty="0"/>
              <a:t>R&amp;D phase scope of work reflects vision of construction phase deliverables</a:t>
            </a:r>
          </a:p>
          <a:p>
            <a:pPr lvl="1"/>
            <a:r>
              <a:rPr lang="en-US" dirty="0"/>
              <a:t>Development and testing of prototypes</a:t>
            </a:r>
          </a:p>
          <a:p>
            <a:pPr lvl="1"/>
            <a:r>
              <a:rPr lang="en-US" dirty="0"/>
              <a:t>Development of infrastructure</a:t>
            </a:r>
          </a:p>
          <a:p>
            <a:r>
              <a:rPr lang="en-US" dirty="0"/>
              <a:t>DAE interests</a:t>
            </a:r>
          </a:p>
          <a:p>
            <a:pPr lvl="1"/>
            <a:r>
              <a:rPr lang="en-US" dirty="0"/>
              <a:t>Primary interest is acquiring capabilities, intellectual and physical, to construct high power proton accelerators domestically</a:t>
            </a:r>
          </a:p>
          <a:p>
            <a:pPr lvl="1"/>
            <a:r>
              <a:rPr lang="en-US" dirty="0"/>
              <a:t>Result: DAE is engaged in all critical systems</a:t>
            </a:r>
          </a:p>
          <a:p>
            <a:r>
              <a:rPr lang="en-US" dirty="0"/>
              <a:t>PIP-II interests/risk mitigation</a:t>
            </a:r>
          </a:p>
          <a:p>
            <a:pPr lvl="1"/>
            <a:r>
              <a:rPr lang="en-US" dirty="0"/>
              <a:t>All DOE projects are required to mitigate risks: technical and cost</a:t>
            </a:r>
          </a:p>
          <a:p>
            <a:pPr lvl="1"/>
            <a:r>
              <a:rPr lang="en-US" dirty="0"/>
              <a:t>Primary mechanisms for technically demanding components:</a:t>
            </a:r>
          </a:p>
          <a:p>
            <a:pPr lvl="2"/>
            <a:r>
              <a:rPr lang="en-US" dirty="0"/>
              <a:t>Multiple suppliers</a:t>
            </a:r>
          </a:p>
          <a:p>
            <a:pPr lvl="2"/>
            <a:r>
              <a:rPr lang="en-US" dirty="0"/>
              <a:t>Project host lab serves as “general contractor”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IIFC onto PIP-II/Strategy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and IIFC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808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893726"/>
            <a:ext cx="8672513" cy="545843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DAE laboratories are completely integrated into nearly all aspects of the PIP-II superconducting </a:t>
            </a:r>
            <a:r>
              <a:rPr lang="en-US" dirty="0" err="1"/>
              <a:t>linac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Areas of collaborative development include:</a:t>
            </a:r>
          </a:p>
          <a:p>
            <a:pPr lvl="1"/>
            <a:r>
              <a:rPr lang="en-US" dirty="0"/>
              <a:t>Superconducting radio frequency accelerating modules</a:t>
            </a:r>
          </a:p>
          <a:p>
            <a:pPr lvl="1"/>
            <a:r>
              <a:rPr lang="en-US" dirty="0"/>
              <a:t>Radio frequency power sources</a:t>
            </a:r>
          </a:p>
          <a:p>
            <a:pPr lvl="1"/>
            <a:r>
              <a:rPr lang="en-US" dirty="0"/>
              <a:t>Radio frequency controls</a:t>
            </a:r>
          </a:p>
          <a:p>
            <a:pPr lvl="1"/>
            <a:r>
              <a:rPr lang="en-US" dirty="0"/>
              <a:t>Super- and normal-conducting magnets</a:t>
            </a:r>
          </a:p>
          <a:p>
            <a:pPr lvl="1"/>
            <a:r>
              <a:rPr lang="en-US" dirty="0"/>
              <a:t>Cryogenic Plant</a:t>
            </a:r>
          </a:p>
          <a:p>
            <a:pPr lvl="1"/>
            <a:r>
              <a:rPr lang="en-US" dirty="0"/>
              <a:t>Beam diagnostics</a:t>
            </a:r>
          </a:p>
          <a:p>
            <a:pPr lvl="1"/>
            <a:r>
              <a:rPr lang="en-US" dirty="0"/>
              <a:t>Controls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IIFC onto PIP-II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and IIFC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31287"/>
            <a:ext cx="8368643" cy="219352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218643" y="2643730"/>
            <a:ext cx="3989070" cy="0"/>
          </a:xfrm>
          <a:prstGeom prst="straightConnector1">
            <a:avLst/>
          </a:prstGeom>
          <a:ln w="28575">
            <a:solidFill>
              <a:schemeClr val="accent3"/>
            </a:solidFill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43229" y="2443675"/>
            <a:ext cx="148894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3"/>
                </a:solidFill>
              </a:rPr>
              <a:t>IIFC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444967" y="2637304"/>
            <a:ext cx="881894" cy="2193"/>
          </a:xfrm>
          <a:prstGeom prst="straightConnector1">
            <a:avLst/>
          </a:prstGeom>
          <a:ln w="28575">
            <a:solidFill>
              <a:schemeClr val="accent3"/>
            </a:solidFill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62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5914155"/>
            <a:ext cx="8672513" cy="428623"/>
          </a:xfrm>
        </p:spPr>
        <p:txBody>
          <a:bodyPr>
            <a:normAutofit/>
          </a:bodyPr>
          <a:lstStyle/>
          <a:p>
            <a:pPr marL="111125" lvl="1" indent="0">
              <a:spcBef>
                <a:spcPts val="200"/>
              </a:spcBef>
              <a:buNone/>
            </a:pPr>
            <a:r>
              <a:rPr lang="en-US" sz="1700" dirty="0"/>
              <a:t>* Subject to adjustment and formalization between DAE and DOE</a:t>
            </a:r>
            <a:endParaRPr lang="en-US" sz="1700" dirty="0">
              <a:solidFill>
                <a:srgbClr val="FF0000"/>
              </a:solidFill>
            </a:endParaRPr>
          </a:p>
          <a:p>
            <a:pPr lvl="1">
              <a:spcBef>
                <a:spcPts val="200"/>
              </a:spcBef>
            </a:pPr>
            <a:endParaRPr lang="en-US" dirty="0"/>
          </a:p>
          <a:p>
            <a:pPr>
              <a:spcBef>
                <a:spcPts val="200"/>
              </a:spcBef>
            </a:pPr>
            <a:endParaRPr lang="en-US" dirty="0"/>
          </a:p>
          <a:p>
            <a:pPr algn="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IIFC onto PIP-II/Major IIFC Deliverables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and IIFC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231919"/>
              </p:ext>
            </p:extLst>
          </p:nvPr>
        </p:nvGraphicFramePr>
        <p:xfrm>
          <a:off x="222250" y="736333"/>
          <a:ext cx="8069095" cy="501795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90519">
                  <a:extLst>
                    <a:ext uri="{9D8B030D-6E8A-4147-A177-3AD203B41FA5}">
                      <a16:colId xmlns:a16="http://schemas.microsoft.com/office/drawing/2014/main" val="2663148768"/>
                    </a:ext>
                  </a:extLst>
                </a:gridCol>
                <a:gridCol w="2889288">
                  <a:extLst>
                    <a:ext uri="{9D8B030D-6E8A-4147-A177-3AD203B41FA5}">
                      <a16:colId xmlns:a16="http://schemas.microsoft.com/office/drawing/2014/main" val="2170453038"/>
                    </a:ext>
                  </a:extLst>
                </a:gridCol>
                <a:gridCol w="2889288">
                  <a:extLst>
                    <a:ext uri="{9D8B030D-6E8A-4147-A177-3AD203B41FA5}">
                      <a16:colId xmlns:a16="http://schemas.microsoft.com/office/drawing/2014/main" val="32852325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System/Component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R&amp;D Deliverable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Construction Deliverable*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299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SSR1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2 dressed cavities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625566"/>
                  </a:ext>
                </a:extLst>
              </a:tr>
              <a:tr h="400239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SSR2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dressed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cavities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50% dressed cavities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349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LB650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2 dressed cavities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50% dressed cavities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543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HB650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4 dressed cavities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50% dressed cavities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903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SC solenoids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4 magnets (SSR2)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All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SC solenoids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342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Warm magnets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All PIP2IT/MEBT magnets</a:t>
                      </a:r>
                    </a:p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2 focusing magnets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(650)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All 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warm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magnets (650)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5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RF Power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Sources/325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9 sources (SSR1)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All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rf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877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RF Power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Sources/650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7 sources (HB650)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All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rf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888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LLRF/RFPI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4 systems (SSR1,2xHTS-2, CMTF)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50% of required boards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093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HTS-2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2 test stands (FNAL &amp; RRCAT)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126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LHe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C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ryoplant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1900 W (@2K) Plant (2)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986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791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947" y="2837619"/>
            <a:ext cx="5488661" cy="33692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0608" y="1056568"/>
            <a:ext cx="8672513" cy="5059363"/>
          </a:xfrm>
        </p:spPr>
        <p:txBody>
          <a:bodyPr/>
          <a:lstStyle/>
          <a:p>
            <a:r>
              <a:rPr lang="en-US" dirty="0"/>
              <a:t>SSR1 </a:t>
            </a:r>
            <a:r>
              <a:rPr lang="en-US" dirty="0" err="1"/>
              <a:t>cryomodule</a:t>
            </a:r>
            <a:r>
              <a:rPr lang="en-US" dirty="0"/>
              <a:t> under development by IIFC</a:t>
            </a:r>
          </a:p>
          <a:p>
            <a:pPr lvl="1"/>
            <a:r>
              <a:rPr lang="en-US" dirty="0"/>
              <a:t>Install in PIP2IT immediately downstream of HWR </a:t>
            </a:r>
            <a:r>
              <a:rPr lang="en-US" dirty="0" err="1"/>
              <a:t>cryomodule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Plan: 6 U.S. cavities + 2 (successfully tested) Indian cavities </a:t>
            </a:r>
          </a:p>
          <a:p>
            <a:pPr lvl="1"/>
            <a:r>
              <a:rPr lang="en-US" dirty="0"/>
              <a:t>RF sources from India (8 x 325 MHz, 7 kW)</a:t>
            </a:r>
          </a:p>
          <a:p>
            <a:pPr lvl="1"/>
            <a:r>
              <a:rPr lang="en-US" dirty="0"/>
              <a:t>Goal: Late 2018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Systems Tests/SSR1 (w/beam)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/>
              <a:t>11/15/2016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S. Holmes | PIP-II and IIFC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095" y="3788015"/>
            <a:ext cx="3754154" cy="2112042"/>
          </a:xfrm>
          <a:prstGeom prst="rect">
            <a:avLst/>
          </a:prstGeom>
        </p:spPr>
      </p:pic>
      <p:pic>
        <p:nvPicPr>
          <p:cNvPr id="10" name="Content Placeholder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095" y="3788014"/>
            <a:ext cx="3880134" cy="24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2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6546</TotalTime>
  <Words>1154</Words>
  <Application>Microsoft Office PowerPoint</Application>
  <PresentationFormat>On-screen Show (4:3)</PresentationFormat>
  <Paragraphs>228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Calibri</vt:lpstr>
      <vt:lpstr>Geneva</vt:lpstr>
      <vt:lpstr>Helvetica</vt:lpstr>
      <vt:lpstr>Wingdings</vt:lpstr>
      <vt:lpstr>Fermilab_PPT_090815</vt:lpstr>
      <vt:lpstr>PowerPoint Presentation</vt:lpstr>
      <vt:lpstr>What are we trying to achieve?</vt:lpstr>
      <vt:lpstr>Outline</vt:lpstr>
      <vt:lpstr>IIFC Organization</vt:lpstr>
      <vt:lpstr>SPC/SPM Assignments</vt:lpstr>
      <vt:lpstr>Mapping IIFC onto PIP-II/Strategy</vt:lpstr>
      <vt:lpstr>Mapping IIFC onto PIP-II</vt:lpstr>
      <vt:lpstr>Mapping IIFC onto PIP-II/Major IIFC Deliverables</vt:lpstr>
      <vt:lpstr>Integrated Systems Tests/SSR1 (w/beam)</vt:lpstr>
      <vt:lpstr>Integrated Systems Tests/HB650 (w/ RF)</vt:lpstr>
      <vt:lpstr>Challenges</vt:lpstr>
      <vt:lpstr>Moving Forward</vt:lpstr>
      <vt:lpstr>Moving Forward</vt:lpstr>
      <vt:lpstr>Summary</vt:lpstr>
      <vt:lpstr>Backups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D. Holmes x3988,3211 05964N</dc:creator>
  <cp:lastModifiedBy>Stephen D Holmes</cp:lastModifiedBy>
  <cp:revision>159</cp:revision>
  <cp:lastPrinted>2016-10-06T19:22:35Z</cp:lastPrinted>
  <dcterms:created xsi:type="dcterms:W3CDTF">2016-07-25T19:56:26Z</dcterms:created>
  <dcterms:modified xsi:type="dcterms:W3CDTF">2016-10-24T00:01:56Z</dcterms:modified>
</cp:coreProperties>
</file>