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3"/>
  </p:notesMasterIdLst>
  <p:handoutMasterIdLst>
    <p:handoutMasterId r:id="rId14"/>
  </p:handoutMasterIdLst>
  <p:sldIdLst>
    <p:sldId id="294" r:id="rId2"/>
    <p:sldId id="299" r:id="rId3"/>
    <p:sldId id="300" r:id="rId4"/>
    <p:sldId id="306" r:id="rId5"/>
    <p:sldId id="301" r:id="rId6"/>
    <p:sldId id="302" r:id="rId7"/>
    <p:sldId id="303" r:id="rId8"/>
    <p:sldId id="304" r:id="rId9"/>
    <p:sldId id="307" r:id="rId10"/>
    <p:sldId id="305" r:id="rId11"/>
    <p:sldId id="298"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6600"/>
    <a:srgbClr val="000000"/>
    <a:srgbClr val="404040"/>
    <a:srgbClr val="004C97"/>
    <a:srgbClr val="50504E"/>
    <a:srgbClr val="4E4E4E"/>
    <a:srgbClr val="63666A"/>
    <a:srgbClr val="99D6EA"/>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snapToObjects="1" showGuides="1">
      <p:cViewPr varScale="1">
        <p:scale>
          <a:sx n="151" d="100"/>
          <a:sy n="151" d="100"/>
        </p:scale>
        <p:origin x="-752" y="-11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10/27/16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E19B93-9E1F-4A22-A880-D39DEB232688}" type="slidenum">
              <a:rPr lang="en-US" altLang="en-US" smtClean="0"/>
              <a:pPr/>
              <a:t>11</a:t>
            </a:fld>
            <a:endParaRPr lang="en-US" altLang="en-US"/>
          </a:p>
        </p:txBody>
      </p:sp>
    </p:spTree>
    <p:extLst>
      <p:ext uri="{BB962C8B-B14F-4D97-AF65-F5344CB8AC3E}">
        <p14:creationId xmlns:p14="http://schemas.microsoft.com/office/powerpoint/2010/main" val="278500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6841864" y="6505786"/>
            <a:ext cx="795344"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11/15/2016</a:t>
            </a:r>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smtClean="0"/>
              <a:t>Paul Derwent | DOE IPR</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598" y="6441831"/>
            <a:ext cx="763802" cy="416169"/>
          </a:xfrm>
          <a:prstGeom prst="rect">
            <a:avLst/>
          </a:prstGeom>
        </p:spPr>
      </p:pic>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11/15/2016</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smtClean="0"/>
              <a:t>Paul Derwent | DOE IPR</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smtClean="0"/>
              <a:t>11/15/2016</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fi-FI" smtClean="0"/>
              <a:t>Paul Derwent | DOE IPR</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11/15/2016</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smtClean="0"/>
              <a:t>Paul Derwent | DOE IPR</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smtClean="0"/>
              <a:t>11/15/2016</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fi-FI" smtClean="0"/>
              <a:t>Paul Derwent | DOE IPR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smtClean="0"/>
              <a:t>Click icon to add picture</a:t>
            </a: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11/15/2016</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fi-FI" smtClean="0"/>
              <a:t>Paul Derwent | DOE IPR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b="1">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smtClean="0"/>
              <a:t>11/15/2016</a:t>
            </a:r>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fi-FI" smtClean="0"/>
              <a:t>Paul Derwent | DOE IPR</a:t>
            </a:r>
            <a:endParaRPr lang="en-US" b="1"/>
          </a:p>
        </p:txBody>
      </p:sp>
      <p:sp>
        <p:nvSpPr>
          <p:cNvPr id="7" name="Slide Number Placeholder 5"/>
          <p:cNvSpPr>
            <a:spLocks noGrp="1"/>
          </p:cNvSpPr>
          <p:nvPr>
            <p:ph type="sldNum" sz="quarter" idx="18"/>
          </p:nvPr>
        </p:nvSpPr>
        <p:spPr>
          <a:xfrm>
            <a:off x="8141587" y="6515100"/>
            <a:ext cx="447675" cy="241300"/>
          </a:xfrm>
        </p:spPr>
        <p:txBody>
          <a:bodyPr/>
          <a:lstStyle>
            <a:lvl1pPr algn="r">
              <a:defRPr/>
            </a:lvl1pPr>
          </a:lstStyle>
          <a:p>
            <a:fld id="{90FB1247-EF23-4B88-8BDA-71F359827C17}" type="slidenum">
              <a:rPr lang="en-US" altLang="en-US" smtClean="0"/>
              <a:pPr/>
              <a:t>‹#›</a:t>
            </a:fld>
            <a:endParaRPr lang="en-US" altLang="en-US"/>
          </a:p>
        </p:txBody>
      </p:sp>
      <p:sp>
        <p:nvSpPr>
          <p:cNvPr id="10" name="Content Placeholder 2"/>
          <p:cNvSpPr>
            <a:spLocks noGrp="1"/>
          </p:cNvSpPr>
          <p:nvPr>
            <p:ph idx="22"/>
          </p:nvPr>
        </p:nvSpPr>
        <p:spPr>
          <a:xfrm>
            <a:off x="3355146" y="1037743"/>
            <a:ext cx="5607636" cy="5000226"/>
          </a:xfrm>
          <a:prstGeom prst="rect">
            <a:avLst/>
          </a:prstGeom>
        </p:spPr>
        <p:txBody>
          <a:bodyPr lIns="0" tIns="0" rIns="0" bIns="0"/>
          <a:lstStyle>
            <a:lvl1pPr>
              <a:defRPr sz="2400" b="1">
                <a:solidFill>
                  <a:srgbClr val="404040"/>
                </a:solidFill>
              </a:defRPr>
            </a:lvl1pPr>
            <a:lvl2pPr marL="742950" indent="-285750">
              <a:buFont typeface="Wingdings" panose="05000000000000000000" pitchFamily="2" charset="2"/>
              <a:buChar char="§"/>
              <a:defRPr sz="2200" b="1">
                <a:solidFill>
                  <a:schemeClr val="accent5">
                    <a:lumMod val="75000"/>
                  </a:schemeClr>
                </a:solidFill>
              </a:defRPr>
            </a:lvl2pPr>
            <a:lvl3pPr>
              <a:defRPr sz="2000" b="1">
                <a:solidFill>
                  <a:srgbClr val="C00000"/>
                </a:solidFill>
              </a:defRPr>
            </a:lvl3pPr>
            <a:lvl4pPr marL="1600200" indent="-228600">
              <a:buFont typeface="Wingdings" panose="05000000000000000000" pitchFamily="2" charset="2"/>
              <a:buChar char="§"/>
              <a:defRPr sz="1800" b="1">
                <a:solidFill>
                  <a:schemeClr val="accent2">
                    <a:lumMod val="75000"/>
                  </a:schemeClr>
                </a:solidFill>
              </a:defRPr>
            </a:lvl4pPr>
            <a:lvl5pPr marL="2057400" indent="-228600">
              <a:buFont typeface="Arial"/>
              <a:buChar char="•"/>
              <a:defRPr sz="1600" b="1">
                <a:solidFill>
                  <a:schemeClr val="accent5">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2019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11/15/2016</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smtClean="0"/>
              <a:t>Paul Derwent | DOE IPR</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4" r:id="rId8"/>
  </p:sldLayoutIdLst>
  <p:timing>
    <p:tnLst>
      <p:par>
        <p:cTn xmlns:p14="http://schemas.microsoft.com/office/powerpoint/2010/mai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pip2-docdb.fnal.gov:440/cgi-bin/RetrieveFile?docid=116&amp;filename=PIP%20II%20Signed%20IPT%20Charter.pdf&amp;version=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pp-docdb.fnal.gov/cgi-bin/ShowDocument?docid=65" TargetMode="External"/><Relationship Id="rId4" Type="http://schemas.openxmlformats.org/officeDocument/2006/relationships/hyperlink" Target="http://pip2-docdb.fnal.gov/cgi-bin/RetrieveFile?docid=113&amp;filename=PIP-II_CDR_v.0.draft.pdf&amp;version=2" TargetMode="External"/><Relationship Id="rId5" Type="http://schemas.openxmlformats.org/officeDocument/2006/relationships/hyperlink" Target="http://pip2-docdb.fnal.gov:8080/cgi-bin/RetrieveFile?docid=40&amp;filename=PXIE2MeVBeam.pdf&amp;version=2" TargetMode="External"/><Relationship Id="rId6" Type="http://schemas.openxmlformats.org/officeDocument/2006/relationships/hyperlink" Target="http://esh.fnal.gov/xms/ESHQ-Manuals/QAM" TargetMode="External"/><Relationship Id="rId1" Type="http://schemas.openxmlformats.org/officeDocument/2006/relationships/slideLayout" Target="../slideLayouts/slideLayout2.xml"/><Relationship Id="rId2" Type="http://schemas.openxmlformats.org/officeDocument/2006/relationships/hyperlink" Target="https://pip2-docdb.fnal.gov:440/cgi-bin/ShowDocument?docid=11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pp-docdb.fnal.gov/cgi-bin/ShowDocument?docid=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smtClean="0"/>
              <a:t>Paul Derwent</a:t>
            </a:r>
            <a:r>
              <a:rPr lang="en-US" dirty="0"/>
              <a:t>	</a:t>
            </a:r>
          </a:p>
          <a:p>
            <a:r>
              <a:rPr lang="en-US" dirty="0" smtClean="0"/>
              <a:t>DOE Independent Project Review of PIP-II</a:t>
            </a:r>
            <a:endParaRPr lang="en-US" dirty="0"/>
          </a:p>
          <a:p>
            <a:r>
              <a:rPr lang="en-US" dirty="0" smtClean="0"/>
              <a:t>15 November 2016</a:t>
            </a:r>
            <a:endParaRPr lang="en-US" dirty="0"/>
          </a:p>
          <a:p>
            <a:endParaRPr lang="en-US" dirty="0"/>
          </a:p>
        </p:txBody>
      </p:sp>
      <p:sp>
        <p:nvSpPr>
          <p:cNvPr id="3" name="Text Placeholder 2"/>
          <p:cNvSpPr>
            <a:spLocks noGrp="1"/>
          </p:cNvSpPr>
          <p:nvPr>
            <p:ph type="body" sz="quarter" idx="11"/>
          </p:nvPr>
        </p:nvSpPr>
        <p:spPr/>
        <p:txBody>
          <a:bodyPr>
            <a:noAutofit/>
          </a:bodyPr>
          <a:lstStyle/>
          <a:p>
            <a:r>
              <a:rPr lang="en-US" dirty="0" smtClean="0"/>
              <a:t>Plan to CD-1</a:t>
            </a:r>
            <a:endParaRPr lang="en-US"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71550"/>
            <a:ext cx="4229463" cy="5059363"/>
          </a:xfrm>
        </p:spPr>
        <p:txBody>
          <a:bodyPr>
            <a:normAutofit fontScale="92500"/>
          </a:bodyPr>
          <a:lstStyle/>
          <a:p>
            <a:r>
              <a:rPr lang="en-US" dirty="0"/>
              <a:t>The Threshold KPPs are the minimum parameters which comprise the CD-4 completion criteria for the PIP-II Project, and will be a prerequisite for approval of CD-4, Project Completion. Objective KPPs are those additional parameters or technical goals that will be added to the project if facilitated by available contingency and/or non-DOE partner contributions, and may be further defined at CD-2. </a:t>
            </a:r>
            <a:endParaRPr lang="en-US" dirty="0" smtClean="0"/>
          </a:p>
        </p:txBody>
      </p:sp>
      <p:sp>
        <p:nvSpPr>
          <p:cNvPr id="3" name="Title 2"/>
          <p:cNvSpPr>
            <a:spLocks noGrp="1"/>
          </p:cNvSpPr>
          <p:nvPr>
            <p:ph type="title"/>
          </p:nvPr>
        </p:nvSpPr>
        <p:spPr/>
        <p:txBody>
          <a:bodyPr/>
          <a:lstStyle/>
          <a:p>
            <a:r>
              <a:rPr lang="en-US" dirty="0" smtClean="0"/>
              <a:t>Key Performance Parameters</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97202404"/>
              </p:ext>
            </p:extLst>
          </p:nvPr>
        </p:nvGraphicFramePr>
        <p:xfrm>
          <a:off x="4573953" y="971550"/>
          <a:ext cx="4535822" cy="4028440"/>
        </p:xfrm>
        <a:graphic>
          <a:graphicData uri="http://schemas.openxmlformats.org/drawingml/2006/table">
            <a:tbl>
              <a:tblPr firstRow="1" bandRow="1">
                <a:tableStyleId>{5C22544A-7EE6-4342-B048-85BDC9FD1C3A}</a:tableStyleId>
              </a:tblPr>
              <a:tblGrid>
                <a:gridCol w="397424"/>
                <a:gridCol w="1054039"/>
                <a:gridCol w="1632896"/>
                <a:gridCol w="1451463"/>
              </a:tblGrid>
              <a:tr h="370840">
                <a:tc>
                  <a:txBody>
                    <a:bodyPr/>
                    <a:lstStyle/>
                    <a:p>
                      <a:pPr marL="0" marR="0" indent="-2540" algn="ctr">
                        <a:spcBef>
                          <a:spcPts val="0"/>
                        </a:spcBef>
                        <a:spcAft>
                          <a:spcPts val="600"/>
                        </a:spcAft>
                      </a:pPr>
                      <a:r>
                        <a:rPr lang="en-US" sz="1200" b="1" dirty="0">
                          <a:effectLst/>
                          <a:latin typeface="Times New Roman"/>
                          <a:ea typeface="Times New Roman"/>
                        </a:rPr>
                        <a:t>#</a:t>
                      </a:r>
                      <a:endParaRPr lang="en-US" sz="1200" dirty="0">
                        <a:effectLst/>
                        <a:latin typeface="Times New Roman"/>
                        <a:ea typeface="Times New Roman"/>
                      </a:endParaRPr>
                    </a:p>
                  </a:txBody>
                  <a:tcPr marL="68580" marR="68580" marT="0" marB="0"/>
                </a:tc>
                <a:tc>
                  <a:txBody>
                    <a:bodyPr/>
                    <a:lstStyle/>
                    <a:p>
                      <a:pPr marL="0" marR="0" indent="-2540" algn="ctr">
                        <a:spcBef>
                          <a:spcPts val="0"/>
                        </a:spcBef>
                        <a:spcAft>
                          <a:spcPts val="600"/>
                        </a:spcAft>
                      </a:pPr>
                      <a:r>
                        <a:rPr lang="en-US" sz="1200" b="1">
                          <a:effectLst/>
                          <a:latin typeface="Times New Roman"/>
                          <a:ea typeface="Times New Roman"/>
                        </a:rPr>
                        <a:t>Description of Scope</a:t>
                      </a:r>
                      <a:endParaRPr lang="en-US" sz="12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1200" b="1" dirty="0">
                          <a:effectLst/>
                          <a:latin typeface="Times New Roman"/>
                          <a:ea typeface="Times New Roman"/>
                        </a:rPr>
                        <a:t>Threshold KPP</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1200" b="1">
                          <a:effectLst/>
                          <a:latin typeface="Times New Roman"/>
                          <a:ea typeface="Times New Roman"/>
                        </a:rPr>
                        <a:t>Objective KPP</a:t>
                      </a:r>
                      <a:endParaRPr lang="en-US" sz="1200">
                        <a:effectLst/>
                        <a:latin typeface="Times New Roman"/>
                        <a:ea typeface="Times New Roman"/>
                      </a:endParaRPr>
                    </a:p>
                  </a:txBody>
                  <a:tcPr marL="68580" marR="68580" marT="0" marB="0"/>
                </a:tc>
              </a:tr>
              <a:tr h="370840">
                <a:tc>
                  <a:txBody>
                    <a:bodyPr/>
                    <a:lstStyle/>
                    <a:p>
                      <a:pPr marL="0" marR="0" algn="ctr">
                        <a:spcBef>
                          <a:spcPts val="0"/>
                        </a:spcBef>
                        <a:spcAft>
                          <a:spcPts val="600"/>
                        </a:spcAft>
                      </a:pPr>
                      <a:r>
                        <a:rPr lang="en-US" sz="1200">
                          <a:effectLst/>
                          <a:latin typeface="Times New Roman"/>
                          <a:ea typeface="Times New Roman"/>
                        </a:rPr>
                        <a:t>1</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800 MeV SRF linac</a:t>
                      </a:r>
                    </a:p>
                  </a:txBody>
                  <a:tcPr marL="68580" marR="68580" marT="0" marB="0"/>
                </a:tc>
                <a:tc>
                  <a:txBody>
                    <a:bodyPr/>
                    <a:lstStyle/>
                    <a:p>
                      <a:pPr marL="0" marR="0" algn="l">
                        <a:spcBef>
                          <a:spcPts val="0"/>
                        </a:spcBef>
                        <a:spcAft>
                          <a:spcPts val="600"/>
                        </a:spcAft>
                      </a:pPr>
                      <a:r>
                        <a:rPr lang="en-US" sz="1200" dirty="0">
                          <a:effectLst/>
                          <a:latin typeface="Times New Roman"/>
                          <a:ea typeface="Times New Roman"/>
                        </a:rPr>
                        <a:t>Beam delivered through the linac, to the Booster Injection Region</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800 MeV beam delivered to Booster Injection Region</a:t>
                      </a:r>
                    </a:p>
                  </a:txBody>
                  <a:tcPr marL="68580" marR="68580" marT="0" marB="0"/>
                </a:tc>
              </a:tr>
              <a:tr h="370840">
                <a:tc>
                  <a:txBody>
                    <a:bodyPr/>
                    <a:lstStyle/>
                    <a:p>
                      <a:pPr marL="0" marR="0" algn="ctr">
                        <a:spcBef>
                          <a:spcPts val="0"/>
                        </a:spcBef>
                        <a:spcAft>
                          <a:spcPts val="600"/>
                        </a:spcAft>
                      </a:pPr>
                      <a:r>
                        <a:rPr lang="en-US" sz="1200">
                          <a:effectLst/>
                          <a:latin typeface="Times New Roman"/>
                          <a:ea typeface="Times New Roman"/>
                        </a:rPr>
                        <a:t>2</a:t>
                      </a:r>
                    </a:p>
                  </a:txBody>
                  <a:tcPr marL="68580" marR="68580" marT="0" marB="0"/>
                </a:tc>
                <a:tc>
                  <a:txBody>
                    <a:bodyPr/>
                    <a:lstStyle/>
                    <a:p>
                      <a:pPr marL="0" marR="0" algn="l">
                        <a:spcBef>
                          <a:spcPts val="0"/>
                        </a:spcBef>
                        <a:spcAft>
                          <a:spcPts val="600"/>
                        </a:spcAft>
                      </a:pPr>
                      <a:r>
                        <a:rPr lang="en-US" sz="1200" dirty="0">
                          <a:effectLst/>
                          <a:latin typeface="Times New Roman"/>
                          <a:ea typeface="Times New Roman"/>
                        </a:rPr>
                        <a:t>Booster/RR/MI upgrades</a:t>
                      </a:r>
                    </a:p>
                  </a:txBody>
                  <a:tcPr marL="68580" marR="68580" marT="0" marB="0"/>
                </a:tc>
                <a:tc>
                  <a:txBody>
                    <a:bodyPr/>
                    <a:lstStyle/>
                    <a:p>
                      <a:pPr marL="0" marR="0" algn="l">
                        <a:spcBef>
                          <a:spcPts val="0"/>
                        </a:spcBef>
                        <a:spcAft>
                          <a:spcPts val="600"/>
                        </a:spcAft>
                      </a:pPr>
                      <a:r>
                        <a:rPr lang="en-US" sz="1200" dirty="0">
                          <a:effectLst/>
                          <a:latin typeface="Times New Roman"/>
                          <a:ea typeface="Times New Roman"/>
                        </a:rPr>
                        <a:t>Components capable of delivering 1.2 MW to external </a:t>
                      </a:r>
                      <a:r>
                        <a:rPr lang="en-US" sz="1200" dirty="0" err="1">
                          <a:effectLst/>
                          <a:latin typeface="Times New Roman"/>
                          <a:ea typeface="Times New Roman"/>
                        </a:rPr>
                        <a:t>beamline</a:t>
                      </a:r>
                      <a:r>
                        <a:rPr lang="en-US" sz="1200" dirty="0">
                          <a:effectLst/>
                          <a:latin typeface="Times New Roman"/>
                          <a:ea typeface="Times New Roman"/>
                        </a:rPr>
                        <a:t> installed </a:t>
                      </a:r>
                      <a:r>
                        <a:rPr lang="en-US" sz="1200" dirty="0">
                          <a:solidFill>
                            <a:schemeClr val="tx2"/>
                          </a:solidFill>
                          <a:effectLst/>
                          <a:latin typeface="Times New Roman"/>
                          <a:ea typeface="Times New Roman"/>
                        </a:rPr>
                        <a:t>and beam accelerated in the Booster</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 </a:t>
                      </a:r>
                    </a:p>
                  </a:txBody>
                  <a:tcPr marL="68580" marR="68580" marT="0" marB="0"/>
                </a:tc>
              </a:tr>
              <a:tr h="370840">
                <a:tc>
                  <a:txBody>
                    <a:bodyPr/>
                    <a:lstStyle/>
                    <a:p>
                      <a:pPr marL="0" marR="0" algn="ctr">
                        <a:spcBef>
                          <a:spcPts val="0"/>
                        </a:spcBef>
                        <a:spcAft>
                          <a:spcPts val="600"/>
                        </a:spcAft>
                      </a:pPr>
                      <a:r>
                        <a:rPr lang="en-US" sz="1200">
                          <a:effectLst/>
                          <a:latin typeface="Times New Roman"/>
                          <a:ea typeface="Times New Roman"/>
                        </a:rPr>
                        <a:t>3</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Cryogenic Infrastructure</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Cryogenic plant and distribution ready to support beam operation, and cooled to operating temperature</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 </a:t>
                      </a:r>
                    </a:p>
                  </a:txBody>
                  <a:tcPr marL="68580" marR="68580" marT="0" marB="0"/>
                </a:tc>
              </a:tr>
              <a:tr h="370840">
                <a:tc>
                  <a:txBody>
                    <a:bodyPr/>
                    <a:lstStyle/>
                    <a:p>
                      <a:pPr marL="0" marR="0" algn="ctr">
                        <a:spcBef>
                          <a:spcPts val="0"/>
                        </a:spcBef>
                        <a:spcAft>
                          <a:spcPts val="600"/>
                        </a:spcAft>
                      </a:pPr>
                      <a:r>
                        <a:rPr lang="en-US" sz="1200">
                          <a:effectLst/>
                          <a:latin typeface="Times New Roman"/>
                          <a:ea typeface="Times New Roman"/>
                        </a:rPr>
                        <a:t>4</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Civil Construction</a:t>
                      </a:r>
                    </a:p>
                  </a:txBody>
                  <a:tcPr marL="68580" marR="68580" marT="0" marB="0"/>
                </a:tc>
                <a:tc>
                  <a:txBody>
                    <a:bodyPr/>
                    <a:lstStyle/>
                    <a:p>
                      <a:pPr marL="0" marR="0" algn="l">
                        <a:spcBef>
                          <a:spcPts val="0"/>
                        </a:spcBef>
                        <a:spcAft>
                          <a:spcPts val="600"/>
                        </a:spcAft>
                      </a:pPr>
                      <a:r>
                        <a:rPr lang="en-US" sz="1200">
                          <a:effectLst/>
                          <a:latin typeface="Times New Roman"/>
                          <a:ea typeface="Times New Roman"/>
                        </a:rPr>
                        <a:t>Tunnel enclosures and service buildings ready to support 700 MeV SRF linac and transfer line to the Booster</a:t>
                      </a:r>
                    </a:p>
                  </a:txBody>
                  <a:tcPr marL="68580" marR="68580" marT="0" marB="0"/>
                </a:tc>
                <a:tc>
                  <a:txBody>
                    <a:bodyPr/>
                    <a:lstStyle/>
                    <a:p>
                      <a:pPr marL="0" marR="0" algn="l">
                        <a:spcBef>
                          <a:spcPts val="0"/>
                        </a:spcBef>
                        <a:spcAft>
                          <a:spcPts val="600"/>
                        </a:spcAft>
                      </a:pPr>
                      <a:r>
                        <a:rPr lang="en-US" sz="1200" dirty="0">
                          <a:effectLst/>
                          <a:latin typeface="Times New Roman"/>
                          <a:ea typeface="Times New Roman"/>
                        </a:rPr>
                        <a:t>Tunnel enclosures and service buildings to support 1 GeV SRF linac and transfer line to the Booster</a:t>
                      </a:r>
                    </a:p>
                  </a:txBody>
                  <a:tcPr marL="68580" marR="68580" marT="0" marB="0"/>
                </a:tc>
              </a:tr>
            </a:tbl>
          </a:graphicData>
        </a:graphic>
      </p:graphicFrame>
      <p:sp>
        <p:nvSpPr>
          <p:cNvPr id="7" name="TextBox 6"/>
          <p:cNvSpPr txBox="1"/>
          <p:nvPr/>
        </p:nvSpPr>
        <p:spPr>
          <a:xfrm>
            <a:off x="4573953" y="5101292"/>
            <a:ext cx="3838160" cy="1200328"/>
          </a:xfrm>
          <a:prstGeom prst="rect">
            <a:avLst/>
          </a:prstGeom>
          <a:noFill/>
        </p:spPr>
        <p:txBody>
          <a:bodyPr wrap="none" rtlCol="0">
            <a:spAutoFit/>
          </a:bodyPr>
          <a:lstStyle/>
          <a:p>
            <a:r>
              <a:rPr lang="en-US" dirty="0" smtClean="0"/>
              <a:t>Beam delivery requirements:  </a:t>
            </a:r>
          </a:p>
          <a:p>
            <a:r>
              <a:rPr lang="en-US" dirty="0" smtClean="0"/>
              <a:t>recent development</a:t>
            </a:r>
          </a:p>
          <a:p>
            <a:r>
              <a:rPr lang="en-US" dirty="0" smtClean="0"/>
              <a:t>not included in Cost estimate </a:t>
            </a:r>
            <a:endParaRPr lang="en-US" dirty="0"/>
          </a:p>
        </p:txBody>
      </p:sp>
    </p:spTree>
    <p:extLst>
      <p:ext uri="{BB962C8B-B14F-4D97-AF65-F5344CB8AC3E}">
        <p14:creationId xmlns:p14="http://schemas.microsoft.com/office/powerpoint/2010/main" val="382964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Documentation for CD-1 underway</a:t>
            </a:r>
          </a:p>
          <a:p>
            <a:pPr lvl="1"/>
            <a:r>
              <a:rPr lang="en-US" dirty="0" smtClean="0"/>
              <a:t>CDR and PPEP in draft form</a:t>
            </a:r>
          </a:p>
          <a:p>
            <a:pPr lvl="1"/>
            <a:r>
              <a:rPr lang="en-US" dirty="0" smtClean="0"/>
              <a:t>Preliminary KPPs</a:t>
            </a:r>
          </a:p>
          <a:p>
            <a:pPr lvl="1"/>
            <a:endParaRPr lang="en-US" dirty="0"/>
          </a:p>
          <a:p>
            <a:r>
              <a:rPr lang="en-US" dirty="0" smtClean="0"/>
              <a:t>Integrated Project Team and Monthly reporting</a:t>
            </a:r>
          </a:p>
          <a:p>
            <a:endParaRPr lang="en-US" dirty="0"/>
          </a:p>
          <a:p>
            <a:r>
              <a:rPr lang="en-US" dirty="0" smtClean="0"/>
              <a:t>Analysis of Alternatives report submitted to OHEP</a:t>
            </a:r>
          </a:p>
          <a:p>
            <a:pPr lvl="1"/>
            <a:r>
              <a:rPr lang="en-US" dirty="0" smtClean="0"/>
              <a:t>Preparation for </a:t>
            </a:r>
            <a:r>
              <a:rPr lang="en-US" smtClean="0"/>
              <a:t>CD-1 does </a:t>
            </a:r>
            <a:r>
              <a:rPr lang="en-US" dirty="0" smtClean="0"/>
              <a:t>depend on alternative selection </a:t>
            </a:r>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2"/>
          </p:nvPr>
        </p:nvSpPr>
        <p:spPr/>
        <p:txBody>
          <a:bodyPr/>
          <a:lstStyle/>
          <a:p>
            <a:r>
              <a:rPr lang="en-US" altLang="en-US" smtClean="0"/>
              <a:t>11/15/2016</a:t>
            </a:r>
            <a:endParaRPr lang="en-US" altLang="en-US" dirty="0"/>
          </a:p>
        </p:txBody>
      </p:sp>
      <p:sp>
        <p:nvSpPr>
          <p:cNvPr id="5" name="Footer Placeholder 4"/>
          <p:cNvSpPr>
            <a:spLocks noGrp="1"/>
          </p:cNvSpPr>
          <p:nvPr>
            <p:ph type="ftr" sz="quarter" idx="3"/>
          </p:nvPr>
        </p:nvSpPr>
        <p:spPr/>
        <p:txBody>
          <a:bodyPr/>
          <a:lstStyle/>
          <a:p>
            <a:r>
              <a:rPr lang="fi-FI" smtClean="0"/>
              <a:t>Paul Derwent | DOE IPR</a:t>
            </a:r>
            <a:endParaRPr lang="en-US" dirty="0"/>
          </a:p>
        </p:txBody>
      </p:sp>
      <p:sp>
        <p:nvSpPr>
          <p:cNvPr id="6" name="Slide Number Placeholder 5"/>
          <p:cNvSpPr>
            <a:spLocks noGrp="1"/>
          </p:cNvSpPr>
          <p:nvPr>
            <p:ph type="sldNum" sz="quarter" idx="4"/>
          </p:nvPr>
        </p:nvSpPr>
        <p:spPr/>
        <p:txBody>
          <a:bodyPr/>
          <a:lstStyle/>
          <a:p>
            <a:fld id="{D4078CA2-75EA-4F42-B0AF-FB0975373545}" type="slidenum">
              <a:rPr lang="en-US" altLang="en-US" smtClean="0"/>
              <a:pPr/>
              <a:t>11</a:t>
            </a:fld>
            <a:endParaRPr lang="en-US" altLang="en-US" dirty="0"/>
          </a:p>
        </p:txBody>
      </p:sp>
      <p:sp>
        <p:nvSpPr>
          <p:cNvPr id="7" name="TextBox 6"/>
          <p:cNvSpPr txBox="1"/>
          <p:nvPr/>
        </p:nvSpPr>
        <p:spPr>
          <a:xfrm>
            <a:off x="1448790" y="475013"/>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06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CD-1, Approve Alternative Selection and Cost Range</a:t>
            </a:r>
          </a:p>
          <a:p>
            <a:pPr lvl="1"/>
            <a:r>
              <a:rPr lang="en-US" dirty="0" smtClean="0"/>
              <a:t>The selected alternative and approach is the optimum solution</a:t>
            </a:r>
          </a:p>
          <a:p>
            <a:pPr lvl="1"/>
            <a:r>
              <a:rPr lang="en-US" dirty="0"/>
              <a:t>CD-1 approval marks the completion of the project definition phase and the conceptual design. </a:t>
            </a:r>
          </a:p>
          <a:p>
            <a:pPr lvl="1"/>
            <a:r>
              <a:rPr lang="en-US" dirty="0"/>
              <a:t>The recommended alternative should provide the essential functions and capabilities at an optimum life-cycle cost, consistent with required cost, scope, schedule, performance, and risk considerations. It should be reflected in the site’s long-range planning </a:t>
            </a:r>
            <a:r>
              <a:rPr lang="en-US" dirty="0" smtClean="0"/>
              <a:t>documents </a:t>
            </a:r>
            <a:r>
              <a:rPr lang="en-US" dirty="0"/>
              <a:t>as well. </a:t>
            </a:r>
            <a:endParaRPr lang="en-US" dirty="0" smtClean="0"/>
          </a:p>
          <a:p>
            <a:pPr lvl="1"/>
            <a:r>
              <a:rPr lang="en-US" dirty="0"/>
              <a:t>The cost range provided at CD-1 is the preliminary estimate for the selected alternative. </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Plan to CD-1</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70206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CD-1 Requirements</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7" name="Picture 6" descr="project_decision_matri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91" y="408193"/>
            <a:ext cx="7888967" cy="6096020"/>
          </a:xfrm>
          <a:prstGeom prst="rect">
            <a:avLst/>
          </a:prstGeom>
        </p:spPr>
      </p:pic>
      <p:sp>
        <p:nvSpPr>
          <p:cNvPr id="8" name="Rectangle 7"/>
          <p:cNvSpPr/>
          <p:nvPr/>
        </p:nvSpPr>
        <p:spPr>
          <a:xfrm>
            <a:off x="4034721" y="679629"/>
            <a:ext cx="855326" cy="5523891"/>
          </a:xfrm>
          <a:prstGeom prst="rect">
            <a:avLst/>
          </a:prstGeom>
          <a:noFill/>
          <a:ln w="381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21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029" y="1105395"/>
            <a:ext cx="4675971" cy="3252849"/>
          </a:xfrm>
          <a:prstGeom prst="rect">
            <a:avLst/>
          </a:prstGeom>
        </p:spPr>
      </p:pic>
      <p:sp>
        <p:nvSpPr>
          <p:cNvPr id="2" name="Content Placeholder 1"/>
          <p:cNvSpPr>
            <a:spLocks noGrp="1"/>
          </p:cNvSpPr>
          <p:nvPr>
            <p:ph idx="1"/>
          </p:nvPr>
        </p:nvSpPr>
        <p:spPr>
          <a:xfrm>
            <a:off x="228600" y="971550"/>
            <a:ext cx="4533405" cy="5262995"/>
          </a:xfrm>
        </p:spPr>
        <p:txBody>
          <a:bodyPr>
            <a:normAutofit lnSpcReduction="10000"/>
          </a:bodyPr>
          <a:lstStyle/>
          <a:p>
            <a:r>
              <a:rPr lang="en-US" dirty="0" smtClean="0"/>
              <a:t>Federal Project Director:  Adam </a:t>
            </a:r>
            <a:r>
              <a:rPr lang="en-US" dirty="0" err="1" smtClean="0"/>
              <a:t>Bihary</a:t>
            </a:r>
            <a:r>
              <a:rPr lang="en-US" dirty="0" smtClean="0"/>
              <a:t>, Fermi Site Office</a:t>
            </a:r>
          </a:p>
          <a:p>
            <a:r>
              <a:rPr lang="en-US" dirty="0" smtClean="0"/>
              <a:t>OHEP Program Manager:  Steve </a:t>
            </a:r>
            <a:r>
              <a:rPr lang="en-US" dirty="0" err="1" smtClean="0"/>
              <a:t>Peggs</a:t>
            </a:r>
            <a:endParaRPr lang="en-US" dirty="0"/>
          </a:p>
          <a:p>
            <a:r>
              <a:rPr lang="en-US" dirty="0" smtClean="0"/>
              <a:t>PIP-II Project Manager</a:t>
            </a:r>
          </a:p>
          <a:p>
            <a:pPr lvl="1"/>
            <a:r>
              <a:rPr lang="en-US" dirty="0" smtClean="0"/>
              <a:t>Steve Holmes, </a:t>
            </a:r>
          </a:p>
          <a:p>
            <a:r>
              <a:rPr lang="en-US" dirty="0" smtClean="0"/>
              <a:t>PIP-II Deputy PM</a:t>
            </a:r>
          </a:p>
          <a:p>
            <a:pPr lvl="1"/>
            <a:r>
              <a:rPr lang="en-US" dirty="0" err="1" smtClean="0"/>
              <a:t>Shekhar</a:t>
            </a:r>
            <a:r>
              <a:rPr lang="en-US" dirty="0" smtClean="0"/>
              <a:t> Mishra, Paul Derwent</a:t>
            </a:r>
          </a:p>
          <a:p>
            <a:r>
              <a:rPr lang="en-US" dirty="0" smtClean="0"/>
              <a:t>PIP-II </a:t>
            </a:r>
            <a:r>
              <a:rPr lang="en-US" dirty="0" err="1" smtClean="0"/>
              <a:t>Assoc</a:t>
            </a:r>
            <a:r>
              <a:rPr lang="en-US" dirty="0" smtClean="0"/>
              <a:t> PM </a:t>
            </a:r>
            <a:endParaRPr lang="en-US" dirty="0"/>
          </a:p>
          <a:p>
            <a:pPr lvl="1"/>
            <a:r>
              <a:rPr lang="en-US" dirty="0" err="1" smtClean="0"/>
              <a:t>Luisella</a:t>
            </a:r>
            <a:r>
              <a:rPr lang="en-US" dirty="0" smtClean="0"/>
              <a:t> </a:t>
            </a:r>
            <a:r>
              <a:rPr lang="en-US" dirty="0" err="1" smtClean="0"/>
              <a:t>Lari</a:t>
            </a:r>
            <a:endParaRPr lang="en-US" dirty="0" smtClean="0"/>
          </a:p>
          <a:p>
            <a:pPr lvl="1"/>
            <a:endParaRPr lang="en-US" dirty="0"/>
          </a:p>
          <a:p>
            <a:r>
              <a:rPr lang="en-US" dirty="0" smtClean="0"/>
              <a:t>Meeting since September 2015</a:t>
            </a:r>
          </a:p>
          <a:p>
            <a:r>
              <a:rPr lang="en-US" dirty="0" smtClean="0">
                <a:hlinkClick r:id="rId3" invalidUrl="https://pip2-docdb.fnal.gov:440/cgi-bin/RetrieveFile?docid=116&amp;filename=PIP II Signed IPT Charter.pdf&amp;version=1"/>
              </a:rPr>
              <a:t>Charter</a:t>
            </a:r>
            <a:r>
              <a:rPr lang="en-US" dirty="0" smtClean="0"/>
              <a:t> October 2016</a:t>
            </a:r>
            <a:endParaRPr lang="en-US" dirty="0"/>
          </a:p>
        </p:txBody>
      </p:sp>
      <p:sp>
        <p:nvSpPr>
          <p:cNvPr id="3" name="Title 2"/>
          <p:cNvSpPr>
            <a:spLocks noGrp="1"/>
          </p:cNvSpPr>
          <p:nvPr>
            <p:ph type="title"/>
          </p:nvPr>
        </p:nvSpPr>
        <p:spPr/>
        <p:txBody>
          <a:bodyPr/>
          <a:lstStyle/>
          <a:p>
            <a:r>
              <a:rPr lang="en-US" dirty="0" smtClean="0"/>
              <a:t>Integrated Project Team :</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00520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49891677"/>
              </p:ext>
            </p:extLst>
          </p:nvPr>
        </p:nvGraphicFramePr>
        <p:xfrm>
          <a:off x="158752" y="769136"/>
          <a:ext cx="8756648" cy="5411776"/>
        </p:xfrm>
        <a:graphic>
          <a:graphicData uri="http://schemas.openxmlformats.org/drawingml/2006/table">
            <a:tbl>
              <a:tblPr firstRow="1" bandRow="1">
                <a:tableStyleId>{5C22544A-7EE6-4342-B048-85BDC9FD1C3A}</a:tableStyleId>
              </a:tblPr>
              <a:tblGrid>
                <a:gridCol w="2415867"/>
                <a:gridCol w="1226101"/>
                <a:gridCol w="1447251"/>
                <a:gridCol w="3667429"/>
              </a:tblGrid>
              <a:tr h="416891">
                <a:tc>
                  <a:txBody>
                    <a:bodyPr/>
                    <a:lstStyle/>
                    <a:p>
                      <a:r>
                        <a:rPr lang="en-US" sz="1100" dirty="0" smtClean="0"/>
                        <a:t>Deliverable</a:t>
                      </a:r>
                      <a:endParaRPr lang="en-US" sz="1100" dirty="0"/>
                    </a:p>
                  </a:txBody>
                  <a:tcPr/>
                </a:tc>
                <a:tc>
                  <a:txBody>
                    <a:bodyPr/>
                    <a:lstStyle/>
                    <a:p>
                      <a:r>
                        <a:rPr lang="en-US" sz="1100" dirty="0" smtClean="0"/>
                        <a:t>Responsible Party</a:t>
                      </a:r>
                      <a:endParaRPr lang="en-US" sz="1100" dirty="0"/>
                    </a:p>
                  </a:txBody>
                  <a:tcPr/>
                </a:tc>
                <a:tc>
                  <a:txBody>
                    <a:bodyPr/>
                    <a:lstStyle/>
                    <a:p>
                      <a:r>
                        <a:rPr lang="en-US" sz="1100" baseline="0" dirty="0" smtClean="0"/>
                        <a:t>Dependent on Alternative Selection</a:t>
                      </a:r>
                      <a:endParaRPr lang="en-US" sz="1100" dirty="0"/>
                    </a:p>
                  </a:txBody>
                  <a:tcPr/>
                </a:tc>
                <a:tc>
                  <a:txBody>
                    <a:bodyPr/>
                    <a:lstStyle/>
                    <a:p>
                      <a:r>
                        <a:rPr lang="en-US" sz="1100" dirty="0" smtClean="0"/>
                        <a:t>Status</a:t>
                      </a:r>
                      <a:endParaRPr lang="en-US" sz="1100" dirty="0"/>
                    </a:p>
                  </a:txBody>
                  <a:tcPr/>
                </a:tc>
              </a:tr>
              <a:tr h="416891">
                <a:tc>
                  <a:txBody>
                    <a:bodyPr/>
                    <a:lstStyle/>
                    <a:p>
                      <a:r>
                        <a:rPr lang="en-US" sz="1100" dirty="0" smtClean="0"/>
                        <a:t>Acquisition Strategy</a:t>
                      </a:r>
                      <a:endParaRPr lang="en-US" sz="1100" dirty="0"/>
                    </a:p>
                  </a:txBody>
                  <a:tcPr/>
                </a:tc>
                <a:tc>
                  <a:txBody>
                    <a:bodyPr/>
                    <a:lstStyle/>
                    <a:p>
                      <a:r>
                        <a:rPr lang="en-US" sz="1100" dirty="0" smtClean="0"/>
                        <a:t>FPD / Project</a:t>
                      </a:r>
                      <a:endParaRPr lang="en-US" sz="1100" dirty="0"/>
                    </a:p>
                  </a:txBody>
                  <a:tcPr/>
                </a:tc>
                <a:tc>
                  <a:txBody>
                    <a:bodyPr/>
                    <a:lstStyle/>
                    <a:p>
                      <a:r>
                        <a:rPr lang="en-US" sz="1100" dirty="0" smtClean="0"/>
                        <a:t>Yes</a:t>
                      </a:r>
                      <a:endParaRPr lang="en-US" sz="1100" dirty="0"/>
                    </a:p>
                  </a:txBody>
                  <a:tcPr/>
                </a:tc>
                <a:tc>
                  <a:txBody>
                    <a:bodyPr/>
                    <a:lstStyle/>
                    <a:p>
                      <a:r>
                        <a:rPr lang="en-US" sz="1100" dirty="0" smtClean="0"/>
                        <a:t>Base on </a:t>
                      </a:r>
                      <a:r>
                        <a:rPr lang="en-US" sz="1100" baseline="0" dirty="0" smtClean="0"/>
                        <a:t>recent projects</a:t>
                      </a:r>
                      <a:endParaRPr lang="en-US" sz="1100" dirty="0"/>
                    </a:p>
                  </a:txBody>
                  <a:tcPr/>
                </a:tc>
              </a:tr>
              <a:tr h="416891">
                <a:tc>
                  <a:txBody>
                    <a:bodyPr/>
                    <a:lstStyle/>
                    <a:p>
                      <a:r>
                        <a:rPr lang="en-US" sz="1100" dirty="0" smtClean="0"/>
                        <a:t>Preliminary</a:t>
                      </a:r>
                      <a:r>
                        <a:rPr lang="en-US" sz="1100" baseline="0" dirty="0" smtClean="0"/>
                        <a:t> Project Execution Plan</a:t>
                      </a:r>
                      <a:endParaRPr lang="en-US" sz="1100" dirty="0"/>
                    </a:p>
                  </a:txBody>
                  <a:tcPr/>
                </a:tc>
                <a:tc>
                  <a:txBody>
                    <a:bodyPr/>
                    <a:lstStyle/>
                    <a:p>
                      <a:r>
                        <a:rPr lang="en-US" sz="1100" dirty="0" smtClean="0"/>
                        <a:t>FPD</a:t>
                      </a:r>
                      <a:r>
                        <a:rPr lang="en-US" sz="1100" baseline="0" dirty="0" smtClean="0"/>
                        <a:t> / Project</a:t>
                      </a:r>
                      <a:endParaRPr lang="en-US" sz="1100" dirty="0"/>
                    </a:p>
                  </a:txBody>
                  <a:tcPr/>
                </a:tc>
                <a:tc>
                  <a:txBody>
                    <a:bodyPr/>
                    <a:lstStyle/>
                    <a:p>
                      <a:r>
                        <a:rPr lang="en-US" sz="1100" dirty="0" smtClean="0"/>
                        <a:t>Yes</a:t>
                      </a:r>
                      <a:endParaRPr lang="en-US" sz="1100" dirty="0"/>
                    </a:p>
                  </a:txBody>
                  <a:tcPr/>
                </a:tc>
                <a:tc>
                  <a:txBody>
                    <a:bodyPr/>
                    <a:lstStyle/>
                    <a:p>
                      <a:r>
                        <a:rPr lang="en-US" sz="1100" dirty="0" smtClean="0">
                          <a:hlinkClick r:id="rId2"/>
                        </a:rPr>
                        <a:t>Draft</a:t>
                      </a:r>
                      <a:r>
                        <a:rPr lang="en-US" sz="1100" baseline="0" dirty="0" smtClean="0">
                          <a:hlinkClick r:id="rId2"/>
                        </a:rPr>
                        <a:t> complete</a:t>
                      </a:r>
                      <a:endParaRPr lang="en-US" sz="1100" dirty="0"/>
                    </a:p>
                  </a:txBody>
                  <a:tcPr/>
                </a:tc>
              </a:tr>
              <a:tr h="416891">
                <a:tc>
                  <a:txBody>
                    <a:bodyPr/>
                    <a:lstStyle/>
                    <a:p>
                      <a:r>
                        <a:rPr lang="en-US" sz="1100" dirty="0" smtClean="0"/>
                        <a:t>Risk</a:t>
                      </a:r>
                      <a:r>
                        <a:rPr lang="en-US" sz="1100" baseline="0" dirty="0" smtClean="0"/>
                        <a:t> Management Plan</a:t>
                      </a:r>
                      <a:endParaRPr lang="en-US" sz="1100" dirty="0"/>
                    </a:p>
                  </a:txBody>
                  <a:tcPr/>
                </a:tc>
                <a:tc>
                  <a:txBody>
                    <a:bodyPr/>
                    <a:lstStyle/>
                    <a:p>
                      <a:r>
                        <a:rPr lang="en-US" sz="1100" dirty="0" smtClean="0"/>
                        <a:t>Project</a:t>
                      </a:r>
                      <a:endParaRPr lang="en-US" sz="1100" dirty="0"/>
                    </a:p>
                  </a:txBody>
                  <a:tcPr/>
                </a:tc>
                <a:tc>
                  <a:txBody>
                    <a:bodyPr/>
                    <a:lstStyle/>
                    <a:p>
                      <a:r>
                        <a:rPr lang="en-US" sz="1100" dirty="0" smtClean="0"/>
                        <a:t>No to write /Yes to execute</a:t>
                      </a:r>
                      <a:endParaRPr lang="en-US" sz="1100" dirty="0"/>
                    </a:p>
                  </a:txBody>
                  <a:tcPr/>
                </a:tc>
                <a:tc>
                  <a:txBody>
                    <a:bodyPr/>
                    <a:lstStyle/>
                    <a:p>
                      <a:r>
                        <a:rPr lang="en-US" sz="1100" dirty="0" smtClean="0"/>
                        <a:t>Tailor </a:t>
                      </a:r>
                      <a:r>
                        <a:rPr lang="en-US" sz="1100" dirty="0" smtClean="0">
                          <a:hlinkClick r:id="rId3"/>
                        </a:rPr>
                        <a:t>Laboratory Risk Management Plan</a:t>
                      </a:r>
                      <a:r>
                        <a:rPr lang="en-US" sz="1100" baseline="0" dirty="0" smtClean="0">
                          <a:hlinkClick r:id="rId3"/>
                        </a:rPr>
                        <a:t> </a:t>
                      </a:r>
                      <a:r>
                        <a:rPr lang="en-US" sz="1100" baseline="0" dirty="0" smtClean="0"/>
                        <a:t>to project requirement</a:t>
                      </a:r>
                      <a:endParaRPr lang="en-US" sz="1100" dirty="0"/>
                    </a:p>
                  </a:txBody>
                  <a:tcPr/>
                </a:tc>
              </a:tr>
              <a:tr h="416891">
                <a:tc>
                  <a:txBody>
                    <a:bodyPr/>
                    <a:lstStyle/>
                    <a:p>
                      <a:r>
                        <a:rPr lang="en-US" sz="1100" dirty="0" smtClean="0"/>
                        <a:t>One for One Building Replacement</a:t>
                      </a:r>
                      <a:endParaRPr lang="en-US" sz="1100" dirty="0"/>
                    </a:p>
                  </a:txBody>
                  <a:tcPr/>
                </a:tc>
                <a:tc>
                  <a:txBody>
                    <a:bodyPr/>
                    <a:lstStyle/>
                    <a:p>
                      <a:r>
                        <a:rPr lang="en-US" sz="1100" dirty="0" smtClean="0"/>
                        <a:t>Project</a:t>
                      </a:r>
                      <a:endParaRPr lang="en-US" sz="1100" dirty="0"/>
                    </a:p>
                  </a:txBody>
                  <a:tcPr/>
                </a:tc>
                <a:tc>
                  <a:txBody>
                    <a:bodyPr/>
                    <a:lstStyle/>
                    <a:p>
                      <a:r>
                        <a:rPr lang="en-US" sz="1100" dirty="0" smtClean="0"/>
                        <a:t>No</a:t>
                      </a:r>
                      <a:endParaRPr lang="en-US" sz="1100" dirty="0"/>
                    </a:p>
                  </a:txBody>
                  <a:tcPr/>
                </a:tc>
                <a:tc>
                  <a:txBody>
                    <a:bodyPr/>
                    <a:lstStyle/>
                    <a:p>
                      <a:r>
                        <a:rPr lang="en-US" sz="1100" dirty="0" smtClean="0"/>
                        <a:t>Laboratory</a:t>
                      </a:r>
                      <a:r>
                        <a:rPr lang="en-US" sz="1100" baseline="0" dirty="0" smtClean="0"/>
                        <a:t> space bank </a:t>
                      </a:r>
                      <a:r>
                        <a:rPr lang="en-US" sz="1100" kern="1200" dirty="0" smtClean="0">
                          <a:solidFill>
                            <a:schemeClr val="dk1"/>
                          </a:solidFill>
                          <a:latin typeface="+mn-lt"/>
                          <a:ea typeface="+mn-ea"/>
                          <a:cs typeface="+mn-cs"/>
                        </a:rPr>
                        <a:t>has sufficient square footage to accommodate the construction of this project.</a:t>
                      </a:r>
                      <a:endParaRPr lang="en-US" sz="1100" dirty="0"/>
                    </a:p>
                  </a:txBody>
                  <a:tcPr/>
                </a:tc>
              </a:tr>
              <a:tr h="588552">
                <a:tc>
                  <a:txBody>
                    <a:bodyPr/>
                    <a:lstStyle/>
                    <a:p>
                      <a:r>
                        <a:rPr lang="en-US" sz="1100" dirty="0" smtClean="0"/>
                        <a:t>Conceptual</a:t>
                      </a:r>
                      <a:r>
                        <a:rPr lang="en-US" sz="1100" baseline="0" dirty="0" smtClean="0"/>
                        <a:t> Design</a:t>
                      </a:r>
                    </a:p>
                    <a:p>
                      <a:r>
                        <a:rPr lang="en-US" sz="1100" dirty="0" smtClean="0"/>
                        <a:t>     Report</a:t>
                      </a:r>
                    </a:p>
                    <a:p>
                      <a:r>
                        <a:rPr lang="en-US" sz="1100" dirty="0" smtClean="0"/>
                        <a:t>     Review</a:t>
                      </a:r>
                      <a:endParaRPr lang="en-US" sz="1100" dirty="0"/>
                    </a:p>
                  </a:txBody>
                  <a:tcPr/>
                </a:tc>
                <a:tc>
                  <a:txBody>
                    <a:bodyPr/>
                    <a:lstStyle/>
                    <a:p>
                      <a:endParaRPr lang="en-US" sz="1100" dirty="0" smtClean="0"/>
                    </a:p>
                    <a:p>
                      <a:r>
                        <a:rPr lang="en-US" sz="1100" dirty="0" smtClean="0"/>
                        <a:t>Project</a:t>
                      </a:r>
                    </a:p>
                    <a:p>
                      <a:r>
                        <a:rPr lang="en-US" sz="1100" dirty="0" smtClean="0"/>
                        <a:t>Project</a:t>
                      </a:r>
                      <a:endParaRPr lang="en-US" sz="1100" dirty="0"/>
                    </a:p>
                  </a:txBody>
                  <a:tcPr/>
                </a:tc>
                <a:tc>
                  <a:txBody>
                    <a:bodyPr/>
                    <a:lstStyle/>
                    <a:p>
                      <a:endParaRPr lang="en-US" sz="1100" dirty="0" smtClean="0"/>
                    </a:p>
                    <a:p>
                      <a:r>
                        <a:rPr lang="en-US" sz="1100" dirty="0" smtClean="0"/>
                        <a:t>Yes</a:t>
                      </a:r>
                    </a:p>
                    <a:p>
                      <a:r>
                        <a:rPr lang="en-US" sz="1100" dirty="0" smtClean="0"/>
                        <a:t>Yes</a:t>
                      </a:r>
                      <a:endParaRPr lang="en-US" sz="1100" dirty="0"/>
                    </a:p>
                  </a:txBody>
                  <a:tcPr/>
                </a:tc>
                <a:tc>
                  <a:txBody>
                    <a:bodyPr/>
                    <a:lstStyle/>
                    <a:p>
                      <a:endParaRPr lang="en-US" sz="1100" dirty="0" smtClean="0"/>
                    </a:p>
                    <a:p>
                      <a:r>
                        <a:rPr lang="en-US" sz="1100" dirty="0" smtClean="0">
                          <a:hlinkClick r:id="rId4"/>
                        </a:rPr>
                        <a:t>Draft complete</a:t>
                      </a:r>
                      <a:endParaRPr lang="en-US" sz="1100" dirty="0" smtClean="0"/>
                    </a:p>
                    <a:p>
                      <a:r>
                        <a:rPr lang="en-US" sz="1100" baseline="0" dirty="0" smtClean="0"/>
                        <a:t>to be scheduled </a:t>
                      </a:r>
                      <a:endParaRPr lang="en-US" sz="1100" dirty="0"/>
                    </a:p>
                  </a:txBody>
                  <a:tcPr/>
                </a:tc>
              </a:tr>
              <a:tr h="416891">
                <a:tc>
                  <a:txBody>
                    <a:bodyPr/>
                    <a:lstStyle/>
                    <a:p>
                      <a:r>
                        <a:rPr lang="en-US" sz="1100" dirty="0" smtClean="0"/>
                        <a:t>Preliminary Hazard Analysis</a:t>
                      </a:r>
                      <a:r>
                        <a:rPr lang="en-US" sz="1100" baseline="0" dirty="0" smtClean="0"/>
                        <a:t> Report</a:t>
                      </a:r>
                      <a:endParaRPr lang="en-US" sz="1100" dirty="0"/>
                    </a:p>
                  </a:txBody>
                  <a:tcPr/>
                </a:tc>
                <a:tc>
                  <a:txBody>
                    <a:bodyPr/>
                    <a:lstStyle/>
                    <a:p>
                      <a:r>
                        <a:rPr lang="en-US" sz="1100" dirty="0" smtClean="0"/>
                        <a:t>Project</a:t>
                      </a:r>
                      <a:endParaRPr lang="en-US" sz="1100" dirty="0"/>
                    </a:p>
                  </a:txBody>
                  <a:tcPr/>
                </a:tc>
                <a:tc>
                  <a:txBody>
                    <a:bodyPr/>
                    <a:lstStyle/>
                    <a:p>
                      <a:r>
                        <a:rPr lang="en-US" sz="1100" dirty="0" smtClean="0"/>
                        <a:t>Yes</a:t>
                      </a:r>
                      <a:endParaRPr lang="en-US" sz="1100" dirty="0"/>
                    </a:p>
                  </a:txBody>
                  <a:tcPr/>
                </a:tc>
                <a:tc>
                  <a:txBody>
                    <a:bodyPr/>
                    <a:lstStyle/>
                    <a:p>
                      <a:r>
                        <a:rPr lang="en-US" sz="1100" dirty="0" smtClean="0"/>
                        <a:t>draft covering the </a:t>
                      </a:r>
                      <a:r>
                        <a:rPr lang="en-US" sz="1100" dirty="0" smtClean="0">
                          <a:hlinkClick r:id="rId5"/>
                        </a:rPr>
                        <a:t>Injector</a:t>
                      </a:r>
                      <a:r>
                        <a:rPr lang="en-US" sz="1100" baseline="0" dirty="0" smtClean="0">
                          <a:hlinkClick r:id="rId5"/>
                        </a:rPr>
                        <a:t> Test Facility, </a:t>
                      </a:r>
                      <a:r>
                        <a:rPr lang="en-US" sz="1100" baseline="0" dirty="0" smtClean="0"/>
                        <a:t>need to expand to entire project</a:t>
                      </a:r>
                      <a:endParaRPr lang="en-US" sz="1100" dirty="0"/>
                    </a:p>
                  </a:txBody>
                  <a:tcPr/>
                </a:tc>
              </a:tr>
              <a:tr h="416891">
                <a:tc>
                  <a:txBody>
                    <a:bodyPr/>
                    <a:lstStyle/>
                    <a:p>
                      <a:r>
                        <a:rPr lang="en-US" sz="1100" dirty="0" smtClean="0"/>
                        <a:t>Integrated Safety Management Plan</a:t>
                      </a:r>
                      <a:endParaRPr lang="en-US" sz="1100" dirty="0"/>
                    </a:p>
                  </a:txBody>
                  <a:tcPr/>
                </a:tc>
                <a:tc>
                  <a:txBody>
                    <a:bodyPr/>
                    <a:lstStyle/>
                    <a:p>
                      <a:r>
                        <a:rPr lang="en-US" sz="1100" dirty="0" smtClean="0"/>
                        <a:t>Project</a:t>
                      </a:r>
                      <a:endParaRPr lang="en-US" sz="1100" dirty="0"/>
                    </a:p>
                  </a:txBody>
                  <a:tcPr/>
                </a:tc>
                <a:tc>
                  <a:txBody>
                    <a:bodyPr/>
                    <a:lstStyle/>
                    <a:p>
                      <a:r>
                        <a:rPr lang="en-US" sz="1100" dirty="0" smtClean="0"/>
                        <a:t>No</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not </a:t>
                      </a:r>
                      <a:r>
                        <a:rPr lang="en-US" sz="1100" dirty="0" smtClean="0"/>
                        <a:t>started, base on </a:t>
                      </a:r>
                      <a:r>
                        <a:rPr lang="en-US" sz="1100" baseline="0" dirty="0" smtClean="0"/>
                        <a:t>recent projects</a:t>
                      </a:r>
                      <a:endParaRPr lang="en-US" sz="1100" dirty="0" smtClean="0"/>
                    </a:p>
                    <a:p>
                      <a:endParaRPr lang="en-US" sz="1100" dirty="0"/>
                    </a:p>
                  </a:txBody>
                  <a:tcPr/>
                </a:tc>
              </a:tr>
              <a:tr h="245230">
                <a:tc>
                  <a:txBody>
                    <a:bodyPr/>
                    <a:lstStyle/>
                    <a:p>
                      <a:r>
                        <a:rPr lang="en-US" sz="1100" dirty="0" smtClean="0"/>
                        <a:t>Quality Assurance Plan</a:t>
                      </a:r>
                      <a:endParaRPr lang="en-US" sz="1100" dirty="0"/>
                    </a:p>
                  </a:txBody>
                  <a:tcPr/>
                </a:tc>
                <a:tc>
                  <a:txBody>
                    <a:bodyPr/>
                    <a:lstStyle/>
                    <a:p>
                      <a:r>
                        <a:rPr lang="en-US" sz="1100" dirty="0" smtClean="0"/>
                        <a:t>Project</a:t>
                      </a:r>
                      <a:endParaRPr lang="en-US" sz="1100" dirty="0"/>
                    </a:p>
                  </a:txBody>
                  <a:tcPr/>
                </a:tc>
                <a:tc>
                  <a:txBody>
                    <a:bodyPr/>
                    <a:lstStyle/>
                    <a:p>
                      <a:r>
                        <a:rPr lang="en-US" sz="1100" dirty="0" smtClean="0"/>
                        <a:t>No</a:t>
                      </a:r>
                      <a:endParaRPr lang="en-US" sz="1100" dirty="0"/>
                    </a:p>
                  </a:txBody>
                  <a:tcPr/>
                </a:tc>
                <a:tc>
                  <a:txBody>
                    <a:bodyPr/>
                    <a:lstStyle/>
                    <a:p>
                      <a:r>
                        <a:rPr lang="en-US" sz="1100" dirty="0" smtClean="0"/>
                        <a:t>Base on</a:t>
                      </a:r>
                      <a:r>
                        <a:rPr lang="en-US" sz="1100" baseline="0" dirty="0" smtClean="0"/>
                        <a:t> </a:t>
                      </a:r>
                      <a:r>
                        <a:rPr lang="en-US" sz="1100" baseline="0" dirty="0" smtClean="0">
                          <a:hlinkClick r:id="rId6"/>
                        </a:rPr>
                        <a:t>Laboratory QA manual</a:t>
                      </a:r>
                      <a:endParaRPr lang="en-US" sz="1100" dirty="0"/>
                    </a:p>
                  </a:txBody>
                  <a:tcPr/>
                </a:tc>
              </a:tr>
              <a:tr h="245230">
                <a:tc>
                  <a:txBody>
                    <a:bodyPr/>
                    <a:lstStyle/>
                    <a:p>
                      <a:r>
                        <a:rPr lang="en-US" sz="1100" dirty="0" smtClean="0"/>
                        <a:t>Safeguards</a:t>
                      </a:r>
                      <a:r>
                        <a:rPr lang="en-US" sz="1100" baseline="0" dirty="0" smtClean="0"/>
                        <a:t> and Security </a:t>
                      </a:r>
                      <a:endParaRPr lang="en-US" sz="1100" dirty="0"/>
                    </a:p>
                  </a:txBody>
                  <a:tcPr/>
                </a:tc>
                <a:tc>
                  <a:txBody>
                    <a:bodyPr/>
                    <a:lstStyle/>
                    <a:p>
                      <a:r>
                        <a:rPr lang="en-US" sz="1100" dirty="0" smtClean="0"/>
                        <a:t>Project</a:t>
                      </a:r>
                      <a:endParaRPr lang="en-US" sz="1100" dirty="0"/>
                    </a:p>
                  </a:txBody>
                  <a:tcPr/>
                </a:tc>
                <a:tc>
                  <a:txBody>
                    <a:bodyPr/>
                    <a:lstStyle/>
                    <a:p>
                      <a:r>
                        <a:rPr lang="en-US" sz="1100" dirty="0" smtClean="0"/>
                        <a:t>No</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smtClean="0"/>
                        <a:t>not started, base on </a:t>
                      </a:r>
                      <a:r>
                        <a:rPr lang="en-US" sz="1100" baseline="0" smtClean="0"/>
                        <a:t>recent projects</a:t>
                      </a:r>
                      <a:endParaRPr lang="en-US" sz="1100" dirty="0" smtClean="0"/>
                    </a:p>
                  </a:txBody>
                  <a:tcPr/>
                </a:tc>
              </a:tr>
              <a:tr h="551914">
                <a:tc>
                  <a:txBody>
                    <a:bodyPr/>
                    <a:lstStyle/>
                    <a:p>
                      <a:r>
                        <a:rPr lang="en-US" sz="1100" dirty="0" smtClean="0"/>
                        <a:t>NEPA</a:t>
                      </a:r>
                      <a:r>
                        <a:rPr lang="en-US" sz="1100" baseline="0" dirty="0" smtClean="0"/>
                        <a:t> Strategy</a:t>
                      </a:r>
                    </a:p>
                    <a:p>
                      <a:r>
                        <a:rPr lang="en-US" sz="1100" baseline="0" dirty="0" smtClean="0"/>
                        <a:t>     EENF</a:t>
                      </a:r>
                    </a:p>
                    <a:p>
                      <a:r>
                        <a:rPr lang="en-US" sz="1100" baseline="0" dirty="0" smtClean="0"/>
                        <a:t>     Environmental Assessment</a:t>
                      </a:r>
                    </a:p>
                  </a:txBody>
                  <a:tcPr/>
                </a:tc>
                <a:tc>
                  <a:txBody>
                    <a:bodyPr/>
                    <a:lstStyle/>
                    <a:p>
                      <a:r>
                        <a:rPr lang="en-US" sz="1100" dirty="0" smtClean="0"/>
                        <a:t>Site</a:t>
                      </a:r>
                      <a:r>
                        <a:rPr lang="en-US" sz="1100" baseline="0" dirty="0" smtClean="0"/>
                        <a:t> Office</a:t>
                      </a:r>
                    </a:p>
                    <a:p>
                      <a:r>
                        <a:rPr lang="en-US" sz="1100" baseline="0" dirty="0" smtClean="0"/>
                        <a:t> Project</a:t>
                      </a:r>
                    </a:p>
                    <a:p>
                      <a:r>
                        <a:rPr lang="en-US" sz="1100" baseline="0" dirty="0" smtClean="0"/>
                        <a:t> Project / SO</a:t>
                      </a:r>
                      <a:endParaRPr lang="en-US" sz="1100" dirty="0"/>
                    </a:p>
                  </a:txBody>
                  <a:tcPr/>
                </a:tc>
                <a:tc>
                  <a:txBody>
                    <a:bodyPr/>
                    <a:lstStyle/>
                    <a:p>
                      <a:r>
                        <a:rPr lang="en-US" sz="1100" dirty="0" smtClean="0"/>
                        <a:t>No</a:t>
                      </a:r>
                      <a:endParaRPr lang="en-US" sz="1100" dirty="0"/>
                    </a:p>
                  </a:txBody>
                  <a:tcPr/>
                </a:tc>
                <a:tc>
                  <a:txBody>
                    <a:bodyPr/>
                    <a:lstStyle/>
                    <a:p>
                      <a:r>
                        <a:rPr lang="en-US" sz="1100" dirty="0" smtClean="0"/>
                        <a:t>in progress</a:t>
                      </a:r>
                    </a:p>
                    <a:p>
                      <a:r>
                        <a:rPr lang="en-US" sz="1100" dirty="0" smtClean="0"/>
                        <a:t>   draft</a:t>
                      </a:r>
                      <a:r>
                        <a:rPr lang="en-US" sz="1100" baseline="0" dirty="0" smtClean="0"/>
                        <a:t> exists</a:t>
                      </a:r>
                    </a:p>
                    <a:p>
                      <a:r>
                        <a:rPr lang="en-US" sz="1100" baseline="0" dirty="0" smtClean="0"/>
                        <a:t>   described by V. </a:t>
                      </a:r>
                      <a:r>
                        <a:rPr lang="en-US" sz="1100" baseline="0" dirty="0" err="1" smtClean="0"/>
                        <a:t>Kuchler</a:t>
                      </a:r>
                      <a:r>
                        <a:rPr lang="en-US" sz="1100" baseline="0" dirty="0" smtClean="0"/>
                        <a:t> </a:t>
                      </a:r>
                    </a:p>
                  </a:txBody>
                  <a:tcPr/>
                </a:tc>
              </a:tr>
              <a:tr h="368757">
                <a:tc>
                  <a:txBody>
                    <a:bodyPr/>
                    <a:lstStyle/>
                    <a:p>
                      <a:r>
                        <a:rPr lang="en-US" sz="1100" baseline="0" dirty="0" smtClean="0"/>
                        <a:t>Independent Cost Review</a:t>
                      </a:r>
                    </a:p>
                  </a:txBody>
                  <a:tcPr/>
                </a:tc>
                <a:tc>
                  <a:txBody>
                    <a:bodyPr/>
                    <a:lstStyle/>
                    <a:p>
                      <a:r>
                        <a:rPr lang="en-US" sz="1100" dirty="0" smtClean="0"/>
                        <a:t>PMOA</a:t>
                      </a:r>
                      <a:endParaRPr lang="en-US" sz="1100" dirty="0"/>
                    </a:p>
                  </a:txBody>
                  <a:tcPr/>
                </a:tc>
                <a:tc>
                  <a:txBody>
                    <a:bodyPr/>
                    <a:lstStyle/>
                    <a:p>
                      <a:r>
                        <a:rPr lang="en-US" sz="1100" dirty="0" smtClean="0"/>
                        <a:t>Yes</a:t>
                      </a:r>
                      <a:endParaRPr lang="en-US" sz="1100" dirty="0"/>
                    </a:p>
                  </a:txBody>
                  <a:tcPr/>
                </a:tc>
                <a:tc>
                  <a:txBody>
                    <a:bodyPr/>
                    <a:lstStyle/>
                    <a:p>
                      <a:r>
                        <a:rPr lang="en-US" sz="1100" baseline="0" dirty="0" smtClean="0"/>
                        <a:t>to be scheduled</a:t>
                      </a:r>
                    </a:p>
                  </a:txBody>
                  <a:tcPr/>
                </a:tc>
              </a:tr>
              <a:tr h="368757">
                <a:tc>
                  <a:txBody>
                    <a:bodyPr/>
                    <a:lstStyle/>
                    <a:p>
                      <a:r>
                        <a:rPr lang="en-US" sz="1100" baseline="0" dirty="0" smtClean="0"/>
                        <a:t>Independent Project Review</a:t>
                      </a:r>
                      <a:endParaRPr lang="en-US" sz="1100" baseline="0" dirty="0" smtClean="0"/>
                    </a:p>
                  </a:txBody>
                  <a:tcPr/>
                </a:tc>
                <a:tc>
                  <a:txBody>
                    <a:bodyPr/>
                    <a:lstStyle/>
                    <a:p>
                      <a:r>
                        <a:rPr lang="en-US" sz="1100" dirty="0" smtClean="0"/>
                        <a:t>OPA</a:t>
                      </a:r>
                      <a:endParaRPr lang="en-US" sz="1100" dirty="0"/>
                    </a:p>
                  </a:txBody>
                  <a:tcPr/>
                </a:tc>
                <a:tc>
                  <a:txBody>
                    <a:bodyPr/>
                    <a:lstStyle/>
                    <a:p>
                      <a:r>
                        <a:rPr lang="en-US" sz="1100" dirty="0" smtClean="0"/>
                        <a:t>Yes</a:t>
                      </a:r>
                      <a:endParaRPr lang="en-US" sz="1100" dirty="0"/>
                    </a:p>
                  </a:txBody>
                  <a:tcPr/>
                </a:tc>
                <a:tc>
                  <a:txBody>
                    <a:bodyPr/>
                    <a:lstStyle/>
                    <a:p>
                      <a:r>
                        <a:rPr lang="en-US" sz="1100" baseline="0" dirty="0" smtClean="0"/>
                        <a:t>to be scheduled</a:t>
                      </a:r>
                      <a:endParaRPr lang="en-US" sz="1100" baseline="0" dirty="0" smtClean="0"/>
                    </a:p>
                  </a:txBody>
                  <a:tcPr/>
                </a:tc>
              </a:tr>
            </a:tbl>
          </a:graphicData>
        </a:graphic>
      </p:graphicFrame>
    </p:spTree>
    <p:extLst>
      <p:ext uri="{BB962C8B-B14F-4D97-AF65-F5344CB8AC3E}">
        <p14:creationId xmlns:p14="http://schemas.microsoft.com/office/powerpoint/2010/main" val="238716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71550"/>
            <a:ext cx="4367698" cy="5059363"/>
          </a:xfrm>
        </p:spPr>
        <p:txBody>
          <a:bodyPr/>
          <a:lstStyle/>
          <a:p>
            <a:r>
              <a:rPr lang="en-US" dirty="0" smtClean="0"/>
              <a:t>Project prepared an Analysis of Alternatives document</a:t>
            </a:r>
          </a:p>
          <a:p>
            <a:pPr lvl="1"/>
            <a:r>
              <a:rPr lang="en-US" dirty="0" smtClean="0"/>
              <a:t>reviewed by OHEP committee in Author / Referee Model</a:t>
            </a:r>
          </a:p>
          <a:p>
            <a:pPr lvl="1"/>
            <a:r>
              <a:rPr lang="en-US" dirty="0" smtClean="0"/>
              <a:t>Accepted by OHEP in September 2016</a:t>
            </a:r>
          </a:p>
          <a:p>
            <a:pPr lvl="1"/>
            <a:r>
              <a:rPr lang="en-US" dirty="0" smtClean="0"/>
              <a:t>4 alternatives:</a:t>
            </a:r>
          </a:p>
          <a:p>
            <a:pPr marL="1371600" lvl="2" indent="-457200">
              <a:buFont typeface="+mj-lt"/>
              <a:buAutoNum type="arabicPeriod"/>
            </a:pPr>
            <a:r>
              <a:rPr lang="en-US" sz="1800" dirty="0" smtClean="0"/>
              <a:t>CW capable SRF linac</a:t>
            </a:r>
          </a:p>
          <a:p>
            <a:pPr marL="1371600" lvl="2" indent="-457200">
              <a:buFont typeface="+mj-lt"/>
              <a:buAutoNum type="arabicPeriod"/>
            </a:pPr>
            <a:r>
              <a:rPr lang="en-US" sz="1800" dirty="0" smtClean="0"/>
              <a:t>Pulsed SRF Linac</a:t>
            </a:r>
          </a:p>
          <a:p>
            <a:pPr marL="1371600" lvl="2" indent="-457200">
              <a:buFont typeface="+mj-lt"/>
              <a:buAutoNum type="arabicPeriod"/>
            </a:pPr>
            <a:r>
              <a:rPr lang="en-US" sz="1800" dirty="0" smtClean="0"/>
              <a:t>Pulsed Cu + SRF Linac</a:t>
            </a:r>
          </a:p>
          <a:p>
            <a:pPr marL="1371600" lvl="2" indent="-457200">
              <a:buFont typeface="+mj-lt"/>
              <a:buAutoNum type="arabicPeriod"/>
            </a:pPr>
            <a:r>
              <a:rPr lang="en-US" sz="1800" dirty="0" smtClean="0"/>
              <a:t>Pulsed Cu Linac</a:t>
            </a:r>
          </a:p>
          <a:p>
            <a:pPr lvl="1"/>
            <a:r>
              <a:rPr lang="en-US" dirty="0" smtClean="0"/>
              <a:t>10 evaluation criteria</a:t>
            </a:r>
            <a:endParaRPr lang="en-US" dirty="0"/>
          </a:p>
        </p:txBody>
      </p:sp>
      <p:sp>
        <p:nvSpPr>
          <p:cNvPr id="3" name="Title 2"/>
          <p:cNvSpPr>
            <a:spLocks noGrp="1"/>
          </p:cNvSpPr>
          <p:nvPr>
            <p:ph type="title"/>
          </p:nvPr>
        </p:nvSpPr>
        <p:spPr/>
        <p:txBody>
          <a:bodyPr/>
          <a:lstStyle/>
          <a:p>
            <a:r>
              <a:rPr lang="en-US" dirty="0" smtClean="0"/>
              <a:t>Analysis of Alternatives</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7" name="Picture 6" descr="PIP-II Alternatives Analysis_DOEv3-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777" y="0"/>
            <a:ext cx="5299364" cy="6858000"/>
          </a:xfrm>
          <a:prstGeom prst="rect">
            <a:avLst/>
          </a:prstGeom>
        </p:spPr>
      </p:pic>
      <p:sp>
        <p:nvSpPr>
          <p:cNvPr id="8" name="Content Placeholder 1"/>
          <p:cNvSpPr txBox="1">
            <a:spLocks/>
          </p:cNvSpPr>
          <p:nvPr/>
        </p:nvSpPr>
        <p:spPr>
          <a:xfrm>
            <a:off x="4547702" y="3473280"/>
            <a:ext cx="4367698" cy="255763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a:t>
            </a:r>
            <a:r>
              <a:rPr lang="en-US" dirty="0" err="1" smtClean="0"/>
              <a:t>AoA</a:t>
            </a:r>
            <a:r>
              <a:rPr lang="en-US" dirty="0" smtClean="0"/>
              <a:t> does not include a recommendation of an </a:t>
            </a:r>
            <a:r>
              <a:rPr lang="en-US" dirty="0" smtClean="0"/>
              <a:t>alternative</a:t>
            </a:r>
          </a:p>
          <a:p>
            <a:pPr lvl="1"/>
            <a:r>
              <a:rPr lang="en-US" dirty="0" smtClean="0"/>
              <a:t>a quantitative analysis</a:t>
            </a:r>
          </a:p>
          <a:p>
            <a:pPr lvl="1"/>
            <a:r>
              <a:rPr lang="en-US" dirty="0" smtClean="0"/>
              <a:t>DOE makes the decision </a:t>
            </a:r>
            <a:endParaRPr lang="en-US" dirty="0" smtClean="0"/>
          </a:p>
        </p:txBody>
      </p:sp>
    </p:spTree>
    <p:extLst>
      <p:ext uri="{BB962C8B-B14F-4D97-AF65-F5344CB8AC3E}">
        <p14:creationId xmlns:p14="http://schemas.microsoft.com/office/powerpoint/2010/main" val="150151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AoA</a:t>
            </a:r>
            <a:r>
              <a:rPr lang="en-US" dirty="0" smtClean="0"/>
              <a:t> Evaluation Table</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7" name="Picture 6" descr="PIP-II Alternatives Analysis_DOEv3-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136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AoA</a:t>
            </a:r>
            <a:r>
              <a:rPr lang="en-US" dirty="0" smtClean="0"/>
              <a:t> Evaluation Table</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2" name="Picture 1" descr="PIP-II Alternatives Analysis_DOEv3-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
        <p:nvSpPr>
          <p:cNvPr id="8" name="TextBox 7"/>
          <p:cNvSpPr txBox="1"/>
          <p:nvPr/>
        </p:nvSpPr>
        <p:spPr>
          <a:xfrm>
            <a:off x="1223416" y="4700160"/>
            <a:ext cx="6133826" cy="1200328"/>
          </a:xfrm>
          <a:prstGeom prst="rect">
            <a:avLst/>
          </a:prstGeom>
          <a:noFill/>
        </p:spPr>
        <p:txBody>
          <a:bodyPr wrap="square" rtlCol="0">
            <a:spAutoFit/>
          </a:bodyPr>
          <a:lstStyle/>
          <a:p>
            <a:r>
              <a:rPr lang="en-US" dirty="0" smtClean="0"/>
              <a:t>Note that progress on multiple CD-1 requirements does depend on</a:t>
            </a:r>
            <a:r>
              <a:rPr lang="en-US" dirty="0"/>
              <a:t> </a:t>
            </a:r>
            <a:r>
              <a:rPr lang="en-US" dirty="0" smtClean="0"/>
              <a:t>Alternative selection</a:t>
            </a:r>
            <a:endParaRPr lang="en-US" dirty="0"/>
          </a:p>
        </p:txBody>
      </p:sp>
    </p:spTree>
    <p:extLst>
      <p:ext uri="{BB962C8B-B14F-4D97-AF65-F5344CB8AC3E}">
        <p14:creationId xmlns:p14="http://schemas.microsoft.com/office/powerpoint/2010/main" val="263439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679629"/>
            <a:ext cx="8672513" cy="5649918"/>
          </a:xfrm>
        </p:spPr>
        <p:txBody>
          <a:bodyPr>
            <a:normAutofit fontScale="55000" lnSpcReduction="20000"/>
          </a:bodyPr>
          <a:lstStyle/>
          <a:p>
            <a:pPr marL="0" indent="0">
              <a:buNone/>
            </a:pPr>
            <a:r>
              <a:rPr lang="en-US" sz="2900" dirty="0"/>
              <a:t>The PIP-II Project will follow a risk management process in accordance with the </a:t>
            </a:r>
            <a:r>
              <a:rPr lang="en-US" sz="2900" i="1" dirty="0">
                <a:hlinkClick r:id="rId2"/>
              </a:rPr>
              <a:t>Fermilab Risk Management Procedure for Projects</a:t>
            </a:r>
            <a:r>
              <a:rPr lang="en-US" sz="2900" i="1" dirty="0"/>
              <a:t> </a:t>
            </a:r>
            <a:r>
              <a:rPr lang="en-US" sz="2900" dirty="0"/>
              <a:t>that describes the project’s risk identification and management approach. </a:t>
            </a:r>
            <a:endParaRPr lang="en-US" sz="2900" u="sng" dirty="0" smtClean="0"/>
          </a:p>
          <a:p>
            <a:r>
              <a:rPr lang="en-US" u="sng" dirty="0" smtClean="0"/>
              <a:t>Project </a:t>
            </a:r>
            <a:r>
              <a:rPr lang="en-US" u="sng" dirty="0"/>
              <a:t>Funding</a:t>
            </a:r>
            <a:r>
              <a:rPr lang="en-US" dirty="0"/>
              <a:t>: Risks arise from uncertainty in the funding profile.  Changes can cause delays in the project schedule prior to defining the schedule baseline. The project is focusing resources on reducing technical risk through the R&amp;D program.  Development of a more detailed resource loaded schedule will enable the project to re-plan work as funding changes occur.  Close coordination between PIP-II project, the Program office, and the laboratory are needed to ensure impacts are mitigated. </a:t>
            </a:r>
            <a:endParaRPr lang="en-US" dirty="0" smtClean="0"/>
          </a:p>
          <a:p>
            <a:endParaRPr lang="en-US" dirty="0"/>
          </a:p>
          <a:p>
            <a:r>
              <a:rPr lang="en-US" u="sng" dirty="0"/>
              <a:t>ESH&amp;Q</a:t>
            </a:r>
            <a:r>
              <a:rPr lang="en-US" dirty="0"/>
              <a:t>: With higher beam power available from the line, there are environmental risks associated with groundwater activation and radiation.  By careful evaluation through the NEPA process and adherence to the Fermilab Radiological Control Manual, the review process and assessment will document the mitigations necessary for these risks.  </a:t>
            </a:r>
            <a:endParaRPr lang="en-US" dirty="0" smtClean="0"/>
          </a:p>
          <a:p>
            <a:endParaRPr lang="en-US" dirty="0"/>
          </a:p>
          <a:p>
            <a:r>
              <a:rPr lang="en-US" u="sng" dirty="0"/>
              <a:t>Technical Risks</a:t>
            </a:r>
            <a:r>
              <a:rPr lang="en-US" dirty="0"/>
              <a:t>: Developing new capabilities from existing technology, the possible use of a limited amount of unproven technology and the need for long-term operational reliability and integrity of components all pose risk to the PIP-II project.  They impact the project cost and schedule as well as future accelerator performance.  The R&amp;D plan, including the PIP-II Injector Test and </a:t>
            </a:r>
            <a:r>
              <a:rPr lang="en-US" dirty="0" err="1"/>
              <a:t>cryomodule</a:t>
            </a:r>
            <a:r>
              <a:rPr lang="en-US" dirty="0"/>
              <a:t> development, addresses the key technical risks.  Potential opportunities include the ability to operate beyond the nominal performance envelope defined in support of LBNF/DUNE</a:t>
            </a:r>
            <a:r>
              <a:rPr lang="en-US" dirty="0" smtClean="0"/>
              <a:t>.</a:t>
            </a:r>
          </a:p>
          <a:p>
            <a:endParaRPr lang="en-US" dirty="0"/>
          </a:p>
          <a:p>
            <a:r>
              <a:rPr lang="en-US" u="sng" dirty="0"/>
              <a:t>Resource Availability</a:t>
            </a:r>
            <a:r>
              <a:rPr lang="en-US" dirty="0"/>
              <a:t>: There are critical skills and resources (e.g., cryogenic engineering) necessary to complete the project.  Working with the laboratory management, the project will work to define the needs for these critical resources in advance so that the resource plan for the laboratory can be adjusted to meet these needs</a:t>
            </a:r>
            <a:r>
              <a:rPr lang="en-US" dirty="0" smtClean="0"/>
              <a:t>.</a:t>
            </a:r>
          </a:p>
          <a:p>
            <a:endParaRPr lang="en-US" dirty="0"/>
          </a:p>
          <a:p>
            <a:r>
              <a:rPr lang="en-US" u="sng" dirty="0"/>
              <a:t>Procurements/Suppliers:</a:t>
            </a:r>
            <a:r>
              <a:rPr lang="en-US" dirty="0"/>
              <a:t> Limited vendors for key components, specifically SRF cavities, will be a risk factor.  There are no such vendors in North America.  While there are proven European vendors, the project is using different frequencies, and hence different size cavities that each require development cycles.  The project is developing plans to work with the European vendors.  RF power sources are provided through international contributions, with limited other development through existing vendors.  Delivery of sources during the </a:t>
            </a:r>
            <a:r>
              <a:rPr lang="en-US" dirty="0" smtClean="0"/>
              <a:t>R&amp;D </a:t>
            </a:r>
            <a:r>
              <a:rPr lang="en-US" dirty="0"/>
              <a:t>phase should demonstrate the capabilities of the project’s international partners. </a:t>
            </a:r>
          </a:p>
        </p:txBody>
      </p:sp>
      <p:sp>
        <p:nvSpPr>
          <p:cNvPr id="3" name="Title 2"/>
          <p:cNvSpPr>
            <a:spLocks noGrp="1"/>
          </p:cNvSpPr>
          <p:nvPr>
            <p:ph type="title"/>
          </p:nvPr>
        </p:nvSpPr>
        <p:spPr/>
        <p:txBody>
          <a:bodyPr/>
          <a:lstStyle/>
          <a:p>
            <a:r>
              <a:rPr lang="en-US" dirty="0" smtClean="0"/>
              <a:t>High Level Project Risks: PPEP</a:t>
            </a:r>
            <a:endParaRPr lang="en-US" dirty="0"/>
          </a:p>
        </p:txBody>
      </p:sp>
      <p:sp>
        <p:nvSpPr>
          <p:cNvPr id="4" name="Date Placeholder 3"/>
          <p:cNvSpPr>
            <a:spLocks noGrp="1"/>
          </p:cNvSpPr>
          <p:nvPr>
            <p:ph type="dt" sz="half" idx="2"/>
          </p:nvPr>
        </p:nvSpPr>
        <p:spPr/>
        <p:txBody>
          <a:bodyPr/>
          <a:lstStyle/>
          <a:p>
            <a:pPr>
              <a:defRPr/>
            </a:pPr>
            <a:r>
              <a:rPr lang="en-US" smtClean="0"/>
              <a:t>11/15/2016</a:t>
            </a:r>
            <a:endParaRPr lang="en-US" dirty="0"/>
          </a:p>
        </p:txBody>
      </p:sp>
      <p:sp>
        <p:nvSpPr>
          <p:cNvPr id="5" name="Footer Placeholder 4"/>
          <p:cNvSpPr>
            <a:spLocks noGrp="1"/>
          </p:cNvSpPr>
          <p:nvPr>
            <p:ph type="ftr" sz="quarter" idx="3"/>
          </p:nvPr>
        </p:nvSpPr>
        <p:spPr/>
        <p:txBody>
          <a:bodyPr/>
          <a:lstStyle/>
          <a:p>
            <a:pPr>
              <a:defRPr/>
            </a:pPr>
            <a:r>
              <a:rPr lang="fi-FI" smtClean="0"/>
              <a:t>Paul Derwent | DOE IPR</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57521345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2313</TotalTime>
  <Words>825</Words>
  <Application>Microsoft Macintosh PowerPoint</Application>
  <PresentationFormat>On-screen Show (4:3)</PresentationFormat>
  <Paragraphs>182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Fermilab_PPT_090815</vt:lpstr>
      <vt:lpstr>PowerPoint Presentation</vt:lpstr>
      <vt:lpstr>Plan to CD-1</vt:lpstr>
      <vt:lpstr>CD-1 Requirements</vt:lpstr>
      <vt:lpstr>Integrated Project Team :</vt:lpstr>
      <vt:lpstr>Requirements</vt:lpstr>
      <vt:lpstr>Analysis of Alternatives</vt:lpstr>
      <vt:lpstr>AoA Evaluation Table</vt:lpstr>
      <vt:lpstr>AoA Evaluation Table</vt:lpstr>
      <vt:lpstr>High Level Project Risks: PPEP</vt:lpstr>
      <vt:lpstr>Key Performance Parameters</vt:lpstr>
      <vt:lpstr>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 Holmes x3988,3211 05964N</dc:creator>
  <cp:lastModifiedBy>Paul Derwent</cp:lastModifiedBy>
  <cp:revision>73</cp:revision>
  <cp:lastPrinted>2014-01-20T19:40:21Z</cp:lastPrinted>
  <dcterms:created xsi:type="dcterms:W3CDTF">2016-07-25T19:56:26Z</dcterms:created>
  <dcterms:modified xsi:type="dcterms:W3CDTF">2016-10-27T15:19:22Z</dcterms:modified>
</cp:coreProperties>
</file>